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65" r:id="rId6"/>
    <p:sldId id="264" r:id="rId7"/>
    <p:sldId id="267" r:id="rId8"/>
    <p:sldId id="263" r:id="rId9"/>
    <p:sldId id="266"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0" autoAdjust="0"/>
    <p:restoredTop sz="94660"/>
  </p:normalViewPr>
  <p:slideViewPr>
    <p:cSldViewPr snapToGrid="0">
      <p:cViewPr varScale="1">
        <p:scale>
          <a:sx n="78" d="100"/>
          <a:sy n="78" d="100"/>
        </p:scale>
        <p:origin x="3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a:pPr/>
              <a:t>11/1/2017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a:t>11/1/2017</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a:t>11/1/2017</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a:t>11/1/2017</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a:t>11/1/2017</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a:t>11/1/2017</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a:t>11/1/2017</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a:t>11/1/2017</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a:t>11/1/2017</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a:t>11/1/2017</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a:t>11/1/2017</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a:t>11/1/2017</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a:t>11/1/2017</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a:t>11/1/2017</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a:t>11/1/2017</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a:t>11/1/2017</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a:t>11/1/2017</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a:t>11/1/2017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smtClean="0"/>
              <a:t>WCF Principales erreurs</a:t>
            </a:r>
            <a:endParaRPr lang="fr-FR"/>
          </a:p>
        </p:txBody>
      </p:sp>
    </p:spTree>
    <p:extLst>
      <p:ext uri="{BB962C8B-B14F-4D97-AF65-F5344CB8AC3E}">
        <p14:creationId xmlns:p14="http://schemas.microsoft.com/office/powerpoint/2010/main" val="1759718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err="1" smtClean="0"/>
              <a:t>KnownType</a:t>
            </a:r>
            <a:endParaRPr lang="fr-FR"/>
          </a:p>
        </p:txBody>
      </p:sp>
      <p:sp>
        <p:nvSpPr>
          <p:cNvPr id="3" name="Content Placeholder 2"/>
          <p:cNvSpPr>
            <a:spLocks noGrp="1"/>
          </p:cNvSpPr>
          <p:nvPr>
            <p:ph idx="1"/>
          </p:nvPr>
        </p:nvSpPr>
        <p:spPr/>
        <p:txBody>
          <a:bodyPr>
            <a:normAutofit/>
          </a:bodyPr>
          <a:lstStyle/>
          <a:p>
            <a:pPr marL="0" indent="0">
              <a:buNone/>
            </a:pPr>
            <a:r>
              <a:rPr lang="en-US"/>
              <a:t>There was an error while trying to serialize parameter http://tempuri.org/:query. The </a:t>
            </a:r>
            <a:r>
              <a:rPr lang="en-US" err="1"/>
              <a:t>InnerException</a:t>
            </a:r>
            <a:r>
              <a:rPr lang="en-US"/>
              <a:t> message was 'Type '</a:t>
            </a:r>
            <a:r>
              <a:rPr lang="en-US" err="1"/>
              <a:t>Test.Dog</a:t>
            </a:r>
            <a:r>
              <a:rPr lang="en-US"/>
              <a:t>' with data contract name '</a:t>
            </a:r>
            <a:r>
              <a:rPr lang="en-US" err="1"/>
              <a:t>Dog:http</a:t>
            </a:r>
            <a:r>
              <a:rPr lang="en-US"/>
              <a:t>://</a:t>
            </a:r>
            <a:r>
              <a:rPr lang="en-US" smtClean="0"/>
              <a:t>schemas.datacontract.org/2004/07/</a:t>
            </a:r>
            <a:r>
              <a:rPr lang="en-US" b="1" err="1" smtClean="0"/>
              <a:t>Test.Dog</a:t>
            </a:r>
            <a:r>
              <a:rPr lang="en-US" b="1" smtClean="0"/>
              <a:t>' </a:t>
            </a:r>
            <a:r>
              <a:rPr lang="en-US" b="1"/>
              <a:t>is not expected. Add any types not known statically to the list of known types - for example, by using the </a:t>
            </a:r>
            <a:r>
              <a:rPr lang="en-US" b="1" err="1"/>
              <a:t>KnownTypeAttribute</a:t>
            </a:r>
            <a:r>
              <a:rPr lang="en-US" b="1"/>
              <a:t> attribute</a:t>
            </a:r>
            <a:r>
              <a:rPr lang="en-US"/>
              <a:t> or by adding them to the list of known types passed to </a:t>
            </a:r>
            <a:r>
              <a:rPr lang="en-US" err="1"/>
              <a:t>DataContractSerializer</a:t>
            </a:r>
            <a:r>
              <a:rPr lang="en-US"/>
              <a:t>.'.  Please see </a:t>
            </a:r>
            <a:r>
              <a:rPr lang="en-US" err="1"/>
              <a:t>InnerException</a:t>
            </a:r>
            <a:r>
              <a:rPr lang="en-US"/>
              <a:t> for more details</a:t>
            </a:r>
            <a:r>
              <a:rPr lang="en-US" smtClean="0"/>
              <a:t>.</a:t>
            </a:r>
          </a:p>
          <a:p>
            <a:pPr marL="0" indent="0">
              <a:buNone/>
            </a:pPr>
            <a:endParaRPr lang="en-US" smtClean="0"/>
          </a:p>
          <a:p>
            <a:r>
              <a:rPr lang="fr-FR"/>
              <a:t>http://blogs.developpeur.org/cyril/archive/2008/06/12/knowntype-ServiceKnownType-Child-Type-enfants-ServiceContract.aspx</a:t>
            </a:r>
            <a:endParaRPr lang="fr-FR"/>
          </a:p>
        </p:txBody>
      </p:sp>
    </p:spTree>
    <p:extLst>
      <p:ext uri="{BB962C8B-B14F-4D97-AF65-F5344CB8AC3E}">
        <p14:creationId xmlns:p14="http://schemas.microsoft.com/office/powerpoint/2010/main" val="416693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Solution au problème</a:t>
            </a:r>
            <a:endParaRPr lang="fr-FR"/>
          </a:p>
        </p:txBody>
      </p:sp>
      <p:pic>
        <p:nvPicPr>
          <p:cNvPr id="4" name="Content Placeholder 3"/>
          <p:cNvPicPr>
            <a:picLocks noGrp="1" noChangeAspect="1"/>
          </p:cNvPicPr>
          <p:nvPr>
            <p:ph idx="1"/>
          </p:nvPr>
        </p:nvPicPr>
        <p:blipFill>
          <a:blip r:embed="rId2"/>
          <a:stretch>
            <a:fillRect/>
          </a:stretch>
        </p:blipFill>
        <p:spPr>
          <a:xfrm>
            <a:off x="974863" y="2524672"/>
            <a:ext cx="3258752" cy="3416300"/>
          </a:xfrm>
          <a:prstGeom prst="rect">
            <a:avLst/>
          </a:prstGeom>
        </p:spPr>
      </p:pic>
      <p:pic>
        <p:nvPicPr>
          <p:cNvPr id="5" name="Picture 4"/>
          <p:cNvPicPr>
            <a:picLocks noChangeAspect="1"/>
          </p:cNvPicPr>
          <p:nvPr/>
        </p:nvPicPr>
        <p:blipFill>
          <a:blip r:embed="rId3"/>
          <a:stretch>
            <a:fillRect/>
          </a:stretch>
        </p:blipFill>
        <p:spPr>
          <a:xfrm>
            <a:off x="6811852" y="2524672"/>
            <a:ext cx="4086225" cy="2085975"/>
          </a:xfrm>
          <a:prstGeom prst="rect">
            <a:avLst/>
          </a:prstGeom>
        </p:spPr>
      </p:pic>
      <p:pic>
        <p:nvPicPr>
          <p:cNvPr id="6" name="Picture 5"/>
          <p:cNvPicPr>
            <a:picLocks noChangeAspect="1"/>
          </p:cNvPicPr>
          <p:nvPr/>
        </p:nvPicPr>
        <p:blipFill>
          <a:blip r:embed="rId4"/>
          <a:stretch>
            <a:fillRect/>
          </a:stretch>
        </p:blipFill>
        <p:spPr>
          <a:xfrm>
            <a:off x="6811852" y="4610647"/>
            <a:ext cx="3800475" cy="1219200"/>
          </a:xfrm>
          <a:prstGeom prst="rect">
            <a:avLst/>
          </a:prstGeom>
        </p:spPr>
      </p:pic>
      <p:sp>
        <p:nvSpPr>
          <p:cNvPr id="7" name="Right Arrow 6"/>
          <p:cNvSpPr/>
          <p:nvPr/>
        </p:nvSpPr>
        <p:spPr>
          <a:xfrm>
            <a:off x="4572000" y="3247697"/>
            <a:ext cx="1623848" cy="2207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ight Arrow 7"/>
          <p:cNvSpPr/>
          <p:nvPr/>
        </p:nvSpPr>
        <p:spPr>
          <a:xfrm>
            <a:off x="4572000" y="4952234"/>
            <a:ext cx="1623848" cy="2207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3870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11970" y="2650522"/>
            <a:ext cx="5334000" cy="3038475"/>
          </a:xfrm>
          <a:prstGeom prst="rect">
            <a:avLst/>
          </a:prstGeom>
        </p:spPr>
      </p:pic>
    </p:spTree>
    <p:extLst>
      <p:ext uri="{BB962C8B-B14F-4D97-AF65-F5344CB8AC3E}">
        <p14:creationId xmlns:p14="http://schemas.microsoft.com/office/powerpoint/2010/main" val="165011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Timeouts</a:t>
            </a:r>
            <a:endParaRPr lang="fr-FR"/>
          </a:p>
        </p:txBody>
      </p:sp>
      <p:sp>
        <p:nvSpPr>
          <p:cNvPr id="3" name="Content Placeholder 2"/>
          <p:cNvSpPr>
            <a:spLocks noGrp="1"/>
          </p:cNvSpPr>
          <p:nvPr>
            <p:ph idx="1"/>
          </p:nvPr>
        </p:nvSpPr>
        <p:spPr>
          <a:xfrm>
            <a:off x="1154954" y="2603500"/>
            <a:ext cx="8761413" cy="1715282"/>
          </a:xfrm>
        </p:spPr>
        <p:txBody>
          <a:bodyPr>
            <a:normAutofit fontScale="62500" lnSpcReduction="20000"/>
          </a:bodyPr>
          <a:lstStyle/>
          <a:p>
            <a:r>
              <a:rPr lang="en-US" sz="2800" err="1"/>
              <a:t>System.TimeoutException</a:t>
            </a:r>
            <a:r>
              <a:rPr lang="en-US" sz="2800"/>
              <a:t>: The request channel timed out while waiting for a reply after 00:00:59.9320000. Increase the timeout value passed to the call to Request or increase the </a:t>
            </a:r>
            <a:r>
              <a:rPr lang="en-US" sz="2800" err="1"/>
              <a:t>SendTimeout</a:t>
            </a:r>
            <a:r>
              <a:rPr lang="en-US" sz="2800"/>
              <a:t> value on the Binding. The time allotted to this operation may have been a portion of a longer </a:t>
            </a:r>
            <a:r>
              <a:rPr lang="en-US" sz="2800" smtClean="0"/>
              <a:t>timeout' </a:t>
            </a:r>
            <a:r>
              <a:rPr lang="en-US" sz="2800"/>
              <a:t>has exceeded the allotted timeout of 00:01:00. The time allotted to this operation may have been a portion of a longer timeout</a:t>
            </a:r>
            <a:endParaRPr lang="fr-FR" sz="2800" smtClean="0"/>
          </a:p>
        </p:txBody>
      </p:sp>
    </p:spTree>
    <p:extLst>
      <p:ext uri="{BB962C8B-B14F-4D97-AF65-F5344CB8AC3E}">
        <p14:creationId xmlns:p14="http://schemas.microsoft.com/office/powerpoint/2010/main" val="243790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Timeouts dans WCF</a:t>
            </a:r>
            <a:endParaRPr lang="fr-F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4372090"/>
              </p:ext>
            </p:extLst>
          </p:nvPr>
        </p:nvGraphicFramePr>
        <p:xfrm>
          <a:off x="1256284" y="2356612"/>
          <a:ext cx="8824916" cy="4370705"/>
        </p:xfrm>
        <a:graphic>
          <a:graphicData uri="http://schemas.openxmlformats.org/drawingml/2006/table">
            <a:tbl>
              <a:tblPr firstRow="1" bandRow="1">
                <a:tableStyleId>{5C22544A-7EE6-4342-B048-85BDC9FD1C3A}</a:tableStyleId>
              </a:tblPr>
              <a:tblGrid>
                <a:gridCol w="2206229"/>
                <a:gridCol w="2206229"/>
                <a:gridCol w="2206229"/>
                <a:gridCol w="2206229"/>
              </a:tblGrid>
              <a:tr h="370840">
                <a:tc>
                  <a:txBody>
                    <a:bodyPr/>
                    <a:lstStyle/>
                    <a:p>
                      <a:r>
                        <a:rPr lang="fr-FR" sz="1000" smtClean="0"/>
                        <a:t>Nom</a:t>
                      </a:r>
                      <a:endParaRPr lang="fr-FR" sz="1000"/>
                    </a:p>
                  </a:txBody>
                  <a:tcPr/>
                </a:tc>
                <a:tc>
                  <a:txBody>
                    <a:bodyPr/>
                    <a:lstStyle/>
                    <a:p>
                      <a:r>
                        <a:rPr lang="fr-FR" sz="1000" smtClean="0"/>
                        <a:t>Configuration</a:t>
                      </a:r>
                      <a:r>
                        <a:rPr lang="fr-FR" sz="1000" baseline="0" smtClean="0"/>
                        <a:t> sur</a:t>
                      </a:r>
                      <a:endParaRPr lang="fr-FR" sz="1000"/>
                    </a:p>
                  </a:txBody>
                  <a:tcPr/>
                </a:tc>
                <a:tc>
                  <a:txBody>
                    <a:bodyPr/>
                    <a:lstStyle/>
                    <a:p>
                      <a:r>
                        <a:rPr lang="fr-FR" sz="1000" smtClean="0"/>
                        <a:t>Description</a:t>
                      </a:r>
                      <a:endParaRPr lang="fr-FR" sz="1000"/>
                    </a:p>
                  </a:txBody>
                  <a:tcPr/>
                </a:tc>
                <a:tc>
                  <a:txBody>
                    <a:bodyPr/>
                    <a:lstStyle/>
                    <a:p>
                      <a:r>
                        <a:rPr lang="fr-FR" sz="1000" smtClean="0"/>
                        <a:t>Valeur par défaut</a:t>
                      </a:r>
                      <a:endParaRPr lang="fr-FR" sz="1000"/>
                    </a:p>
                  </a:txBody>
                  <a:tcPr/>
                </a:tc>
              </a:tr>
              <a:tr h="370840">
                <a:tc>
                  <a:txBody>
                    <a:bodyPr/>
                    <a:lstStyle/>
                    <a:p>
                      <a:r>
                        <a:rPr lang="fr-FR" sz="1000" b="0" i="0" kern="1200" smtClean="0">
                          <a:solidFill>
                            <a:schemeClr val="dk1"/>
                          </a:solidFill>
                          <a:effectLst/>
                          <a:latin typeface="+mn-lt"/>
                          <a:ea typeface="+mn-ea"/>
                          <a:cs typeface="+mn-cs"/>
                        </a:rPr>
                        <a:t>OpenTimeout</a:t>
                      </a:r>
                      <a:endParaRPr lang="fr-FR" sz="1000"/>
                    </a:p>
                  </a:txBody>
                  <a:tcPr/>
                </a:tc>
                <a:tc>
                  <a:txBody>
                    <a:bodyPr/>
                    <a:lstStyle/>
                    <a:p>
                      <a:r>
                        <a:rPr lang="fr-FR" sz="1000" smtClean="0"/>
                        <a:t>Binding, client + service</a:t>
                      </a:r>
                      <a:endParaRPr lang="fr-FR" sz="1000"/>
                    </a:p>
                  </a:txBody>
                  <a:tcPr/>
                </a:tc>
                <a:tc>
                  <a:txBody>
                    <a:bodyPr/>
                    <a:lstStyle/>
                    <a:p>
                      <a:r>
                        <a:rPr lang="fr-FR" sz="1000" smtClean="0"/>
                        <a:t>Ouverture du canal</a:t>
                      </a:r>
                      <a:r>
                        <a:rPr lang="fr-FR" sz="1000" baseline="0" smtClean="0"/>
                        <a:t> de communication</a:t>
                      </a:r>
                      <a:endParaRPr lang="fr-FR" sz="1000"/>
                    </a:p>
                  </a:txBody>
                  <a:tcPr/>
                </a:tc>
                <a:tc>
                  <a:txBody>
                    <a:bodyPr/>
                    <a:lstStyle/>
                    <a:p>
                      <a:r>
                        <a:rPr lang="fr-FR" sz="1000" smtClean="0"/>
                        <a:t>1min</a:t>
                      </a:r>
                      <a:endParaRPr lang="fr-FR" sz="1000"/>
                    </a:p>
                  </a:txBody>
                  <a:tcPr/>
                </a:tc>
              </a:tr>
              <a:tr h="370840">
                <a:tc>
                  <a:txBody>
                    <a:bodyPr/>
                    <a:lstStyle/>
                    <a:p>
                      <a:r>
                        <a:rPr lang="fr-FR" sz="1000" b="0" i="0" kern="1200" smtClean="0">
                          <a:solidFill>
                            <a:schemeClr val="dk1"/>
                          </a:solidFill>
                          <a:effectLst/>
                          <a:latin typeface="+mn-lt"/>
                          <a:ea typeface="+mn-ea"/>
                          <a:cs typeface="+mn-cs"/>
                        </a:rPr>
                        <a:t>CloseTimeout</a:t>
                      </a:r>
                      <a:endParaRPr lang="fr-FR" sz="10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000" smtClean="0"/>
                        <a:t>Binding, client + service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000" smtClean="0"/>
                        <a:t>Fermeture du canal</a:t>
                      </a:r>
                      <a:r>
                        <a:rPr lang="fr-FR" sz="1000" baseline="0" smtClean="0"/>
                        <a:t> de communication</a:t>
                      </a:r>
                      <a:endParaRPr lang="fr-FR" sz="1000" smtClean="0"/>
                    </a:p>
                  </a:txBody>
                  <a:tcPr/>
                </a:tc>
                <a:tc>
                  <a:txBody>
                    <a:bodyPr/>
                    <a:lstStyle/>
                    <a:p>
                      <a:r>
                        <a:rPr lang="fr-FR" sz="1000" smtClean="0"/>
                        <a:t>1min</a:t>
                      </a:r>
                      <a:endParaRPr lang="fr-FR" sz="1000"/>
                    </a:p>
                  </a:txBody>
                  <a:tcPr/>
                </a:tc>
              </a:tr>
              <a:tr h="370840">
                <a:tc>
                  <a:txBody>
                    <a:bodyPr/>
                    <a:lstStyle/>
                    <a:p>
                      <a:r>
                        <a:rPr lang="fr-FR" sz="1000" b="0" i="0" kern="1200" smtClean="0">
                          <a:solidFill>
                            <a:schemeClr val="dk1"/>
                          </a:solidFill>
                          <a:effectLst/>
                          <a:latin typeface="+mn-lt"/>
                          <a:ea typeface="+mn-ea"/>
                          <a:cs typeface="+mn-cs"/>
                        </a:rPr>
                        <a:t>SendTimeout </a:t>
                      </a:r>
                      <a:endParaRPr lang="fr-FR" sz="1000"/>
                    </a:p>
                  </a:txBody>
                  <a:tcPr/>
                </a:tc>
                <a:tc>
                  <a:txBody>
                    <a:bodyPr/>
                    <a:lstStyle/>
                    <a:p>
                      <a:r>
                        <a:rPr lang="fr-FR" sz="1000" smtClean="0"/>
                        <a:t>Binding</a:t>
                      </a:r>
                      <a:r>
                        <a:rPr lang="fr-FR" sz="1000" baseline="0" smtClean="0"/>
                        <a:t>, client + service</a:t>
                      </a:r>
                      <a:endParaRPr lang="fr-FR" sz="10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000" smtClean="0"/>
                        <a:t>Temps maximum d’un appel au service du point de vue du client</a:t>
                      </a:r>
                    </a:p>
                    <a:p>
                      <a:endParaRPr lang="fr-FR" sz="1000"/>
                    </a:p>
                  </a:txBody>
                  <a:tcPr/>
                </a:tc>
                <a:tc>
                  <a:txBody>
                    <a:bodyPr/>
                    <a:lstStyle/>
                    <a:p>
                      <a:r>
                        <a:rPr lang="fr-FR" sz="1000" smtClean="0"/>
                        <a:t>1 min</a:t>
                      </a:r>
                      <a:endParaRPr lang="fr-FR" sz="1000"/>
                    </a:p>
                  </a:txBody>
                  <a:tcPr/>
                </a:tc>
              </a:tr>
              <a:tr h="370840">
                <a:tc>
                  <a:txBody>
                    <a:bodyPr/>
                    <a:lstStyle/>
                    <a:p>
                      <a:r>
                        <a:rPr lang="fr-FR" sz="1000" smtClean="0"/>
                        <a:t>OperationTimeout</a:t>
                      </a:r>
                      <a:endParaRPr lang="fr-FR" sz="10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000" smtClean="0"/>
                        <a:t>Binding</a:t>
                      </a:r>
                      <a:r>
                        <a:rPr lang="fr-FR" sz="1000" baseline="0" smtClean="0"/>
                        <a:t>, client + service</a:t>
                      </a:r>
                      <a:endParaRPr lang="fr-FR" sz="1000" smtClean="0"/>
                    </a:p>
                    <a:p>
                      <a:endParaRPr lang="fr-FR" sz="10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000" smtClean="0"/>
                        <a:t>Temps maximum d’un appel au service du point de vue du client</a:t>
                      </a:r>
                    </a:p>
                    <a:p>
                      <a:endParaRPr lang="fr-FR" sz="1000"/>
                    </a:p>
                  </a:txBody>
                  <a:tcPr/>
                </a:tc>
                <a:tc>
                  <a:txBody>
                    <a:bodyPr/>
                    <a:lstStyle/>
                    <a:p>
                      <a:r>
                        <a:rPr lang="fr-FR" sz="1000" smtClean="0"/>
                        <a:t>(SendTimeout)</a:t>
                      </a:r>
                      <a:endParaRPr lang="fr-FR" sz="1000"/>
                    </a:p>
                  </a:txBody>
                  <a:tcPr/>
                </a:tc>
              </a:tr>
              <a:tr h="370840">
                <a:tc>
                  <a:txBody>
                    <a:bodyPr/>
                    <a:lstStyle/>
                    <a:p>
                      <a:r>
                        <a:rPr lang="fr-FR" sz="1000" b="0" i="0" kern="1200" smtClean="0">
                          <a:solidFill>
                            <a:schemeClr val="dk1"/>
                          </a:solidFill>
                          <a:effectLst/>
                          <a:latin typeface="+mn-lt"/>
                          <a:ea typeface="+mn-ea"/>
                          <a:cs typeface="+mn-cs"/>
                        </a:rPr>
                        <a:t>ReceiveTimeout</a:t>
                      </a:r>
                      <a:endParaRPr lang="fr-FR" sz="1000"/>
                    </a:p>
                  </a:txBody>
                  <a:tcPr/>
                </a:tc>
                <a:tc>
                  <a:txBody>
                    <a:bodyPr/>
                    <a:lstStyle/>
                    <a:p>
                      <a:r>
                        <a:rPr lang="fr-FR" sz="1000" smtClean="0"/>
                        <a:t>Binding, Service</a:t>
                      </a:r>
                      <a:endParaRPr lang="fr-FR" sz="1000"/>
                    </a:p>
                  </a:txBody>
                  <a:tcPr/>
                </a:tc>
                <a:tc>
                  <a:txBody>
                    <a:bodyPr/>
                    <a:lstStyle/>
                    <a:p>
                      <a:r>
                        <a:rPr lang="fr-FR" sz="1000" smtClean="0"/>
                        <a:t>Combien</a:t>
                      </a:r>
                      <a:r>
                        <a:rPr lang="fr-FR" sz="1000" baseline="0" smtClean="0"/>
                        <a:t> de temps avant de clore une session sans nouveau message</a:t>
                      </a:r>
                      <a:endParaRPr lang="fr-FR" sz="1000"/>
                    </a:p>
                  </a:txBody>
                  <a:tcPr/>
                </a:tc>
                <a:tc>
                  <a:txBody>
                    <a:bodyPr/>
                    <a:lstStyle/>
                    <a:p>
                      <a:r>
                        <a:rPr lang="fr-FR" sz="1000" smtClean="0"/>
                        <a:t>10 min</a:t>
                      </a:r>
                      <a:endParaRPr lang="fr-FR" sz="1000"/>
                    </a:p>
                  </a:txBody>
                  <a:tcPr/>
                </a:tc>
              </a:tr>
              <a:tr h="370840">
                <a:tc>
                  <a:txBody>
                    <a:bodyPr/>
                    <a:lstStyle/>
                    <a:p>
                      <a:r>
                        <a:rPr lang="fr-FR" sz="1000" b="0" i="0" kern="1200" smtClean="0">
                          <a:solidFill>
                            <a:schemeClr val="dk1"/>
                          </a:solidFill>
                          <a:effectLst/>
                          <a:latin typeface="+mn-lt"/>
                          <a:ea typeface="+mn-ea"/>
                          <a:cs typeface="+mn-cs"/>
                        </a:rPr>
                        <a:t>InactivityTimeout</a:t>
                      </a:r>
                      <a:endParaRPr lang="fr-FR" sz="10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000" b="0" i="0" kern="1200" smtClean="0">
                          <a:solidFill>
                            <a:schemeClr val="dk1"/>
                          </a:solidFill>
                          <a:effectLst/>
                          <a:latin typeface="+mn-lt"/>
                          <a:ea typeface="+mn-ea"/>
                          <a:cs typeface="+mn-cs"/>
                        </a:rPr>
                        <a:t>ReliableSession </a:t>
                      </a:r>
                      <a:r>
                        <a:rPr lang="fr-FR" sz="1000" baseline="0" smtClean="0"/>
                        <a:t>client + service</a:t>
                      </a:r>
                      <a:endParaRPr lang="fr-FR" sz="1000" smtClean="0"/>
                    </a:p>
                    <a:p>
                      <a:endParaRPr lang="fr-FR" sz="1000"/>
                    </a:p>
                  </a:txBody>
                  <a:tcPr/>
                </a:tc>
                <a:tc>
                  <a:txBody>
                    <a:bodyPr/>
                    <a:lstStyle/>
                    <a:p>
                      <a:r>
                        <a:rPr lang="fr-FR" sz="1000" smtClean="0"/>
                        <a:t>Combien</a:t>
                      </a:r>
                      <a:r>
                        <a:rPr lang="fr-FR" sz="1000" baseline="0" smtClean="0"/>
                        <a:t> de temps entre 2 KeepAlive message avant de clore la connection</a:t>
                      </a:r>
                      <a:endParaRPr lang="fr-FR" sz="1000"/>
                    </a:p>
                  </a:txBody>
                  <a:tcPr/>
                </a:tc>
                <a:tc>
                  <a:txBody>
                    <a:bodyPr/>
                    <a:lstStyle/>
                    <a:p>
                      <a:r>
                        <a:rPr lang="fr-FR" sz="1000" smtClean="0"/>
                        <a:t>10 min</a:t>
                      </a:r>
                      <a:endParaRPr lang="fr-FR" sz="1000"/>
                    </a:p>
                  </a:txBody>
                  <a:tcPr/>
                </a:tc>
              </a:tr>
              <a:tr h="370840">
                <a:tc>
                  <a:txBody>
                    <a:bodyPr/>
                    <a:lstStyle/>
                    <a:p>
                      <a:r>
                        <a:rPr lang="fr-FR" sz="1000" b="0" i="0" kern="1200" smtClean="0">
                          <a:solidFill>
                            <a:schemeClr val="dk1"/>
                          </a:solidFill>
                          <a:effectLst/>
                          <a:latin typeface="+mn-lt"/>
                          <a:ea typeface="+mn-ea"/>
                          <a:cs typeface="+mn-cs"/>
                        </a:rPr>
                        <a:t>ChannelInitializationTimeout</a:t>
                      </a:r>
                      <a:endParaRPr lang="fr-FR" sz="100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000" smtClean="0">
                          <a:effectLst/>
                        </a:rPr>
                        <a:t>ConnectionOrientedTransportBinding </a:t>
                      </a:r>
                      <a:r>
                        <a:rPr lang="fr-FR" sz="1000" baseline="0" smtClean="0"/>
                        <a:t>client + service</a:t>
                      </a:r>
                      <a:endParaRPr lang="fr-FR" sz="1000" smtClean="0">
                        <a:effectLst/>
                      </a:endParaRPr>
                    </a:p>
                    <a:p>
                      <a:endParaRPr lang="fr-FR" sz="1400">
                        <a:effectLst/>
                      </a:endParaRPr>
                    </a:p>
                  </a:txBody>
                  <a:tcPr marL="57150" marR="57150" marT="66675" marB="57150" anchor="ctr"/>
                </a:tc>
                <a:tc>
                  <a:txBody>
                    <a:bodyPr/>
                    <a:lstStyle/>
                    <a:p>
                      <a:r>
                        <a:rPr lang="fr-FR" sz="1000" smtClean="0"/>
                        <a:t>Combien de temps le canal peut etre en état d’initialisation</a:t>
                      </a:r>
                      <a:endParaRPr lang="fr-FR" sz="1000"/>
                    </a:p>
                  </a:txBody>
                  <a:tcPr/>
                </a:tc>
                <a:tc>
                  <a:txBody>
                    <a:bodyPr/>
                    <a:lstStyle/>
                    <a:p>
                      <a:r>
                        <a:rPr lang="fr-FR" sz="1000" smtClean="0"/>
                        <a:t>30 sec</a:t>
                      </a:r>
                      <a:endParaRPr lang="fr-FR" sz="1000"/>
                    </a:p>
                  </a:txBody>
                  <a:tcPr/>
                </a:tc>
              </a:tr>
              <a:tr h="370840">
                <a:tc>
                  <a:txBody>
                    <a:bodyPr/>
                    <a:lstStyle/>
                    <a:p>
                      <a:r>
                        <a:rPr lang="fr-FR" sz="1000" smtClean="0"/>
                        <a:t>RequestInitializationTimeout</a:t>
                      </a:r>
                      <a:endParaRPr lang="fr-FR" sz="1000"/>
                    </a:p>
                  </a:txBody>
                  <a:tcPr/>
                </a:tc>
                <a:tc>
                  <a:txBody>
                    <a:bodyPr/>
                    <a:lstStyle/>
                    <a:p>
                      <a:r>
                        <a:rPr lang="fr-FR" sz="1000" smtClean="0"/>
                        <a:t>HttpTransportBinding</a:t>
                      </a:r>
                      <a:endParaRPr lang="fr-FR" sz="1000"/>
                    </a:p>
                  </a:txBody>
                  <a:tcPr/>
                </a:tc>
                <a:tc>
                  <a:txBody>
                    <a:bodyPr/>
                    <a:lstStyle/>
                    <a:p>
                      <a:r>
                        <a:rPr lang="fr-FR" sz="1000" smtClean="0"/>
                        <a:t>Désactivé par défaut</a:t>
                      </a:r>
                      <a:endParaRPr lang="fr-FR" sz="1000"/>
                    </a:p>
                  </a:txBody>
                  <a:tcPr/>
                </a:tc>
                <a:tc>
                  <a:txBody>
                    <a:bodyPr/>
                    <a:lstStyle/>
                    <a:p>
                      <a:r>
                        <a:rPr lang="fr-FR" sz="1000" smtClean="0"/>
                        <a:t>0</a:t>
                      </a:r>
                      <a:endParaRPr lang="fr-FR" sz="1000"/>
                    </a:p>
                  </a:txBody>
                  <a:tcPr/>
                </a:tc>
              </a:tr>
            </a:tbl>
          </a:graphicData>
        </a:graphic>
      </p:graphicFrame>
    </p:spTree>
    <p:extLst>
      <p:ext uri="{BB962C8B-B14F-4D97-AF65-F5344CB8AC3E}">
        <p14:creationId xmlns:p14="http://schemas.microsoft.com/office/powerpoint/2010/main" val="345940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Volume de données trop élevé</a:t>
            </a:r>
            <a:endParaRPr lang="fr-FR"/>
          </a:p>
        </p:txBody>
      </p:sp>
      <p:sp>
        <p:nvSpPr>
          <p:cNvPr id="3" name="Content Placeholder 2"/>
          <p:cNvSpPr>
            <a:spLocks noGrp="1"/>
          </p:cNvSpPr>
          <p:nvPr>
            <p:ph idx="1"/>
          </p:nvPr>
        </p:nvSpPr>
        <p:spPr>
          <a:xfrm>
            <a:off x="1154954" y="2603500"/>
            <a:ext cx="8825659" cy="3994248"/>
          </a:xfrm>
        </p:spPr>
        <p:txBody>
          <a:bodyPr>
            <a:normAutofit/>
          </a:bodyPr>
          <a:lstStyle/>
          <a:p>
            <a:r>
              <a:rPr lang="en-US"/>
              <a:t>The maximum message size quota for incoming messages (65536) has been exceeded. To increase the quota, use the </a:t>
            </a:r>
            <a:r>
              <a:rPr lang="en-US" err="1"/>
              <a:t>MaxReceivedMessageSize</a:t>
            </a:r>
            <a:r>
              <a:rPr lang="en-US"/>
              <a:t> property on the appropriate binding element</a:t>
            </a:r>
            <a:r>
              <a:rPr lang="en-US" smtClean="0"/>
              <a:t>.</a:t>
            </a:r>
          </a:p>
          <a:p>
            <a:endParaRPr lang="en-US"/>
          </a:p>
          <a:p>
            <a:r>
              <a:rPr lang="en-US"/>
              <a:t>An error occurred while receiving the HTTP response to http://localhost:9002/MyService.svc. This could be due to the service endpoint binding not using the HTTP protocol. This could also be due to an HTTP request context being aborted by the server (possibly due to the service shutting down). See server logs for more details</a:t>
            </a:r>
            <a:endParaRPr lang="en-US" smtClean="0"/>
          </a:p>
          <a:p>
            <a:r>
              <a:rPr lang="en-US"/>
              <a:t>Maximum number of items that can be serialized or </a:t>
            </a:r>
            <a:r>
              <a:rPr lang="en-US" err="1"/>
              <a:t>deserialized</a:t>
            </a:r>
            <a:r>
              <a:rPr lang="en-US"/>
              <a:t> in an object graph is '65536'. Change the object graph or increase the </a:t>
            </a:r>
            <a:r>
              <a:rPr lang="en-US" err="1"/>
              <a:t>MaxItemsInObjectGraph</a:t>
            </a:r>
            <a:r>
              <a:rPr lang="en-US"/>
              <a:t> quota.</a:t>
            </a:r>
            <a:endParaRPr lang="en-US" smtClean="0"/>
          </a:p>
          <a:p>
            <a:endParaRPr lang="en-US"/>
          </a:p>
          <a:p>
            <a:endParaRPr lang="fr-FR"/>
          </a:p>
        </p:txBody>
      </p:sp>
      <p:sp>
        <p:nvSpPr>
          <p:cNvPr id="6" name="Rectangle 1"/>
          <p:cNvSpPr>
            <a:spLocks noChangeArrowheads="1"/>
          </p:cNvSpPr>
          <p:nvPr/>
        </p:nvSpPr>
        <p:spPr bwMode="auto">
          <a:xfrm>
            <a:off x="0" y="0"/>
            <a:ext cx="12192000" cy="0"/>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An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error</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occurred</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while</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receiving</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the HTTP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response</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to </a:t>
            </a:r>
            <a:r>
              <a:rPr kumimoji="0" lang="fr-FR" altLang="fr-FR" sz="900" b="0" i="0" u="none" strike="noStrike" cap="none" normalizeH="0" baseline="0" smtClean="0">
                <a:ln>
                  <a:noFill/>
                </a:ln>
                <a:solidFill>
                  <a:srgbClr val="242729"/>
                </a:solidFill>
                <a:effectLst/>
                <a:latin typeface="Consolas" panose="020B0609020204030204" pitchFamily="49" charset="0"/>
                <a:cs typeface="Consolas" panose="020B0609020204030204" pitchFamily="49" charset="0"/>
              </a:rPr>
              <a:t>http://localhost:9002/MyService.svc</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This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could</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be</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due to the service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endpoint</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binding not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using</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the HTTP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protocol</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This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could</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also</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be</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due to an HTTP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request</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context</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being</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aborted</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by the server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possibly</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due to the service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shutting</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down).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See</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 server logs for more </a:t>
            </a:r>
            <a:r>
              <a:rPr kumimoji="0" lang="fr-FR" altLang="fr-FR" sz="1100" b="0" i="0" u="none" strike="noStrike" cap="none" normalizeH="0" baseline="0" err="1" smtClean="0">
                <a:ln>
                  <a:noFill/>
                </a:ln>
                <a:solidFill>
                  <a:srgbClr val="242729"/>
                </a:solidFill>
                <a:effectLst/>
                <a:latin typeface="Arial" panose="020B0604020202020204" pitchFamily="34" charset="0"/>
                <a:cs typeface="Arial" panose="020B0604020202020204" pitchFamily="34" charset="0"/>
              </a:rPr>
              <a:t>details</a:t>
            </a:r>
            <a:r>
              <a:rPr kumimoji="0" lang="fr-FR" altLang="fr-FR" sz="1100" b="0" i="0" u="none" strike="noStrike" cap="none" normalizeH="0" baseline="0" smtClean="0">
                <a:ln>
                  <a:noFill/>
                </a:ln>
                <a:solidFill>
                  <a:srgbClr val="242729"/>
                </a:solidFill>
                <a:effectLst/>
                <a:latin typeface="Arial" panose="020B0604020202020204" pitchFamily="34" charset="0"/>
                <a:cs typeface="Arial" panose="020B0604020202020204" pitchFamily="34" charset="0"/>
              </a:rPr>
              <a:t>.</a:t>
            </a:r>
            <a:r>
              <a:rPr kumimoji="0" lang="fr-FR" altLang="fr-FR" sz="900" b="0" i="0" u="none" strike="noStrike" cap="none" normalizeH="0" baseline="0" smtClean="0">
                <a:ln>
                  <a:noFill/>
                </a:ln>
                <a:solidFill>
                  <a:schemeClr val="tx1"/>
                </a:solidFill>
                <a:effectLst/>
              </a:rPr>
              <a:t> </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035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54954" y="2775660"/>
            <a:ext cx="6115050" cy="3028950"/>
          </a:xfrm>
          <a:prstGeom prst="rect">
            <a:avLst/>
          </a:prstGeom>
        </p:spPr>
      </p:pic>
      <p:pic>
        <p:nvPicPr>
          <p:cNvPr id="5" name="Picture 4"/>
          <p:cNvPicPr>
            <a:picLocks noChangeAspect="1"/>
          </p:cNvPicPr>
          <p:nvPr/>
        </p:nvPicPr>
        <p:blipFill>
          <a:blip r:embed="rId3"/>
          <a:stretch>
            <a:fillRect/>
          </a:stretch>
        </p:blipFill>
        <p:spPr>
          <a:xfrm>
            <a:off x="5535660" y="4290135"/>
            <a:ext cx="2295525" cy="323850"/>
          </a:xfrm>
          <a:prstGeom prst="rect">
            <a:avLst/>
          </a:prstGeom>
        </p:spPr>
      </p:pic>
      <p:pic>
        <p:nvPicPr>
          <p:cNvPr id="6" name="Picture 5"/>
          <p:cNvPicPr>
            <a:picLocks noChangeAspect="1"/>
          </p:cNvPicPr>
          <p:nvPr/>
        </p:nvPicPr>
        <p:blipFill>
          <a:blip r:embed="rId4"/>
          <a:stretch>
            <a:fillRect/>
          </a:stretch>
        </p:blipFill>
        <p:spPr>
          <a:xfrm>
            <a:off x="7270004" y="2785532"/>
            <a:ext cx="4676775" cy="819150"/>
          </a:xfrm>
          <a:prstGeom prst="rect">
            <a:avLst/>
          </a:prstGeom>
        </p:spPr>
      </p:pic>
    </p:spTree>
    <p:extLst>
      <p:ext uri="{BB962C8B-B14F-4D97-AF65-F5344CB8AC3E}">
        <p14:creationId xmlns:p14="http://schemas.microsoft.com/office/powerpoint/2010/main" val="110530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974004"/>
          </a:xfrm>
        </p:spPr>
        <p:txBody>
          <a:bodyPr/>
          <a:lstStyle/>
          <a:p>
            <a:r>
              <a:rPr lang="fr-FR" smtClean="0"/>
              <a:t>Propriétés affectant la taille maximale des messages</a:t>
            </a:r>
            <a:endParaRPr lang="fr-FR"/>
          </a:p>
        </p:txBody>
      </p:sp>
      <p:sp>
        <p:nvSpPr>
          <p:cNvPr id="3" name="Content Placeholder 2"/>
          <p:cNvSpPr>
            <a:spLocks noGrp="1"/>
          </p:cNvSpPr>
          <p:nvPr>
            <p:ph idx="1"/>
          </p:nvPr>
        </p:nvSpPr>
        <p:spPr/>
        <p:txBody>
          <a:bodyPr>
            <a:normAutofit/>
          </a:bodyPr>
          <a:lstStyle/>
          <a:p>
            <a:r>
              <a:rPr lang="fr-FR" b="1" err="1" smtClean="0"/>
              <a:t>MaxReceivedMessageSize</a:t>
            </a:r>
            <a:r>
              <a:rPr lang="fr-FR" smtClean="0"/>
              <a:t> : Représente la taille de message maximale reçu pour un service WCF.</a:t>
            </a:r>
            <a:r>
              <a:rPr lang="en-US"/>
              <a:t> Valeur par défaut </a:t>
            </a:r>
            <a:r>
              <a:rPr lang="fr-FR"/>
              <a:t>65536 </a:t>
            </a:r>
            <a:r>
              <a:rPr lang="fr-FR" smtClean="0"/>
              <a:t>octets.</a:t>
            </a:r>
          </a:p>
          <a:p>
            <a:r>
              <a:rPr lang="fr-FR" b="1" err="1" smtClean="0"/>
              <a:t>MaxRequestLength</a:t>
            </a:r>
            <a:r>
              <a:rPr lang="fr-FR" smtClean="0"/>
              <a:t> : taille de requête maximale, la taille par défaut est</a:t>
            </a:r>
            <a:r>
              <a:rPr lang="en-US" smtClean="0"/>
              <a:t> </a:t>
            </a:r>
            <a:r>
              <a:rPr lang="en-US"/>
              <a:t>4096 KB (4 </a:t>
            </a:r>
            <a:r>
              <a:rPr lang="en-US"/>
              <a:t>MB</a:t>
            </a:r>
            <a:r>
              <a:rPr lang="en-US" smtClean="0"/>
              <a:t>).</a:t>
            </a:r>
          </a:p>
          <a:p>
            <a:r>
              <a:rPr lang="en-US" b="1" smtClean="0"/>
              <a:t>MaxBufferSize : </a:t>
            </a:r>
            <a:r>
              <a:rPr lang="en-US" smtClean="0"/>
              <a:t>taille maximale du buffer.</a:t>
            </a:r>
            <a:r>
              <a:rPr lang="en-US"/>
              <a:t> </a:t>
            </a:r>
            <a:r>
              <a:rPr lang="en-US" smtClean="0"/>
              <a:t>Identique à </a:t>
            </a:r>
            <a:r>
              <a:rPr lang="en-US" b="1" smtClean="0"/>
              <a:t>M</a:t>
            </a:r>
            <a:r>
              <a:rPr lang="fr-FR" b="1" smtClean="0"/>
              <a:t>axReceivedMessageSize</a:t>
            </a:r>
            <a:r>
              <a:rPr lang="fr-FR" smtClean="0"/>
              <a:t> pour des messages </a:t>
            </a:r>
            <a:r>
              <a:rPr lang="en-US" smtClean="0"/>
              <a:t>buffered messages. Valeur par défaut </a:t>
            </a:r>
            <a:r>
              <a:rPr lang="fr-FR" smtClean="0"/>
              <a:t>65536 octets.</a:t>
            </a:r>
            <a:endParaRPr lang="en-US" smtClean="0"/>
          </a:p>
          <a:p>
            <a:r>
              <a:rPr lang="en-US" smtClean="0"/>
              <a:t> </a:t>
            </a:r>
            <a:r>
              <a:rPr lang="en-US" b="1" smtClean="0"/>
              <a:t>MaxBufferPoolSize : </a:t>
            </a:r>
            <a:r>
              <a:rPr lang="en-US" smtClean="0"/>
              <a:t>taille maximale de la mémoire allouée pour le BufferManager gérant les buffers nécessités par les endpoints </a:t>
            </a:r>
          </a:p>
        </p:txBody>
      </p:sp>
    </p:spTree>
    <p:extLst>
      <p:ext uri="{BB962C8B-B14F-4D97-AF65-F5344CB8AC3E}">
        <p14:creationId xmlns:p14="http://schemas.microsoft.com/office/powerpoint/2010/main" val="125771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a:t>Autre idée pour résoudre ces problemes : Passer en TransferMode Stream au lieu de Buffer par défaut (envoi des données par bloc ou ASAP)</a:t>
            </a:r>
            <a:endParaRPr lang="fr-FR" b="1"/>
          </a:p>
          <a:p>
            <a:endParaRPr lang="fr-FR"/>
          </a:p>
        </p:txBody>
      </p:sp>
      <p:pic>
        <p:nvPicPr>
          <p:cNvPr id="6" name="Picture 5"/>
          <p:cNvPicPr>
            <a:picLocks noChangeAspect="1"/>
          </p:cNvPicPr>
          <p:nvPr/>
        </p:nvPicPr>
        <p:blipFill>
          <a:blip r:embed="rId2"/>
          <a:stretch>
            <a:fillRect/>
          </a:stretch>
        </p:blipFill>
        <p:spPr>
          <a:xfrm>
            <a:off x="1154954" y="3713035"/>
            <a:ext cx="8324850" cy="1571625"/>
          </a:xfrm>
          <a:prstGeom prst="rect">
            <a:avLst/>
          </a:prstGeom>
        </p:spPr>
      </p:pic>
    </p:spTree>
    <p:extLst>
      <p:ext uri="{BB962C8B-B14F-4D97-AF65-F5344CB8AC3E}">
        <p14:creationId xmlns:p14="http://schemas.microsoft.com/office/powerpoint/2010/main" val="215282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err="1" smtClean="0"/>
              <a:t>Readerquotas</a:t>
            </a:r>
            <a:endParaRPr lang="fr-FR"/>
          </a:p>
        </p:txBody>
      </p:sp>
      <p:sp>
        <p:nvSpPr>
          <p:cNvPr id="3" name="Content Placeholder 2"/>
          <p:cNvSpPr>
            <a:spLocks noGrp="1"/>
          </p:cNvSpPr>
          <p:nvPr>
            <p:ph idx="1"/>
          </p:nvPr>
        </p:nvSpPr>
        <p:spPr>
          <a:xfrm>
            <a:off x="1154954" y="2463651"/>
            <a:ext cx="8825659" cy="3416300"/>
          </a:xfrm>
        </p:spPr>
        <p:txBody>
          <a:bodyPr/>
          <a:lstStyle/>
          <a:p>
            <a:r>
              <a:rPr lang="en-US" smtClean="0"/>
              <a:t>Définit les contraintes sur la complexité des messages SOAP traités par les endpoints.</a:t>
            </a:r>
            <a:endParaRPr lang="fr-FR"/>
          </a:p>
        </p:txBody>
      </p:sp>
      <p:pic>
        <p:nvPicPr>
          <p:cNvPr id="5" name="Picture 4"/>
          <p:cNvPicPr>
            <a:picLocks noChangeAspect="1"/>
          </p:cNvPicPr>
          <p:nvPr/>
        </p:nvPicPr>
        <p:blipFill>
          <a:blip r:embed="rId2"/>
          <a:stretch>
            <a:fillRect/>
          </a:stretch>
        </p:blipFill>
        <p:spPr>
          <a:xfrm>
            <a:off x="882687" y="3039175"/>
            <a:ext cx="10039350" cy="3686175"/>
          </a:xfrm>
          <a:prstGeom prst="rect">
            <a:avLst/>
          </a:prstGeom>
        </p:spPr>
      </p:pic>
    </p:spTree>
    <p:extLst>
      <p:ext uri="{BB962C8B-B14F-4D97-AF65-F5344CB8AC3E}">
        <p14:creationId xmlns:p14="http://schemas.microsoft.com/office/powerpoint/2010/main" val="188885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err="1" smtClean="0"/>
              <a:t>maxItemsInObjetGraph</a:t>
            </a:r>
            <a:endParaRPr lang="fr-FR"/>
          </a:p>
        </p:txBody>
      </p:sp>
      <p:pic>
        <p:nvPicPr>
          <p:cNvPr id="4" name="Content Placeholder 3"/>
          <p:cNvPicPr>
            <a:picLocks noGrp="1" noChangeAspect="1"/>
          </p:cNvPicPr>
          <p:nvPr>
            <p:ph idx="1"/>
          </p:nvPr>
        </p:nvPicPr>
        <p:blipFill>
          <a:blip r:embed="rId2"/>
          <a:stretch>
            <a:fillRect/>
          </a:stretch>
        </p:blipFill>
        <p:spPr>
          <a:xfrm>
            <a:off x="1154954" y="3276842"/>
            <a:ext cx="8096250" cy="3209925"/>
          </a:xfrm>
          <a:prstGeom prst="rect">
            <a:avLst/>
          </a:prstGeom>
        </p:spPr>
      </p:pic>
      <p:sp>
        <p:nvSpPr>
          <p:cNvPr id="5" name="TextBox 4"/>
          <p:cNvSpPr txBox="1"/>
          <p:nvPr/>
        </p:nvSpPr>
        <p:spPr>
          <a:xfrm>
            <a:off x="1154953" y="2431228"/>
            <a:ext cx="5998881" cy="369332"/>
          </a:xfrm>
          <a:prstGeom prst="rect">
            <a:avLst/>
          </a:prstGeom>
          <a:noFill/>
        </p:spPr>
        <p:txBody>
          <a:bodyPr wrap="square" rtlCol="0">
            <a:spAutoFit/>
          </a:bodyPr>
          <a:lstStyle/>
          <a:p>
            <a:r>
              <a:rPr lang="fr-FR" smtClean="0"/>
              <a:t>A faire coté Client et Service</a:t>
            </a:r>
            <a:endParaRPr lang="fr-FR"/>
          </a:p>
        </p:txBody>
      </p:sp>
      <p:sp>
        <p:nvSpPr>
          <p:cNvPr id="6" name="TextBox 5"/>
          <p:cNvSpPr txBox="1"/>
          <p:nvPr/>
        </p:nvSpPr>
        <p:spPr>
          <a:xfrm>
            <a:off x="1154954" y="2854035"/>
            <a:ext cx="10678458" cy="369332"/>
          </a:xfrm>
          <a:prstGeom prst="rect">
            <a:avLst/>
          </a:prstGeom>
          <a:noFill/>
        </p:spPr>
        <p:txBody>
          <a:bodyPr wrap="square" rtlCol="0">
            <a:spAutoFit/>
          </a:bodyPr>
          <a:lstStyle/>
          <a:p>
            <a:r>
              <a:rPr lang="fr-FR" b="1" err="1" smtClean="0"/>
              <a:t>maxItemsInObjetGraph</a:t>
            </a:r>
            <a:r>
              <a:rPr lang="fr-FR" smtClean="0"/>
              <a:t> : </a:t>
            </a:r>
            <a:r>
              <a:rPr lang="en-US" smtClean="0"/>
              <a:t>Nombre maximal d’objets qui peuvent être sérialisés ou désérialisés.</a:t>
            </a:r>
            <a:endParaRPr lang="fr-FR"/>
          </a:p>
        </p:txBody>
      </p:sp>
    </p:spTree>
    <p:extLst>
      <p:ext uri="{BB962C8B-B14F-4D97-AF65-F5344CB8AC3E}">
        <p14:creationId xmlns:p14="http://schemas.microsoft.com/office/powerpoint/2010/main" val="2897267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278</TotalTime>
  <Words>535</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Consolas</vt:lpstr>
      <vt:lpstr>Wingdings 3</vt:lpstr>
      <vt:lpstr>Ion Boardroom</vt:lpstr>
      <vt:lpstr>WCF Principales erreurs</vt:lpstr>
      <vt:lpstr>Timeouts</vt:lpstr>
      <vt:lpstr>Timeouts dans WCF</vt:lpstr>
      <vt:lpstr>Volume de données trop élevé</vt:lpstr>
      <vt:lpstr>PowerPoint Presentation</vt:lpstr>
      <vt:lpstr>Propriétés affectant la taille maximale des messages</vt:lpstr>
      <vt:lpstr>PowerPoint Presentation</vt:lpstr>
      <vt:lpstr>Readerquotas</vt:lpstr>
      <vt:lpstr>maxItemsInObjetGraph</vt:lpstr>
      <vt:lpstr>KnownType</vt:lpstr>
      <vt:lpstr>Solution au problème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Thomaspro</dc:creator>
  <cp:lastModifiedBy>Thomaspro</cp:lastModifiedBy>
  <cp:revision>42</cp:revision>
  <dcterms:created xsi:type="dcterms:W3CDTF">2017-10-24T12:00:22Z</dcterms:created>
  <dcterms:modified xsi:type="dcterms:W3CDTF">2017-11-01T11:08:15Z</dcterms:modified>
</cp:coreProperties>
</file>