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67"/>
  </p:notesMasterIdLst>
  <p:sldIdLst>
    <p:sldId id="256" r:id="rId2"/>
    <p:sldId id="260" r:id="rId3"/>
    <p:sldId id="356" r:id="rId4"/>
    <p:sldId id="358" r:id="rId5"/>
    <p:sldId id="359" r:id="rId6"/>
    <p:sldId id="360" r:id="rId7"/>
    <p:sldId id="361" r:id="rId8"/>
    <p:sldId id="263" r:id="rId9"/>
    <p:sldId id="264" r:id="rId10"/>
    <p:sldId id="410" r:id="rId11"/>
    <p:sldId id="411" r:id="rId12"/>
    <p:sldId id="413" r:id="rId13"/>
    <p:sldId id="414" r:id="rId14"/>
    <p:sldId id="262" r:id="rId15"/>
    <p:sldId id="409" r:id="rId16"/>
    <p:sldId id="405" r:id="rId17"/>
    <p:sldId id="362" r:id="rId18"/>
    <p:sldId id="363" r:id="rId19"/>
    <p:sldId id="364" r:id="rId20"/>
    <p:sldId id="365" r:id="rId21"/>
    <p:sldId id="366" r:id="rId22"/>
    <p:sldId id="370" r:id="rId23"/>
    <p:sldId id="367" r:id="rId24"/>
    <p:sldId id="412" r:id="rId25"/>
    <p:sldId id="415" r:id="rId26"/>
    <p:sldId id="378" r:id="rId27"/>
    <p:sldId id="380" r:id="rId28"/>
    <p:sldId id="369" r:id="rId29"/>
    <p:sldId id="368" r:id="rId30"/>
    <p:sldId id="381" r:id="rId31"/>
    <p:sldId id="371" r:id="rId32"/>
    <p:sldId id="372" r:id="rId33"/>
    <p:sldId id="382" r:id="rId34"/>
    <p:sldId id="373" r:id="rId35"/>
    <p:sldId id="374" r:id="rId36"/>
    <p:sldId id="383" r:id="rId37"/>
    <p:sldId id="376" r:id="rId38"/>
    <p:sldId id="377" r:id="rId39"/>
    <p:sldId id="384" r:id="rId40"/>
    <p:sldId id="406" r:id="rId41"/>
    <p:sldId id="379" r:id="rId42"/>
    <p:sldId id="375" r:id="rId43"/>
    <p:sldId id="385" r:id="rId44"/>
    <p:sldId id="386" r:id="rId45"/>
    <p:sldId id="387" r:id="rId46"/>
    <p:sldId id="390" r:id="rId47"/>
    <p:sldId id="388" r:id="rId48"/>
    <p:sldId id="389" r:id="rId49"/>
    <p:sldId id="391" r:id="rId50"/>
    <p:sldId id="392" r:id="rId51"/>
    <p:sldId id="393" r:id="rId52"/>
    <p:sldId id="394" r:id="rId53"/>
    <p:sldId id="395" r:id="rId54"/>
    <p:sldId id="396" r:id="rId55"/>
    <p:sldId id="397" r:id="rId56"/>
    <p:sldId id="398" r:id="rId57"/>
    <p:sldId id="399" r:id="rId58"/>
    <p:sldId id="400" r:id="rId59"/>
    <p:sldId id="401" r:id="rId60"/>
    <p:sldId id="402" r:id="rId61"/>
    <p:sldId id="407" r:id="rId62"/>
    <p:sldId id="403" r:id="rId63"/>
    <p:sldId id="404" r:id="rId64"/>
    <p:sldId id="408" r:id="rId65"/>
    <p:sldId id="355" r:id="rId66"/>
  </p:sldIdLst>
  <p:sldSz cx="9144000" cy="5143500" type="screen16x9"/>
  <p:notesSz cx="6858000" cy="9144000"/>
  <p:embeddedFontLst>
    <p:embeddedFont>
      <p:font typeface="Montserrat" panose="020B0604020202020204" charset="0"/>
      <p:regular r:id="rId68"/>
      <p:bold r:id="rId69"/>
    </p:embeddedFont>
    <p:embeddedFont>
      <p:font typeface="Karla" panose="020B0604020202020204" charset="0"/>
      <p:regular r:id="rId70"/>
      <p:bold r:id="rId71"/>
      <p:italic r:id="rId72"/>
      <p:boldItalic r:id="rId73"/>
    </p:embeddedFont>
    <p:embeddedFont>
      <p:font typeface="Calibri" panose="020F0502020204030204" pitchFamily="34"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0882A1-97C6-48C6-A1EA-3B3E4CC94D5A}">
  <a:tblStyle styleId="{790882A1-97C6-48C6-A1EA-3B3E4CC94D5A}"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839" autoAdjust="0"/>
  </p:normalViewPr>
  <p:slideViewPr>
    <p:cSldViewPr snapToGrid="0">
      <p:cViewPr varScale="1">
        <p:scale>
          <a:sx n="96" d="100"/>
          <a:sy n="96" d="100"/>
        </p:scale>
        <p:origin x="14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1023236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microsoft.com/en-us/download/details.aspx?id=23654"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86772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smtClean="0"/>
              <a:t>Index par</a:t>
            </a:r>
            <a:r>
              <a:rPr lang="fr-FR" baseline="0" smtClean="0"/>
              <a:t> defaut sur la clé primaire</a:t>
            </a:r>
          </a:p>
          <a:p>
            <a:endParaRPr lang="fr-FR" baseline="0" smtClean="0"/>
          </a:p>
          <a:p>
            <a:r>
              <a:rPr lang="fr-FR" baseline="0" smtClean="0"/>
              <a:t>Annuaire telephonique </a:t>
            </a:r>
            <a:endParaRPr lang="fr-FR"/>
          </a:p>
        </p:txBody>
      </p:sp>
    </p:spTree>
    <p:extLst>
      <p:ext uri="{BB962C8B-B14F-4D97-AF65-F5344CB8AC3E}">
        <p14:creationId xmlns:p14="http://schemas.microsoft.com/office/powerpoint/2010/main" val="3186029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mtClean="0"/>
              <a:t>Comme une fonction ou methode</a:t>
            </a:r>
            <a:endParaRPr lang="fr-FR"/>
          </a:p>
        </p:txBody>
      </p:sp>
    </p:spTree>
    <p:extLst>
      <p:ext uri="{BB962C8B-B14F-4D97-AF65-F5344CB8AC3E}">
        <p14:creationId xmlns:p14="http://schemas.microsoft.com/office/powerpoint/2010/main" val="1329804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fr-FR" smtClean="0"/>
              <a:t>Concretement</a:t>
            </a:r>
            <a:r>
              <a:rPr lang="fr-FR" baseline="0" smtClean="0"/>
              <a:t> c’est al base données avec les outils dont vous avez besoin pour travailler avec de manière basique</a:t>
            </a:r>
            <a:endParaRPr/>
          </a:p>
        </p:txBody>
      </p:sp>
    </p:spTree>
    <p:extLst>
      <p:ext uri="{BB962C8B-B14F-4D97-AF65-F5344CB8AC3E}">
        <p14:creationId xmlns:p14="http://schemas.microsoft.com/office/powerpoint/2010/main" val="3632826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08403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mtClean="0">
                <a:hlinkClick r:id="rId3"/>
              </a:rPr>
              <a:t>https://www.microsoft.com/en-us/download/details.aspx?id=23654</a:t>
            </a:r>
            <a:endParaRPr lang="fr-FR"/>
          </a:p>
        </p:txBody>
      </p:sp>
    </p:spTree>
    <p:extLst>
      <p:ext uri="{BB962C8B-B14F-4D97-AF65-F5344CB8AC3E}">
        <p14:creationId xmlns:p14="http://schemas.microsoft.com/office/powerpoint/2010/main" val="1796782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mtClean="0"/>
              <a:t>INSERT Select à mentionner</a:t>
            </a:r>
            <a:endParaRPr lang="fr-FR"/>
          </a:p>
        </p:txBody>
      </p:sp>
    </p:spTree>
    <p:extLst>
      <p:ext uri="{BB962C8B-B14F-4D97-AF65-F5344CB8AC3E}">
        <p14:creationId xmlns:p14="http://schemas.microsoft.com/office/powerpoint/2010/main" val="1967490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smtClean="0"/>
              <a:t>Notez que la colonne "CustomerID" dans la table "Orders" fait référence à "CustomerID" dans la table "Customers". La relation entre les deux tables ci-dessus est la colonne "CustomerID".</a:t>
            </a:r>
            <a:endParaRPr lang="fr-FR"/>
          </a:p>
        </p:txBody>
      </p:sp>
    </p:spTree>
    <p:extLst>
      <p:ext uri="{BB962C8B-B14F-4D97-AF65-F5344CB8AC3E}">
        <p14:creationId xmlns:p14="http://schemas.microsoft.com/office/powerpoint/2010/main" val="1006985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kern="1200" smtClean="0">
                <a:solidFill>
                  <a:schemeClr val="tx1"/>
                </a:solidFill>
                <a:effectLst/>
                <a:latin typeface="+mn-lt"/>
                <a:ea typeface="+mn-ea"/>
                <a:cs typeface="+mn-cs"/>
              </a:rPr>
              <a:t>SELECT productname, categoryname From products inner join categories on products.categoryID=categories.categoryID</a:t>
            </a:r>
          </a:p>
          <a:p>
            <a:endParaRPr lang="en-US" sz="1100" b="0" i="0" kern="1200" smtClean="0">
              <a:solidFill>
                <a:schemeClr val="tx1"/>
              </a:solidFill>
              <a:effectLst/>
              <a:latin typeface="+mn-lt"/>
              <a:ea typeface="+mn-ea"/>
              <a:cs typeface="+mn-cs"/>
            </a:endParaRPr>
          </a:p>
          <a:p>
            <a:r>
              <a:rPr lang="fr-FR" sz="1100" b="0" i="0" kern="1200" smtClean="0">
                <a:solidFill>
                  <a:schemeClr val="tx1"/>
                </a:solidFill>
                <a:effectLst/>
                <a:latin typeface="+mn-lt"/>
                <a:ea typeface="+mn-ea"/>
                <a:cs typeface="+mn-cs"/>
              </a:rPr>
              <a:t>SELECT productname, unitprice, suppliers.region From products inner join suppliers on products.supplierID=suppliers.supplierID where suppliers.region &lt;&gt;'USA‘</a:t>
            </a:r>
          </a:p>
          <a:p>
            <a:endParaRPr lang="fr-FR" sz="1100" b="0" i="0" kern="1200" smtClean="0">
              <a:solidFill>
                <a:schemeClr val="tx1"/>
              </a:solidFill>
              <a:effectLst/>
              <a:latin typeface="+mn-lt"/>
              <a:ea typeface="+mn-ea"/>
              <a:cs typeface="+mn-cs"/>
            </a:endParaRPr>
          </a:p>
          <a:p>
            <a:endParaRPr lang="fr-FR" sz="1100" b="0" i="0" kern="1200" smtClean="0">
              <a:solidFill>
                <a:schemeClr val="tx1"/>
              </a:solidFill>
              <a:effectLst/>
              <a:latin typeface="+mn-lt"/>
              <a:ea typeface="+mn-ea"/>
              <a:cs typeface="+mn-cs"/>
            </a:endParaRPr>
          </a:p>
          <a:p>
            <a:r>
              <a:rPr lang="fr-FR" sz="1100" kern="1200" smtClean="0">
                <a:solidFill>
                  <a:schemeClr val="tx1"/>
                </a:solidFill>
                <a:effectLst/>
                <a:latin typeface="+mn-lt"/>
                <a:ea typeface="+mn-ea"/>
                <a:cs typeface="+mn-cs"/>
              </a:rPr>
              <a:t>SELECT employees.firstname, employees.lastname, superior.firstname, superior.lastname FROM employees LEFT JOIN employees superior ON employees.reportsto = superior.employeeID WHERE employees.reportsto IS NOT NULL</a:t>
            </a:r>
            <a:endParaRPr lang="fr-FR"/>
          </a:p>
        </p:txBody>
      </p:sp>
    </p:spTree>
    <p:extLst>
      <p:ext uri="{BB962C8B-B14F-4D97-AF65-F5344CB8AC3E}">
        <p14:creationId xmlns:p14="http://schemas.microsoft.com/office/powerpoint/2010/main" val="1418617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mtClean="0"/>
              <a:t>SELECT COUNT(CustomerID), Country FROM Customers </a:t>
            </a:r>
            <a:r>
              <a:rPr lang="en-US" baseline="0" smtClean="0"/>
              <a:t> group by country</a:t>
            </a:r>
          </a:p>
          <a:p>
            <a:endParaRPr lang="en-US" baseline="0" smtClean="0"/>
          </a:p>
          <a:p>
            <a:r>
              <a:rPr lang="en-US" smtClean="0"/>
              <a:t>SELECT COUNT(CustomerID), Country FROM Customers </a:t>
            </a:r>
            <a:r>
              <a:rPr lang="en-US" baseline="0" smtClean="0"/>
              <a:t> group by country ORDER BY COUNT(CustomerId) DESC</a:t>
            </a:r>
          </a:p>
        </p:txBody>
      </p:sp>
    </p:spTree>
    <p:extLst>
      <p:ext uri="{BB962C8B-B14F-4D97-AF65-F5344CB8AC3E}">
        <p14:creationId xmlns:p14="http://schemas.microsoft.com/office/powerpoint/2010/main" val="780547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Shape 8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5" name="Shape 8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98980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36181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a:p>
        </p:txBody>
      </p:sp>
    </p:spTree>
    <p:extLst>
      <p:ext uri="{BB962C8B-B14F-4D97-AF65-F5344CB8AC3E}">
        <p14:creationId xmlns:p14="http://schemas.microsoft.com/office/powerpoint/2010/main" val="3207171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smtClean="0"/>
              <a:t>En</a:t>
            </a:r>
            <a:r>
              <a:rPr lang="fr-FR" baseline="0" smtClean="0"/>
              <a:t> gros vous imaginez un gros fichier texte avec toutes les données au meme endroit</a:t>
            </a:r>
          </a:p>
          <a:p>
            <a:r>
              <a:rPr lang="fr-FR" baseline="0" smtClean="0"/>
              <a:t>Avec en plus un langage standardise qui s’appelle SQL ,</a:t>
            </a:r>
          </a:p>
          <a:p>
            <a:endParaRPr lang="fr-FR"/>
          </a:p>
        </p:txBody>
      </p:sp>
    </p:spTree>
    <p:extLst>
      <p:ext uri="{BB962C8B-B14F-4D97-AF65-F5344CB8AC3E}">
        <p14:creationId xmlns:p14="http://schemas.microsoft.com/office/powerpoint/2010/main" val="1699936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mtClean="0"/>
              <a:t>NVARCHAR  = unicode mais prend 2 fois plus de place que VARCHAR – mx size </a:t>
            </a:r>
            <a:r>
              <a:rPr lang="fr-FR" sz="1100" b="0" i="1" kern="1200" smtClean="0">
                <a:solidFill>
                  <a:schemeClr val="tx1"/>
                </a:solidFill>
                <a:effectLst/>
                <a:latin typeface="+mn-lt"/>
                <a:ea typeface="+mn-ea"/>
                <a:cs typeface="+mn-cs"/>
              </a:rPr>
              <a:t>8000</a:t>
            </a:r>
            <a:endParaRPr lang="fr-FR" smtClean="0"/>
          </a:p>
          <a:p>
            <a:endParaRPr lang="fr-FR"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smtClean="0">
                <a:solidFill>
                  <a:schemeClr val="tx1"/>
                </a:solidFill>
                <a:effectLst/>
                <a:latin typeface="+mn-lt"/>
                <a:ea typeface="+mn-ea"/>
                <a:cs typeface="+mn-cs"/>
              </a:rPr>
              <a:t>Some experts recommends nvarchar always because: since all modern operating systems and development platforms use Unicode internally, using nvarchar rather than varchar, will avoid encoding conversions every time you read from or write to the database</a:t>
            </a:r>
          </a:p>
          <a:p>
            <a:endParaRPr lang="fr-FR" smtClean="0"/>
          </a:p>
          <a:p>
            <a:r>
              <a:rPr lang="en-US" sz="1100" b="1" i="0" kern="1200" smtClean="0">
                <a:solidFill>
                  <a:schemeClr val="tx1"/>
                </a:solidFill>
                <a:effectLst/>
                <a:latin typeface="+mn-lt"/>
                <a:ea typeface="+mn-ea"/>
                <a:cs typeface="+mn-cs"/>
              </a:rPr>
              <a:t>ntext</a:t>
            </a:r>
            <a:r>
              <a:rPr lang="en-US" sz="1100" b="0" i="0" kern="1200" smtClean="0">
                <a:solidFill>
                  <a:schemeClr val="tx1"/>
                </a:solidFill>
                <a:effectLst/>
                <a:latin typeface="+mn-lt"/>
                <a:ea typeface="+mn-ea"/>
                <a:cs typeface="+mn-cs"/>
              </a:rPr>
              <a:t> , </a:t>
            </a:r>
            <a:r>
              <a:rPr lang="en-US" sz="1100" b="1" i="0" kern="1200" smtClean="0">
                <a:solidFill>
                  <a:schemeClr val="tx1"/>
                </a:solidFill>
                <a:effectLst/>
                <a:latin typeface="+mn-lt"/>
                <a:ea typeface="+mn-ea"/>
                <a:cs typeface="+mn-cs"/>
              </a:rPr>
              <a:t>text</a:t>
            </a:r>
            <a:r>
              <a:rPr lang="en-US" sz="1100" b="0" i="0" kern="1200" smtClean="0">
                <a:solidFill>
                  <a:schemeClr val="tx1"/>
                </a:solidFill>
                <a:effectLst/>
                <a:latin typeface="+mn-lt"/>
                <a:ea typeface="+mn-ea"/>
                <a:cs typeface="+mn-cs"/>
              </a:rPr>
              <a:t>, and </a:t>
            </a:r>
            <a:r>
              <a:rPr lang="en-US" sz="1100" b="1" i="0" kern="1200" smtClean="0">
                <a:solidFill>
                  <a:schemeClr val="tx1"/>
                </a:solidFill>
                <a:effectLst/>
                <a:latin typeface="+mn-lt"/>
                <a:ea typeface="+mn-ea"/>
                <a:cs typeface="+mn-cs"/>
              </a:rPr>
              <a:t>image</a:t>
            </a:r>
            <a:r>
              <a:rPr lang="en-US" sz="1100" b="0" i="0" kern="1200" smtClean="0">
                <a:solidFill>
                  <a:schemeClr val="tx1"/>
                </a:solidFill>
                <a:effectLst/>
                <a:latin typeface="+mn-lt"/>
                <a:ea typeface="+mn-ea"/>
                <a:cs typeface="+mn-cs"/>
              </a:rPr>
              <a:t> data types will be removed in a future version of Microsoft SQL Serve</a:t>
            </a:r>
            <a:endParaRPr lang="fr-FR"/>
          </a:p>
        </p:txBody>
      </p:sp>
    </p:spTree>
    <p:extLst>
      <p:ext uri="{BB962C8B-B14F-4D97-AF65-F5344CB8AC3E}">
        <p14:creationId xmlns:p14="http://schemas.microsoft.com/office/powerpoint/2010/main" val="1450129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93202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0976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20204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a:p>
        </p:txBody>
      </p:sp>
    </p:spTree>
    <p:extLst>
      <p:ext uri="{BB962C8B-B14F-4D97-AF65-F5344CB8AC3E}">
        <p14:creationId xmlns:p14="http://schemas.microsoft.com/office/powerpoint/2010/main" val="53823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0" name="Shape 10"/>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1" name="Shape 11"/>
          <p:cNvSpPr txBox="1">
            <a:spLocks noGrp="1"/>
          </p:cNvSpPr>
          <p:nvPr>
            <p:ph type="ctrTitle"/>
          </p:nvPr>
        </p:nvSpPr>
        <p:spPr>
          <a:xfrm>
            <a:off x="648300" y="3175950"/>
            <a:ext cx="3530700" cy="11819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 1 column + image">
    <p:spTree>
      <p:nvGrpSpPr>
        <p:cNvPr id="1" name="Shape 17"/>
        <p:cNvGrpSpPr/>
        <p:nvPr/>
      </p:nvGrpSpPr>
      <p:grpSpPr>
        <a:xfrm>
          <a:off x="0" y="0"/>
          <a:ext cx="0" cy="0"/>
          <a:chOff x="0" y="0"/>
          <a:chExt cx="0" cy="0"/>
        </a:xfrm>
      </p:grpSpPr>
      <p:sp>
        <p:nvSpPr>
          <p:cNvPr id="18" name="Shape 18"/>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9" name="Shape 19"/>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20" name="Shape 20"/>
          <p:cNvSpPr txBox="1">
            <a:spLocks noGrp="1"/>
          </p:cNvSpPr>
          <p:nvPr>
            <p:ph type="title"/>
          </p:nvPr>
        </p:nvSpPr>
        <p:spPr>
          <a:xfrm>
            <a:off x="838309" y="1807900"/>
            <a:ext cx="3148199" cy="485699"/>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body" idx="1"/>
          </p:nvPr>
        </p:nvSpPr>
        <p:spPr>
          <a:xfrm>
            <a:off x="838250" y="2419350"/>
            <a:ext cx="3148199" cy="2255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6"/>
        <p:cNvGrpSpPr/>
        <p:nvPr/>
      </p:nvGrpSpPr>
      <p:grpSpPr>
        <a:xfrm>
          <a:off x="0" y="0"/>
          <a:ext cx="0" cy="0"/>
          <a:chOff x="0" y="0"/>
          <a:chExt cx="0" cy="0"/>
        </a:xfrm>
      </p:grpSpPr>
      <p:sp>
        <p:nvSpPr>
          <p:cNvPr id="27" name="Shape 27"/>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28" name="Shape 28"/>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29" name="Shape 29"/>
          <p:cNvSpPr txBox="1"/>
          <p:nvPr/>
        </p:nvSpPr>
        <p:spPr>
          <a:xfrm>
            <a:off x="799645" y="697674"/>
            <a:ext cx="1957200" cy="653699"/>
          </a:xfrm>
          <a:prstGeom prst="rect">
            <a:avLst/>
          </a:prstGeom>
          <a:noFill/>
          <a:ln>
            <a:noFill/>
          </a:ln>
        </p:spPr>
        <p:txBody>
          <a:bodyPr lIns="91425" tIns="91425" rIns="91425" bIns="91425" anchor="t" anchorCtr="0">
            <a:noAutofit/>
          </a:bodyPr>
          <a:lstStyle/>
          <a:p>
            <a:pPr lvl="0">
              <a:spcBef>
                <a:spcPts val="0"/>
              </a:spcBef>
              <a:buNone/>
            </a:pPr>
            <a:r>
              <a:rPr lang="en" sz="12000">
                <a:solidFill>
                  <a:srgbClr val="CCCCCC"/>
                </a:solidFill>
                <a:latin typeface="Montserrat"/>
                <a:ea typeface="Montserrat"/>
                <a:cs typeface="Montserrat"/>
                <a:sym typeface="Montserrat"/>
              </a:rPr>
              <a:t>“</a:t>
            </a:r>
          </a:p>
        </p:txBody>
      </p:sp>
      <p:sp>
        <p:nvSpPr>
          <p:cNvPr id="30" name="Shape 30"/>
          <p:cNvSpPr txBox="1">
            <a:spLocks noGrp="1"/>
          </p:cNvSpPr>
          <p:nvPr>
            <p:ph type="body" idx="1"/>
          </p:nvPr>
        </p:nvSpPr>
        <p:spPr>
          <a:xfrm>
            <a:off x="838250" y="1657350"/>
            <a:ext cx="5324100" cy="2255700"/>
          </a:xfrm>
          <a:prstGeom prst="rect">
            <a:avLst/>
          </a:prstGeom>
        </p:spPr>
        <p:txBody>
          <a:bodyPr lIns="91425" tIns="91425" rIns="91425" bIns="91425" anchor="t" anchorCtr="0"/>
          <a:lstStyle>
            <a:lvl1pPr lvl="0" rtl="0">
              <a:spcBef>
                <a:spcPts val="0"/>
              </a:spcBef>
              <a:buSzPct val="100000"/>
              <a:buFont typeface="Montserrat"/>
              <a:defRPr sz="2400">
                <a:latin typeface="Montserrat"/>
                <a:ea typeface="Montserrat"/>
                <a:cs typeface="Montserrat"/>
                <a:sym typeface="Montserrat"/>
              </a:defRPr>
            </a:lvl1pPr>
            <a:lvl2pPr lvl="1" rtl="0">
              <a:spcBef>
                <a:spcPts val="0"/>
              </a:spcBef>
              <a:buSzPct val="100000"/>
              <a:buFont typeface="Montserrat"/>
              <a:defRPr sz="2400">
                <a:latin typeface="Montserrat"/>
                <a:ea typeface="Montserrat"/>
                <a:cs typeface="Montserrat"/>
                <a:sym typeface="Montserrat"/>
              </a:defRPr>
            </a:lvl2pPr>
            <a:lvl3pPr lvl="2" rtl="0">
              <a:spcBef>
                <a:spcPts val="0"/>
              </a:spcBef>
              <a:buSzPct val="100000"/>
              <a:buFont typeface="Montserrat"/>
              <a:defRPr sz="2400">
                <a:latin typeface="Montserrat"/>
                <a:ea typeface="Montserrat"/>
                <a:cs typeface="Montserrat"/>
                <a:sym typeface="Montserrat"/>
              </a:defRPr>
            </a:lvl3pPr>
            <a:lvl4pPr lvl="3" rtl="0">
              <a:spcBef>
                <a:spcPts val="0"/>
              </a:spcBef>
              <a:buSzPct val="100000"/>
              <a:buFont typeface="Montserrat"/>
              <a:defRPr sz="2400">
                <a:latin typeface="Montserrat"/>
                <a:ea typeface="Montserrat"/>
                <a:cs typeface="Montserrat"/>
                <a:sym typeface="Montserrat"/>
              </a:defRPr>
            </a:lvl4pPr>
            <a:lvl5pPr lvl="4" rtl="0">
              <a:spcBef>
                <a:spcPts val="0"/>
              </a:spcBef>
              <a:buSzPct val="100000"/>
              <a:buFont typeface="Montserrat"/>
              <a:defRPr sz="2400">
                <a:latin typeface="Montserrat"/>
                <a:ea typeface="Montserrat"/>
                <a:cs typeface="Montserrat"/>
                <a:sym typeface="Montserrat"/>
              </a:defRPr>
            </a:lvl5pPr>
            <a:lvl6pPr lvl="5" rtl="0">
              <a:spcBef>
                <a:spcPts val="0"/>
              </a:spcBef>
              <a:buSzPct val="100000"/>
              <a:buFont typeface="Montserrat"/>
              <a:defRPr sz="2400">
                <a:latin typeface="Montserrat"/>
                <a:ea typeface="Montserrat"/>
                <a:cs typeface="Montserrat"/>
                <a:sym typeface="Montserrat"/>
              </a:defRPr>
            </a:lvl6pPr>
            <a:lvl7pPr lvl="6" rtl="0">
              <a:spcBef>
                <a:spcPts val="0"/>
              </a:spcBef>
              <a:buSzPct val="100000"/>
              <a:buFont typeface="Montserrat"/>
              <a:defRPr sz="2400">
                <a:latin typeface="Montserrat"/>
                <a:ea typeface="Montserrat"/>
                <a:cs typeface="Montserrat"/>
                <a:sym typeface="Montserrat"/>
              </a:defRPr>
            </a:lvl7pPr>
            <a:lvl8pPr lvl="7" rtl="0">
              <a:spcBef>
                <a:spcPts val="0"/>
              </a:spcBef>
              <a:buSzPct val="100000"/>
              <a:buFont typeface="Montserrat"/>
              <a:defRPr sz="2400">
                <a:latin typeface="Montserrat"/>
                <a:ea typeface="Montserrat"/>
                <a:cs typeface="Montserrat"/>
                <a:sym typeface="Montserrat"/>
              </a:defRPr>
            </a:lvl8pPr>
            <a:lvl9pPr lvl="8" rtl="0">
              <a:spcBef>
                <a:spcPts val="0"/>
              </a:spcBef>
              <a:buSzPct val="100000"/>
              <a:buFont typeface="Montserrat"/>
              <a:defRPr sz="2400">
                <a:latin typeface="Montserrat"/>
                <a:ea typeface="Montserrat"/>
                <a:cs typeface="Montserrat"/>
                <a:sym typeface="Montserra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1"/>
        <p:cNvGrpSpPr/>
        <p:nvPr/>
      </p:nvGrpSpPr>
      <p:grpSpPr>
        <a:xfrm>
          <a:off x="0" y="0"/>
          <a:ext cx="0" cy="0"/>
          <a:chOff x="0" y="0"/>
          <a:chExt cx="0" cy="0"/>
        </a:xfrm>
      </p:grpSpPr>
      <p:sp>
        <p:nvSpPr>
          <p:cNvPr id="32" name="Shape 32"/>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3" name="Shape 33"/>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4" name="Shape 34"/>
          <p:cNvSpPr txBox="1">
            <a:spLocks noGrp="1"/>
          </p:cNvSpPr>
          <p:nvPr>
            <p:ph type="title"/>
          </p:nvPr>
        </p:nvSpPr>
        <p:spPr>
          <a:xfrm>
            <a:off x="838350" y="893500"/>
            <a:ext cx="5324100" cy="4856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838250" y="1504950"/>
            <a:ext cx="5324100" cy="2255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1" name="Shape 51"/>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2" name="Shape 52"/>
          <p:cNvSpPr txBox="1">
            <a:spLocks noGrp="1"/>
          </p:cNvSpPr>
          <p:nvPr>
            <p:ph type="title"/>
          </p:nvPr>
        </p:nvSpPr>
        <p:spPr>
          <a:xfrm>
            <a:off x="841000" y="969700"/>
            <a:ext cx="4801499" cy="4095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ption">
    <p:spTree>
      <p:nvGrpSpPr>
        <p:cNvPr id="1" name="Shape 53"/>
        <p:cNvGrpSpPr/>
        <p:nvPr/>
      </p:nvGrpSpPr>
      <p:grpSpPr>
        <a:xfrm>
          <a:off x="0" y="0"/>
          <a:ext cx="0" cy="0"/>
          <a:chOff x="0" y="0"/>
          <a:chExt cx="0" cy="0"/>
        </a:xfrm>
      </p:grpSpPr>
      <p:sp>
        <p:nvSpPr>
          <p:cNvPr id="54" name="Shape 54"/>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5" name="Shape 55"/>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6" name="Shape 56"/>
          <p:cNvSpPr txBox="1">
            <a:spLocks noGrp="1"/>
          </p:cNvSpPr>
          <p:nvPr>
            <p:ph type="body" idx="1"/>
          </p:nvPr>
        </p:nvSpPr>
        <p:spPr>
          <a:xfrm>
            <a:off x="841000" y="4025300"/>
            <a:ext cx="7845899" cy="519599"/>
          </a:xfrm>
          <a:prstGeom prst="rect">
            <a:avLst/>
          </a:prstGeom>
        </p:spPr>
        <p:txBody>
          <a:bodyPr lIns="91425" tIns="91425" rIns="91425" bIns="91425" anchor="b" anchorCtr="0"/>
          <a:lstStyle>
            <a:lvl1pPr lvl="0">
              <a:spcBef>
                <a:spcPts val="360"/>
              </a:spcBef>
              <a:buNone/>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9" name="Shape 59"/>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Empty">
    <p:spTree>
      <p:nvGrpSpPr>
        <p:cNvPr id="1" name="Shape 6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741100"/>
            <a:ext cx="5185199" cy="474599"/>
          </a:xfrm>
          <a:prstGeom prst="rect">
            <a:avLst/>
          </a:prstGeom>
          <a:noFill/>
          <a:ln>
            <a:noFill/>
          </a:ln>
        </p:spPr>
        <p:txBody>
          <a:bodyPr lIns="91425" tIns="91425" rIns="91425" bIns="91425" anchor="b" anchorCtr="0"/>
          <a:lstStyle>
            <a:lvl1pPr lv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457200" y="1352550"/>
            <a:ext cx="5185199" cy="2255700"/>
          </a:xfrm>
          <a:prstGeom prst="rect">
            <a:avLst/>
          </a:prstGeom>
          <a:noFill/>
          <a:ln>
            <a:noFill/>
          </a:ln>
        </p:spPr>
        <p:txBody>
          <a:bodyPr lIns="91425" tIns="91425" rIns="91425" bIns="91425" anchor="t" anchorCtr="0"/>
          <a:lstStyle>
            <a:lvl1pPr lvl="0">
              <a:spcBef>
                <a:spcPts val="600"/>
              </a:spcBef>
              <a:buClr>
                <a:srgbClr val="666666"/>
              </a:buClr>
              <a:buSzPct val="100000"/>
              <a:buFont typeface="Karla"/>
              <a:buChar char="▸"/>
              <a:defRPr sz="2000">
                <a:solidFill>
                  <a:srgbClr val="666666"/>
                </a:solidFill>
                <a:latin typeface="Karla"/>
                <a:ea typeface="Karla"/>
                <a:cs typeface="Karla"/>
                <a:sym typeface="Karla"/>
              </a:defRPr>
            </a:lvl1pPr>
            <a:lvl2pPr lvl="1">
              <a:spcBef>
                <a:spcPts val="480"/>
              </a:spcBef>
              <a:buClr>
                <a:srgbClr val="666666"/>
              </a:buClr>
              <a:buSzPct val="100000"/>
              <a:buFont typeface="Karla"/>
              <a:buChar char="▹"/>
              <a:defRPr sz="2000">
                <a:solidFill>
                  <a:srgbClr val="666666"/>
                </a:solidFill>
                <a:latin typeface="Karla"/>
                <a:ea typeface="Karla"/>
                <a:cs typeface="Karla"/>
                <a:sym typeface="Karla"/>
              </a:defRPr>
            </a:lvl2pPr>
            <a:lvl3pPr lvl="2">
              <a:spcBef>
                <a:spcPts val="480"/>
              </a:spcBef>
              <a:buClr>
                <a:srgbClr val="666666"/>
              </a:buClr>
              <a:buSzPct val="100000"/>
              <a:buFont typeface="Karla"/>
              <a:buChar char="▹"/>
              <a:defRPr sz="2000">
                <a:solidFill>
                  <a:srgbClr val="666666"/>
                </a:solidFill>
                <a:latin typeface="Karla"/>
                <a:ea typeface="Karla"/>
                <a:cs typeface="Karla"/>
                <a:sym typeface="Karla"/>
              </a:defRPr>
            </a:lvl3pPr>
            <a:lvl4pPr lvl="3">
              <a:spcBef>
                <a:spcPts val="360"/>
              </a:spcBef>
              <a:buClr>
                <a:srgbClr val="666666"/>
              </a:buClr>
              <a:buSzPct val="100000"/>
              <a:buFont typeface="Karla"/>
              <a:defRPr sz="2000">
                <a:solidFill>
                  <a:srgbClr val="666666"/>
                </a:solidFill>
                <a:latin typeface="Karla"/>
                <a:ea typeface="Karla"/>
                <a:cs typeface="Karla"/>
                <a:sym typeface="Karla"/>
              </a:defRPr>
            </a:lvl4pPr>
            <a:lvl5pPr lvl="4">
              <a:spcBef>
                <a:spcPts val="360"/>
              </a:spcBef>
              <a:buClr>
                <a:srgbClr val="666666"/>
              </a:buClr>
              <a:buSzPct val="100000"/>
              <a:buFont typeface="Karla"/>
              <a:defRPr sz="2000">
                <a:solidFill>
                  <a:srgbClr val="666666"/>
                </a:solidFill>
                <a:latin typeface="Karla"/>
                <a:ea typeface="Karla"/>
                <a:cs typeface="Karla"/>
                <a:sym typeface="Karla"/>
              </a:defRPr>
            </a:lvl5pPr>
            <a:lvl6pPr lvl="5">
              <a:spcBef>
                <a:spcPts val="360"/>
              </a:spcBef>
              <a:buClr>
                <a:srgbClr val="666666"/>
              </a:buClr>
              <a:buSzPct val="100000"/>
              <a:buFont typeface="Karla"/>
              <a:defRPr sz="2000">
                <a:solidFill>
                  <a:srgbClr val="666666"/>
                </a:solidFill>
                <a:latin typeface="Karla"/>
                <a:ea typeface="Karla"/>
                <a:cs typeface="Karla"/>
                <a:sym typeface="Karla"/>
              </a:defRPr>
            </a:lvl6pPr>
            <a:lvl7pPr lvl="6">
              <a:spcBef>
                <a:spcPts val="360"/>
              </a:spcBef>
              <a:buClr>
                <a:srgbClr val="666666"/>
              </a:buClr>
              <a:buSzPct val="100000"/>
              <a:buFont typeface="Karla"/>
              <a:defRPr sz="2000">
                <a:solidFill>
                  <a:srgbClr val="666666"/>
                </a:solidFill>
                <a:latin typeface="Karla"/>
                <a:ea typeface="Karla"/>
                <a:cs typeface="Karla"/>
                <a:sym typeface="Karla"/>
              </a:defRPr>
            </a:lvl7pPr>
            <a:lvl8pPr lvl="7">
              <a:spcBef>
                <a:spcPts val="360"/>
              </a:spcBef>
              <a:buClr>
                <a:srgbClr val="666666"/>
              </a:buClr>
              <a:buSzPct val="100000"/>
              <a:buFont typeface="Karla"/>
              <a:defRPr sz="2000">
                <a:solidFill>
                  <a:srgbClr val="666666"/>
                </a:solidFill>
                <a:latin typeface="Karla"/>
                <a:ea typeface="Karla"/>
                <a:cs typeface="Karla"/>
                <a:sym typeface="Karla"/>
              </a:defRPr>
            </a:lvl8pPr>
            <a:lvl9pPr lvl="8">
              <a:spcBef>
                <a:spcPts val="360"/>
              </a:spcBef>
              <a:buClr>
                <a:srgbClr val="666666"/>
              </a:buClr>
              <a:buSzPct val="100000"/>
              <a:buFont typeface="Karla"/>
              <a:defRPr sz="2000">
                <a:solidFill>
                  <a:srgbClr val="666666"/>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6" r:id="rId5"/>
    <p:sldLayoutId id="2147483657"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46.png"/></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5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9.png"/><Relationship Id="rId1" Type="http://schemas.openxmlformats.org/officeDocument/2006/relationships/slideLayout" Target="../slideLayouts/slideLayout4.xml"/><Relationship Id="rId4" Type="http://schemas.openxmlformats.org/officeDocument/2006/relationships/image" Target="../media/image57.png"/></Relationships>
</file>

<file path=ppt/slides/_rels/slide5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4" Type="http://schemas.openxmlformats.org/officeDocument/2006/relationships/image" Target="../media/image66.png"/></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51B5"/>
        </a:solidFill>
        <a:effectLst/>
      </p:bgPr>
    </p:bg>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412825" y="3367250"/>
            <a:ext cx="4229100" cy="1182000"/>
          </a:xfrm>
          <a:prstGeom prst="rect">
            <a:avLst/>
          </a:prstGeom>
        </p:spPr>
        <p:txBody>
          <a:bodyPr lIns="91425" tIns="91425" rIns="91425" bIns="91425" anchor="b" anchorCtr="0">
            <a:noAutofit/>
          </a:bodyPr>
          <a:lstStyle/>
          <a:p>
            <a:pPr lvl="0">
              <a:spcBef>
                <a:spcPts val="0"/>
              </a:spcBef>
              <a:buNone/>
            </a:pPr>
            <a:r>
              <a:rPr lang="en"/>
              <a:t>Support de cours </a:t>
            </a:r>
            <a:r>
              <a:rPr lang="en" smtClean="0"/>
              <a:t>SQL Server</a:t>
            </a:r>
            <a:endParaRPr lang="en"/>
          </a:p>
        </p:txBody>
      </p:sp>
      <p:pic>
        <p:nvPicPr>
          <p:cNvPr id="67" name="Shape 67"/>
          <p:cNvPicPr preferRelativeResize="0"/>
          <p:nvPr/>
        </p:nvPicPr>
        <p:blipFill>
          <a:blip r:embed="rId3">
            <a:alphaModFix/>
          </a:blip>
          <a:stretch>
            <a:fillRect/>
          </a:stretch>
        </p:blipFill>
        <p:spPr>
          <a:xfrm>
            <a:off x="7560700" y="383075"/>
            <a:ext cx="1134225" cy="1134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2" name="Title 1"/>
          <p:cNvSpPr>
            <a:spLocks noGrp="1"/>
          </p:cNvSpPr>
          <p:nvPr>
            <p:ph type="title"/>
          </p:nvPr>
        </p:nvSpPr>
        <p:spPr/>
        <p:txBody>
          <a:bodyPr/>
          <a:lstStyle/>
          <a:p>
            <a:r>
              <a:rPr lang="en" smtClean="0">
                <a:solidFill>
                  <a:srgbClr val="00B0F0"/>
                </a:solidFill>
              </a:rPr>
              <a:t>Primary Key</a:t>
            </a:r>
            <a:endParaRPr lang="fr-FR">
              <a:solidFill>
                <a:srgbClr val="00B0F0"/>
              </a:solidFill>
            </a:endParaRPr>
          </a:p>
        </p:txBody>
      </p:sp>
      <p:sp>
        <p:nvSpPr>
          <p:cNvPr id="3" name="Text Placeholder 2"/>
          <p:cNvSpPr>
            <a:spLocks noGrp="1"/>
          </p:cNvSpPr>
          <p:nvPr>
            <p:ph type="body" idx="1"/>
          </p:nvPr>
        </p:nvSpPr>
        <p:spPr/>
        <p:txBody>
          <a:bodyPr/>
          <a:lstStyle/>
          <a:p>
            <a:pPr marL="71120" marR="330835"/>
            <a:r>
              <a:rPr lang="fr-FR">
                <a:latin typeface="Calibri" panose="020F0502020204030204" pitchFamily="34" charset="0"/>
                <a:ea typeface="Calibri" panose="020F0502020204030204" pitchFamily="34" charset="0"/>
                <a:cs typeface="Calibri" panose="020F0502020204030204" pitchFamily="34" charset="0"/>
              </a:rPr>
              <a:t>La contrainte PRIMARY KEY identifie de manière unique chaque enregistrement d'une table.</a:t>
            </a:r>
          </a:p>
          <a:p>
            <a:pPr marL="71120" marR="330835"/>
            <a:endParaRPr lang="fr-FR">
              <a:latin typeface="Calibri" panose="020F0502020204030204" pitchFamily="34" charset="0"/>
              <a:ea typeface="Calibri" panose="020F0502020204030204" pitchFamily="34" charset="0"/>
              <a:cs typeface="Calibri" panose="020F0502020204030204" pitchFamily="34" charset="0"/>
            </a:endParaRPr>
          </a:p>
          <a:p>
            <a:pPr marL="71120" marR="330835"/>
            <a:r>
              <a:rPr lang="fr-FR">
                <a:latin typeface="Calibri" panose="020F0502020204030204" pitchFamily="34" charset="0"/>
                <a:ea typeface="Calibri" panose="020F0502020204030204" pitchFamily="34" charset="0"/>
                <a:cs typeface="Calibri" panose="020F0502020204030204" pitchFamily="34" charset="0"/>
              </a:rPr>
              <a:t>Les clés primaires doivent contenir des valeurs UNIQUE et ne peuvent pas contenir de valeurs NULL.</a:t>
            </a:r>
          </a:p>
          <a:p>
            <a:pPr marL="71120" marR="330835"/>
            <a:endParaRPr lang="fr-FR">
              <a:latin typeface="Calibri" panose="020F0502020204030204" pitchFamily="34" charset="0"/>
              <a:ea typeface="Calibri" panose="020F0502020204030204" pitchFamily="34" charset="0"/>
              <a:cs typeface="Calibri" panose="020F0502020204030204" pitchFamily="34" charset="0"/>
            </a:endParaRPr>
          </a:p>
          <a:p>
            <a:pPr marL="71120" marR="330835"/>
            <a:r>
              <a:rPr lang="fr-FR">
                <a:latin typeface="Calibri" panose="020F0502020204030204" pitchFamily="34" charset="0"/>
                <a:ea typeface="Calibri" panose="020F0502020204030204" pitchFamily="34" charset="0"/>
                <a:cs typeface="Calibri" panose="020F0502020204030204" pitchFamily="34" charset="0"/>
              </a:rPr>
              <a:t>Une table ne peut contenir qu’UNE SEULE clé primaire; et dans la table, cette clé primaire peut consister en une ou plusieurs colonnes (champs).</a:t>
            </a:r>
            <a:endParaRPr lang="fr-FR" b="1"/>
          </a:p>
        </p:txBody>
      </p:sp>
      <p:pic>
        <p:nvPicPr>
          <p:cNvPr id="5" name="Picture 4"/>
          <p:cNvPicPr>
            <a:picLocks noChangeAspect="1"/>
          </p:cNvPicPr>
          <p:nvPr/>
        </p:nvPicPr>
        <p:blipFill>
          <a:blip r:embed="rId3"/>
          <a:stretch>
            <a:fillRect/>
          </a:stretch>
        </p:blipFill>
        <p:spPr>
          <a:xfrm>
            <a:off x="5524500" y="0"/>
            <a:ext cx="3619500" cy="5213648"/>
          </a:xfrm>
          <a:prstGeom prst="rect">
            <a:avLst/>
          </a:prstGeom>
        </p:spPr>
      </p:pic>
    </p:spTree>
    <p:extLst>
      <p:ext uri="{BB962C8B-B14F-4D97-AF65-F5344CB8AC3E}">
        <p14:creationId xmlns:p14="http://schemas.microsoft.com/office/powerpoint/2010/main" val="318500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solidFill>
                  <a:srgbClr val="00B0F0"/>
                </a:solidFill>
              </a:rPr>
              <a:t>Foreign Key</a:t>
            </a:r>
            <a:endParaRPr lang="fr-FR">
              <a:solidFill>
                <a:srgbClr val="00B0F0"/>
              </a:solidFill>
            </a:endParaRPr>
          </a:p>
        </p:txBody>
      </p:sp>
      <p:sp>
        <p:nvSpPr>
          <p:cNvPr id="3" name="Text Placeholder 2"/>
          <p:cNvSpPr>
            <a:spLocks noGrp="1"/>
          </p:cNvSpPr>
          <p:nvPr>
            <p:ph type="body" idx="1"/>
          </p:nvPr>
        </p:nvSpPr>
        <p:spPr/>
        <p:txBody>
          <a:bodyPr/>
          <a:lstStyle/>
          <a:p>
            <a:r>
              <a:rPr lang="fr-FR">
                <a:latin typeface="Calibri" panose="020F0502020204030204" pitchFamily="34" charset="0"/>
                <a:ea typeface="Calibri" panose="020F0502020204030204" pitchFamily="34" charset="0"/>
                <a:cs typeface="Calibri" panose="020F0502020204030204" pitchFamily="34" charset="0"/>
              </a:rPr>
              <a:t>Une clé étrangère est une clé utilisée pour relier deux tables.</a:t>
            </a:r>
          </a:p>
          <a:p>
            <a:endParaRPr lang="fr-FR">
              <a:latin typeface="Calibri" panose="020F0502020204030204" pitchFamily="34" charset="0"/>
              <a:ea typeface="Calibri" panose="020F0502020204030204" pitchFamily="34" charset="0"/>
              <a:cs typeface="Calibri" panose="020F0502020204030204" pitchFamily="34" charset="0"/>
            </a:endParaRPr>
          </a:p>
          <a:p>
            <a:r>
              <a:rPr lang="fr-FR">
                <a:latin typeface="Calibri" panose="020F0502020204030204" pitchFamily="34" charset="0"/>
                <a:ea typeface="Calibri" panose="020F0502020204030204" pitchFamily="34" charset="0"/>
                <a:cs typeface="Calibri" panose="020F0502020204030204" pitchFamily="34" charset="0"/>
              </a:rPr>
              <a:t>Une clé étrangère est un champ (ou une collection de champs) dans une table qui fait référence à la clé primaire dans une autre table.</a:t>
            </a:r>
          </a:p>
          <a:p>
            <a:endParaRPr lang="fr-FR">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stretch>
            <a:fillRect/>
          </a:stretch>
        </p:blipFill>
        <p:spPr>
          <a:xfrm>
            <a:off x="5981700" y="0"/>
            <a:ext cx="3162300" cy="5213648"/>
          </a:xfrm>
          <a:prstGeom prst="rect">
            <a:avLst/>
          </a:prstGeom>
        </p:spPr>
      </p:pic>
    </p:spTree>
    <p:extLst>
      <p:ext uri="{BB962C8B-B14F-4D97-AF65-F5344CB8AC3E}">
        <p14:creationId xmlns:p14="http://schemas.microsoft.com/office/powerpoint/2010/main" val="3241228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solidFill>
                  <a:srgbClr val="00B0F0"/>
                </a:solidFill>
              </a:rPr>
              <a:t>Index</a:t>
            </a:r>
            <a:endParaRPr lang="fr-FR">
              <a:solidFill>
                <a:srgbClr val="00B0F0"/>
              </a:solidFill>
            </a:endParaRPr>
          </a:p>
        </p:txBody>
      </p:sp>
      <p:sp>
        <p:nvSpPr>
          <p:cNvPr id="3" name="Text Placeholder 2"/>
          <p:cNvSpPr>
            <a:spLocks noGrp="1"/>
          </p:cNvSpPr>
          <p:nvPr>
            <p:ph type="body" idx="1"/>
          </p:nvPr>
        </p:nvSpPr>
        <p:spPr/>
        <p:txBody>
          <a:bodyPr/>
          <a:lstStyle/>
          <a:p>
            <a:r>
              <a:rPr lang="fr-FR">
                <a:latin typeface="Calibri" panose="020F0502020204030204" pitchFamily="34" charset="0"/>
                <a:ea typeface="Calibri" panose="020F0502020204030204" pitchFamily="34" charset="0"/>
                <a:cs typeface="Calibri" panose="020F0502020204030204" pitchFamily="34" charset="0"/>
              </a:rPr>
              <a:t>Les index sont utilisés pour extraire très rapidement les données de la base de données. Les utilisateurs ne peuvent pas voir les index, ils sont simplement utilisés pour accélérer les recherches / requêtes.</a:t>
            </a:r>
          </a:p>
        </p:txBody>
      </p:sp>
      <p:pic>
        <p:nvPicPr>
          <p:cNvPr id="5" name="Picture 4"/>
          <p:cNvPicPr>
            <a:picLocks noChangeAspect="1"/>
          </p:cNvPicPr>
          <p:nvPr/>
        </p:nvPicPr>
        <p:blipFill>
          <a:blip r:embed="rId3"/>
          <a:stretch>
            <a:fillRect/>
          </a:stretch>
        </p:blipFill>
        <p:spPr>
          <a:xfrm>
            <a:off x="729960" y="3302001"/>
            <a:ext cx="5432390" cy="1394026"/>
          </a:xfrm>
          <a:prstGeom prst="rect">
            <a:avLst/>
          </a:prstGeom>
        </p:spPr>
      </p:pic>
    </p:spTree>
    <p:extLst>
      <p:ext uri="{BB962C8B-B14F-4D97-AF65-F5344CB8AC3E}">
        <p14:creationId xmlns:p14="http://schemas.microsoft.com/office/powerpoint/2010/main" val="3834092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solidFill>
                  <a:srgbClr val="00B0F0"/>
                </a:solidFill>
              </a:rPr>
              <a:t>Procédure stockée</a:t>
            </a:r>
            <a:endParaRPr lang="fr-FR">
              <a:solidFill>
                <a:srgbClr val="00B0F0"/>
              </a:solidFill>
            </a:endParaRPr>
          </a:p>
        </p:txBody>
      </p:sp>
      <p:sp>
        <p:nvSpPr>
          <p:cNvPr id="3" name="Text Placeholder 2"/>
          <p:cNvSpPr>
            <a:spLocks noGrp="1"/>
          </p:cNvSpPr>
          <p:nvPr>
            <p:ph type="body" idx="1"/>
          </p:nvPr>
        </p:nvSpPr>
        <p:spPr/>
        <p:txBody>
          <a:bodyPr/>
          <a:lstStyle/>
          <a:p>
            <a:r>
              <a:rPr lang="fr-FR"/>
              <a:t>Une procédure stockée est </a:t>
            </a:r>
            <a:r>
              <a:rPr lang="fr-FR" smtClean="0"/>
              <a:t>du code </a:t>
            </a:r>
            <a:r>
              <a:rPr lang="fr-FR"/>
              <a:t>SQL préparé que vous pouvez enregistrer afin de pouvoir le réutiliser encore et encore.</a:t>
            </a:r>
          </a:p>
          <a:p>
            <a:endParaRPr lang="fr-FR"/>
          </a:p>
          <a:p>
            <a:r>
              <a:rPr lang="fr-FR"/>
              <a:t>Donc, si vous avez une requête SQL que vous écrivez encore et encore, enregistrez-la en tant que procédure stockée, puis appelez-la pour l'exécuter.</a:t>
            </a:r>
          </a:p>
          <a:p>
            <a:endParaRPr lang="fr-FR"/>
          </a:p>
          <a:p>
            <a:r>
              <a:rPr lang="fr-FR"/>
              <a:t>Vous pouvez également transmettre des paramètres à une procédure stockée afin que celle-ci puisse agir en fonction de la ou des valeurs de paramètre transmises.</a:t>
            </a:r>
          </a:p>
        </p:txBody>
      </p:sp>
      <p:pic>
        <p:nvPicPr>
          <p:cNvPr id="6" name="Picture 5"/>
          <p:cNvPicPr>
            <a:picLocks noChangeAspect="1"/>
          </p:cNvPicPr>
          <p:nvPr/>
        </p:nvPicPr>
        <p:blipFill>
          <a:blip r:embed="rId3"/>
          <a:stretch>
            <a:fillRect/>
          </a:stretch>
        </p:blipFill>
        <p:spPr>
          <a:xfrm>
            <a:off x="3895725" y="-20976"/>
            <a:ext cx="5248275" cy="1400175"/>
          </a:xfrm>
          <a:prstGeom prst="rect">
            <a:avLst/>
          </a:prstGeom>
        </p:spPr>
      </p:pic>
      <p:pic>
        <p:nvPicPr>
          <p:cNvPr id="7" name="Picture 6"/>
          <p:cNvPicPr>
            <a:picLocks noChangeAspect="1"/>
          </p:cNvPicPr>
          <p:nvPr/>
        </p:nvPicPr>
        <p:blipFill>
          <a:blip r:embed="rId4"/>
          <a:stretch>
            <a:fillRect/>
          </a:stretch>
        </p:blipFill>
        <p:spPr>
          <a:xfrm>
            <a:off x="5614987" y="2456587"/>
            <a:ext cx="4238625" cy="352425"/>
          </a:xfrm>
          <a:prstGeom prst="rect">
            <a:avLst/>
          </a:prstGeom>
        </p:spPr>
      </p:pic>
    </p:spTree>
    <p:extLst>
      <p:ext uri="{BB962C8B-B14F-4D97-AF65-F5344CB8AC3E}">
        <p14:creationId xmlns:p14="http://schemas.microsoft.com/office/powerpoint/2010/main" val="4236351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3A9F4"/>
        </a:solidFill>
        <a:effectLst/>
      </p:bgPr>
    </p:bg>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975575" y="1604150"/>
            <a:ext cx="6015000" cy="2726400"/>
          </a:xfrm>
          <a:prstGeom prst="rect">
            <a:avLst/>
          </a:prstGeom>
        </p:spPr>
        <p:txBody>
          <a:bodyPr lIns="91425" tIns="91425" rIns="91425" bIns="91425" anchor="b" anchorCtr="0">
            <a:noAutofit/>
          </a:bodyPr>
          <a:lstStyle/>
          <a:p>
            <a:r>
              <a:rPr lang="fr-FR"/>
              <a:t>Microsoft SQL Server est un Système de gestion </a:t>
            </a:r>
            <a:r>
              <a:rPr lang="fr-FR" smtClean="0"/>
              <a:t>de base </a:t>
            </a:r>
            <a:r>
              <a:rPr lang="fr-FR"/>
              <a:t>de données (SGBD) </a:t>
            </a:r>
            <a:r>
              <a:rPr lang="fr-FR" smtClean="0"/>
              <a:t>relationnel et </a:t>
            </a:r>
            <a:r>
              <a:rPr lang="fr-FR"/>
              <a:t>transactionnel</a:t>
            </a:r>
            <a:r>
              <a:rPr lang="fr-FR" smtClean="0"/>
              <a:t>.</a:t>
            </a:r>
            <a:br>
              <a:rPr lang="fr-FR" smtClean="0"/>
            </a:br>
            <a:r>
              <a:rPr lang="fr-FR" i="1"/>
              <a:t/>
            </a:r>
            <a:br>
              <a:rPr lang="fr-FR" i="1"/>
            </a:br>
            <a:r>
              <a:rPr lang="fr-FR" smtClean="0"/>
              <a:t>Autres SGBD : Oracle, </a:t>
            </a:r>
            <a:r>
              <a:rPr lang="fr-FR" smtClean="0"/>
              <a:t>Sybase</a:t>
            </a:r>
            <a:r>
              <a:rPr lang="fr-FR"/>
              <a:t> </a:t>
            </a:r>
            <a:r>
              <a:rPr lang="fr-FR" smtClean="0"/>
              <a:t>…</a:t>
            </a:r>
            <a:r>
              <a:rPr lang="fr-FR" smtClean="0"/>
              <a:t/>
            </a:r>
            <a:br>
              <a:rPr lang="fr-FR" smtClean="0"/>
            </a:br>
            <a:endParaRPr lang="fr-FR" dirty="0"/>
          </a:p>
        </p:txBody>
      </p:sp>
      <p:sp>
        <p:nvSpPr>
          <p:cNvPr id="121" name="Shape 121"/>
          <p:cNvSpPr txBox="1"/>
          <p:nvPr/>
        </p:nvSpPr>
        <p:spPr>
          <a:xfrm>
            <a:off x="894600" y="321650"/>
            <a:ext cx="4381500" cy="1282500"/>
          </a:xfrm>
          <a:prstGeom prst="rect">
            <a:avLst/>
          </a:prstGeom>
          <a:noFill/>
          <a:ln>
            <a:noFill/>
          </a:ln>
        </p:spPr>
        <p:txBody>
          <a:bodyPr lIns="91425" tIns="91425" rIns="91425" bIns="91425" anchor="ctr" anchorCtr="0">
            <a:noAutofit/>
          </a:bodyPr>
          <a:lstStyle/>
          <a:p>
            <a:pPr lvl="0" rtl="0">
              <a:spcBef>
                <a:spcPts val="0"/>
              </a:spcBef>
              <a:buNone/>
            </a:pPr>
            <a:r>
              <a:rPr lang="en" sz="2400" b="1" smtClean="0">
                <a:solidFill>
                  <a:srgbClr val="03A9F4"/>
                </a:solidFill>
                <a:latin typeface="Montserrat"/>
                <a:ea typeface="Montserrat"/>
                <a:cs typeface="Montserrat"/>
                <a:sym typeface="Montserrat"/>
              </a:rPr>
              <a:t>Qu’est-ce que SQL SERVER ?</a:t>
            </a:r>
            <a:endParaRPr lang="en" sz="2400" b="1">
              <a:solidFill>
                <a:srgbClr val="03A9F4"/>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SQL </a:t>
            </a:r>
            <a:r>
              <a:rPr lang="fr-FR" smtClean="0"/>
              <a:t>Server </a:t>
            </a:r>
            <a:r>
              <a:rPr lang="fr-FR" smtClean="0"/>
              <a:t>Management Studio</a:t>
            </a:r>
            <a:endParaRPr lang="fr-FR"/>
          </a:p>
        </p:txBody>
      </p:sp>
      <p:sp>
        <p:nvSpPr>
          <p:cNvPr id="3" name="Text Placeholder 2"/>
          <p:cNvSpPr>
            <a:spLocks noGrp="1"/>
          </p:cNvSpPr>
          <p:nvPr>
            <p:ph type="body" idx="1"/>
          </p:nvPr>
        </p:nvSpPr>
        <p:spPr/>
        <p:txBody>
          <a:bodyPr/>
          <a:lstStyle/>
          <a:p>
            <a:endParaRPr lang="fr-FR"/>
          </a:p>
        </p:txBody>
      </p:sp>
      <p:pic>
        <p:nvPicPr>
          <p:cNvPr id="4" name="Picture 3"/>
          <p:cNvPicPr>
            <a:picLocks noChangeAspect="1"/>
          </p:cNvPicPr>
          <p:nvPr/>
        </p:nvPicPr>
        <p:blipFill>
          <a:blip r:embed="rId2"/>
          <a:stretch>
            <a:fillRect/>
          </a:stretch>
        </p:blipFill>
        <p:spPr>
          <a:xfrm>
            <a:off x="838250" y="1379199"/>
            <a:ext cx="5761037" cy="3454000"/>
          </a:xfrm>
          <a:prstGeom prst="rect">
            <a:avLst/>
          </a:prstGeom>
        </p:spPr>
      </p:pic>
    </p:spTree>
    <p:extLst>
      <p:ext uri="{BB962C8B-B14F-4D97-AF65-F5344CB8AC3E}">
        <p14:creationId xmlns:p14="http://schemas.microsoft.com/office/powerpoint/2010/main" val="3376702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ctrTitle" idx="4294967295"/>
          </p:nvPr>
        </p:nvSpPr>
        <p:spPr>
          <a:xfrm>
            <a:off x="848400" y="1832225"/>
            <a:ext cx="7447200" cy="2751900"/>
          </a:xfrm>
          <a:prstGeom prst="rect">
            <a:avLst/>
          </a:prstGeom>
        </p:spPr>
        <p:txBody>
          <a:bodyPr lIns="91425" tIns="91425" rIns="91425" bIns="91425" anchor="b" anchorCtr="0">
            <a:noAutofit/>
          </a:bodyPr>
          <a:lstStyle/>
          <a:p>
            <a:pPr lvl="0" rtl="0">
              <a:spcBef>
                <a:spcPts val="0"/>
              </a:spcBef>
              <a:buNone/>
            </a:pPr>
            <a:r>
              <a:rPr lang="en" sz="6000" smtClean="0"/>
              <a:t>Apprendre les </a:t>
            </a:r>
            <a:r>
              <a:rPr lang="en" sz="6000" smtClean="0">
                <a:solidFill>
                  <a:srgbClr val="00B0F0"/>
                </a:solidFill>
              </a:rPr>
              <a:t>bases du SQL</a:t>
            </a:r>
            <a:endParaRPr lang="en" sz="6000"/>
          </a:p>
        </p:txBody>
      </p:sp>
      <p:grpSp>
        <p:nvGrpSpPr>
          <p:cNvPr id="97" name="Shape 97"/>
          <p:cNvGrpSpPr/>
          <p:nvPr/>
        </p:nvGrpSpPr>
        <p:grpSpPr>
          <a:xfrm>
            <a:off x="841005" y="1545372"/>
            <a:ext cx="664652" cy="1053756"/>
            <a:chOff x="6718575" y="2318625"/>
            <a:chExt cx="256950" cy="407375"/>
          </a:xfrm>
        </p:grpSpPr>
        <p:sp>
          <p:nvSpPr>
            <p:cNvPr id="98" name="Shape 98"/>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6795900" y="2628550"/>
              <a:ext cx="102300" cy="25"/>
            </a:xfrm>
            <a:custGeom>
              <a:avLst/>
              <a:gdLst/>
              <a:ahLst/>
              <a:cxnLst/>
              <a:rect l="0" t="0" r="0" b="0"/>
              <a:pathLst>
                <a:path w="4092" h="1" fill="none" extrusionOk="0">
                  <a:moveTo>
                    <a:pt x="0" y="1"/>
                  </a:moveTo>
                  <a:lnTo>
                    <a:pt x="4092" y="1"/>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718250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Bases du langage SQL</a:t>
            </a:r>
            <a:endParaRPr lang="fr-FR"/>
          </a:p>
        </p:txBody>
      </p:sp>
      <p:sp>
        <p:nvSpPr>
          <p:cNvPr id="3" name="Text Placeholder 2"/>
          <p:cNvSpPr>
            <a:spLocks noGrp="1"/>
          </p:cNvSpPr>
          <p:nvPr>
            <p:ph type="body" idx="1"/>
          </p:nvPr>
        </p:nvSpPr>
        <p:spPr/>
        <p:txBody>
          <a:bodyPr/>
          <a:lstStyle/>
          <a:p>
            <a:r>
              <a:rPr lang="fr-FR" b="1" smtClean="0"/>
              <a:t>SELECT </a:t>
            </a:r>
          </a:p>
          <a:p>
            <a:r>
              <a:rPr lang="fr-FR" smtClean="0"/>
              <a:t>INSERT</a:t>
            </a:r>
          </a:p>
          <a:p>
            <a:r>
              <a:rPr lang="fr-FR" smtClean="0"/>
              <a:t>UPDATE</a:t>
            </a:r>
          </a:p>
          <a:p>
            <a:r>
              <a:rPr lang="fr-FR" smtClean="0"/>
              <a:t>DELETE</a:t>
            </a:r>
          </a:p>
          <a:p>
            <a:r>
              <a:rPr lang="fr-FR" smtClean="0"/>
              <a:t>CREATE TABLE</a:t>
            </a:r>
          </a:p>
          <a:p>
            <a:r>
              <a:rPr lang="fr-FR" smtClean="0"/>
              <a:t>DROP TABLE</a:t>
            </a:r>
          </a:p>
          <a:p>
            <a:endParaRPr lang="fr-FR" smtClean="0"/>
          </a:p>
          <a:p>
            <a:r>
              <a:rPr lang="fr-FR" smtClean="0"/>
              <a:t>https</a:t>
            </a:r>
            <a:r>
              <a:rPr lang="fr-FR"/>
              <a:t>://www.w3schools.com/sql</a:t>
            </a:r>
            <a:r>
              <a:rPr lang="fr-FR" smtClean="0"/>
              <a:t>/</a:t>
            </a:r>
          </a:p>
          <a:p>
            <a:endParaRPr lang="fr-FR"/>
          </a:p>
        </p:txBody>
      </p:sp>
    </p:spTree>
    <p:extLst>
      <p:ext uri="{BB962C8B-B14F-4D97-AF65-F5344CB8AC3E}">
        <p14:creationId xmlns:p14="http://schemas.microsoft.com/office/powerpoint/2010/main" val="358343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50" y="386604"/>
            <a:ext cx="5324100" cy="485699"/>
          </a:xfrm>
        </p:spPr>
        <p:txBody>
          <a:bodyPr/>
          <a:lstStyle/>
          <a:p>
            <a:r>
              <a:rPr lang="fr-FR" smtClean="0"/>
              <a:t>SELECT</a:t>
            </a:r>
            <a:endParaRPr lang="fr-FR"/>
          </a:p>
        </p:txBody>
      </p:sp>
      <p:sp>
        <p:nvSpPr>
          <p:cNvPr id="3" name="Text Placeholder 2"/>
          <p:cNvSpPr>
            <a:spLocks noGrp="1"/>
          </p:cNvSpPr>
          <p:nvPr>
            <p:ph type="body" idx="1"/>
          </p:nvPr>
        </p:nvSpPr>
        <p:spPr>
          <a:xfrm>
            <a:off x="838250" y="872303"/>
            <a:ext cx="5324100" cy="2255700"/>
          </a:xfrm>
        </p:spPr>
        <p:txBody>
          <a:bodyPr/>
          <a:lstStyle/>
          <a:p>
            <a:r>
              <a:rPr lang="fr-FR" smtClean="0"/>
              <a:t>Permet de lire des données en base</a:t>
            </a:r>
            <a:endParaRPr lang="fr-FR"/>
          </a:p>
        </p:txBody>
      </p:sp>
      <p:pic>
        <p:nvPicPr>
          <p:cNvPr id="4" name="Picture 3"/>
          <p:cNvPicPr>
            <a:picLocks noChangeAspect="1"/>
          </p:cNvPicPr>
          <p:nvPr/>
        </p:nvPicPr>
        <p:blipFill>
          <a:blip r:embed="rId2"/>
          <a:stretch>
            <a:fillRect/>
          </a:stretch>
        </p:blipFill>
        <p:spPr>
          <a:xfrm>
            <a:off x="928687" y="1358002"/>
            <a:ext cx="3171825" cy="981075"/>
          </a:xfrm>
          <a:prstGeom prst="rect">
            <a:avLst/>
          </a:prstGeom>
        </p:spPr>
      </p:pic>
      <p:pic>
        <p:nvPicPr>
          <p:cNvPr id="5" name="Picture 4"/>
          <p:cNvPicPr>
            <a:picLocks noChangeAspect="1"/>
          </p:cNvPicPr>
          <p:nvPr/>
        </p:nvPicPr>
        <p:blipFill>
          <a:blip r:embed="rId3"/>
          <a:stretch>
            <a:fillRect/>
          </a:stretch>
        </p:blipFill>
        <p:spPr>
          <a:xfrm>
            <a:off x="4623352" y="1432825"/>
            <a:ext cx="2819400" cy="685800"/>
          </a:xfrm>
          <a:prstGeom prst="rect">
            <a:avLst/>
          </a:prstGeom>
        </p:spPr>
      </p:pic>
      <p:pic>
        <p:nvPicPr>
          <p:cNvPr id="7" name="Picture 6"/>
          <p:cNvPicPr>
            <a:picLocks noChangeAspect="1"/>
          </p:cNvPicPr>
          <p:nvPr/>
        </p:nvPicPr>
        <p:blipFill>
          <a:blip r:embed="rId4"/>
          <a:stretch>
            <a:fillRect/>
          </a:stretch>
        </p:blipFill>
        <p:spPr>
          <a:xfrm>
            <a:off x="928687" y="2382215"/>
            <a:ext cx="4305300" cy="3752850"/>
          </a:xfrm>
          <a:prstGeom prst="rect">
            <a:avLst/>
          </a:prstGeom>
        </p:spPr>
      </p:pic>
    </p:spTree>
    <p:extLst>
      <p:ext uri="{BB962C8B-B14F-4D97-AF65-F5344CB8AC3E}">
        <p14:creationId xmlns:p14="http://schemas.microsoft.com/office/powerpoint/2010/main" val="697332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SELECT DISTINCT</a:t>
            </a:r>
            <a:endParaRPr lang="fr-FR"/>
          </a:p>
        </p:txBody>
      </p:sp>
      <p:sp>
        <p:nvSpPr>
          <p:cNvPr id="3" name="Text Placeholder 2"/>
          <p:cNvSpPr>
            <a:spLocks noGrp="1"/>
          </p:cNvSpPr>
          <p:nvPr>
            <p:ph type="body" idx="1"/>
          </p:nvPr>
        </p:nvSpPr>
        <p:spPr/>
        <p:txBody>
          <a:bodyPr/>
          <a:lstStyle/>
          <a:p>
            <a:pPr>
              <a:buNone/>
            </a:pPr>
            <a:r>
              <a:rPr lang="fr-FR" smtClean="0"/>
              <a:t>L'instruction </a:t>
            </a:r>
            <a:r>
              <a:rPr lang="fr-FR"/>
              <a:t>SELECT DISTINCT est utilisée pour renvoyer uniquement des valeurs distinctes (différentes).</a:t>
            </a:r>
          </a:p>
        </p:txBody>
      </p:sp>
      <p:pic>
        <p:nvPicPr>
          <p:cNvPr id="5" name="Picture 4"/>
          <p:cNvPicPr>
            <a:picLocks noChangeAspect="1"/>
          </p:cNvPicPr>
          <p:nvPr/>
        </p:nvPicPr>
        <p:blipFill>
          <a:blip r:embed="rId2"/>
          <a:stretch>
            <a:fillRect/>
          </a:stretch>
        </p:blipFill>
        <p:spPr>
          <a:xfrm>
            <a:off x="838250" y="2499892"/>
            <a:ext cx="3781425" cy="1028700"/>
          </a:xfrm>
          <a:prstGeom prst="rect">
            <a:avLst/>
          </a:prstGeom>
        </p:spPr>
      </p:pic>
      <p:pic>
        <p:nvPicPr>
          <p:cNvPr id="6" name="Picture 5"/>
          <p:cNvPicPr>
            <a:picLocks noChangeAspect="1"/>
          </p:cNvPicPr>
          <p:nvPr/>
        </p:nvPicPr>
        <p:blipFill>
          <a:blip r:embed="rId3"/>
          <a:stretch>
            <a:fillRect/>
          </a:stretch>
        </p:blipFill>
        <p:spPr>
          <a:xfrm>
            <a:off x="4966775" y="2479537"/>
            <a:ext cx="3933825" cy="2562225"/>
          </a:xfrm>
          <a:prstGeom prst="rect">
            <a:avLst/>
          </a:prstGeom>
        </p:spPr>
      </p:pic>
    </p:spTree>
    <p:extLst>
      <p:ext uri="{BB962C8B-B14F-4D97-AF65-F5344CB8AC3E}">
        <p14:creationId xmlns:p14="http://schemas.microsoft.com/office/powerpoint/2010/main" val="1541296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A9F4"/>
        </a:solidFill>
        <a:effectLst/>
      </p:bgPr>
    </p:bg>
    <p:spTree>
      <p:nvGrpSpPr>
        <p:cNvPr id="1" name="Shape 95"/>
        <p:cNvGrpSpPr/>
        <p:nvPr/>
      </p:nvGrpSpPr>
      <p:grpSpPr>
        <a:xfrm>
          <a:off x="0" y="0"/>
          <a:ext cx="0" cy="0"/>
          <a:chOff x="0" y="0"/>
          <a:chExt cx="0" cy="0"/>
        </a:xfrm>
      </p:grpSpPr>
      <p:sp>
        <p:nvSpPr>
          <p:cNvPr id="96" name="Shape 96"/>
          <p:cNvSpPr txBox="1">
            <a:spLocks noGrp="1"/>
          </p:cNvSpPr>
          <p:nvPr>
            <p:ph type="ctrTitle" idx="4294967295"/>
          </p:nvPr>
        </p:nvSpPr>
        <p:spPr>
          <a:xfrm>
            <a:off x="848400" y="1832225"/>
            <a:ext cx="7447200" cy="2751900"/>
          </a:xfrm>
          <a:prstGeom prst="rect">
            <a:avLst/>
          </a:prstGeom>
        </p:spPr>
        <p:txBody>
          <a:bodyPr lIns="91425" tIns="91425" rIns="91425" bIns="91425" anchor="b" anchorCtr="0">
            <a:noAutofit/>
          </a:bodyPr>
          <a:lstStyle/>
          <a:p>
            <a:pPr lvl="0" rtl="0">
              <a:spcBef>
                <a:spcPts val="0"/>
              </a:spcBef>
              <a:buNone/>
            </a:pPr>
            <a:r>
              <a:rPr lang="en" sz="6000"/>
              <a:t>Qu’est-ce </a:t>
            </a:r>
            <a:r>
              <a:rPr lang="en" sz="6000" smtClean="0"/>
              <a:t>qu’une </a:t>
            </a:r>
            <a:r>
              <a:rPr lang="en" sz="6000" smtClean="0">
                <a:solidFill>
                  <a:srgbClr val="00B0F0"/>
                </a:solidFill>
              </a:rPr>
              <a:t>base de données </a:t>
            </a:r>
            <a:r>
              <a:rPr lang="en" sz="6000"/>
              <a:t>?</a:t>
            </a:r>
          </a:p>
        </p:txBody>
      </p:sp>
      <p:grpSp>
        <p:nvGrpSpPr>
          <p:cNvPr id="97" name="Shape 97"/>
          <p:cNvGrpSpPr/>
          <p:nvPr/>
        </p:nvGrpSpPr>
        <p:grpSpPr>
          <a:xfrm>
            <a:off x="841005" y="1545372"/>
            <a:ext cx="664652" cy="1053756"/>
            <a:chOff x="6718575" y="2318625"/>
            <a:chExt cx="256950" cy="407375"/>
          </a:xfrm>
        </p:grpSpPr>
        <p:sp>
          <p:nvSpPr>
            <p:cNvPr id="98" name="Shape 98"/>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6795900" y="2628550"/>
              <a:ext cx="102300" cy="25"/>
            </a:xfrm>
            <a:custGeom>
              <a:avLst/>
              <a:gdLst/>
              <a:ahLst/>
              <a:cxnLst/>
              <a:rect l="0" t="0" r="0" b="0"/>
              <a:pathLst>
                <a:path w="4092" h="1" fill="none" extrusionOk="0">
                  <a:moveTo>
                    <a:pt x="0" y="1"/>
                  </a:moveTo>
                  <a:lnTo>
                    <a:pt x="4092" y="1"/>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06" name="Shape 106"/>
          <p:cNvSpPr txBox="1">
            <a:spLocks noGrp="1"/>
          </p:cNvSpPr>
          <p:nvPr>
            <p:ph type="title" idx="4294967295"/>
          </p:nvPr>
        </p:nvSpPr>
        <p:spPr>
          <a:xfrm>
            <a:off x="840999" y="434124"/>
            <a:ext cx="5266373" cy="1155839"/>
          </a:xfrm>
          <a:prstGeom prst="rect">
            <a:avLst/>
          </a:prstGeom>
        </p:spPr>
        <p:txBody>
          <a:bodyPr lIns="91425" tIns="91425" rIns="91425" bIns="91425" anchor="b" anchorCtr="0">
            <a:noAutofit/>
          </a:bodyPr>
          <a:lstStyle/>
          <a:p>
            <a:pPr lvl="0" rtl="0">
              <a:lnSpc>
                <a:spcPct val="115000"/>
              </a:lnSpc>
              <a:spcBef>
                <a:spcPts val="0"/>
              </a:spcBef>
              <a:buClr>
                <a:schemeClr val="dk1"/>
              </a:buClr>
              <a:buSzPct val="45833"/>
              <a:buFont typeface="Arial"/>
              <a:buNone/>
            </a:pPr>
            <a:r>
              <a:rPr lang="en"/>
              <a:t>Contexte général</a:t>
            </a:r>
          </a:p>
          <a:p>
            <a:pPr lvl="0" rtl="0">
              <a:lnSpc>
                <a:spcPct val="115000"/>
              </a:lnSpc>
              <a:spcBef>
                <a:spcPts val="600"/>
              </a:spcBef>
              <a:buNone/>
            </a:pPr>
            <a:r>
              <a:rPr lang="en" b="0">
                <a:solidFill>
                  <a:srgbClr val="7F7F7F"/>
                </a:solidFill>
                <a:latin typeface="Karla"/>
                <a:ea typeface="Karla"/>
                <a:cs typeface="Karla"/>
                <a:sym typeface="Karla"/>
              </a:rPr>
              <a:t>Qu’est-ce </a:t>
            </a:r>
            <a:r>
              <a:rPr lang="en" b="0" smtClean="0">
                <a:solidFill>
                  <a:srgbClr val="7F7F7F"/>
                </a:solidFill>
                <a:latin typeface="Karla"/>
                <a:ea typeface="Karla"/>
                <a:cs typeface="Karla"/>
                <a:sym typeface="Karla"/>
              </a:rPr>
              <a:t>qu’ue base de données?</a:t>
            </a:r>
            <a:endParaRPr lang="en" b="0">
              <a:solidFill>
                <a:srgbClr val="7F7F7F"/>
              </a:solidFill>
              <a:latin typeface="Karla"/>
              <a:ea typeface="Karla"/>
              <a:cs typeface="Karla"/>
              <a:sym typeface="Karl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Clause WHERE </a:t>
            </a:r>
            <a:endParaRPr lang="fr-FR"/>
          </a:p>
        </p:txBody>
      </p:sp>
      <p:sp>
        <p:nvSpPr>
          <p:cNvPr id="3" name="Text Placeholder 2"/>
          <p:cNvSpPr>
            <a:spLocks noGrp="1"/>
          </p:cNvSpPr>
          <p:nvPr>
            <p:ph type="body" idx="1"/>
          </p:nvPr>
        </p:nvSpPr>
        <p:spPr/>
        <p:txBody>
          <a:bodyPr/>
          <a:lstStyle/>
          <a:p>
            <a:r>
              <a:rPr lang="fr-FR" smtClean="0"/>
              <a:t>Filtre les résultats  à partir d’une condition spécifiée</a:t>
            </a:r>
            <a:endParaRPr lang="fr-FR"/>
          </a:p>
        </p:txBody>
      </p:sp>
      <p:pic>
        <p:nvPicPr>
          <p:cNvPr id="4" name="Picture 3"/>
          <p:cNvPicPr>
            <a:picLocks noChangeAspect="1"/>
          </p:cNvPicPr>
          <p:nvPr/>
        </p:nvPicPr>
        <p:blipFill>
          <a:blip r:embed="rId2"/>
          <a:stretch>
            <a:fillRect/>
          </a:stretch>
        </p:blipFill>
        <p:spPr>
          <a:xfrm>
            <a:off x="5399373" y="1512858"/>
            <a:ext cx="3200400" cy="1228725"/>
          </a:xfrm>
          <a:prstGeom prst="rect">
            <a:avLst/>
          </a:prstGeom>
        </p:spPr>
      </p:pic>
      <p:pic>
        <p:nvPicPr>
          <p:cNvPr id="5" name="Picture 4"/>
          <p:cNvPicPr>
            <a:picLocks noChangeAspect="1"/>
          </p:cNvPicPr>
          <p:nvPr/>
        </p:nvPicPr>
        <p:blipFill>
          <a:blip r:embed="rId3"/>
          <a:stretch>
            <a:fillRect/>
          </a:stretch>
        </p:blipFill>
        <p:spPr>
          <a:xfrm>
            <a:off x="589248" y="2862463"/>
            <a:ext cx="6410325" cy="2047875"/>
          </a:xfrm>
          <a:prstGeom prst="rect">
            <a:avLst/>
          </a:prstGeom>
        </p:spPr>
      </p:pic>
    </p:spTree>
    <p:extLst>
      <p:ext uri="{BB962C8B-B14F-4D97-AF65-F5344CB8AC3E}">
        <p14:creationId xmlns:p14="http://schemas.microsoft.com/office/powerpoint/2010/main" val="151778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AND, OR</a:t>
            </a:r>
            <a:endParaRPr lang="fr-FR"/>
          </a:p>
        </p:txBody>
      </p:sp>
      <p:sp>
        <p:nvSpPr>
          <p:cNvPr id="3" name="Text Placeholder 2"/>
          <p:cNvSpPr>
            <a:spLocks noGrp="1"/>
          </p:cNvSpPr>
          <p:nvPr>
            <p:ph type="body" idx="1"/>
          </p:nvPr>
        </p:nvSpPr>
        <p:spPr/>
        <p:txBody>
          <a:bodyPr/>
          <a:lstStyle/>
          <a:p>
            <a:r>
              <a:rPr lang="fr-FR" smtClean="0"/>
              <a:t>Avec WHERE on peut combiner AND ou OR pour complxifier notre conditio nde filtrage</a:t>
            </a:r>
            <a:endParaRPr lang="fr-FR"/>
          </a:p>
        </p:txBody>
      </p:sp>
      <p:pic>
        <p:nvPicPr>
          <p:cNvPr id="4" name="Picture 3"/>
          <p:cNvPicPr>
            <a:picLocks noChangeAspect="1"/>
          </p:cNvPicPr>
          <p:nvPr/>
        </p:nvPicPr>
        <p:blipFill>
          <a:blip r:embed="rId2"/>
          <a:stretch>
            <a:fillRect/>
          </a:stretch>
        </p:blipFill>
        <p:spPr>
          <a:xfrm>
            <a:off x="755788" y="2632800"/>
            <a:ext cx="5048250" cy="1047750"/>
          </a:xfrm>
          <a:prstGeom prst="rect">
            <a:avLst/>
          </a:prstGeom>
        </p:spPr>
      </p:pic>
      <p:pic>
        <p:nvPicPr>
          <p:cNvPr id="5" name="Picture 4"/>
          <p:cNvPicPr>
            <a:picLocks noChangeAspect="1"/>
          </p:cNvPicPr>
          <p:nvPr/>
        </p:nvPicPr>
        <p:blipFill>
          <a:blip r:embed="rId3"/>
          <a:stretch>
            <a:fillRect/>
          </a:stretch>
        </p:blipFill>
        <p:spPr>
          <a:xfrm>
            <a:off x="755788" y="3886401"/>
            <a:ext cx="4514850" cy="1095375"/>
          </a:xfrm>
          <a:prstGeom prst="rect">
            <a:avLst/>
          </a:prstGeom>
        </p:spPr>
      </p:pic>
    </p:spTree>
    <p:extLst>
      <p:ext uri="{BB962C8B-B14F-4D97-AF65-F5344CB8AC3E}">
        <p14:creationId xmlns:p14="http://schemas.microsoft.com/office/powerpoint/2010/main" val="2358113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Valeurs NULL </a:t>
            </a:r>
            <a:endParaRPr lang="fr-FR"/>
          </a:p>
        </p:txBody>
      </p:sp>
      <p:sp>
        <p:nvSpPr>
          <p:cNvPr id="3" name="Text Placeholder 2"/>
          <p:cNvSpPr>
            <a:spLocks noGrp="1"/>
          </p:cNvSpPr>
          <p:nvPr>
            <p:ph type="body" idx="1"/>
          </p:nvPr>
        </p:nvSpPr>
        <p:spPr/>
        <p:txBody>
          <a:bodyPr/>
          <a:lstStyle/>
          <a:p>
            <a:r>
              <a:rPr lang="fr-FR" smtClean="0"/>
              <a:t>NULL = aucune donnée dans la colonne</a:t>
            </a:r>
            <a:endParaRPr lang="fr-FR"/>
          </a:p>
        </p:txBody>
      </p:sp>
      <p:pic>
        <p:nvPicPr>
          <p:cNvPr id="5" name="Picture 4"/>
          <p:cNvPicPr>
            <a:picLocks noChangeAspect="1"/>
          </p:cNvPicPr>
          <p:nvPr/>
        </p:nvPicPr>
        <p:blipFill>
          <a:blip r:embed="rId2"/>
          <a:stretch>
            <a:fillRect/>
          </a:stretch>
        </p:blipFill>
        <p:spPr>
          <a:xfrm>
            <a:off x="937177" y="3212962"/>
            <a:ext cx="2933700" cy="1095375"/>
          </a:xfrm>
          <a:prstGeom prst="rect">
            <a:avLst/>
          </a:prstGeom>
        </p:spPr>
      </p:pic>
      <p:pic>
        <p:nvPicPr>
          <p:cNvPr id="6" name="Picture 5"/>
          <p:cNvPicPr>
            <a:picLocks noChangeAspect="1"/>
          </p:cNvPicPr>
          <p:nvPr/>
        </p:nvPicPr>
        <p:blipFill>
          <a:blip r:embed="rId3"/>
          <a:stretch>
            <a:fillRect/>
          </a:stretch>
        </p:blipFill>
        <p:spPr>
          <a:xfrm>
            <a:off x="937177" y="2009037"/>
            <a:ext cx="3333750" cy="990600"/>
          </a:xfrm>
          <a:prstGeom prst="rect">
            <a:avLst/>
          </a:prstGeom>
        </p:spPr>
      </p:pic>
      <p:pic>
        <p:nvPicPr>
          <p:cNvPr id="7" name="Picture 6"/>
          <p:cNvPicPr>
            <a:picLocks noChangeAspect="1"/>
          </p:cNvPicPr>
          <p:nvPr/>
        </p:nvPicPr>
        <p:blipFill>
          <a:blip r:embed="rId4"/>
          <a:stretch>
            <a:fillRect/>
          </a:stretch>
        </p:blipFill>
        <p:spPr>
          <a:xfrm>
            <a:off x="4289602" y="3329644"/>
            <a:ext cx="3943350" cy="1409700"/>
          </a:xfrm>
          <a:prstGeom prst="rect">
            <a:avLst/>
          </a:prstGeom>
        </p:spPr>
      </p:pic>
    </p:spTree>
    <p:extLst>
      <p:ext uri="{BB962C8B-B14F-4D97-AF65-F5344CB8AC3E}">
        <p14:creationId xmlns:p14="http://schemas.microsoft.com/office/powerpoint/2010/main" val="712825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ORDER  BY</a:t>
            </a:r>
            <a:endParaRPr lang="fr-FR"/>
          </a:p>
        </p:txBody>
      </p:sp>
      <p:sp>
        <p:nvSpPr>
          <p:cNvPr id="3" name="Text Placeholder 2"/>
          <p:cNvSpPr>
            <a:spLocks noGrp="1"/>
          </p:cNvSpPr>
          <p:nvPr>
            <p:ph type="body" idx="1"/>
          </p:nvPr>
        </p:nvSpPr>
        <p:spPr/>
        <p:txBody>
          <a:bodyPr/>
          <a:lstStyle/>
          <a:p>
            <a:pPr>
              <a:buNone/>
            </a:pPr>
            <a:r>
              <a:rPr lang="fr-FR" smtClean="0"/>
              <a:t>Le </a:t>
            </a:r>
            <a:r>
              <a:rPr lang="fr-FR"/>
              <a:t>mot clé ORDER BY permet de trier le jeu de résultats par ordre croissant ou décroissant.</a:t>
            </a:r>
          </a:p>
        </p:txBody>
      </p:sp>
      <p:pic>
        <p:nvPicPr>
          <p:cNvPr id="4" name="Picture 3"/>
          <p:cNvPicPr>
            <a:picLocks noChangeAspect="1"/>
          </p:cNvPicPr>
          <p:nvPr/>
        </p:nvPicPr>
        <p:blipFill>
          <a:blip r:embed="rId2"/>
          <a:stretch>
            <a:fillRect/>
          </a:stretch>
        </p:blipFill>
        <p:spPr>
          <a:xfrm>
            <a:off x="838250" y="2632800"/>
            <a:ext cx="4038600" cy="1666875"/>
          </a:xfrm>
          <a:prstGeom prst="rect">
            <a:avLst/>
          </a:prstGeom>
        </p:spPr>
      </p:pic>
      <p:pic>
        <p:nvPicPr>
          <p:cNvPr id="5" name="Picture 4"/>
          <p:cNvPicPr>
            <a:picLocks noChangeAspect="1"/>
          </p:cNvPicPr>
          <p:nvPr/>
        </p:nvPicPr>
        <p:blipFill>
          <a:blip r:embed="rId3"/>
          <a:stretch>
            <a:fillRect/>
          </a:stretch>
        </p:blipFill>
        <p:spPr>
          <a:xfrm>
            <a:off x="5962650" y="1223134"/>
            <a:ext cx="3181350" cy="3571875"/>
          </a:xfrm>
          <a:prstGeom prst="rect">
            <a:avLst/>
          </a:prstGeom>
        </p:spPr>
      </p:pic>
    </p:spTree>
    <p:extLst>
      <p:ext uri="{BB962C8B-B14F-4D97-AF65-F5344CB8AC3E}">
        <p14:creationId xmlns:p14="http://schemas.microsoft.com/office/powerpoint/2010/main" val="613128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350" y="423600"/>
            <a:ext cx="5324100" cy="485699"/>
          </a:xfrm>
        </p:spPr>
        <p:txBody>
          <a:bodyPr/>
          <a:lstStyle/>
          <a:p>
            <a:r>
              <a:rPr lang="fr-FR" smtClean="0"/>
              <a:t>Sous requetes SELECT</a:t>
            </a:r>
            <a:endParaRPr lang="fr-FR"/>
          </a:p>
        </p:txBody>
      </p:sp>
      <p:sp>
        <p:nvSpPr>
          <p:cNvPr id="3" name="Text Placeholder 2"/>
          <p:cNvSpPr>
            <a:spLocks noGrp="1"/>
          </p:cNvSpPr>
          <p:nvPr>
            <p:ph type="body" idx="1"/>
          </p:nvPr>
        </p:nvSpPr>
        <p:spPr>
          <a:xfrm>
            <a:off x="838350" y="1012724"/>
            <a:ext cx="5324100" cy="2255700"/>
          </a:xfrm>
        </p:spPr>
        <p:txBody>
          <a:bodyPr/>
          <a:lstStyle/>
          <a:p>
            <a:r>
              <a:rPr lang="fr-FR" smtClean="0"/>
              <a:t>Il est tout à fait possible d’inclure des sous requetes : </a:t>
            </a:r>
            <a:endParaRPr lang="fr-FR"/>
          </a:p>
        </p:txBody>
      </p:sp>
      <p:pic>
        <p:nvPicPr>
          <p:cNvPr id="4" name="Picture 3"/>
          <p:cNvPicPr>
            <a:picLocks noChangeAspect="1"/>
          </p:cNvPicPr>
          <p:nvPr/>
        </p:nvPicPr>
        <p:blipFill>
          <a:blip r:embed="rId2"/>
          <a:stretch>
            <a:fillRect/>
          </a:stretch>
        </p:blipFill>
        <p:spPr>
          <a:xfrm>
            <a:off x="838350" y="1892300"/>
            <a:ext cx="6672261" cy="2224087"/>
          </a:xfrm>
          <a:prstGeom prst="rect">
            <a:avLst/>
          </a:prstGeom>
        </p:spPr>
      </p:pic>
    </p:spTree>
    <p:extLst>
      <p:ext uri="{BB962C8B-B14F-4D97-AF65-F5344CB8AC3E}">
        <p14:creationId xmlns:p14="http://schemas.microsoft.com/office/powerpoint/2010/main" val="2214474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Installation NorthWind</a:t>
            </a:r>
            <a:endParaRPr lang="fr-FR"/>
          </a:p>
        </p:txBody>
      </p:sp>
      <p:sp>
        <p:nvSpPr>
          <p:cNvPr id="3" name="Text Placeholder 2"/>
          <p:cNvSpPr>
            <a:spLocks noGrp="1"/>
          </p:cNvSpPr>
          <p:nvPr>
            <p:ph type="body" idx="1"/>
          </p:nvPr>
        </p:nvSpPr>
        <p:spPr/>
        <p:txBody>
          <a:bodyPr/>
          <a:lstStyle/>
          <a:p>
            <a:r>
              <a:rPr lang="fr-FR" smtClean="0"/>
              <a:t>Créer </a:t>
            </a:r>
            <a:r>
              <a:rPr lang="fr-FR" smtClean="0"/>
              <a:t>une </a:t>
            </a:r>
            <a:r>
              <a:rPr lang="fr-FR" smtClean="0"/>
              <a:t>base de données NorthWindDb</a:t>
            </a:r>
          </a:p>
          <a:p>
            <a:r>
              <a:rPr lang="fr-FR" smtClean="0"/>
              <a:t>Executer le script NorthWindScript,sql sur cette base</a:t>
            </a:r>
            <a:endParaRPr lang="fr-FR"/>
          </a:p>
        </p:txBody>
      </p:sp>
    </p:spTree>
    <p:extLst>
      <p:ext uri="{BB962C8B-B14F-4D97-AF65-F5344CB8AC3E}">
        <p14:creationId xmlns:p14="http://schemas.microsoft.com/office/powerpoint/2010/main" val="3788055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49" y="366726"/>
            <a:ext cx="5324100" cy="485699"/>
          </a:xfrm>
        </p:spPr>
        <p:txBody>
          <a:bodyPr/>
          <a:lstStyle/>
          <a:p>
            <a:r>
              <a:rPr lang="fr-FR" smtClean="0"/>
              <a:t>EXERCICE base NorthWind	</a:t>
            </a:r>
            <a:endParaRPr lang="fr-FR"/>
          </a:p>
        </p:txBody>
      </p:sp>
      <p:sp>
        <p:nvSpPr>
          <p:cNvPr id="3" name="Text Placeholder 2"/>
          <p:cNvSpPr>
            <a:spLocks noGrp="1"/>
          </p:cNvSpPr>
          <p:nvPr>
            <p:ph type="body" idx="1"/>
          </p:nvPr>
        </p:nvSpPr>
        <p:spPr>
          <a:xfrm>
            <a:off x="838249" y="1027871"/>
            <a:ext cx="6417315" cy="3325467"/>
          </a:xfrm>
        </p:spPr>
        <p:txBody>
          <a:bodyPr/>
          <a:lstStyle/>
          <a:p>
            <a:pPr marL="457200" indent="-457200">
              <a:buFont typeface="+mj-lt"/>
              <a:buAutoNum type="arabicPeriod"/>
            </a:pPr>
            <a:r>
              <a:rPr lang="fr-FR"/>
              <a:t>Sélectionner </a:t>
            </a:r>
            <a:r>
              <a:rPr lang="fr-FR" smtClean="0"/>
              <a:t>tous les enregistrements de la table </a:t>
            </a:r>
            <a:r>
              <a:rPr lang="fr-FR" i="1" smtClean="0"/>
              <a:t>Customers</a:t>
            </a:r>
          </a:p>
          <a:p>
            <a:pPr marL="457200" indent="-457200">
              <a:buFont typeface="+mj-lt"/>
              <a:buAutoNum type="arabicPeriod"/>
            </a:pPr>
            <a:r>
              <a:rPr lang="fr-FR"/>
              <a:t>Sélectionner </a:t>
            </a:r>
            <a:r>
              <a:rPr lang="fr-FR" smtClean="0"/>
              <a:t>toutes les </a:t>
            </a:r>
            <a:r>
              <a:rPr lang="fr-FR" u="sng" smtClean="0"/>
              <a:t>City</a:t>
            </a:r>
            <a:r>
              <a:rPr lang="fr-FR" smtClean="0"/>
              <a:t> de la table </a:t>
            </a:r>
            <a:r>
              <a:rPr lang="fr-FR" i="1" smtClean="0"/>
              <a:t>Customers</a:t>
            </a:r>
          </a:p>
          <a:p>
            <a:pPr marL="457200" indent="-457200">
              <a:buFont typeface="+mj-lt"/>
              <a:buAutoNum type="arabicPeriod"/>
            </a:pPr>
            <a:r>
              <a:rPr lang="fr-FR"/>
              <a:t>Sélectionner </a:t>
            </a:r>
            <a:r>
              <a:rPr lang="fr-FR" smtClean="0"/>
              <a:t>les differentes valeurs de </a:t>
            </a:r>
            <a:r>
              <a:rPr lang="fr-FR" u="sng" smtClean="0"/>
              <a:t>Country</a:t>
            </a:r>
            <a:r>
              <a:rPr lang="fr-FR" smtClean="0"/>
              <a:t> </a:t>
            </a:r>
            <a:r>
              <a:rPr lang="fr-FR"/>
              <a:t>de la table </a:t>
            </a:r>
            <a:r>
              <a:rPr lang="fr-FR" i="1" smtClean="0"/>
              <a:t>Customers</a:t>
            </a:r>
          </a:p>
          <a:p>
            <a:pPr marL="457200" indent="-457200">
              <a:buFont typeface="+mj-lt"/>
              <a:buAutoNum type="arabicPeriod"/>
            </a:pPr>
            <a:r>
              <a:rPr lang="fr-FR" smtClean="0"/>
              <a:t>Sélectionner </a:t>
            </a:r>
            <a:r>
              <a:rPr lang="fr-FR"/>
              <a:t>tous les enregistrements pour lesquels la colonne </a:t>
            </a:r>
            <a:r>
              <a:rPr lang="fr-FR" u="sng" smtClean="0"/>
              <a:t>City</a:t>
            </a:r>
            <a:r>
              <a:rPr lang="fr-FR" smtClean="0"/>
              <a:t> a </a:t>
            </a:r>
            <a:r>
              <a:rPr lang="fr-FR"/>
              <a:t>la valeur "Berlin</a:t>
            </a:r>
            <a:r>
              <a:rPr lang="fr-FR" smtClean="0"/>
              <a:t>".</a:t>
            </a:r>
          </a:p>
          <a:p>
            <a:pPr marL="457200" indent="-457200">
              <a:buFont typeface="+mj-lt"/>
              <a:buAutoNum type="arabicPeriod"/>
            </a:pPr>
            <a:r>
              <a:rPr lang="fr-FR"/>
              <a:t>Sélectionnez tous les enregistrements pour lesquels la colonne </a:t>
            </a:r>
            <a:r>
              <a:rPr lang="fr-FR" u="sng"/>
              <a:t>CustomerID</a:t>
            </a:r>
            <a:r>
              <a:rPr lang="fr-FR"/>
              <a:t> a la valeur 32</a:t>
            </a:r>
            <a:r>
              <a:rPr lang="fr-FR" smtClean="0"/>
              <a:t>.</a:t>
            </a:r>
          </a:p>
        </p:txBody>
      </p:sp>
    </p:spTree>
    <p:extLst>
      <p:ext uri="{BB962C8B-B14F-4D97-AF65-F5344CB8AC3E}">
        <p14:creationId xmlns:p14="http://schemas.microsoft.com/office/powerpoint/2010/main" val="3823688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49" y="158005"/>
            <a:ext cx="5324100" cy="485699"/>
          </a:xfrm>
        </p:spPr>
        <p:txBody>
          <a:bodyPr/>
          <a:lstStyle/>
          <a:p>
            <a:r>
              <a:rPr lang="fr-FR" smtClean="0"/>
              <a:t>Exercice SELECT Suite</a:t>
            </a:r>
            <a:endParaRPr lang="fr-FR"/>
          </a:p>
        </p:txBody>
      </p:sp>
      <p:sp>
        <p:nvSpPr>
          <p:cNvPr id="3" name="Text Placeholder 2"/>
          <p:cNvSpPr>
            <a:spLocks noGrp="1"/>
          </p:cNvSpPr>
          <p:nvPr>
            <p:ph type="body" idx="1"/>
          </p:nvPr>
        </p:nvSpPr>
        <p:spPr>
          <a:xfrm>
            <a:off x="838249" y="749576"/>
            <a:ext cx="6804941" cy="2927902"/>
          </a:xfrm>
        </p:spPr>
        <p:txBody>
          <a:bodyPr/>
          <a:lstStyle/>
          <a:p>
            <a:pPr marL="457200" indent="-457200">
              <a:buFont typeface="+mj-lt"/>
              <a:buAutoNum type="arabicPeriod"/>
            </a:pPr>
            <a:r>
              <a:rPr lang="fr-FR"/>
              <a:t>Sélectionnez tous les enregistrements pour lesquels la colonne </a:t>
            </a:r>
            <a:r>
              <a:rPr lang="fr-FR" u="sng" smtClean="0"/>
              <a:t>City</a:t>
            </a:r>
            <a:r>
              <a:rPr lang="fr-FR" smtClean="0"/>
              <a:t> a </a:t>
            </a:r>
            <a:r>
              <a:rPr lang="fr-FR"/>
              <a:t>la valeur 'Berlin' et la colonne </a:t>
            </a:r>
            <a:r>
              <a:rPr lang="fr-FR" u="sng" smtClean="0"/>
              <a:t>PostalCode</a:t>
            </a:r>
            <a:r>
              <a:rPr lang="fr-FR" smtClean="0"/>
              <a:t> </a:t>
            </a:r>
            <a:r>
              <a:rPr lang="fr-FR"/>
              <a:t>a la valeur 12209</a:t>
            </a:r>
            <a:r>
              <a:rPr lang="fr-FR" smtClean="0"/>
              <a:t>.</a:t>
            </a:r>
          </a:p>
          <a:p>
            <a:pPr marL="457200" indent="-457200">
              <a:buFont typeface="+mj-lt"/>
              <a:buAutoNum type="arabicPeriod"/>
            </a:pPr>
            <a:r>
              <a:rPr lang="fr-FR" smtClean="0"/>
              <a:t>Sélectionnez </a:t>
            </a:r>
            <a:r>
              <a:rPr lang="fr-FR"/>
              <a:t>tous les enregistrements pour lesquels la colonne </a:t>
            </a:r>
            <a:r>
              <a:rPr lang="fr-FR" u="sng"/>
              <a:t>City</a:t>
            </a:r>
            <a:r>
              <a:rPr lang="fr-FR"/>
              <a:t> </a:t>
            </a:r>
            <a:r>
              <a:rPr lang="fr-FR" smtClean="0"/>
              <a:t>a </a:t>
            </a:r>
            <a:r>
              <a:rPr lang="fr-FR"/>
              <a:t>la valeur 'Berlin', ainsi que ceux pour lesquels la colonne </a:t>
            </a:r>
            <a:r>
              <a:rPr lang="fr-FR" u="sng"/>
              <a:t>City</a:t>
            </a:r>
            <a:r>
              <a:rPr lang="fr-FR"/>
              <a:t> </a:t>
            </a:r>
            <a:r>
              <a:rPr lang="fr-FR" smtClean="0"/>
              <a:t>a </a:t>
            </a:r>
            <a:r>
              <a:rPr lang="fr-FR"/>
              <a:t>la valeur </a:t>
            </a:r>
            <a:r>
              <a:rPr lang="fr-FR" smtClean="0"/>
              <a:t>'London'.</a:t>
            </a:r>
          </a:p>
          <a:p>
            <a:pPr marL="457200" indent="-457200">
              <a:buFont typeface="+mj-lt"/>
              <a:buAutoNum type="arabicPeriod"/>
            </a:pPr>
            <a:r>
              <a:rPr lang="fr-FR"/>
              <a:t>Sélectionnez tous les enregistrements de la table </a:t>
            </a:r>
            <a:r>
              <a:rPr lang="fr-FR" i="1"/>
              <a:t>Customers</a:t>
            </a:r>
            <a:r>
              <a:rPr lang="fr-FR"/>
              <a:t>, triez le résultat inversé par ordre alphabétique par la colonne </a:t>
            </a:r>
            <a:r>
              <a:rPr lang="fr-FR" u="sng"/>
              <a:t>City</a:t>
            </a:r>
            <a:r>
              <a:rPr lang="fr-FR"/>
              <a:t> </a:t>
            </a:r>
            <a:r>
              <a:rPr lang="fr-FR" smtClean="0"/>
              <a:t>.</a:t>
            </a:r>
          </a:p>
          <a:p>
            <a:pPr marL="457200" indent="-457200">
              <a:buFont typeface="+mj-lt"/>
              <a:buAutoNum type="arabicPeriod"/>
            </a:pPr>
            <a:r>
              <a:rPr lang="fr-FR"/>
              <a:t>Sélectionnez tous les enregistrements de la table </a:t>
            </a:r>
            <a:r>
              <a:rPr lang="fr-FR" i="1"/>
              <a:t>Customers</a:t>
            </a:r>
            <a:r>
              <a:rPr lang="fr-FR" smtClean="0"/>
              <a:t>, </a:t>
            </a:r>
            <a:r>
              <a:rPr lang="fr-FR"/>
              <a:t>triez le résultat par ordre alphabétique, d’abord par la colonne </a:t>
            </a:r>
            <a:r>
              <a:rPr lang="fr-FR" u="sng" smtClean="0"/>
              <a:t>Country</a:t>
            </a:r>
            <a:r>
              <a:rPr lang="fr-FR" smtClean="0"/>
              <a:t>, </a:t>
            </a:r>
            <a:r>
              <a:rPr lang="fr-FR"/>
              <a:t>puis par la colonne </a:t>
            </a:r>
            <a:r>
              <a:rPr lang="fr-FR" u="sng"/>
              <a:t>City</a:t>
            </a:r>
            <a:r>
              <a:rPr lang="fr-FR"/>
              <a:t> </a:t>
            </a:r>
            <a:r>
              <a:rPr lang="fr-FR" smtClean="0"/>
              <a:t>.</a:t>
            </a:r>
            <a:endParaRPr lang="fr-FR"/>
          </a:p>
          <a:p>
            <a:endParaRPr lang="fr-FR"/>
          </a:p>
        </p:txBody>
      </p:sp>
    </p:spTree>
    <p:extLst>
      <p:ext uri="{BB962C8B-B14F-4D97-AF65-F5344CB8AC3E}">
        <p14:creationId xmlns:p14="http://schemas.microsoft.com/office/powerpoint/2010/main" val="3498333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Bases du langage SQL</a:t>
            </a:r>
            <a:endParaRPr lang="fr-FR"/>
          </a:p>
        </p:txBody>
      </p:sp>
      <p:sp>
        <p:nvSpPr>
          <p:cNvPr id="3" name="Text Placeholder 2"/>
          <p:cNvSpPr>
            <a:spLocks noGrp="1"/>
          </p:cNvSpPr>
          <p:nvPr>
            <p:ph type="body" idx="1"/>
          </p:nvPr>
        </p:nvSpPr>
        <p:spPr/>
        <p:txBody>
          <a:bodyPr/>
          <a:lstStyle/>
          <a:p>
            <a:r>
              <a:rPr lang="fr-FR" smtClean="0"/>
              <a:t>SELECT </a:t>
            </a:r>
          </a:p>
          <a:p>
            <a:r>
              <a:rPr lang="fr-FR" b="1" smtClean="0"/>
              <a:t>INSERT</a:t>
            </a:r>
          </a:p>
          <a:p>
            <a:r>
              <a:rPr lang="fr-FR" smtClean="0"/>
              <a:t>UPDATE</a:t>
            </a:r>
          </a:p>
          <a:p>
            <a:r>
              <a:rPr lang="fr-FR" smtClean="0"/>
              <a:t>DELETE</a:t>
            </a:r>
          </a:p>
          <a:p>
            <a:r>
              <a:rPr lang="fr-FR" smtClean="0"/>
              <a:t>CREATE TABLE</a:t>
            </a:r>
          </a:p>
          <a:p>
            <a:r>
              <a:rPr lang="fr-FR" smtClean="0"/>
              <a:t>DROP TABLE</a:t>
            </a:r>
          </a:p>
          <a:p>
            <a:endParaRPr lang="fr-FR" smtClean="0"/>
          </a:p>
          <a:p>
            <a:pPr>
              <a:buNone/>
            </a:pPr>
            <a:endParaRPr lang="fr-FR"/>
          </a:p>
        </p:txBody>
      </p:sp>
    </p:spTree>
    <p:extLst>
      <p:ext uri="{BB962C8B-B14F-4D97-AF65-F5344CB8AC3E}">
        <p14:creationId xmlns:p14="http://schemas.microsoft.com/office/powerpoint/2010/main" val="125309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INSERT </a:t>
            </a:r>
            <a:endParaRPr lang="fr-FR"/>
          </a:p>
        </p:txBody>
      </p:sp>
      <p:sp>
        <p:nvSpPr>
          <p:cNvPr id="3" name="Text Placeholder 2"/>
          <p:cNvSpPr>
            <a:spLocks noGrp="1"/>
          </p:cNvSpPr>
          <p:nvPr>
            <p:ph type="body" idx="1"/>
          </p:nvPr>
        </p:nvSpPr>
        <p:spPr/>
        <p:txBody>
          <a:bodyPr/>
          <a:lstStyle/>
          <a:p>
            <a:r>
              <a:rPr lang="fr-FR" smtClean="0"/>
              <a:t>Sert à insérer des données en bases</a:t>
            </a:r>
          </a:p>
          <a:p>
            <a:endParaRPr lang="fr-FR"/>
          </a:p>
          <a:p>
            <a:endParaRPr lang="fr-FR"/>
          </a:p>
        </p:txBody>
      </p:sp>
      <p:pic>
        <p:nvPicPr>
          <p:cNvPr id="4" name="Picture 3"/>
          <p:cNvPicPr>
            <a:picLocks noChangeAspect="1"/>
          </p:cNvPicPr>
          <p:nvPr/>
        </p:nvPicPr>
        <p:blipFill>
          <a:blip r:embed="rId3"/>
          <a:stretch>
            <a:fillRect/>
          </a:stretch>
        </p:blipFill>
        <p:spPr>
          <a:xfrm>
            <a:off x="758737" y="2208937"/>
            <a:ext cx="5162550" cy="847725"/>
          </a:xfrm>
          <a:prstGeom prst="rect">
            <a:avLst/>
          </a:prstGeom>
        </p:spPr>
      </p:pic>
      <p:pic>
        <p:nvPicPr>
          <p:cNvPr id="5" name="Picture 4"/>
          <p:cNvPicPr>
            <a:picLocks noChangeAspect="1"/>
          </p:cNvPicPr>
          <p:nvPr/>
        </p:nvPicPr>
        <p:blipFill>
          <a:blip r:embed="rId4"/>
          <a:stretch>
            <a:fillRect/>
          </a:stretch>
        </p:blipFill>
        <p:spPr>
          <a:xfrm>
            <a:off x="723762" y="3309730"/>
            <a:ext cx="7032212" cy="952907"/>
          </a:xfrm>
          <a:prstGeom prst="rect">
            <a:avLst/>
          </a:prstGeom>
        </p:spPr>
      </p:pic>
    </p:spTree>
    <p:extLst>
      <p:ext uri="{BB962C8B-B14F-4D97-AF65-F5344CB8AC3E}">
        <p14:creationId xmlns:p14="http://schemas.microsoft.com/office/powerpoint/2010/main" val="202222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04170" y="862220"/>
            <a:ext cx="5830907" cy="1344267"/>
          </a:xfrm>
        </p:spPr>
        <p:txBody>
          <a:bodyPr/>
          <a:lstStyle/>
          <a:p>
            <a:r>
              <a:rPr lang="fr-FR"/>
              <a:t>Une </a:t>
            </a:r>
            <a:r>
              <a:rPr lang="fr-FR" b="1"/>
              <a:t>base de données</a:t>
            </a:r>
            <a:r>
              <a:rPr lang="fr-FR"/>
              <a:t> (en anglais </a:t>
            </a:r>
            <a:r>
              <a:rPr lang="fr-FR" b="1" i="1"/>
              <a:t>database</a:t>
            </a:r>
            <a:r>
              <a:rPr lang="fr-FR"/>
              <a:t> ), permet de stocker et de retrouver l'intégralité de données brutes ou d'informations en rapport avec un thème ou une activité ; </a:t>
            </a:r>
          </a:p>
        </p:txBody>
      </p:sp>
    </p:spTree>
    <p:extLst>
      <p:ext uri="{BB962C8B-B14F-4D97-AF65-F5344CB8AC3E}">
        <p14:creationId xmlns:p14="http://schemas.microsoft.com/office/powerpoint/2010/main" val="1742631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50" y="466118"/>
            <a:ext cx="5324100" cy="485699"/>
          </a:xfrm>
        </p:spPr>
        <p:txBody>
          <a:bodyPr/>
          <a:lstStyle/>
          <a:p>
            <a:r>
              <a:rPr lang="fr-FR" smtClean="0"/>
              <a:t>EXERCICE INSERT &amp; NULL</a:t>
            </a:r>
            <a:endParaRPr lang="fr-FR"/>
          </a:p>
        </p:txBody>
      </p:sp>
      <p:sp>
        <p:nvSpPr>
          <p:cNvPr id="3" name="Text Placeholder 2"/>
          <p:cNvSpPr>
            <a:spLocks noGrp="1"/>
          </p:cNvSpPr>
          <p:nvPr>
            <p:ph type="body" idx="1"/>
          </p:nvPr>
        </p:nvSpPr>
        <p:spPr>
          <a:xfrm>
            <a:off x="536713" y="951816"/>
            <a:ext cx="5556063" cy="3898479"/>
          </a:xfrm>
        </p:spPr>
        <p:txBody>
          <a:bodyPr/>
          <a:lstStyle/>
          <a:p>
            <a:pPr marL="457200" indent="-457200"/>
            <a:r>
              <a:rPr lang="fr-FR" smtClean="0"/>
              <a:t>Insérez </a:t>
            </a:r>
            <a:r>
              <a:rPr lang="fr-FR"/>
              <a:t>un nouvel enregistrement dans la table </a:t>
            </a:r>
            <a:r>
              <a:rPr lang="fr-FR" i="1" smtClean="0"/>
              <a:t>Customers</a:t>
            </a:r>
            <a:r>
              <a:rPr lang="fr-FR" smtClean="0"/>
              <a:t>.</a:t>
            </a:r>
          </a:p>
          <a:p>
            <a:pPr marL="342900" indent="-342900"/>
            <a:endParaRPr lang="fr-FR" smtClean="0"/>
          </a:p>
          <a:p>
            <a:pPr marL="457200" indent="-457200"/>
            <a:r>
              <a:rPr lang="fr-FR"/>
              <a:t>Sélectionnez tous les enregistrements des </a:t>
            </a:r>
            <a:r>
              <a:rPr lang="fr-FR" i="1"/>
              <a:t>Customers</a:t>
            </a:r>
            <a:r>
              <a:rPr lang="fr-FR"/>
              <a:t> où la colonne </a:t>
            </a:r>
            <a:r>
              <a:rPr lang="fr-FR" u="sng"/>
              <a:t>PostalCode</a:t>
            </a:r>
            <a:r>
              <a:rPr lang="fr-FR"/>
              <a:t> est vide</a:t>
            </a:r>
            <a:r>
              <a:rPr lang="fr-FR" smtClean="0"/>
              <a:t>.</a:t>
            </a:r>
          </a:p>
          <a:p>
            <a:pPr marL="342900" indent="-342900"/>
            <a:endParaRPr lang="fr-FR" smtClean="0"/>
          </a:p>
          <a:p>
            <a:pPr marL="457200" indent="-457200"/>
            <a:r>
              <a:rPr lang="fr-FR"/>
              <a:t>Sélectionnez tous les enregistrements des </a:t>
            </a:r>
            <a:r>
              <a:rPr lang="fr-FR" i="1"/>
              <a:t>Customers</a:t>
            </a:r>
            <a:r>
              <a:rPr lang="fr-FR"/>
              <a:t> où la colonne </a:t>
            </a:r>
            <a:r>
              <a:rPr lang="fr-FR" u="sng"/>
              <a:t>PostalCode</a:t>
            </a:r>
            <a:r>
              <a:rPr lang="fr-FR"/>
              <a:t> </a:t>
            </a:r>
            <a:r>
              <a:rPr lang="fr-FR" smtClean="0"/>
              <a:t>n’est pas </a:t>
            </a:r>
            <a:r>
              <a:rPr lang="fr-FR"/>
              <a:t>vide</a:t>
            </a:r>
          </a:p>
          <a:p>
            <a:pPr>
              <a:buNone/>
            </a:pPr>
            <a:endParaRPr lang="fr-FR"/>
          </a:p>
        </p:txBody>
      </p:sp>
    </p:spTree>
    <p:extLst>
      <p:ext uri="{BB962C8B-B14F-4D97-AF65-F5344CB8AC3E}">
        <p14:creationId xmlns:p14="http://schemas.microsoft.com/office/powerpoint/2010/main" val="3149898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Bases du langage SQL</a:t>
            </a:r>
            <a:endParaRPr lang="fr-FR"/>
          </a:p>
        </p:txBody>
      </p:sp>
      <p:sp>
        <p:nvSpPr>
          <p:cNvPr id="3" name="Text Placeholder 2"/>
          <p:cNvSpPr>
            <a:spLocks noGrp="1"/>
          </p:cNvSpPr>
          <p:nvPr>
            <p:ph type="body" idx="1"/>
          </p:nvPr>
        </p:nvSpPr>
        <p:spPr/>
        <p:txBody>
          <a:bodyPr/>
          <a:lstStyle/>
          <a:p>
            <a:r>
              <a:rPr lang="fr-FR" smtClean="0"/>
              <a:t>SELECT </a:t>
            </a:r>
          </a:p>
          <a:p>
            <a:r>
              <a:rPr lang="fr-FR" smtClean="0"/>
              <a:t>INSERT</a:t>
            </a:r>
          </a:p>
          <a:p>
            <a:r>
              <a:rPr lang="fr-FR" b="1" smtClean="0"/>
              <a:t>UPDATE</a:t>
            </a:r>
          </a:p>
          <a:p>
            <a:r>
              <a:rPr lang="fr-FR" smtClean="0"/>
              <a:t>DELETE</a:t>
            </a:r>
          </a:p>
          <a:p>
            <a:r>
              <a:rPr lang="fr-FR" smtClean="0"/>
              <a:t>CREATE TABLE</a:t>
            </a:r>
          </a:p>
          <a:p>
            <a:r>
              <a:rPr lang="fr-FR" smtClean="0"/>
              <a:t>DROP TABLE</a:t>
            </a:r>
          </a:p>
          <a:p>
            <a:endParaRPr lang="fr-FR" smtClean="0"/>
          </a:p>
          <a:p>
            <a:pPr>
              <a:buNone/>
            </a:pPr>
            <a:endParaRPr lang="fr-FR"/>
          </a:p>
        </p:txBody>
      </p:sp>
    </p:spTree>
    <p:extLst>
      <p:ext uri="{BB962C8B-B14F-4D97-AF65-F5344CB8AC3E}">
        <p14:creationId xmlns:p14="http://schemas.microsoft.com/office/powerpoint/2010/main" val="3120008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UPDATE	</a:t>
            </a:r>
            <a:endParaRPr lang="fr-FR"/>
          </a:p>
        </p:txBody>
      </p:sp>
      <p:sp>
        <p:nvSpPr>
          <p:cNvPr id="3" name="Text Placeholder 2"/>
          <p:cNvSpPr>
            <a:spLocks noGrp="1"/>
          </p:cNvSpPr>
          <p:nvPr>
            <p:ph type="body" idx="1"/>
          </p:nvPr>
        </p:nvSpPr>
        <p:spPr/>
        <p:txBody>
          <a:bodyPr/>
          <a:lstStyle/>
          <a:p>
            <a:pPr>
              <a:buNone/>
            </a:pPr>
            <a:r>
              <a:rPr lang="fr-FR" smtClean="0"/>
              <a:t>L'instruction </a:t>
            </a:r>
            <a:r>
              <a:rPr lang="fr-FR"/>
              <a:t>UPDATE est utilisée pour modifier les enregistrements existants dans une table</a:t>
            </a:r>
            <a:r>
              <a:rPr lang="fr-FR" smtClean="0"/>
              <a:t>.</a:t>
            </a:r>
            <a:endParaRPr lang="fr-FR"/>
          </a:p>
        </p:txBody>
      </p:sp>
      <p:pic>
        <p:nvPicPr>
          <p:cNvPr id="5" name="Picture 4"/>
          <p:cNvPicPr>
            <a:picLocks noChangeAspect="1"/>
          </p:cNvPicPr>
          <p:nvPr/>
        </p:nvPicPr>
        <p:blipFill>
          <a:blip r:embed="rId2"/>
          <a:stretch>
            <a:fillRect/>
          </a:stretch>
        </p:blipFill>
        <p:spPr>
          <a:xfrm>
            <a:off x="5549397" y="2713169"/>
            <a:ext cx="2943225" cy="1543050"/>
          </a:xfrm>
          <a:prstGeom prst="rect">
            <a:avLst/>
          </a:prstGeom>
        </p:spPr>
      </p:pic>
      <p:pic>
        <p:nvPicPr>
          <p:cNvPr id="6" name="Picture 5"/>
          <p:cNvPicPr>
            <a:picLocks noChangeAspect="1"/>
          </p:cNvPicPr>
          <p:nvPr/>
        </p:nvPicPr>
        <p:blipFill>
          <a:blip r:embed="rId3"/>
          <a:stretch>
            <a:fillRect/>
          </a:stretch>
        </p:blipFill>
        <p:spPr>
          <a:xfrm>
            <a:off x="838250" y="2632800"/>
            <a:ext cx="4476750" cy="1323975"/>
          </a:xfrm>
          <a:prstGeom prst="rect">
            <a:avLst/>
          </a:prstGeom>
        </p:spPr>
      </p:pic>
    </p:spTree>
    <p:extLst>
      <p:ext uri="{BB962C8B-B14F-4D97-AF65-F5344CB8AC3E}">
        <p14:creationId xmlns:p14="http://schemas.microsoft.com/office/powerpoint/2010/main" val="2430741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50" y="287213"/>
            <a:ext cx="5324100" cy="485699"/>
          </a:xfrm>
        </p:spPr>
        <p:txBody>
          <a:bodyPr/>
          <a:lstStyle/>
          <a:p>
            <a:r>
              <a:rPr lang="fr-FR" smtClean="0"/>
              <a:t>Exercice Update</a:t>
            </a:r>
            <a:endParaRPr lang="fr-FR"/>
          </a:p>
        </p:txBody>
      </p:sp>
      <p:sp>
        <p:nvSpPr>
          <p:cNvPr id="3" name="Text Placeholder 2"/>
          <p:cNvSpPr>
            <a:spLocks noGrp="1"/>
          </p:cNvSpPr>
          <p:nvPr>
            <p:ph type="body" idx="1"/>
          </p:nvPr>
        </p:nvSpPr>
        <p:spPr>
          <a:xfrm>
            <a:off x="838250" y="888724"/>
            <a:ext cx="5324100" cy="2255700"/>
          </a:xfrm>
        </p:spPr>
        <p:txBody>
          <a:bodyPr/>
          <a:lstStyle/>
          <a:p>
            <a:r>
              <a:rPr lang="fr-FR"/>
              <a:t>Définissez la valeur des colonnes </a:t>
            </a:r>
            <a:r>
              <a:rPr lang="fr-FR" u="sng" smtClean="0"/>
              <a:t>City</a:t>
            </a:r>
            <a:r>
              <a:rPr lang="fr-FR" smtClean="0"/>
              <a:t> sur </a:t>
            </a:r>
            <a:r>
              <a:rPr lang="fr-FR"/>
              <a:t>"Oslo", mais uniquement sur celles où la colonne </a:t>
            </a:r>
            <a:r>
              <a:rPr lang="fr-FR" u="sng" smtClean="0"/>
              <a:t>Country</a:t>
            </a:r>
            <a:r>
              <a:rPr lang="fr-FR" smtClean="0"/>
              <a:t> a </a:t>
            </a:r>
            <a:r>
              <a:rPr lang="fr-FR"/>
              <a:t>la valeur "</a:t>
            </a:r>
            <a:r>
              <a:rPr lang="fr-FR" smtClean="0"/>
              <a:t>Norway".</a:t>
            </a:r>
          </a:p>
          <a:p>
            <a:endParaRPr lang="fr-FR" smtClean="0"/>
          </a:p>
          <a:p>
            <a:r>
              <a:rPr lang="fr-FR"/>
              <a:t>Mettez à jour la valeur </a:t>
            </a:r>
            <a:r>
              <a:rPr lang="fr-FR" u="sng" smtClean="0"/>
              <a:t>City</a:t>
            </a:r>
            <a:r>
              <a:rPr lang="fr-FR" smtClean="0"/>
              <a:t> et </a:t>
            </a:r>
            <a:r>
              <a:rPr lang="fr-FR"/>
              <a:t>la valeur </a:t>
            </a:r>
            <a:r>
              <a:rPr lang="fr-FR" u="sng" smtClean="0"/>
              <a:t>Country</a:t>
            </a:r>
            <a:r>
              <a:rPr lang="fr-FR" smtClean="0"/>
              <a:t>  pour le CustomerId=32 en 1 seule requête</a:t>
            </a:r>
            <a:endParaRPr lang="fr-FR"/>
          </a:p>
          <a:p>
            <a:endParaRPr lang="fr-FR"/>
          </a:p>
          <a:p>
            <a:endParaRPr lang="fr-FR" smtClean="0"/>
          </a:p>
          <a:p>
            <a:endParaRPr lang="fr-FR"/>
          </a:p>
        </p:txBody>
      </p:sp>
    </p:spTree>
    <p:extLst>
      <p:ext uri="{BB962C8B-B14F-4D97-AF65-F5344CB8AC3E}">
        <p14:creationId xmlns:p14="http://schemas.microsoft.com/office/powerpoint/2010/main" val="3109195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Bases du langage SQL</a:t>
            </a:r>
            <a:endParaRPr lang="fr-FR"/>
          </a:p>
        </p:txBody>
      </p:sp>
      <p:sp>
        <p:nvSpPr>
          <p:cNvPr id="3" name="Text Placeholder 2"/>
          <p:cNvSpPr>
            <a:spLocks noGrp="1"/>
          </p:cNvSpPr>
          <p:nvPr>
            <p:ph type="body" idx="1"/>
          </p:nvPr>
        </p:nvSpPr>
        <p:spPr/>
        <p:txBody>
          <a:bodyPr/>
          <a:lstStyle/>
          <a:p>
            <a:r>
              <a:rPr lang="fr-FR" smtClean="0"/>
              <a:t>SELECT </a:t>
            </a:r>
          </a:p>
          <a:p>
            <a:r>
              <a:rPr lang="fr-FR" smtClean="0"/>
              <a:t>INSERT</a:t>
            </a:r>
          </a:p>
          <a:p>
            <a:r>
              <a:rPr lang="fr-FR" smtClean="0"/>
              <a:t>UPDATE</a:t>
            </a:r>
          </a:p>
          <a:p>
            <a:r>
              <a:rPr lang="fr-FR" b="1" smtClean="0"/>
              <a:t>DELETE</a:t>
            </a:r>
          </a:p>
          <a:p>
            <a:r>
              <a:rPr lang="fr-FR" smtClean="0"/>
              <a:t>CREATE TABLE</a:t>
            </a:r>
          </a:p>
          <a:p>
            <a:r>
              <a:rPr lang="fr-FR" smtClean="0"/>
              <a:t>DROP TABLE</a:t>
            </a:r>
          </a:p>
          <a:p>
            <a:endParaRPr lang="fr-FR" smtClean="0"/>
          </a:p>
          <a:p>
            <a:pPr>
              <a:buNone/>
            </a:pPr>
            <a:endParaRPr lang="fr-FR"/>
          </a:p>
        </p:txBody>
      </p:sp>
    </p:spTree>
    <p:extLst>
      <p:ext uri="{BB962C8B-B14F-4D97-AF65-F5344CB8AC3E}">
        <p14:creationId xmlns:p14="http://schemas.microsoft.com/office/powerpoint/2010/main" val="3667905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DELETE </a:t>
            </a:r>
            <a:endParaRPr lang="fr-FR"/>
          </a:p>
        </p:txBody>
      </p:sp>
      <p:sp>
        <p:nvSpPr>
          <p:cNvPr id="3" name="Text Placeholder 2"/>
          <p:cNvSpPr>
            <a:spLocks noGrp="1"/>
          </p:cNvSpPr>
          <p:nvPr>
            <p:ph type="body" idx="1"/>
          </p:nvPr>
        </p:nvSpPr>
        <p:spPr/>
        <p:txBody>
          <a:bodyPr/>
          <a:lstStyle/>
          <a:p>
            <a:r>
              <a:rPr lang="fr-FR"/>
              <a:t>L'instruction DELETE est utilisée pour supprimer des enregistrements existants dans une table.</a:t>
            </a:r>
          </a:p>
        </p:txBody>
      </p:sp>
      <p:pic>
        <p:nvPicPr>
          <p:cNvPr id="4" name="Picture 3"/>
          <p:cNvPicPr>
            <a:picLocks noChangeAspect="1"/>
          </p:cNvPicPr>
          <p:nvPr/>
        </p:nvPicPr>
        <p:blipFill>
          <a:blip r:embed="rId2"/>
          <a:stretch>
            <a:fillRect/>
          </a:stretch>
        </p:blipFill>
        <p:spPr>
          <a:xfrm>
            <a:off x="5168968" y="2914719"/>
            <a:ext cx="2543175" cy="1343025"/>
          </a:xfrm>
          <a:prstGeom prst="rect">
            <a:avLst/>
          </a:prstGeom>
        </p:spPr>
      </p:pic>
      <p:pic>
        <p:nvPicPr>
          <p:cNvPr id="5" name="Picture 4"/>
          <p:cNvPicPr>
            <a:picLocks noChangeAspect="1"/>
          </p:cNvPicPr>
          <p:nvPr/>
        </p:nvPicPr>
        <p:blipFill>
          <a:blip r:embed="rId3"/>
          <a:stretch>
            <a:fillRect/>
          </a:stretch>
        </p:blipFill>
        <p:spPr>
          <a:xfrm>
            <a:off x="838250" y="2909957"/>
            <a:ext cx="3781425" cy="676275"/>
          </a:xfrm>
          <a:prstGeom prst="rect">
            <a:avLst/>
          </a:prstGeom>
        </p:spPr>
      </p:pic>
    </p:spTree>
    <p:extLst>
      <p:ext uri="{BB962C8B-B14F-4D97-AF65-F5344CB8AC3E}">
        <p14:creationId xmlns:p14="http://schemas.microsoft.com/office/powerpoint/2010/main" val="2602088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Exercice Delete</a:t>
            </a:r>
            <a:endParaRPr lang="fr-FR"/>
          </a:p>
        </p:txBody>
      </p:sp>
      <p:sp>
        <p:nvSpPr>
          <p:cNvPr id="3" name="Text Placeholder 2"/>
          <p:cNvSpPr>
            <a:spLocks noGrp="1"/>
          </p:cNvSpPr>
          <p:nvPr>
            <p:ph type="body" idx="1"/>
          </p:nvPr>
        </p:nvSpPr>
        <p:spPr/>
        <p:txBody>
          <a:bodyPr/>
          <a:lstStyle/>
          <a:p>
            <a:r>
              <a:rPr lang="fr-FR"/>
              <a:t>Supprimez tous les enregistrements de la table </a:t>
            </a:r>
            <a:r>
              <a:rPr lang="fr-FR" u="sng" smtClean="0"/>
              <a:t>Customers</a:t>
            </a:r>
            <a:r>
              <a:rPr lang="fr-FR" smtClean="0"/>
              <a:t> où </a:t>
            </a:r>
            <a:r>
              <a:rPr lang="fr-FR"/>
              <a:t>la valeur </a:t>
            </a:r>
            <a:r>
              <a:rPr lang="fr-FR" u="sng" smtClean="0"/>
              <a:t>Country</a:t>
            </a:r>
            <a:r>
              <a:rPr lang="fr-FR" smtClean="0"/>
              <a:t> est 'Norway'.</a:t>
            </a:r>
            <a:endParaRPr lang="fr-FR"/>
          </a:p>
        </p:txBody>
      </p:sp>
    </p:spTree>
    <p:extLst>
      <p:ext uri="{BB962C8B-B14F-4D97-AF65-F5344CB8AC3E}">
        <p14:creationId xmlns:p14="http://schemas.microsoft.com/office/powerpoint/2010/main" val="2525731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CREATE TABLE</a:t>
            </a:r>
            <a:endParaRPr lang="fr-FR"/>
          </a:p>
        </p:txBody>
      </p:sp>
      <p:sp>
        <p:nvSpPr>
          <p:cNvPr id="3" name="Text Placeholder 2"/>
          <p:cNvSpPr>
            <a:spLocks noGrp="1"/>
          </p:cNvSpPr>
          <p:nvPr>
            <p:ph type="body" idx="1"/>
          </p:nvPr>
        </p:nvSpPr>
        <p:spPr/>
        <p:txBody>
          <a:bodyPr/>
          <a:lstStyle/>
          <a:p>
            <a:pPr>
              <a:buNone/>
            </a:pPr>
            <a:r>
              <a:rPr lang="fr-FR" smtClean="0"/>
              <a:t>L'instruction </a:t>
            </a:r>
            <a:r>
              <a:rPr lang="fr-FR"/>
              <a:t>CREATE TABLE permet de créer une nouvelle table dans une base de données.</a:t>
            </a:r>
          </a:p>
        </p:txBody>
      </p:sp>
      <p:pic>
        <p:nvPicPr>
          <p:cNvPr id="4" name="Picture 3"/>
          <p:cNvPicPr>
            <a:picLocks noChangeAspect="1"/>
          </p:cNvPicPr>
          <p:nvPr/>
        </p:nvPicPr>
        <p:blipFill>
          <a:blip r:embed="rId2"/>
          <a:stretch>
            <a:fillRect/>
          </a:stretch>
        </p:blipFill>
        <p:spPr>
          <a:xfrm>
            <a:off x="4344110" y="2701425"/>
            <a:ext cx="3000375" cy="1409700"/>
          </a:xfrm>
          <a:prstGeom prst="rect">
            <a:avLst/>
          </a:prstGeom>
        </p:spPr>
      </p:pic>
      <p:pic>
        <p:nvPicPr>
          <p:cNvPr id="5" name="Picture 4"/>
          <p:cNvPicPr>
            <a:picLocks noChangeAspect="1"/>
          </p:cNvPicPr>
          <p:nvPr/>
        </p:nvPicPr>
        <p:blipFill>
          <a:blip r:embed="rId3"/>
          <a:stretch>
            <a:fillRect/>
          </a:stretch>
        </p:blipFill>
        <p:spPr>
          <a:xfrm>
            <a:off x="838250" y="2632800"/>
            <a:ext cx="3209925" cy="1828800"/>
          </a:xfrm>
          <a:prstGeom prst="rect">
            <a:avLst/>
          </a:prstGeom>
        </p:spPr>
      </p:pic>
    </p:spTree>
    <p:extLst>
      <p:ext uri="{BB962C8B-B14F-4D97-AF65-F5344CB8AC3E}">
        <p14:creationId xmlns:p14="http://schemas.microsoft.com/office/powerpoint/2010/main" val="23137356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DROP TABLE</a:t>
            </a:r>
            <a:endParaRPr lang="fr-FR"/>
          </a:p>
        </p:txBody>
      </p:sp>
      <p:sp>
        <p:nvSpPr>
          <p:cNvPr id="3" name="Text Placeholder 2"/>
          <p:cNvSpPr>
            <a:spLocks noGrp="1"/>
          </p:cNvSpPr>
          <p:nvPr>
            <p:ph type="body" idx="1"/>
          </p:nvPr>
        </p:nvSpPr>
        <p:spPr/>
        <p:txBody>
          <a:bodyPr/>
          <a:lstStyle/>
          <a:p>
            <a:r>
              <a:rPr lang="fr-FR" smtClean="0"/>
              <a:t>Supprime une table</a:t>
            </a:r>
            <a:endParaRPr lang="fr-FR"/>
          </a:p>
        </p:txBody>
      </p:sp>
      <p:pic>
        <p:nvPicPr>
          <p:cNvPr id="4" name="Picture 3"/>
          <p:cNvPicPr>
            <a:picLocks noChangeAspect="1"/>
          </p:cNvPicPr>
          <p:nvPr/>
        </p:nvPicPr>
        <p:blipFill>
          <a:blip r:embed="rId2"/>
          <a:stretch>
            <a:fillRect/>
          </a:stretch>
        </p:blipFill>
        <p:spPr>
          <a:xfrm>
            <a:off x="838250" y="2070238"/>
            <a:ext cx="2838450" cy="704850"/>
          </a:xfrm>
          <a:prstGeom prst="rect">
            <a:avLst/>
          </a:prstGeom>
        </p:spPr>
      </p:pic>
      <p:pic>
        <p:nvPicPr>
          <p:cNvPr id="5" name="Picture 4"/>
          <p:cNvPicPr>
            <a:picLocks noChangeAspect="1"/>
          </p:cNvPicPr>
          <p:nvPr/>
        </p:nvPicPr>
        <p:blipFill>
          <a:blip r:embed="rId3"/>
          <a:stretch>
            <a:fillRect/>
          </a:stretch>
        </p:blipFill>
        <p:spPr>
          <a:xfrm>
            <a:off x="4017135" y="2279788"/>
            <a:ext cx="3335020" cy="495300"/>
          </a:xfrm>
          <a:prstGeom prst="rect">
            <a:avLst/>
          </a:prstGeom>
        </p:spPr>
      </p:pic>
    </p:spTree>
    <p:extLst>
      <p:ext uri="{BB962C8B-B14F-4D97-AF65-F5344CB8AC3E}">
        <p14:creationId xmlns:p14="http://schemas.microsoft.com/office/powerpoint/2010/main" val="18871627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Exercice Create /Drop table</a:t>
            </a:r>
            <a:endParaRPr lang="fr-FR"/>
          </a:p>
        </p:txBody>
      </p:sp>
      <p:sp>
        <p:nvSpPr>
          <p:cNvPr id="3" name="Text Placeholder 2"/>
          <p:cNvSpPr>
            <a:spLocks noGrp="1"/>
          </p:cNvSpPr>
          <p:nvPr>
            <p:ph type="body" idx="1"/>
          </p:nvPr>
        </p:nvSpPr>
        <p:spPr/>
        <p:txBody>
          <a:bodyPr/>
          <a:lstStyle/>
          <a:p>
            <a:r>
              <a:rPr lang="fr-FR"/>
              <a:t>Écrivez l'instruction SQL correcte pour créer une nouvelle table appelée </a:t>
            </a:r>
            <a:r>
              <a:rPr lang="fr-FR" i="1" smtClean="0"/>
              <a:t>Persons</a:t>
            </a:r>
            <a:r>
              <a:rPr lang="fr-FR" smtClean="0"/>
              <a:t> avec les colonnes suivantes :</a:t>
            </a:r>
          </a:p>
          <a:p>
            <a:endParaRPr lang="fr-FR"/>
          </a:p>
          <a:p>
            <a:r>
              <a:rPr lang="fr-FR" smtClean="0"/>
              <a:t>Supprimez cette meme table</a:t>
            </a:r>
          </a:p>
          <a:p>
            <a:endParaRPr lang="fr-FR"/>
          </a:p>
        </p:txBody>
      </p:sp>
      <p:pic>
        <p:nvPicPr>
          <p:cNvPr id="4" name="Picture 3"/>
          <p:cNvPicPr>
            <a:picLocks noChangeAspect="1"/>
          </p:cNvPicPr>
          <p:nvPr/>
        </p:nvPicPr>
        <p:blipFill>
          <a:blip r:embed="rId2"/>
          <a:stretch>
            <a:fillRect/>
          </a:stretch>
        </p:blipFill>
        <p:spPr>
          <a:xfrm>
            <a:off x="6162350" y="1504950"/>
            <a:ext cx="2286000" cy="1409700"/>
          </a:xfrm>
          <a:prstGeom prst="rect">
            <a:avLst/>
          </a:prstGeom>
        </p:spPr>
      </p:pic>
    </p:spTree>
    <p:extLst>
      <p:ext uri="{BB962C8B-B14F-4D97-AF65-F5344CB8AC3E}">
        <p14:creationId xmlns:p14="http://schemas.microsoft.com/office/powerpoint/2010/main" val="312213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De quoi est composée une base de données ?</a:t>
            </a:r>
            <a:endParaRPr lang="fr-FR"/>
          </a:p>
        </p:txBody>
      </p:sp>
      <p:sp>
        <p:nvSpPr>
          <p:cNvPr id="3" name="Text Placeholder 2"/>
          <p:cNvSpPr>
            <a:spLocks noGrp="1"/>
          </p:cNvSpPr>
          <p:nvPr>
            <p:ph type="body" idx="1"/>
          </p:nvPr>
        </p:nvSpPr>
        <p:spPr/>
        <p:txBody>
          <a:bodyPr/>
          <a:lstStyle/>
          <a:p>
            <a:r>
              <a:rPr lang="fr-FR"/>
              <a:t>Données</a:t>
            </a:r>
          </a:p>
          <a:p>
            <a:r>
              <a:rPr lang="fr-FR"/>
              <a:t>Langage permettant de gérer les </a:t>
            </a:r>
            <a:r>
              <a:rPr lang="fr-FR" smtClean="0"/>
              <a:t>données : Standard Query Language (SQL</a:t>
            </a:r>
            <a:r>
              <a:rPr lang="fr-FR" smtClean="0"/>
              <a:t>)</a:t>
            </a:r>
          </a:p>
          <a:p>
            <a:r>
              <a:rPr lang="fr-FR" smtClean="0"/>
              <a:t>Fichier de log</a:t>
            </a:r>
            <a:endParaRPr lang="fr-FR"/>
          </a:p>
          <a:p>
            <a:endParaRPr lang="fr-FR"/>
          </a:p>
        </p:txBody>
      </p:sp>
    </p:spTree>
    <p:extLst>
      <p:ext uri="{BB962C8B-B14F-4D97-AF65-F5344CB8AC3E}">
        <p14:creationId xmlns:p14="http://schemas.microsoft.com/office/powerpoint/2010/main" val="4068229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SQL : fonctions principales</a:t>
            </a:r>
            <a:endParaRPr lang="fr-FR"/>
          </a:p>
        </p:txBody>
      </p:sp>
      <p:sp>
        <p:nvSpPr>
          <p:cNvPr id="3" name="Text Placeholder 2"/>
          <p:cNvSpPr>
            <a:spLocks noGrp="1"/>
          </p:cNvSpPr>
          <p:nvPr>
            <p:ph type="body" idx="1"/>
          </p:nvPr>
        </p:nvSpPr>
        <p:spPr/>
        <p:txBody>
          <a:bodyPr/>
          <a:lstStyle/>
          <a:p>
            <a:r>
              <a:rPr lang="fr-FR" b="1" smtClean="0"/>
              <a:t>SELECT TOP </a:t>
            </a:r>
          </a:p>
          <a:p>
            <a:r>
              <a:rPr lang="fr-FR" smtClean="0"/>
              <a:t>MIN and MAX</a:t>
            </a:r>
          </a:p>
          <a:p>
            <a:r>
              <a:rPr lang="fr-FR" smtClean="0"/>
              <a:t>COUNT, AVG, SUM</a:t>
            </a:r>
          </a:p>
          <a:p>
            <a:r>
              <a:rPr lang="fr-FR" smtClean="0"/>
              <a:t>LIKE</a:t>
            </a:r>
          </a:p>
          <a:p>
            <a:r>
              <a:rPr lang="fr-FR" smtClean="0"/>
              <a:t>IN</a:t>
            </a:r>
          </a:p>
          <a:p>
            <a:pPr>
              <a:buNone/>
            </a:pPr>
            <a:endParaRPr lang="fr-FR" b="1" smtClean="0"/>
          </a:p>
          <a:p>
            <a:endParaRPr lang="fr-FR" smtClean="0"/>
          </a:p>
          <a:p>
            <a:pPr>
              <a:buNone/>
            </a:pPr>
            <a:endParaRPr lang="fr-FR"/>
          </a:p>
        </p:txBody>
      </p:sp>
    </p:spTree>
    <p:extLst>
      <p:ext uri="{BB962C8B-B14F-4D97-AF65-F5344CB8AC3E}">
        <p14:creationId xmlns:p14="http://schemas.microsoft.com/office/powerpoint/2010/main" val="3013854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SELECT TOP</a:t>
            </a:r>
            <a:endParaRPr lang="fr-FR"/>
          </a:p>
        </p:txBody>
      </p:sp>
      <p:sp>
        <p:nvSpPr>
          <p:cNvPr id="3" name="Text Placeholder 2"/>
          <p:cNvSpPr>
            <a:spLocks noGrp="1"/>
          </p:cNvSpPr>
          <p:nvPr>
            <p:ph type="body" idx="1"/>
          </p:nvPr>
        </p:nvSpPr>
        <p:spPr>
          <a:xfrm>
            <a:off x="838350" y="1379199"/>
            <a:ext cx="5324100" cy="2255700"/>
          </a:xfrm>
        </p:spPr>
        <p:txBody>
          <a:bodyPr/>
          <a:lstStyle/>
          <a:p>
            <a:r>
              <a:rPr lang="fr-FR"/>
              <a:t>La clause SELECT TOP est utilisée pour spécifier le nombre d'enregistrements à renvoyer.</a:t>
            </a:r>
          </a:p>
          <a:p>
            <a:endParaRPr lang="fr-FR"/>
          </a:p>
          <a:p>
            <a:r>
              <a:rPr lang="fr-FR"/>
              <a:t>La clause SELECT TOP est utile sur les grandes tables contenant des milliers d'enregistrements. Le renvoi d'un grand nombre d'enregistrements peut avoir une incidence sur les performances.</a:t>
            </a:r>
          </a:p>
        </p:txBody>
      </p:sp>
      <p:pic>
        <p:nvPicPr>
          <p:cNvPr id="4" name="Picture 3"/>
          <p:cNvPicPr>
            <a:picLocks noChangeAspect="1"/>
          </p:cNvPicPr>
          <p:nvPr/>
        </p:nvPicPr>
        <p:blipFill>
          <a:blip r:embed="rId2"/>
          <a:stretch>
            <a:fillRect/>
          </a:stretch>
        </p:blipFill>
        <p:spPr>
          <a:xfrm>
            <a:off x="5112854" y="252928"/>
            <a:ext cx="3848100" cy="1095375"/>
          </a:xfrm>
          <a:prstGeom prst="rect">
            <a:avLst/>
          </a:prstGeom>
        </p:spPr>
      </p:pic>
      <p:pic>
        <p:nvPicPr>
          <p:cNvPr id="5" name="Picture 4"/>
          <p:cNvPicPr>
            <a:picLocks noChangeAspect="1"/>
          </p:cNvPicPr>
          <p:nvPr/>
        </p:nvPicPr>
        <p:blipFill>
          <a:blip r:embed="rId3"/>
          <a:stretch>
            <a:fillRect/>
          </a:stretch>
        </p:blipFill>
        <p:spPr>
          <a:xfrm>
            <a:off x="6086890" y="2567301"/>
            <a:ext cx="2449430" cy="1553297"/>
          </a:xfrm>
          <a:prstGeom prst="rect">
            <a:avLst/>
          </a:prstGeom>
        </p:spPr>
      </p:pic>
    </p:spTree>
    <p:extLst>
      <p:ext uri="{BB962C8B-B14F-4D97-AF65-F5344CB8AC3E}">
        <p14:creationId xmlns:p14="http://schemas.microsoft.com/office/powerpoint/2010/main" val="4109714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SQL : fonctions principales</a:t>
            </a:r>
            <a:endParaRPr lang="fr-FR"/>
          </a:p>
        </p:txBody>
      </p:sp>
      <p:sp>
        <p:nvSpPr>
          <p:cNvPr id="3" name="Text Placeholder 2"/>
          <p:cNvSpPr>
            <a:spLocks noGrp="1"/>
          </p:cNvSpPr>
          <p:nvPr>
            <p:ph type="body" idx="1"/>
          </p:nvPr>
        </p:nvSpPr>
        <p:spPr/>
        <p:txBody>
          <a:bodyPr/>
          <a:lstStyle/>
          <a:p>
            <a:r>
              <a:rPr lang="fr-FR" smtClean="0"/>
              <a:t>SELECT TOP </a:t>
            </a:r>
          </a:p>
          <a:p>
            <a:r>
              <a:rPr lang="fr-FR" b="1" smtClean="0"/>
              <a:t>MIN and MAX</a:t>
            </a:r>
          </a:p>
          <a:p>
            <a:r>
              <a:rPr lang="fr-FR" smtClean="0"/>
              <a:t>COUNT, AVG, SUM</a:t>
            </a:r>
          </a:p>
          <a:p>
            <a:r>
              <a:rPr lang="fr-FR" smtClean="0"/>
              <a:t>LIKE</a:t>
            </a:r>
          </a:p>
          <a:p>
            <a:r>
              <a:rPr lang="fr-FR" smtClean="0"/>
              <a:t>IN</a:t>
            </a:r>
          </a:p>
          <a:p>
            <a:pPr>
              <a:buNone/>
            </a:pPr>
            <a:endParaRPr lang="fr-FR" b="1" smtClean="0"/>
          </a:p>
          <a:p>
            <a:endParaRPr lang="fr-FR" smtClean="0"/>
          </a:p>
          <a:p>
            <a:pPr>
              <a:buNone/>
            </a:pPr>
            <a:endParaRPr lang="fr-FR"/>
          </a:p>
        </p:txBody>
      </p:sp>
    </p:spTree>
    <p:extLst>
      <p:ext uri="{BB962C8B-B14F-4D97-AF65-F5344CB8AC3E}">
        <p14:creationId xmlns:p14="http://schemas.microsoft.com/office/powerpoint/2010/main" val="378996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MIN et MAX</a:t>
            </a:r>
            <a:endParaRPr lang="fr-FR"/>
          </a:p>
        </p:txBody>
      </p:sp>
      <p:sp>
        <p:nvSpPr>
          <p:cNvPr id="3" name="Text Placeholder 2"/>
          <p:cNvSpPr>
            <a:spLocks noGrp="1"/>
          </p:cNvSpPr>
          <p:nvPr>
            <p:ph type="body" idx="1"/>
          </p:nvPr>
        </p:nvSpPr>
        <p:spPr/>
        <p:txBody>
          <a:bodyPr/>
          <a:lstStyle/>
          <a:p>
            <a:r>
              <a:rPr lang="fr-FR" smtClean="0"/>
              <a:t>La </a:t>
            </a:r>
            <a:r>
              <a:rPr lang="fr-FR"/>
              <a:t>fonction MIN () renvoie la plus petite valeur de la colonne sélectionnée. </a:t>
            </a:r>
            <a:endParaRPr lang="fr-FR" smtClean="0"/>
          </a:p>
          <a:p>
            <a:pPr>
              <a:buNone/>
            </a:pPr>
            <a:endParaRPr lang="fr-FR" smtClean="0"/>
          </a:p>
          <a:p>
            <a:r>
              <a:rPr lang="fr-FR" smtClean="0"/>
              <a:t>La </a:t>
            </a:r>
            <a:r>
              <a:rPr lang="fr-FR"/>
              <a:t>fonction MAX () renvoie la plus grande valeur de la colonne sélectionnée.</a:t>
            </a:r>
          </a:p>
        </p:txBody>
      </p:sp>
      <p:pic>
        <p:nvPicPr>
          <p:cNvPr id="4" name="Picture 3"/>
          <p:cNvPicPr>
            <a:picLocks noChangeAspect="1"/>
          </p:cNvPicPr>
          <p:nvPr/>
        </p:nvPicPr>
        <p:blipFill>
          <a:blip r:embed="rId2"/>
          <a:stretch>
            <a:fillRect/>
          </a:stretch>
        </p:blipFill>
        <p:spPr>
          <a:xfrm>
            <a:off x="838250" y="3333951"/>
            <a:ext cx="2476500" cy="1104900"/>
          </a:xfrm>
          <a:prstGeom prst="rect">
            <a:avLst/>
          </a:prstGeom>
        </p:spPr>
      </p:pic>
      <p:pic>
        <p:nvPicPr>
          <p:cNvPr id="5" name="Picture 4"/>
          <p:cNvPicPr>
            <a:picLocks noChangeAspect="1"/>
          </p:cNvPicPr>
          <p:nvPr/>
        </p:nvPicPr>
        <p:blipFill>
          <a:blip r:embed="rId3"/>
          <a:stretch>
            <a:fillRect/>
          </a:stretch>
        </p:blipFill>
        <p:spPr>
          <a:xfrm>
            <a:off x="3687418" y="3262513"/>
            <a:ext cx="2743200" cy="1247775"/>
          </a:xfrm>
          <a:prstGeom prst="rect">
            <a:avLst/>
          </a:prstGeom>
        </p:spPr>
      </p:pic>
    </p:spTree>
    <p:extLst>
      <p:ext uri="{BB962C8B-B14F-4D97-AF65-F5344CB8AC3E}">
        <p14:creationId xmlns:p14="http://schemas.microsoft.com/office/powerpoint/2010/main" val="23498382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SQL : fonctions principales</a:t>
            </a:r>
            <a:endParaRPr lang="fr-FR"/>
          </a:p>
        </p:txBody>
      </p:sp>
      <p:sp>
        <p:nvSpPr>
          <p:cNvPr id="3" name="Text Placeholder 2"/>
          <p:cNvSpPr>
            <a:spLocks noGrp="1"/>
          </p:cNvSpPr>
          <p:nvPr>
            <p:ph type="body" idx="1"/>
          </p:nvPr>
        </p:nvSpPr>
        <p:spPr/>
        <p:txBody>
          <a:bodyPr/>
          <a:lstStyle/>
          <a:p>
            <a:r>
              <a:rPr lang="fr-FR" smtClean="0"/>
              <a:t>SELECT TOP </a:t>
            </a:r>
          </a:p>
          <a:p>
            <a:r>
              <a:rPr lang="fr-FR" smtClean="0"/>
              <a:t>MIN and MAX</a:t>
            </a:r>
          </a:p>
          <a:p>
            <a:r>
              <a:rPr lang="fr-FR" b="1" smtClean="0"/>
              <a:t>COUNT, AVG, SUM</a:t>
            </a:r>
          </a:p>
          <a:p>
            <a:r>
              <a:rPr lang="fr-FR" smtClean="0"/>
              <a:t>LIKE</a:t>
            </a:r>
          </a:p>
          <a:p>
            <a:r>
              <a:rPr lang="fr-FR" smtClean="0"/>
              <a:t>IN</a:t>
            </a:r>
          </a:p>
          <a:p>
            <a:pPr>
              <a:buNone/>
            </a:pPr>
            <a:endParaRPr lang="fr-FR" b="1" smtClean="0"/>
          </a:p>
          <a:p>
            <a:endParaRPr lang="fr-FR" smtClean="0"/>
          </a:p>
          <a:p>
            <a:pPr>
              <a:buNone/>
            </a:pPr>
            <a:endParaRPr lang="fr-FR"/>
          </a:p>
        </p:txBody>
      </p:sp>
    </p:spTree>
    <p:extLst>
      <p:ext uri="{BB962C8B-B14F-4D97-AF65-F5344CB8AC3E}">
        <p14:creationId xmlns:p14="http://schemas.microsoft.com/office/powerpoint/2010/main" val="3592764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COUNT, AVG, SUM</a:t>
            </a:r>
            <a:endParaRPr lang="fr-FR"/>
          </a:p>
        </p:txBody>
      </p:sp>
      <p:sp>
        <p:nvSpPr>
          <p:cNvPr id="3" name="Text Placeholder 2"/>
          <p:cNvSpPr>
            <a:spLocks noGrp="1"/>
          </p:cNvSpPr>
          <p:nvPr>
            <p:ph type="body" idx="1"/>
          </p:nvPr>
        </p:nvSpPr>
        <p:spPr/>
        <p:txBody>
          <a:bodyPr/>
          <a:lstStyle/>
          <a:p>
            <a:r>
              <a:rPr lang="fr-FR"/>
              <a:t>La fonction </a:t>
            </a:r>
            <a:r>
              <a:rPr lang="fr-FR" smtClean="0"/>
              <a:t>COUNT() </a:t>
            </a:r>
            <a:r>
              <a:rPr lang="fr-FR"/>
              <a:t>renvoie le nombre de lignes correspondant à un critère spécifié.</a:t>
            </a:r>
          </a:p>
          <a:p>
            <a:endParaRPr lang="fr-FR"/>
          </a:p>
          <a:p>
            <a:r>
              <a:rPr lang="fr-FR"/>
              <a:t>La fonction </a:t>
            </a:r>
            <a:r>
              <a:rPr lang="fr-FR" smtClean="0"/>
              <a:t>AVG() </a:t>
            </a:r>
            <a:r>
              <a:rPr lang="fr-FR"/>
              <a:t>renvoie la valeur moyenne d'une colonne numérique.</a:t>
            </a:r>
          </a:p>
          <a:p>
            <a:endParaRPr lang="fr-FR"/>
          </a:p>
          <a:p>
            <a:r>
              <a:rPr lang="fr-FR"/>
              <a:t>La fonction </a:t>
            </a:r>
            <a:r>
              <a:rPr lang="fr-FR" smtClean="0"/>
              <a:t>SUM() </a:t>
            </a:r>
            <a:r>
              <a:rPr lang="fr-FR"/>
              <a:t>renvoie la somme totale d'une colonne numérique.</a:t>
            </a:r>
          </a:p>
        </p:txBody>
      </p:sp>
      <p:pic>
        <p:nvPicPr>
          <p:cNvPr id="4" name="Picture 3"/>
          <p:cNvPicPr>
            <a:picLocks noChangeAspect="1"/>
          </p:cNvPicPr>
          <p:nvPr/>
        </p:nvPicPr>
        <p:blipFill>
          <a:blip r:embed="rId2"/>
          <a:stretch>
            <a:fillRect/>
          </a:stretch>
        </p:blipFill>
        <p:spPr>
          <a:xfrm>
            <a:off x="6162350" y="845799"/>
            <a:ext cx="2714625" cy="1066800"/>
          </a:xfrm>
          <a:prstGeom prst="rect">
            <a:avLst/>
          </a:prstGeom>
        </p:spPr>
      </p:pic>
      <p:pic>
        <p:nvPicPr>
          <p:cNvPr id="5" name="Picture 4"/>
          <p:cNvPicPr>
            <a:picLocks noChangeAspect="1"/>
          </p:cNvPicPr>
          <p:nvPr/>
        </p:nvPicPr>
        <p:blipFill>
          <a:blip r:embed="rId3"/>
          <a:stretch>
            <a:fillRect/>
          </a:stretch>
        </p:blipFill>
        <p:spPr>
          <a:xfrm>
            <a:off x="743156" y="4200525"/>
            <a:ext cx="2409825" cy="942975"/>
          </a:xfrm>
          <a:prstGeom prst="rect">
            <a:avLst/>
          </a:prstGeom>
        </p:spPr>
      </p:pic>
      <p:pic>
        <p:nvPicPr>
          <p:cNvPr id="6" name="Picture 5"/>
          <p:cNvPicPr>
            <a:picLocks noChangeAspect="1"/>
          </p:cNvPicPr>
          <p:nvPr/>
        </p:nvPicPr>
        <p:blipFill>
          <a:blip r:embed="rId4"/>
          <a:stretch>
            <a:fillRect/>
          </a:stretch>
        </p:blipFill>
        <p:spPr>
          <a:xfrm>
            <a:off x="6038228" y="2195612"/>
            <a:ext cx="2569059" cy="1783699"/>
          </a:xfrm>
          <a:prstGeom prst="rect">
            <a:avLst/>
          </a:prstGeom>
        </p:spPr>
      </p:pic>
    </p:spTree>
    <p:extLst>
      <p:ext uri="{BB962C8B-B14F-4D97-AF65-F5344CB8AC3E}">
        <p14:creationId xmlns:p14="http://schemas.microsoft.com/office/powerpoint/2010/main" val="3218819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SQL : fonctions principales</a:t>
            </a:r>
            <a:endParaRPr lang="fr-FR"/>
          </a:p>
        </p:txBody>
      </p:sp>
      <p:sp>
        <p:nvSpPr>
          <p:cNvPr id="3" name="Text Placeholder 2"/>
          <p:cNvSpPr>
            <a:spLocks noGrp="1"/>
          </p:cNvSpPr>
          <p:nvPr>
            <p:ph type="body" idx="1"/>
          </p:nvPr>
        </p:nvSpPr>
        <p:spPr/>
        <p:txBody>
          <a:bodyPr/>
          <a:lstStyle/>
          <a:p>
            <a:r>
              <a:rPr lang="fr-FR" smtClean="0"/>
              <a:t>SELECT TOP </a:t>
            </a:r>
          </a:p>
          <a:p>
            <a:r>
              <a:rPr lang="fr-FR" smtClean="0"/>
              <a:t>MIN and MAX</a:t>
            </a:r>
          </a:p>
          <a:p>
            <a:r>
              <a:rPr lang="fr-FR" smtClean="0"/>
              <a:t>COUNT, AVG, SUM</a:t>
            </a:r>
          </a:p>
          <a:p>
            <a:r>
              <a:rPr lang="fr-FR" b="1" smtClean="0"/>
              <a:t>LIKE</a:t>
            </a:r>
          </a:p>
          <a:p>
            <a:pPr>
              <a:buNone/>
            </a:pPr>
            <a:endParaRPr lang="fr-FR" b="1" smtClean="0"/>
          </a:p>
          <a:p>
            <a:endParaRPr lang="fr-FR" smtClean="0"/>
          </a:p>
          <a:p>
            <a:pPr>
              <a:buNone/>
            </a:pPr>
            <a:endParaRPr lang="fr-FR"/>
          </a:p>
        </p:txBody>
      </p:sp>
    </p:spTree>
    <p:extLst>
      <p:ext uri="{BB962C8B-B14F-4D97-AF65-F5344CB8AC3E}">
        <p14:creationId xmlns:p14="http://schemas.microsoft.com/office/powerpoint/2010/main" val="38465423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50" y="346848"/>
            <a:ext cx="5324100" cy="485699"/>
          </a:xfrm>
        </p:spPr>
        <p:txBody>
          <a:bodyPr/>
          <a:lstStyle/>
          <a:p>
            <a:r>
              <a:rPr lang="fr-FR" smtClean="0"/>
              <a:t>WHERE + LIKE</a:t>
            </a:r>
            <a:endParaRPr lang="fr-FR"/>
          </a:p>
        </p:txBody>
      </p:sp>
      <p:sp>
        <p:nvSpPr>
          <p:cNvPr id="3" name="Text Placeholder 2"/>
          <p:cNvSpPr>
            <a:spLocks noGrp="1"/>
          </p:cNvSpPr>
          <p:nvPr>
            <p:ph type="body" idx="1"/>
          </p:nvPr>
        </p:nvSpPr>
        <p:spPr>
          <a:xfrm>
            <a:off x="838250" y="908602"/>
            <a:ext cx="5324100" cy="2255700"/>
          </a:xfrm>
        </p:spPr>
        <p:txBody>
          <a:bodyPr/>
          <a:lstStyle/>
          <a:p>
            <a:r>
              <a:rPr lang="fr-FR"/>
              <a:t>L'opérateur LIKE est utilisé dans une clause WHERE pour </a:t>
            </a:r>
            <a:r>
              <a:rPr lang="fr-FR">
                <a:solidFill>
                  <a:schemeClr val="accent1"/>
                </a:solidFill>
              </a:rPr>
              <a:t>rechercher un </a:t>
            </a:r>
            <a:r>
              <a:rPr lang="fr-FR" smtClean="0">
                <a:solidFill>
                  <a:schemeClr val="accent1"/>
                </a:solidFill>
              </a:rPr>
              <a:t>pattern spécifié </a:t>
            </a:r>
            <a:r>
              <a:rPr lang="fr-FR">
                <a:solidFill>
                  <a:schemeClr val="accent1"/>
                </a:solidFill>
              </a:rPr>
              <a:t>dans une colonne</a:t>
            </a:r>
            <a:r>
              <a:rPr lang="fr-FR"/>
              <a:t>.</a:t>
            </a:r>
          </a:p>
          <a:p>
            <a:endParaRPr lang="fr-FR"/>
          </a:p>
          <a:p>
            <a:r>
              <a:rPr lang="fr-FR"/>
              <a:t>Deux caractères génériques sont souvent utilisés avec l'opérateur LIKE:</a:t>
            </a:r>
          </a:p>
          <a:p>
            <a:endParaRPr lang="fr-FR"/>
          </a:p>
          <a:p>
            <a:pPr>
              <a:buNone/>
            </a:pPr>
            <a:r>
              <a:rPr lang="fr-FR"/>
              <a:t>% - Le signe de </a:t>
            </a:r>
            <a:r>
              <a:rPr lang="fr-FR">
                <a:solidFill>
                  <a:schemeClr val="accent1"/>
                </a:solidFill>
              </a:rPr>
              <a:t>pourcentage</a:t>
            </a:r>
            <a:r>
              <a:rPr lang="fr-FR"/>
              <a:t> représente zéro, un ou plusieurs caractères.</a:t>
            </a:r>
          </a:p>
          <a:p>
            <a:pPr>
              <a:buNone/>
            </a:pPr>
            <a:r>
              <a:rPr lang="fr-FR"/>
              <a:t>_ - Le trait de soulignement représente un seul caractère</a:t>
            </a:r>
          </a:p>
        </p:txBody>
      </p:sp>
    </p:spTree>
    <p:extLst>
      <p:ext uri="{BB962C8B-B14F-4D97-AF65-F5344CB8AC3E}">
        <p14:creationId xmlns:p14="http://schemas.microsoft.com/office/powerpoint/2010/main" val="2644728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3178" y="481634"/>
            <a:ext cx="8677275" cy="2609850"/>
          </a:xfrm>
          <a:prstGeom prst="rect">
            <a:avLst/>
          </a:prstGeom>
        </p:spPr>
      </p:pic>
      <p:pic>
        <p:nvPicPr>
          <p:cNvPr id="5" name="Picture 4"/>
          <p:cNvPicPr>
            <a:picLocks noChangeAspect="1"/>
          </p:cNvPicPr>
          <p:nvPr/>
        </p:nvPicPr>
        <p:blipFill>
          <a:blip r:embed="rId3"/>
          <a:stretch>
            <a:fillRect/>
          </a:stretch>
        </p:blipFill>
        <p:spPr>
          <a:xfrm>
            <a:off x="263178" y="3227318"/>
            <a:ext cx="3429000" cy="1809750"/>
          </a:xfrm>
          <a:prstGeom prst="rect">
            <a:avLst/>
          </a:prstGeom>
        </p:spPr>
      </p:pic>
    </p:spTree>
    <p:extLst>
      <p:ext uri="{BB962C8B-B14F-4D97-AF65-F5344CB8AC3E}">
        <p14:creationId xmlns:p14="http://schemas.microsoft.com/office/powerpoint/2010/main" val="29779564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50" y="336909"/>
            <a:ext cx="5324100" cy="485699"/>
          </a:xfrm>
        </p:spPr>
        <p:txBody>
          <a:bodyPr/>
          <a:lstStyle/>
          <a:p>
            <a:r>
              <a:rPr lang="fr-FR" smtClean="0"/>
              <a:t>Exercice LIKE</a:t>
            </a:r>
            <a:endParaRPr lang="fr-FR"/>
          </a:p>
        </p:txBody>
      </p:sp>
      <p:sp>
        <p:nvSpPr>
          <p:cNvPr id="3" name="Text Placeholder 2"/>
          <p:cNvSpPr>
            <a:spLocks noGrp="1"/>
          </p:cNvSpPr>
          <p:nvPr>
            <p:ph type="body" idx="1"/>
          </p:nvPr>
        </p:nvSpPr>
        <p:spPr>
          <a:xfrm>
            <a:off x="838250" y="918542"/>
            <a:ext cx="6775124" cy="3295650"/>
          </a:xfrm>
        </p:spPr>
        <p:txBody>
          <a:bodyPr/>
          <a:lstStyle/>
          <a:p>
            <a:pPr marL="342900" indent="-342900">
              <a:buFont typeface="+mj-lt"/>
              <a:buAutoNum type="arabicPeriod"/>
            </a:pPr>
            <a:r>
              <a:rPr lang="fr-FR" sz="1600" smtClean="0"/>
              <a:t>Sélectionnez tous les enregistrements pour lesquels la valeur de la colonne </a:t>
            </a:r>
            <a:r>
              <a:rPr lang="fr-FR" sz="1600" u="sng" smtClean="0"/>
              <a:t>City</a:t>
            </a:r>
            <a:r>
              <a:rPr lang="fr-FR" sz="1600" smtClean="0"/>
              <a:t> </a:t>
            </a:r>
            <a:r>
              <a:rPr lang="fr-FR" sz="1600" b="1" smtClean="0"/>
              <a:t>commence</a:t>
            </a:r>
            <a:r>
              <a:rPr lang="fr-FR" sz="1600" smtClean="0"/>
              <a:t> par la lettre "a". (table </a:t>
            </a:r>
            <a:r>
              <a:rPr lang="fr-FR" sz="1600" i="1" smtClean="0"/>
              <a:t>Customers</a:t>
            </a:r>
            <a:r>
              <a:rPr lang="fr-FR" sz="1600" smtClean="0"/>
              <a:t>)</a:t>
            </a:r>
          </a:p>
          <a:p>
            <a:pPr marL="342900" indent="-342900">
              <a:buFont typeface="+mj-lt"/>
              <a:buAutoNum type="arabicPeriod"/>
            </a:pPr>
            <a:r>
              <a:rPr lang="fr-FR" sz="1600" smtClean="0"/>
              <a:t>Sélectionnez tous les enregistrements pour lesquels la valeur de la colonne </a:t>
            </a:r>
            <a:r>
              <a:rPr lang="fr-FR" sz="1600" u="sng" smtClean="0"/>
              <a:t>City</a:t>
            </a:r>
            <a:r>
              <a:rPr lang="fr-FR" sz="1600" smtClean="0"/>
              <a:t> </a:t>
            </a:r>
            <a:r>
              <a:rPr lang="fr-FR" sz="1600" b="1" smtClean="0"/>
              <a:t>finit</a:t>
            </a:r>
            <a:r>
              <a:rPr lang="fr-FR" sz="1600" smtClean="0"/>
              <a:t> par la lettre "a". (table </a:t>
            </a:r>
            <a:r>
              <a:rPr lang="fr-FR" sz="1600" i="1" smtClean="0"/>
              <a:t>Customers</a:t>
            </a:r>
            <a:r>
              <a:rPr lang="fr-FR" sz="1600" smtClean="0"/>
              <a:t>)</a:t>
            </a:r>
          </a:p>
          <a:p>
            <a:pPr marL="342900" indent="-342900">
              <a:buFont typeface="+mj-lt"/>
              <a:buAutoNum type="arabicPeriod"/>
            </a:pPr>
            <a:r>
              <a:rPr lang="fr-FR" sz="1600" smtClean="0"/>
              <a:t>Sélectionnez tous les enregistrements pour lesquels la valeur de la colonne </a:t>
            </a:r>
            <a:r>
              <a:rPr lang="fr-FR" sz="1600" u="sng" smtClean="0"/>
              <a:t>City</a:t>
            </a:r>
            <a:r>
              <a:rPr lang="fr-FR" sz="1600" smtClean="0"/>
              <a:t> </a:t>
            </a:r>
            <a:r>
              <a:rPr lang="fr-FR" sz="1600" b="1" smtClean="0"/>
              <a:t>contient</a:t>
            </a:r>
            <a:r>
              <a:rPr lang="fr-FR" sz="1600" smtClean="0"/>
              <a:t>  la lettre "a". (table </a:t>
            </a:r>
            <a:r>
              <a:rPr lang="fr-FR" sz="1600" i="1" smtClean="0"/>
              <a:t>Customers</a:t>
            </a:r>
            <a:r>
              <a:rPr lang="fr-FR" sz="1600" smtClean="0"/>
              <a:t>)</a:t>
            </a:r>
          </a:p>
          <a:p>
            <a:pPr marL="342900" indent="-342900">
              <a:buFont typeface="+mj-lt"/>
              <a:buAutoNum type="arabicPeriod"/>
            </a:pPr>
            <a:r>
              <a:rPr lang="fr-FR" sz="1600" smtClean="0"/>
              <a:t>Sélectionnez tous les enregistrements pour lesquels la valeur de la colonne </a:t>
            </a:r>
            <a:r>
              <a:rPr lang="fr-FR" sz="1600" u="sng" smtClean="0"/>
              <a:t>City</a:t>
            </a:r>
            <a:r>
              <a:rPr lang="fr-FR" sz="1600" smtClean="0"/>
              <a:t> </a:t>
            </a:r>
            <a:r>
              <a:rPr lang="fr-FR" sz="1600" b="1" smtClean="0"/>
              <a:t>commence par</a:t>
            </a:r>
            <a:r>
              <a:rPr lang="fr-FR" sz="1600"/>
              <a:t>  la lettre « a »  et finit par « b ». </a:t>
            </a:r>
            <a:endParaRPr lang="fr-FR" sz="1600" smtClean="0"/>
          </a:p>
          <a:p>
            <a:pPr marL="342900" indent="-342900">
              <a:buFont typeface="+mj-lt"/>
              <a:buAutoNum type="arabicPeriod"/>
            </a:pPr>
            <a:r>
              <a:rPr lang="fr-FR" sz="1600" smtClean="0"/>
              <a:t>Sélectionnez </a:t>
            </a:r>
            <a:r>
              <a:rPr lang="fr-FR" sz="1600"/>
              <a:t>tous les enregistrements pour lesquels la valeur de la colonne </a:t>
            </a:r>
            <a:r>
              <a:rPr lang="fr-FR" sz="1600" u="sng" smtClean="0"/>
              <a:t>City</a:t>
            </a:r>
            <a:r>
              <a:rPr lang="fr-FR" sz="1600" smtClean="0"/>
              <a:t> </a:t>
            </a:r>
            <a:r>
              <a:rPr lang="fr-FR" sz="1600" b="1" smtClean="0"/>
              <a:t>NE </a:t>
            </a:r>
            <a:r>
              <a:rPr lang="fr-FR" sz="1600" b="1"/>
              <a:t>commence PAS </a:t>
            </a:r>
            <a:r>
              <a:rPr lang="fr-FR" sz="1600"/>
              <a:t>par la lettre "a</a:t>
            </a:r>
            <a:r>
              <a:rPr lang="fr-FR" sz="1600" smtClean="0"/>
              <a:t>".</a:t>
            </a:r>
          </a:p>
          <a:p>
            <a:pPr marL="342900" indent="-342900">
              <a:buFont typeface="+mj-lt"/>
              <a:buAutoNum type="arabicPeriod"/>
            </a:pPr>
            <a:r>
              <a:rPr lang="fr-FR" sz="1600"/>
              <a:t>Sélectionnez tous les enregistrements où la première lettre de la </a:t>
            </a:r>
            <a:r>
              <a:rPr lang="fr-FR" sz="1600" u="sng"/>
              <a:t>City</a:t>
            </a:r>
            <a:r>
              <a:rPr lang="fr-FR" sz="1600"/>
              <a:t> est un "a", un "c" ou un "s".</a:t>
            </a:r>
          </a:p>
          <a:p>
            <a:endParaRPr lang="fr-FR" sz="1800"/>
          </a:p>
        </p:txBody>
      </p:sp>
    </p:spTree>
    <p:extLst>
      <p:ext uri="{BB962C8B-B14F-4D97-AF65-F5344CB8AC3E}">
        <p14:creationId xmlns:p14="http://schemas.microsoft.com/office/powerpoint/2010/main" val="254109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Pourquoi utiliser une base de données ?</a:t>
            </a:r>
            <a:endParaRPr lang="fr-FR"/>
          </a:p>
        </p:txBody>
      </p:sp>
      <p:sp>
        <p:nvSpPr>
          <p:cNvPr id="3" name="Text Placeholder 2"/>
          <p:cNvSpPr>
            <a:spLocks noGrp="1"/>
          </p:cNvSpPr>
          <p:nvPr>
            <p:ph type="body" idx="1"/>
          </p:nvPr>
        </p:nvSpPr>
        <p:spPr/>
        <p:txBody>
          <a:bodyPr/>
          <a:lstStyle/>
          <a:p>
            <a:r>
              <a:rPr lang="fr-FR" b="1" smtClean="0"/>
              <a:t>Centraliser l’information</a:t>
            </a:r>
          </a:p>
          <a:p>
            <a:r>
              <a:rPr lang="fr-FR" b="1" smtClean="0"/>
              <a:t>Assurer l’intégrité des données</a:t>
            </a:r>
          </a:p>
          <a:p>
            <a:r>
              <a:rPr lang="fr-FR" smtClean="0"/>
              <a:t>Accéder rapidement à l’information</a:t>
            </a:r>
          </a:p>
          <a:p>
            <a:r>
              <a:rPr lang="fr-FR" smtClean="0"/>
              <a:t>Recouper les données et traitements sur les données</a:t>
            </a:r>
          </a:p>
          <a:p>
            <a:pPr>
              <a:buNone/>
            </a:pPr>
            <a:endParaRPr lang="fr-FR" i="1"/>
          </a:p>
          <a:p>
            <a:pPr>
              <a:buNone/>
            </a:pPr>
            <a:r>
              <a:rPr lang="fr-FR" i="1" smtClean="0"/>
              <a:t>Exemple information disséminée contre information centralisée – recherche dynamique</a:t>
            </a:r>
            <a:endParaRPr lang="fr-FR" i="1"/>
          </a:p>
        </p:txBody>
      </p:sp>
    </p:spTree>
    <p:extLst>
      <p:ext uri="{BB962C8B-B14F-4D97-AF65-F5344CB8AC3E}">
        <p14:creationId xmlns:p14="http://schemas.microsoft.com/office/powerpoint/2010/main" val="3596606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JOINTURES</a:t>
            </a:r>
            <a:endParaRPr lang="fr-FR"/>
          </a:p>
        </p:txBody>
      </p:sp>
      <p:sp>
        <p:nvSpPr>
          <p:cNvPr id="3" name="Text Placeholder 2"/>
          <p:cNvSpPr>
            <a:spLocks noGrp="1"/>
          </p:cNvSpPr>
          <p:nvPr>
            <p:ph type="body" idx="1"/>
          </p:nvPr>
        </p:nvSpPr>
        <p:spPr>
          <a:xfrm>
            <a:off x="838350" y="1534768"/>
            <a:ext cx="5324100" cy="2255700"/>
          </a:xfrm>
        </p:spPr>
        <p:txBody>
          <a:bodyPr/>
          <a:lstStyle/>
          <a:p>
            <a:r>
              <a:rPr lang="fr-FR" smtClean="0"/>
              <a:t>INNER JOIN</a:t>
            </a:r>
          </a:p>
          <a:p>
            <a:r>
              <a:rPr lang="fr-FR" smtClean="0"/>
              <a:t>LEFT JOIN</a:t>
            </a:r>
          </a:p>
          <a:p>
            <a:r>
              <a:rPr lang="fr-FR" smtClean="0"/>
              <a:t>RIGHT JOIN</a:t>
            </a:r>
          </a:p>
          <a:p>
            <a:endParaRPr lang="fr-FR"/>
          </a:p>
          <a:p>
            <a:r>
              <a:rPr lang="fr-FR"/>
              <a:t>Une clause JOIN est utilisée pour </a:t>
            </a:r>
            <a:r>
              <a:rPr lang="fr-FR">
                <a:solidFill>
                  <a:schemeClr val="accent1"/>
                </a:solidFill>
              </a:rPr>
              <a:t>combiner les lignes de deux ou plusieurs tables, </a:t>
            </a:r>
            <a:r>
              <a:rPr lang="fr-FR"/>
              <a:t>en fonction d'une colonne liée entre elles.</a:t>
            </a:r>
          </a:p>
          <a:p>
            <a:endParaRPr lang="fr-FR" smtClean="0"/>
          </a:p>
          <a:p>
            <a:endParaRPr lang="fr-FR" smtClean="0"/>
          </a:p>
          <a:p>
            <a:endParaRPr lang="fr-FR"/>
          </a:p>
        </p:txBody>
      </p:sp>
    </p:spTree>
    <p:extLst>
      <p:ext uri="{BB962C8B-B14F-4D97-AF65-F5344CB8AC3E}">
        <p14:creationId xmlns:p14="http://schemas.microsoft.com/office/powerpoint/2010/main" val="1860560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980" y="177883"/>
            <a:ext cx="5324100" cy="485699"/>
          </a:xfrm>
        </p:spPr>
        <p:txBody>
          <a:bodyPr/>
          <a:lstStyle/>
          <a:p>
            <a:r>
              <a:rPr lang="fr-FR" smtClean="0"/>
              <a:t>JOINTURES</a:t>
            </a:r>
            <a:endParaRPr lang="fr-FR"/>
          </a:p>
        </p:txBody>
      </p:sp>
      <p:sp>
        <p:nvSpPr>
          <p:cNvPr id="3" name="Text Placeholder 2"/>
          <p:cNvSpPr>
            <a:spLocks noGrp="1"/>
          </p:cNvSpPr>
          <p:nvPr>
            <p:ph type="body" idx="1"/>
          </p:nvPr>
        </p:nvSpPr>
        <p:spPr>
          <a:xfrm>
            <a:off x="718980" y="1379199"/>
            <a:ext cx="5324100" cy="2255700"/>
          </a:xfrm>
        </p:spPr>
        <p:txBody>
          <a:bodyPr/>
          <a:lstStyle/>
          <a:p>
            <a:endParaRPr lang="fr-FR"/>
          </a:p>
        </p:txBody>
      </p:sp>
      <p:pic>
        <p:nvPicPr>
          <p:cNvPr id="4" name="Picture 3"/>
          <p:cNvPicPr>
            <a:picLocks noChangeAspect="1"/>
          </p:cNvPicPr>
          <p:nvPr/>
        </p:nvPicPr>
        <p:blipFill>
          <a:blip r:embed="rId3"/>
          <a:stretch>
            <a:fillRect/>
          </a:stretch>
        </p:blipFill>
        <p:spPr>
          <a:xfrm>
            <a:off x="-33545" y="-61975"/>
            <a:ext cx="7000875" cy="1733550"/>
          </a:xfrm>
          <a:prstGeom prst="rect">
            <a:avLst/>
          </a:prstGeom>
        </p:spPr>
      </p:pic>
      <p:pic>
        <p:nvPicPr>
          <p:cNvPr id="5" name="Picture 4"/>
          <p:cNvPicPr>
            <a:picLocks noChangeAspect="1"/>
          </p:cNvPicPr>
          <p:nvPr/>
        </p:nvPicPr>
        <p:blipFill>
          <a:blip r:embed="rId4"/>
          <a:stretch>
            <a:fillRect/>
          </a:stretch>
        </p:blipFill>
        <p:spPr>
          <a:xfrm>
            <a:off x="-33545" y="1542916"/>
            <a:ext cx="8982075" cy="1828800"/>
          </a:xfrm>
          <a:prstGeom prst="rect">
            <a:avLst/>
          </a:prstGeom>
        </p:spPr>
      </p:pic>
      <p:pic>
        <p:nvPicPr>
          <p:cNvPr id="6" name="Picture 5"/>
          <p:cNvPicPr>
            <a:picLocks noChangeAspect="1"/>
          </p:cNvPicPr>
          <p:nvPr/>
        </p:nvPicPr>
        <p:blipFill>
          <a:blip r:embed="rId5"/>
          <a:stretch>
            <a:fillRect/>
          </a:stretch>
        </p:blipFill>
        <p:spPr>
          <a:xfrm>
            <a:off x="375705" y="3418858"/>
            <a:ext cx="5667375" cy="1095375"/>
          </a:xfrm>
          <a:prstGeom prst="rect">
            <a:avLst/>
          </a:prstGeom>
        </p:spPr>
      </p:pic>
    </p:spTree>
    <p:extLst>
      <p:ext uri="{BB962C8B-B14F-4D97-AF65-F5344CB8AC3E}">
        <p14:creationId xmlns:p14="http://schemas.microsoft.com/office/powerpoint/2010/main" val="772304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Text Placeholder 2"/>
          <p:cNvSpPr>
            <a:spLocks noGrp="1"/>
          </p:cNvSpPr>
          <p:nvPr>
            <p:ph type="body" idx="1"/>
          </p:nvPr>
        </p:nvSpPr>
        <p:spPr/>
        <p:txBody>
          <a:bodyPr/>
          <a:lstStyle/>
          <a:p>
            <a:endParaRPr lang="fr-FR"/>
          </a:p>
        </p:txBody>
      </p:sp>
      <p:pic>
        <p:nvPicPr>
          <p:cNvPr id="5" name="Picture 4"/>
          <p:cNvPicPr>
            <a:picLocks noChangeAspect="1"/>
          </p:cNvPicPr>
          <p:nvPr/>
        </p:nvPicPr>
        <p:blipFill>
          <a:blip r:embed="rId2"/>
          <a:stretch>
            <a:fillRect/>
          </a:stretch>
        </p:blipFill>
        <p:spPr>
          <a:xfrm>
            <a:off x="20500" y="1022350"/>
            <a:ext cx="9144000" cy="2493818"/>
          </a:xfrm>
          <a:prstGeom prst="rect">
            <a:avLst/>
          </a:prstGeom>
        </p:spPr>
      </p:pic>
    </p:spTree>
    <p:extLst>
      <p:ext uri="{BB962C8B-B14F-4D97-AF65-F5344CB8AC3E}">
        <p14:creationId xmlns:p14="http://schemas.microsoft.com/office/powerpoint/2010/main" val="18080688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50" y="182300"/>
            <a:ext cx="5324100" cy="485699"/>
          </a:xfrm>
        </p:spPr>
        <p:txBody>
          <a:bodyPr/>
          <a:lstStyle/>
          <a:p>
            <a:r>
              <a:rPr lang="fr-FR" smtClean="0"/>
              <a:t>Types de jointures</a:t>
            </a:r>
            <a:endParaRPr lang="fr-FR"/>
          </a:p>
        </p:txBody>
      </p:sp>
      <p:sp>
        <p:nvSpPr>
          <p:cNvPr id="3" name="Text Placeholder 2"/>
          <p:cNvSpPr>
            <a:spLocks noGrp="1"/>
          </p:cNvSpPr>
          <p:nvPr>
            <p:ph type="body" idx="1"/>
          </p:nvPr>
        </p:nvSpPr>
        <p:spPr>
          <a:xfrm>
            <a:off x="838250" y="781050"/>
            <a:ext cx="5324100" cy="2255700"/>
          </a:xfrm>
        </p:spPr>
        <p:txBody>
          <a:bodyPr/>
          <a:lstStyle/>
          <a:p>
            <a:r>
              <a:rPr lang="fr-FR" sz="1600"/>
              <a:t>(</a:t>
            </a:r>
            <a:r>
              <a:rPr lang="fr-FR" sz="1600">
                <a:solidFill>
                  <a:schemeClr val="accent1"/>
                </a:solidFill>
              </a:rPr>
              <a:t>INNER</a:t>
            </a:r>
            <a:r>
              <a:rPr lang="fr-FR" sz="1600"/>
              <a:t>) JOIN: Retourne les enregistrements ayant des valeurs correspondantes dans les deux tables</a:t>
            </a:r>
          </a:p>
          <a:p>
            <a:r>
              <a:rPr lang="fr-FR" sz="1600">
                <a:solidFill>
                  <a:schemeClr val="accent1"/>
                </a:solidFill>
              </a:rPr>
              <a:t>LEFT</a:t>
            </a:r>
            <a:r>
              <a:rPr lang="fr-FR" sz="1600"/>
              <a:t> (OUTER) JOIN: Renvoie tous les enregistrements de la table de gauche et les enregistrements correspondants de la table de droite</a:t>
            </a:r>
          </a:p>
          <a:p>
            <a:r>
              <a:rPr lang="fr-FR" sz="1600">
                <a:solidFill>
                  <a:schemeClr val="accent1"/>
                </a:solidFill>
              </a:rPr>
              <a:t>RIGHT</a:t>
            </a:r>
            <a:r>
              <a:rPr lang="fr-FR" sz="1600"/>
              <a:t> (OUTER) JOIN: Renvoie tous les enregistrements de la table de droite et les enregistrements correspondants de la table de gauche.</a:t>
            </a:r>
          </a:p>
          <a:p>
            <a:r>
              <a:rPr lang="fr-FR" sz="1600">
                <a:solidFill>
                  <a:schemeClr val="accent1"/>
                </a:solidFill>
              </a:rPr>
              <a:t>FULL</a:t>
            </a:r>
            <a:r>
              <a:rPr lang="fr-FR" sz="1600"/>
              <a:t> (OUTER) JOIN: Renvoie tous les enregistrements lorsqu'il y a une correspondance dans la table gauche ou droite</a:t>
            </a:r>
          </a:p>
        </p:txBody>
      </p:sp>
      <p:pic>
        <p:nvPicPr>
          <p:cNvPr id="4" name="Picture 3"/>
          <p:cNvPicPr>
            <a:picLocks noChangeAspect="1"/>
          </p:cNvPicPr>
          <p:nvPr/>
        </p:nvPicPr>
        <p:blipFill>
          <a:blip r:embed="rId2"/>
          <a:stretch>
            <a:fillRect/>
          </a:stretch>
        </p:blipFill>
        <p:spPr>
          <a:xfrm>
            <a:off x="271462" y="3638550"/>
            <a:ext cx="8448675" cy="1676400"/>
          </a:xfrm>
          <a:prstGeom prst="rect">
            <a:avLst/>
          </a:prstGeom>
        </p:spPr>
      </p:pic>
    </p:spTree>
    <p:extLst>
      <p:ext uri="{BB962C8B-B14F-4D97-AF65-F5344CB8AC3E}">
        <p14:creationId xmlns:p14="http://schemas.microsoft.com/office/powerpoint/2010/main" val="40294280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750" y="423600"/>
            <a:ext cx="5324100" cy="485699"/>
          </a:xfrm>
        </p:spPr>
        <p:txBody>
          <a:bodyPr/>
          <a:lstStyle/>
          <a:p>
            <a:r>
              <a:rPr lang="fr-FR" smtClean="0"/>
              <a:t>INNER JOIN</a:t>
            </a:r>
            <a:endParaRPr lang="fr-FR"/>
          </a:p>
        </p:txBody>
      </p:sp>
      <p:sp>
        <p:nvSpPr>
          <p:cNvPr id="3" name="Text Placeholder 2"/>
          <p:cNvSpPr>
            <a:spLocks noGrp="1"/>
          </p:cNvSpPr>
          <p:nvPr>
            <p:ph type="body" idx="1"/>
          </p:nvPr>
        </p:nvSpPr>
        <p:spPr>
          <a:xfrm>
            <a:off x="736750" y="1073150"/>
            <a:ext cx="5324100" cy="2255700"/>
          </a:xfrm>
        </p:spPr>
        <p:txBody>
          <a:bodyPr/>
          <a:lstStyle/>
          <a:p>
            <a:r>
              <a:rPr lang="fr-FR"/>
              <a:t>Le mot clé INNER JOIN sélectionne les enregistrements dont les valeurs correspondent dans les deux tables.</a:t>
            </a:r>
          </a:p>
        </p:txBody>
      </p:sp>
      <p:pic>
        <p:nvPicPr>
          <p:cNvPr id="4" name="Picture 3"/>
          <p:cNvPicPr>
            <a:picLocks noChangeAspect="1"/>
          </p:cNvPicPr>
          <p:nvPr/>
        </p:nvPicPr>
        <p:blipFill>
          <a:blip r:embed="rId2"/>
          <a:stretch>
            <a:fillRect/>
          </a:stretch>
        </p:blipFill>
        <p:spPr>
          <a:xfrm>
            <a:off x="6229350" y="0"/>
            <a:ext cx="2914650" cy="1847850"/>
          </a:xfrm>
          <a:prstGeom prst="rect">
            <a:avLst/>
          </a:prstGeom>
        </p:spPr>
      </p:pic>
      <p:pic>
        <p:nvPicPr>
          <p:cNvPr id="5" name="Picture 4"/>
          <p:cNvPicPr>
            <a:picLocks noChangeAspect="1"/>
          </p:cNvPicPr>
          <p:nvPr/>
        </p:nvPicPr>
        <p:blipFill>
          <a:blip r:embed="rId3"/>
          <a:stretch>
            <a:fillRect/>
          </a:stretch>
        </p:blipFill>
        <p:spPr>
          <a:xfrm>
            <a:off x="736750" y="2308426"/>
            <a:ext cx="4448175" cy="1438275"/>
          </a:xfrm>
          <a:prstGeom prst="rect">
            <a:avLst/>
          </a:prstGeom>
        </p:spPr>
      </p:pic>
      <p:pic>
        <p:nvPicPr>
          <p:cNvPr id="6" name="Picture 5"/>
          <p:cNvPicPr>
            <a:picLocks noChangeAspect="1"/>
          </p:cNvPicPr>
          <p:nvPr/>
        </p:nvPicPr>
        <p:blipFill>
          <a:blip r:embed="rId4"/>
          <a:stretch>
            <a:fillRect/>
          </a:stretch>
        </p:blipFill>
        <p:spPr>
          <a:xfrm>
            <a:off x="909105" y="3746701"/>
            <a:ext cx="5667375" cy="1095375"/>
          </a:xfrm>
          <a:prstGeom prst="rect">
            <a:avLst/>
          </a:prstGeom>
        </p:spPr>
      </p:pic>
    </p:spTree>
    <p:extLst>
      <p:ext uri="{BB962C8B-B14F-4D97-AF65-F5344CB8AC3E}">
        <p14:creationId xmlns:p14="http://schemas.microsoft.com/office/powerpoint/2010/main" val="33650386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50" y="442950"/>
            <a:ext cx="5324100" cy="485699"/>
          </a:xfrm>
        </p:spPr>
        <p:txBody>
          <a:bodyPr/>
          <a:lstStyle/>
          <a:p>
            <a:r>
              <a:rPr lang="fr-FR" smtClean="0"/>
              <a:t>LEFT JOIN</a:t>
            </a:r>
            <a:endParaRPr lang="fr-FR"/>
          </a:p>
        </p:txBody>
      </p:sp>
      <p:sp>
        <p:nvSpPr>
          <p:cNvPr id="3" name="Text Placeholder 2"/>
          <p:cNvSpPr>
            <a:spLocks noGrp="1"/>
          </p:cNvSpPr>
          <p:nvPr>
            <p:ph type="body" idx="1"/>
          </p:nvPr>
        </p:nvSpPr>
        <p:spPr>
          <a:xfrm>
            <a:off x="838250" y="1150193"/>
            <a:ext cx="5324100" cy="2255700"/>
          </a:xfrm>
        </p:spPr>
        <p:txBody>
          <a:bodyPr/>
          <a:lstStyle/>
          <a:p>
            <a:r>
              <a:rPr lang="fr-FR"/>
              <a:t>Le mot clé LEFT JOIN renvoie tous les enregistrements de la table de gauche (table1) et les enregistrements correspondants de la table de droite (table2). Le résultat est NULL du côté droit, s'il n'y a pas de correspondance.</a:t>
            </a:r>
          </a:p>
        </p:txBody>
      </p:sp>
      <p:pic>
        <p:nvPicPr>
          <p:cNvPr id="4" name="Picture 3"/>
          <p:cNvPicPr>
            <a:picLocks noChangeAspect="1"/>
          </p:cNvPicPr>
          <p:nvPr/>
        </p:nvPicPr>
        <p:blipFill>
          <a:blip r:embed="rId2"/>
          <a:stretch>
            <a:fillRect/>
          </a:stretch>
        </p:blipFill>
        <p:spPr>
          <a:xfrm>
            <a:off x="6438900" y="-133350"/>
            <a:ext cx="2705100" cy="1638300"/>
          </a:xfrm>
          <a:prstGeom prst="rect">
            <a:avLst/>
          </a:prstGeom>
        </p:spPr>
      </p:pic>
      <p:pic>
        <p:nvPicPr>
          <p:cNvPr id="5" name="Picture 4"/>
          <p:cNvPicPr>
            <a:picLocks noChangeAspect="1"/>
          </p:cNvPicPr>
          <p:nvPr/>
        </p:nvPicPr>
        <p:blipFill>
          <a:blip r:embed="rId3"/>
          <a:stretch>
            <a:fillRect/>
          </a:stretch>
        </p:blipFill>
        <p:spPr>
          <a:xfrm>
            <a:off x="296862" y="3627437"/>
            <a:ext cx="4867275" cy="1419225"/>
          </a:xfrm>
          <a:prstGeom prst="rect">
            <a:avLst/>
          </a:prstGeom>
        </p:spPr>
      </p:pic>
      <p:pic>
        <p:nvPicPr>
          <p:cNvPr id="6" name="Picture 5"/>
          <p:cNvPicPr>
            <a:picLocks noChangeAspect="1"/>
          </p:cNvPicPr>
          <p:nvPr/>
        </p:nvPicPr>
        <p:blipFill>
          <a:blip r:embed="rId4"/>
          <a:stretch>
            <a:fillRect/>
          </a:stretch>
        </p:blipFill>
        <p:spPr>
          <a:xfrm>
            <a:off x="3113087" y="3117849"/>
            <a:ext cx="5838825" cy="1219200"/>
          </a:xfrm>
          <a:prstGeom prst="rect">
            <a:avLst/>
          </a:prstGeom>
        </p:spPr>
      </p:pic>
    </p:spTree>
    <p:extLst>
      <p:ext uri="{BB962C8B-B14F-4D97-AF65-F5344CB8AC3E}">
        <p14:creationId xmlns:p14="http://schemas.microsoft.com/office/powerpoint/2010/main" val="27774097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250510"/>
            <a:ext cx="9144000" cy="3892990"/>
          </a:xfrm>
          <a:prstGeom prst="rect">
            <a:avLst/>
          </a:prstGeom>
        </p:spPr>
      </p:pic>
      <p:pic>
        <p:nvPicPr>
          <p:cNvPr id="5" name="Picture 4"/>
          <p:cNvPicPr>
            <a:picLocks noChangeAspect="1"/>
          </p:cNvPicPr>
          <p:nvPr/>
        </p:nvPicPr>
        <p:blipFill>
          <a:blip r:embed="rId3"/>
          <a:stretch>
            <a:fillRect/>
          </a:stretch>
        </p:blipFill>
        <p:spPr>
          <a:xfrm>
            <a:off x="-138113" y="31310"/>
            <a:ext cx="5838825" cy="1219200"/>
          </a:xfrm>
          <a:prstGeom prst="rect">
            <a:avLst/>
          </a:prstGeom>
        </p:spPr>
      </p:pic>
      <p:pic>
        <p:nvPicPr>
          <p:cNvPr id="6" name="Picture 5"/>
          <p:cNvPicPr>
            <a:picLocks noChangeAspect="1"/>
          </p:cNvPicPr>
          <p:nvPr/>
        </p:nvPicPr>
        <p:blipFill>
          <a:blip r:embed="rId4"/>
          <a:stretch>
            <a:fillRect/>
          </a:stretch>
        </p:blipFill>
        <p:spPr>
          <a:xfrm>
            <a:off x="6677175" y="-49376"/>
            <a:ext cx="2466825" cy="1493993"/>
          </a:xfrm>
          <a:prstGeom prst="rect">
            <a:avLst/>
          </a:prstGeom>
        </p:spPr>
      </p:pic>
    </p:spTree>
    <p:extLst>
      <p:ext uri="{BB962C8B-B14F-4D97-AF65-F5344CB8AC3E}">
        <p14:creationId xmlns:p14="http://schemas.microsoft.com/office/powerpoint/2010/main" val="16332084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92087" y="3578969"/>
            <a:ext cx="4238625" cy="1352550"/>
          </a:xfrm>
          <a:prstGeom prst="rect">
            <a:avLst/>
          </a:prstGeom>
        </p:spPr>
      </p:pic>
      <p:sp>
        <p:nvSpPr>
          <p:cNvPr id="2" name="Title 1"/>
          <p:cNvSpPr>
            <a:spLocks noGrp="1"/>
          </p:cNvSpPr>
          <p:nvPr>
            <p:ph type="title"/>
          </p:nvPr>
        </p:nvSpPr>
        <p:spPr>
          <a:xfrm>
            <a:off x="838250" y="442950"/>
            <a:ext cx="5324100" cy="485699"/>
          </a:xfrm>
        </p:spPr>
        <p:txBody>
          <a:bodyPr/>
          <a:lstStyle/>
          <a:p>
            <a:r>
              <a:rPr lang="fr-FR" smtClean="0"/>
              <a:t>RIGHT JOIN</a:t>
            </a:r>
            <a:endParaRPr lang="fr-FR"/>
          </a:p>
        </p:txBody>
      </p:sp>
      <p:sp>
        <p:nvSpPr>
          <p:cNvPr id="3" name="Text Placeholder 2"/>
          <p:cNvSpPr>
            <a:spLocks noGrp="1"/>
          </p:cNvSpPr>
          <p:nvPr>
            <p:ph type="body" idx="1"/>
          </p:nvPr>
        </p:nvSpPr>
        <p:spPr>
          <a:xfrm>
            <a:off x="838250" y="1150193"/>
            <a:ext cx="5324100" cy="2255700"/>
          </a:xfrm>
        </p:spPr>
        <p:txBody>
          <a:bodyPr/>
          <a:lstStyle/>
          <a:p>
            <a:r>
              <a:rPr lang="fr-FR"/>
              <a:t>Le mot clé </a:t>
            </a:r>
            <a:r>
              <a:rPr lang="fr-FR" smtClean="0"/>
              <a:t>RIGHT JOIN </a:t>
            </a:r>
            <a:r>
              <a:rPr lang="fr-FR"/>
              <a:t>renvoie tous les enregistrements de la table de gauche (table1) et les enregistrements correspondants de la table de droite (table2). Le résultat est NULL du côté </a:t>
            </a:r>
            <a:r>
              <a:rPr lang="fr-FR" smtClean="0"/>
              <a:t>gauche, </a:t>
            </a:r>
            <a:r>
              <a:rPr lang="fr-FR"/>
              <a:t>s'il n'y a pas de correspondance.</a:t>
            </a:r>
          </a:p>
        </p:txBody>
      </p:sp>
      <p:pic>
        <p:nvPicPr>
          <p:cNvPr id="7" name="Picture 6"/>
          <p:cNvPicPr>
            <a:picLocks noChangeAspect="1"/>
          </p:cNvPicPr>
          <p:nvPr/>
        </p:nvPicPr>
        <p:blipFill>
          <a:blip r:embed="rId3"/>
          <a:stretch>
            <a:fillRect/>
          </a:stretch>
        </p:blipFill>
        <p:spPr>
          <a:xfrm>
            <a:off x="6591300" y="0"/>
            <a:ext cx="2552700" cy="1571625"/>
          </a:xfrm>
          <a:prstGeom prst="rect">
            <a:avLst/>
          </a:prstGeom>
        </p:spPr>
      </p:pic>
      <p:pic>
        <p:nvPicPr>
          <p:cNvPr id="8" name="Picture 7"/>
          <p:cNvPicPr>
            <a:picLocks noChangeAspect="1"/>
          </p:cNvPicPr>
          <p:nvPr/>
        </p:nvPicPr>
        <p:blipFill>
          <a:blip r:embed="rId4"/>
          <a:stretch>
            <a:fillRect/>
          </a:stretch>
        </p:blipFill>
        <p:spPr>
          <a:xfrm>
            <a:off x="2981000" y="3097251"/>
            <a:ext cx="6362700" cy="1371600"/>
          </a:xfrm>
          <a:prstGeom prst="rect">
            <a:avLst/>
          </a:prstGeom>
        </p:spPr>
      </p:pic>
    </p:spTree>
    <p:extLst>
      <p:ext uri="{BB962C8B-B14F-4D97-AF65-F5344CB8AC3E}">
        <p14:creationId xmlns:p14="http://schemas.microsoft.com/office/powerpoint/2010/main" val="2931221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743075"/>
            <a:ext cx="8382000" cy="3400425"/>
          </a:xfrm>
          <a:prstGeom prst="rect">
            <a:avLst/>
          </a:prstGeom>
        </p:spPr>
      </p:pic>
      <p:pic>
        <p:nvPicPr>
          <p:cNvPr id="6" name="Picture 5"/>
          <p:cNvPicPr>
            <a:picLocks noChangeAspect="1"/>
          </p:cNvPicPr>
          <p:nvPr/>
        </p:nvPicPr>
        <p:blipFill>
          <a:blip r:embed="rId3"/>
          <a:stretch>
            <a:fillRect/>
          </a:stretch>
        </p:blipFill>
        <p:spPr>
          <a:xfrm>
            <a:off x="0" y="0"/>
            <a:ext cx="6362700" cy="1371600"/>
          </a:xfrm>
          <a:prstGeom prst="rect">
            <a:avLst/>
          </a:prstGeom>
        </p:spPr>
      </p:pic>
      <p:pic>
        <p:nvPicPr>
          <p:cNvPr id="7" name="Picture 6"/>
          <p:cNvPicPr>
            <a:picLocks noChangeAspect="1"/>
          </p:cNvPicPr>
          <p:nvPr/>
        </p:nvPicPr>
        <p:blipFill>
          <a:blip r:embed="rId4"/>
          <a:stretch>
            <a:fillRect/>
          </a:stretch>
        </p:blipFill>
        <p:spPr>
          <a:xfrm>
            <a:off x="6680200" y="-14288"/>
            <a:ext cx="2552700" cy="1571625"/>
          </a:xfrm>
          <a:prstGeom prst="rect">
            <a:avLst/>
          </a:prstGeom>
        </p:spPr>
      </p:pic>
    </p:spTree>
    <p:extLst>
      <p:ext uri="{BB962C8B-B14F-4D97-AF65-F5344CB8AC3E}">
        <p14:creationId xmlns:p14="http://schemas.microsoft.com/office/powerpoint/2010/main" val="40784102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fr-FR" sz="1800"/>
              <a:t>Le mot clé FULL OUTER JOIN renvoie tous les enregistrements lorsqu'il existe une correspondance dans les enregistrements de la table gauche (table1) ou droite (table2).</a:t>
            </a:r>
          </a:p>
          <a:p>
            <a:endParaRPr lang="fr-FR" sz="1800"/>
          </a:p>
          <a:p>
            <a:r>
              <a:rPr lang="fr-FR" sz="1800"/>
              <a:t>Remarque: FULL OUTER JOIN peut potentiellement renvoyer de très grands ensembles de résultats!</a:t>
            </a:r>
          </a:p>
          <a:p>
            <a:endParaRPr lang="fr-FR" sz="1800"/>
          </a:p>
          <a:p>
            <a:r>
              <a:rPr lang="fr-FR" sz="1800"/>
              <a:t>Astuce: FULL OUTER JOIN et FULL JOIN sont identiques.</a:t>
            </a:r>
          </a:p>
        </p:txBody>
      </p:sp>
      <p:sp>
        <p:nvSpPr>
          <p:cNvPr id="4" name="Title 3"/>
          <p:cNvSpPr>
            <a:spLocks noGrp="1"/>
          </p:cNvSpPr>
          <p:nvPr>
            <p:ph type="title"/>
          </p:nvPr>
        </p:nvSpPr>
        <p:spPr/>
        <p:txBody>
          <a:bodyPr/>
          <a:lstStyle/>
          <a:p>
            <a:r>
              <a:rPr lang="fr-FR"/>
              <a:t>FULL OUTER JOIN</a:t>
            </a:r>
          </a:p>
        </p:txBody>
      </p:sp>
      <p:pic>
        <p:nvPicPr>
          <p:cNvPr id="5" name="Picture 4"/>
          <p:cNvPicPr>
            <a:picLocks noChangeAspect="1"/>
          </p:cNvPicPr>
          <p:nvPr/>
        </p:nvPicPr>
        <p:blipFill>
          <a:blip r:embed="rId2"/>
          <a:stretch>
            <a:fillRect/>
          </a:stretch>
        </p:blipFill>
        <p:spPr>
          <a:xfrm>
            <a:off x="4762500" y="0"/>
            <a:ext cx="4381500" cy="1552575"/>
          </a:xfrm>
          <a:prstGeom prst="rect">
            <a:avLst/>
          </a:prstGeom>
        </p:spPr>
      </p:pic>
      <p:pic>
        <p:nvPicPr>
          <p:cNvPr id="6" name="Picture 5"/>
          <p:cNvPicPr>
            <a:picLocks noChangeAspect="1"/>
          </p:cNvPicPr>
          <p:nvPr/>
        </p:nvPicPr>
        <p:blipFill>
          <a:blip r:embed="rId3"/>
          <a:stretch>
            <a:fillRect/>
          </a:stretch>
        </p:blipFill>
        <p:spPr>
          <a:xfrm>
            <a:off x="6486525" y="1504950"/>
            <a:ext cx="2657475" cy="1704975"/>
          </a:xfrm>
          <a:prstGeom prst="rect">
            <a:avLst/>
          </a:prstGeom>
        </p:spPr>
      </p:pic>
    </p:spTree>
    <p:extLst>
      <p:ext uri="{BB962C8B-B14F-4D97-AF65-F5344CB8AC3E}">
        <p14:creationId xmlns:p14="http://schemas.microsoft.com/office/powerpoint/2010/main" val="1932924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Information stockée dans des tables</a:t>
            </a:r>
            <a:endParaRPr lang="fr-FR"/>
          </a:p>
        </p:txBody>
      </p:sp>
      <p:sp>
        <p:nvSpPr>
          <p:cNvPr id="3" name="Text Placeholder 2"/>
          <p:cNvSpPr>
            <a:spLocks noGrp="1"/>
          </p:cNvSpPr>
          <p:nvPr>
            <p:ph type="body" idx="1"/>
          </p:nvPr>
        </p:nvSpPr>
        <p:spPr/>
        <p:txBody>
          <a:bodyPr/>
          <a:lstStyle/>
          <a:p>
            <a:r>
              <a:rPr lang="fr-FR" smtClean="0"/>
              <a:t>Tables</a:t>
            </a:r>
          </a:p>
          <a:p>
            <a:r>
              <a:rPr lang="fr-FR" smtClean="0"/>
              <a:t>Colonnes </a:t>
            </a:r>
          </a:p>
          <a:p>
            <a:r>
              <a:rPr lang="fr-FR" smtClean="0"/>
              <a:t>Lignes</a:t>
            </a:r>
            <a:endParaRPr lang="fr-FR"/>
          </a:p>
        </p:txBody>
      </p:sp>
      <p:pic>
        <p:nvPicPr>
          <p:cNvPr id="4" name="Picture 3"/>
          <p:cNvPicPr>
            <a:picLocks noChangeAspect="1"/>
          </p:cNvPicPr>
          <p:nvPr/>
        </p:nvPicPr>
        <p:blipFill>
          <a:blip r:embed="rId2"/>
          <a:stretch>
            <a:fillRect/>
          </a:stretch>
        </p:blipFill>
        <p:spPr>
          <a:xfrm>
            <a:off x="2854690" y="1014372"/>
            <a:ext cx="5700920" cy="3764914"/>
          </a:xfrm>
          <a:prstGeom prst="rect">
            <a:avLst/>
          </a:prstGeom>
        </p:spPr>
      </p:pic>
    </p:spTree>
    <p:extLst>
      <p:ext uri="{BB962C8B-B14F-4D97-AF65-F5344CB8AC3E}">
        <p14:creationId xmlns:p14="http://schemas.microsoft.com/office/powerpoint/2010/main" val="41753879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3250" y="1733550"/>
            <a:ext cx="8448675" cy="2438400"/>
          </a:xfrm>
          <a:prstGeom prst="rect">
            <a:avLst/>
          </a:prstGeom>
        </p:spPr>
      </p:pic>
      <p:pic>
        <p:nvPicPr>
          <p:cNvPr id="5" name="Picture 4"/>
          <p:cNvPicPr>
            <a:picLocks noChangeAspect="1"/>
          </p:cNvPicPr>
          <p:nvPr/>
        </p:nvPicPr>
        <p:blipFill>
          <a:blip r:embed="rId3"/>
          <a:stretch>
            <a:fillRect/>
          </a:stretch>
        </p:blipFill>
        <p:spPr>
          <a:xfrm>
            <a:off x="603250" y="147637"/>
            <a:ext cx="6057900" cy="1495425"/>
          </a:xfrm>
          <a:prstGeom prst="rect">
            <a:avLst/>
          </a:prstGeom>
        </p:spPr>
      </p:pic>
    </p:spTree>
    <p:extLst>
      <p:ext uri="{BB962C8B-B14F-4D97-AF65-F5344CB8AC3E}">
        <p14:creationId xmlns:p14="http://schemas.microsoft.com/office/powerpoint/2010/main" val="38130028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50" y="233100"/>
            <a:ext cx="5324100" cy="485699"/>
          </a:xfrm>
        </p:spPr>
        <p:txBody>
          <a:bodyPr/>
          <a:lstStyle/>
          <a:p>
            <a:r>
              <a:rPr lang="fr-FR" smtClean="0"/>
              <a:t>Exercice JOIN</a:t>
            </a:r>
            <a:endParaRPr lang="fr-FR"/>
          </a:p>
        </p:txBody>
      </p:sp>
      <p:sp>
        <p:nvSpPr>
          <p:cNvPr id="3" name="Text Placeholder 2"/>
          <p:cNvSpPr>
            <a:spLocks noGrp="1"/>
          </p:cNvSpPr>
          <p:nvPr>
            <p:ph type="body" idx="1"/>
          </p:nvPr>
        </p:nvSpPr>
        <p:spPr>
          <a:xfrm>
            <a:off x="838250" y="844550"/>
            <a:ext cx="5324100" cy="2255700"/>
          </a:xfrm>
        </p:spPr>
        <p:txBody>
          <a:bodyPr/>
          <a:lstStyle/>
          <a:p>
            <a:r>
              <a:rPr lang="fr-FR"/>
              <a:t>Sélectionnez tous les noms de </a:t>
            </a:r>
            <a:r>
              <a:rPr lang="fr-FR" i="1" smtClean="0"/>
              <a:t>Products</a:t>
            </a:r>
            <a:r>
              <a:rPr lang="fr-FR" smtClean="0"/>
              <a:t> et </a:t>
            </a:r>
            <a:r>
              <a:rPr lang="fr-FR"/>
              <a:t>leurs noms de </a:t>
            </a:r>
            <a:r>
              <a:rPr lang="fr-FR" i="1" smtClean="0"/>
              <a:t>Categories</a:t>
            </a:r>
          </a:p>
          <a:p>
            <a:pPr>
              <a:buNone/>
            </a:pPr>
            <a:endParaRPr lang="fr-FR" i="1" smtClean="0"/>
          </a:p>
          <a:p>
            <a:r>
              <a:rPr lang="fr-FR"/>
              <a:t>Sélectionnez tous les noms de </a:t>
            </a:r>
            <a:r>
              <a:rPr lang="fr-FR" i="1" smtClean="0"/>
              <a:t>Products</a:t>
            </a:r>
            <a:r>
              <a:rPr lang="fr-FR" smtClean="0"/>
              <a:t>, </a:t>
            </a:r>
            <a:r>
              <a:rPr lang="fr-FR"/>
              <a:t>prix unitaires et la région du </a:t>
            </a:r>
            <a:r>
              <a:rPr lang="fr-FR" i="1" smtClean="0"/>
              <a:t>Supppliers</a:t>
            </a:r>
            <a:r>
              <a:rPr lang="fr-FR" smtClean="0"/>
              <a:t> qui </a:t>
            </a:r>
            <a:r>
              <a:rPr lang="fr-FR"/>
              <a:t>n’a pas de fournisseurs des </a:t>
            </a:r>
            <a:r>
              <a:rPr lang="fr-FR" smtClean="0"/>
              <a:t>USA.</a:t>
            </a:r>
          </a:p>
          <a:p>
            <a:endParaRPr lang="fr-FR"/>
          </a:p>
          <a:p>
            <a:r>
              <a:rPr lang="fr-FR" smtClean="0"/>
              <a:t>Liste </a:t>
            </a:r>
            <a:r>
              <a:rPr lang="fr-FR"/>
              <a:t>les </a:t>
            </a:r>
            <a:r>
              <a:rPr lang="fr-FR" i="1" smtClean="0"/>
              <a:t>Employees</a:t>
            </a:r>
            <a:r>
              <a:rPr lang="fr-FR" smtClean="0"/>
              <a:t> et </a:t>
            </a:r>
            <a:r>
              <a:rPr lang="fr-FR"/>
              <a:t>le nom de leur responsable, sans inclure les </a:t>
            </a:r>
            <a:r>
              <a:rPr lang="fr-FR" i="1"/>
              <a:t>Employees</a:t>
            </a:r>
            <a:r>
              <a:rPr lang="fr-FR"/>
              <a:t> </a:t>
            </a:r>
            <a:r>
              <a:rPr lang="fr-FR" smtClean="0"/>
              <a:t>qui </a:t>
            </a:r>
            <a:r>
              <a:rPr lang="fr-FR"/>
              <a:t>n'ont personne à qui faire rapport.</a:t>
            </a:r>
          </a:p>
        </p:txBody>
      </p:sp>
    </p:spTree>
    <p:extLst>
      <p:ext uri="{BB962C8B-B14F-4D97-AF65-F5344CB8AC3E}">
        <p14:creationId xmlns:p14="http://schemas.microsoft.com/office/powerpoint/2010/main" val="27765013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GROUP BY</a:t>
            </a:r>
            <a:endParaRPr lang="fr-FR"/>
          </a:p>
        </p:txBody>
      </p:sp>
      <p:sp>
        <p:nvSpPr>
          <p:cNvPr id="3" name="Text Placeholder 2"/>
          <p:cNvSpPr>
            <a:spLocks noGrp="1"/>
          </p:cNvSpPr>
          <p:nvPr>
            <p:ph type="body" idx="1"/>
          </p:nvPr>
        </p:nvSpPr>
        <p:spPr>
          <a:xfrm>
            <a:off x="838350" y="1379199"/>
            <a:ext cx="5324100" cy="2255700"/>
          </a:xfrm>
        </p:spPr>
        <p:txBody>
          <a:bodyPr/>
          <a:lstStyle/>
          <a:p>
            <a:r>
              <a:rPr lang="fr-FR"/>
              <a:t>L'instruction GROUP BY est souvent utilisée avec des fonctions d'agrégation (COUNT, MAX, MIN, SUM, AVG) pour regrouper l'ensemble de résultats en une ou plusieurs colonnes.</a:t>
            </a:r>
          </a:p>
        </p:txBody>
      </p:sp>
      <p:pic>
        <p:nvPicPr>
          <p:cNvPr id="4" name="Picture 3"/>
          <p:cNvPicPr>
            <a:picLocks noChangeAspect="1"/>
          </p:cNvPicPr>
          <p:nvPr/>
        </p:nvPicPr>
        <p:blipFill>
          <a:blip r:embed="rId2"/>
          <a:stretch>
            <a:fillRect/>
          </a:stretch>
        </p:blipFill>
        <p:spPr>
          <a:xfrm>
            <a:off x="642937" y="3110542"/>
            <a:ext cx="3433763" cy="1857781"/>
          </a:xfrm>
          <a:prstGeom prst="rect">
            <a:avLst/>
          </a:prstGeom>
        </p:spPr>
      </p:pic>
      <p:pic>
        <p:nvPicPr>
          <p:cNvPr id="5" name="Picture 4"/>
          <p:cNvPicPr>
            <a:picLocks noChangeAspect="1"/>
          </p:cNvPicPr>
          <p:nvPr/>
        </p:nvPicPr>
        <p:blipFill>
          <a:blip r:embed="rId3"/>
          <a:stretch>
            <a:fillRect/>
          </a:stretch>
        </p:blipFill>
        <p:spPr>
          <a:xfrm>
            <a:off x="4272113" y="3110542"/>
            <a:ext cx="4478670" cy="1423358"/>
          </a:xfrm>
          <a:prstGeom prst="rect">
            <a:avLst/>
          </a:prstGeom>
        </p:spPr>
      </p:pic>
      <p:pic>
        <p:nvPicPr>
          <p:cNvPr id="7" name="Picture 6"/>
          <p:cNvPicPr>
            <a:picLocks noChangeAspect="1"/>
          </p:cNvPicPr>
          <p:nvPr/>
        </p:nvPicPr>
        <p:blipFill>
          <a:blip r:embed="rId4"/>
          <a:stretch>
            <a:fillRect/>
          </a:stretch>
        </p:blipFill>
        <p:spPr>
          <a:xfrm>
            <a:off x="6083096" y="116874"/>
            <a:ext cx="3060904" cy="1775621"/>
          </a:xfrm>
          <a:prstGeom prst="rect">
            <a:avLst/>
          </a:prstGeom>
        </p:spPr>
      </p:pic>
    </p:spTree>
    <p:extLst>
      <p:ext uri="{BB962C8B-B14F-4D97-AF65-F5344CB8AC3E}">
        <p14:creationId xmlns:p14="http://schemas.microsoft.com/office/powerpoint/2010/main" val="13129597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350" y="423600"/>
            <a:ext cx="5324100" cy="485699"/>
          </a:xfrm>
        </p:spPr>
        <p:txBody>
          <a:bodyPr/>
          <a:lstStyle/>
          <a:p>
            <a:r>
              <a:rPr lang="fr-FR" smtClean="0"/>
              <a:t>GROUP BY &amp; HAVING</a:t>
            </a:r>
            <a:endParaRPr lang="fr-FR"/>
          </a:p>
        </p:txBody>
      </p:sp>
      <p:sp>
        <p:nvSpPr>
          <p:cNvPr id="3" name="Text Placeholder 2"/>
          <p:cNvSpPr>
            <a:spLocks noGrp="1"/>
          </p:cNvSpPr>
          <p:nvPr>
            <p:ph type="body" idx="1"/>
          </p:nvPr>
        </p:nvSpPr>
        <p:spPr>
          <a:xfrm>
            <a:off x="838350" y="1012724"/>
            <a:ext cx="5324100" cy="2255700"/>
          </a:xfrm>
        </p:spPr>
        <p:txBody>
          <a:bodyPr/>
          <a:lstStyle/>
          <a:p>
            <a:r>
              <a:rPr lang="fr-FR"/>
              <a:t>La clause HAVING a été ajoutée à SQL car le mot clé WHERE n'a pas pu être utilisé avec des fonctions d'agrégat.</a:t>
            </a:r>
          </a:p>
        </p:txBody>
      </p:sp>
      <p:pic>
        <p:nvPicPr>
          <p:cNvPr id="5" name="Picture 4"/>
          <p:cNvPicPr>
            <a:picLocks noChangeAspect="1"/>
          </p:cNvPicPr>
          <p:nvPr/>
        </p:nvPicPr>
        <p:blipFill>
          <a:blip r:embed="rId2"/>
          <a:stretch>
            <a:fillRect/>
          </a:stretch>
        </p:blipFill>
        <p:spPr>
          <a:xfrm>
            <a:off x="838350" y="2138251"/>
            <a:ext cx="3487738" cy="2260346"/>
          </a:xfrm>
          <a:prstGeom prst="rect">
            <a:avLst/>
          </a:prstGeom>
        </p:spPr>
      </p:pic>
      <p:pic>
        <p:nvPicPr>
          <p:cNvPr id="7" name="Picture 6"/>
          <p:cNvPicPr>
            <a:picLocks noChangeAspect="1"/>
          </p:cNvPicPr>
          <p:nvPr/>
        </p:nvPicPr>
        <p:blipFill>
          <a:blip r:embed="rId3"/>
          <a:stretch>
            <a:fillRect/>
          </a:stretch>
        </p:blipFill>
        <p:spPr>
          <a:xfrm>
            <a:off x="4516588" y="2138251"/>
            <a:ext cx="4501690" cy="1597374"/>
          </a:xfrm>
          <a:prstGeom prst="rect">
            <a:avLst/>
          </a:prstGeom>
        </p:spPr>
      </p:pic>
    </p:spTree>
    <p:extLst>
      <p:ext uri="{BB962C8B-B14F-4D97-AF65-F5344CB8AC3E}">
        <p14:creationId xmlns:p14="http://schemas.microsoft.com/office/powerpoint/2010/main" val="27875934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Exercice Group by</a:t>
            </a:r>
            <a:endParaRPr lang="fr-FR"/>
          </a:p>
        </p:txBody>
      </p:sp>
      <p:sp>
        <p:nvSpPr>
          <p:cNvPr id="3" name="Text Placeholder 2"/>
          <p:cNvSpPr>
            <a:spLocks noGrp="1"/>
          </p:cNvSpPr>
          <p:nvPr>
            <p:ph type="body" idx="1"/>
          </p:nvPr>
        </p:nvSpPr>
        <p:spPr/>
        <p:txBody>
          <a:bodyPr/>
          <a:lstStyle/>
          <a:p>
            <a:r>
              <a:rPr lang="fr-FR"/>
              <a:t>Indiquez le nombre de </a:t>
            </a:r>
            <a:r>
              <a:rPr lang="fr-FR" i="1" smtClean="0"/>
              <a:t>Customers</a:t>
            </a:r>
            <a:r>
              <a:rPr lang="fr-FR" smtClean="0"/>
              <a:t> dans </a:t>
            </a:r>
            <a:r>
              <a:rPr lang="fr-FR"/>
              <a:t>chaque </a:t>
            </a:r>
            <a:r>
              <a:rPr lang="fr-FR" u="sng" smtClean="0"/>
              <a:t>Country</a:t>
            </a:r>
            <a:r>
              <a:rPr lang="fr-FR" smtClean="0"/>
              <a:t>.</a:t>
            </a:r>
          </a:p>
          <a:p>
            <a:endParaRPr lang="fr-FR"/>
          </a:p>
          <a:p>
            <a:r>
              <a:rPr lang="fr-FR"/>
              <a:t>Indiquez le nombre de </a:t>
            </a:r>
            <a:r>
              <a:rPr lang="fr-FR" i="1"/>
              <a:t>Customers</a:t>
            </a:r>
            <a:r>
              <a:rPr lang="fr-FR"/>
              <a:t> </a:t>
            </a:r>
            <a:r>
              <a:rPr lang="fr-FR" smtClean="0"/>
              <a:t>dans </a:t>
            </a:r>
            <a:r>
              <a:rPr lang="fr-FR"/>
              <a:t>chaque </a:t>
            </a:r>
            <a:r>
              <a:rPr lang="fr-FR" u="sng"/>
              <a:t>Country</a:t>
            </a:r>
            <a:r>
              <a:rPr lang="fr-FR" smtClean="0"/>
              <a:t>, </a:t>
            </a:r>
            <a:r>
              <a:rPr lang="fr-FR"/>
              <a:t>classés par </a:t>
            </a:r>
            <a:r>
              <a:rPr lang="fr-FR" u="sng"/>
              <a:t>Country </a:t>
            </a:r>
            <a:r>
              <a:rPr lang="fr-FR" smtClean="0"/>
              <a:t>avec </a:t>
            </a:r>
            <a:r>
              <a:rPr lang="fr-FR"/>
              <a:t>le plus grand nombre de </a:t>
            </a:r>
            <a:r>
              <a:rPr lang="fr-FR" i="1"/>
              <a:t>Customers</a:t>
            </a:r>
            <a:r>
              <a:rPr lang="fr-FR"/>
              <a:t> </a:t>
            </a:r>
            <a:r>
              <a:rPr lang="fr-FR" smtClean="0"/>
              <a:t>en </a:t>
            </a:r>
            <a:r>
              <a:rPr lang="fr-FR"/>
              <a:t>premier.</a:t>
            </a:r>
          </a:p>
        </p:txBody>
      </p:sp>
    </p:spTree>
    <p:extLst>
      <p:ext uri="{BB962C8B-B14F-4D97-AF65-F5344CB8AC3E}">
        <p14:creationId xmlns:p14="http://schemas.microsoft.com/office/powerpoint/2010/main" val="11222283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836"/>
        <p:cNvGrpSpPr/>
        <p:nvPr/>
      </p:nvGrpSpPr>
      <p:grpSpPr>
        <a:xfrm>
          <a:off x="0" y="0"/>
          <a:ext cx="0" cy="0"/>
          <a:chOff x="0" y="0"/>
          <a:chExt cx="0" cy="0"/>
        </a:xfrm>
      </p:grpSpPr>
      <p:sp>
        <p:nvSpPr>
          <p:cNvPr id="838" name="Shape 838"/>
          <p:cNvSpPr txBox="1"/>
          <p:nvPr/>
        </p:nvSpPr>
        <p:spPr>
          <a:xfrm>
            <a:off x="2018850" y="2171850"/>
            <a:ext cx="5106300" cy="799800"/>
          </a:xfrm>
          <a:prstGeom prst="rect">
            <a:avLst/>
          </a:prstGeom>
          <a:noFill/>
          <a:ln>
            <a:noFill/>
          </a:ln>
        </p:spPr>
        <p:txBody>
          <a:bodyPr lIns="91425" tIns="91425" rIns="91425" bIns="91425" anchor="t" anchorCtr="0">
            <a:noAutofit/>
          </a:bodyPr>
          <a:lstStyle/>
          <a:p>
            <a:pPr lvl="0" rtl="0">
              <a:spcBef>
                <a:spcPts val="0"/>
              </a:spcBef>
              <a:buNone/>
            </a:pPr>
            <a:r>
              <a:rPr lang="en" sz="3000">
                <a:latin typeface="Montserrat"/>
                <a:ea typeface="Montserrat"/>
                <a:cs typeface="Montserrat"/>
                <a:sym typeface="Montserrat"/>
              </a:rPr>
              <a:t>Merci de votre attention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50" y="126900"/>
            <a:ext cx="5324100" cy="485699"/>
          </a:xfrm>
        </p:spPr>
        <p:txBody>
          <a:bodyPr/>
          <a:lstStyle/>
          <a:p>
            <a:r>
              <a:rPr lang="fr-FR" smtClean="0"/>
              <a:t>Types de données</a:t>
            </a:r>
            <a:endParaRPr lang="fr-FR"/>
          </a:p>
        </p:txBody>
      </p:sp>
      <p:pic>
        <p:nvPicPr>
          <p:cNvPr id="4" name="Picture 3"/>
          <p:cNvPicPr>
            <a:picLocks noChangeAspect="1"/>
          </p:cNvPicPr>
          <p:nvPr/>
        </p:nvPicPr>
        <p:blipFill>
          <a:blip r:embed="rId3"/>
          <a:stretch>
            <a:fillRect/>
          </a:stretch>
        </p:blipFill>
        <p:spPr>
          <a:xfrm>
            <a:off x="177247" y="612599"/>
            <a:ext cx="6720510" cy="4895850"/>
          </a:xfrm>
          <a:prstGeom prst="rect">
            <a:avLst/>
          </a:prstGeom>
        </p:spPr>
      </p:pic>
      <p:pic>
        <p:nvPicPr>
          <p:cNvPr id="5" name="Picture 4"/>
          <p:cNvPicPr>
            <a:picLocks noChangeAspect="1"/>
          </p:cNvPicPr>
          <p:nvPr/>
        </p:nvPicPr>
        <p:blipFill>
          <a:blip r:embed="rId4"/>
          <a:stretch>
            <a:fillRect/>
          </a:stretch>
        </p:blipFill>
        <p:spPr>
          <a:xfrm>
            <a:off x="5962922" y="1699592"/>
            <a:ext cx="3181078" cy="1584670"/>
          </a:xfrm>
          <a:prstGeom prst="rect">
            <a:avLst/>
          </a:prstGeom>
        </p:spPr>
      </p:pic>
    </p:spTree>
    <p:extLst>
      <p:ext uri="{BB962C8B-B14F-4D97-AF65-F5344CB8AC3E}">
        <p14:creationId xmlns:p14="http://schemas.microsoft.com/office/powerpoint/2010/main" val="395876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3A9F4"/>
        </a:solidFill>
        <a:effectLst/>
      </p:bgPr>
    </p:bg>
    <p:spTree>
      <p:nvGrpSpPr>
        <p:cNvPr id="1" name="Shape 126"/>
        <p:cNvGrpSpPr/>
        <p:nvPr/>
      </p:nvGrpSpPr>
      <p:grpSpPr>
        <a:xfrm>
          <a:off x="0" y="0"/>
          <a:ext cx="0" cy="0"/>
          <a:chOff x="0" y="0"/>
          <a:chExt cx="0" cy="0"/>
        </a:xfrm>
      </p:grpSpPr>
      <p:sp>
        <p:nvSpPr>
          <p:cNvPr id="127" name="Shape 127"/>
          <p:cNvSpPr txBox="1">
            <a:spLocks noGrp="1"/>
          </p:cNvSpPr>
          <p:nvPr>
            <p:ph type="ctrTitle" idx="4294967295"/>
          </p:nvPr>
        </p:nvSpPr>
        <p:spPr>
          <a:xfrm>
            <a:off x="848400" y="1832225"/>
            <a:ext cx="7447200" cy="2751900"/>
          </a:xfrm>
          <a:prstGeom prst="rect">
            <a:avLst/>
          </a:prstGeom>
        </p:spPr>
        <p:txBody>
          <a:bodyPr lIns="91425" tIns="91425" rIns="91425" bIns="91425" anchor="b" anchorCtr="0">
            <a:noAutofit/>
          </a:bodyPr>
          <a:lstStyle/>
          <a:p>
            <a:pPr lvl="0">
              <a:spcBef>
                <a:spcPts val="0"/>
              </a:spcBef>
              <a:buNone/>
            </a:pPr>
            <a:r>
              <a:rPr lang="en" sz="4000" smtClean="0"/>
              <a:t>Qu’est-ce qu’une base de données relationnelle ?</a:t>
            </a:r>
            <a:endParaRPr lang="en" sz="4000"/>
          </a:p>
        </p:txBody>
      </p:sp>
      <p:grpSp>
        <p:nvGrpSpPr>
          <p:cNvPr id="128" name="Shape 128"/>
          <p:cNvGrpSpPr/>
          <p:nvPr/>
        </p:nvGrpSpPr>
        <p:grpSpPr>
          <a:xfrm>
            <a:off x="841005" y="1545372"/>
            <a:ext cx="664652" cy="1053756"/>
            <a:chOff x="6718575" y="2318625"/>
            <a:chExt cx="256950" cy="407375"/>
          </a:xfrm>
        </p:grpSpPr>
        <p:sp>
          <p:nvSpPr>
            <p:cNvPr id="129" name="Shape 129"/>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6795900" y="2628550"/>
              <a:ext cx="102300" cy="25"/>
            </a:xfrm>
            <a:custGeom>
              <a:avLst/>
              <a:gdLst/>
              <a:ahLst/>
              <a:cxnLst/>
              <a:rect l="0" t="0" r="0" b="0"/>
              <a:pathLst>
                <a:path w="4092" h="1" fill="none" extrusionOk="0">
                  <a:moveTo>
                    <a:pt x="0" y="1"/>
                  </a:moveTo>
                  <a:lnTo>
                    <a:pt x="4092" y="1"/>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37" name="Shape 137"/>
          <p:cNvSpPr txBox="1">
            <a:spLocks noGrp="1"/>
          </p:cNvSpPr>
          <p:nvPr>
            <p:ph type="title" idx="4294967295"/>
          </p:nvPr>
        </p:nvSpPr>
        <p:spPr>
          <a:xfrm>
            <a:off x="841000" y="434125"/>
            <a:ext cx="4801500" cy="942000"/>
          </a:xfrm>
          <a:prstGeom prst="rect">
            <a:avLst/>
          </a:prstGeom>
        </p:spPr>
        <p:txBody>
          <a:bodyPr lIns="91425" tIns="91425" rIns="91425" bIns="91425" anchor="b" anchorCtr="0">
            <a:noAutofit/>
          </a:bodyPr>
          <a:lstStyle/>
          <a:p>
            <a:pPr lvl="0" rtl="0">
              <a:lnSpc>
                <a:spcPct val="115000"/>
              </a:lnSpc>
              <a:spcBef>
                <a:spcPts val="0"/>
              </a:spcBef>
              <a:buNone/>
            </a:pPr>
            <a:r>
              <a:rPr lang="en"/>
              <a:t>Contexte général</a:t>
            </a:r>
          </a:p>
          <a:p>
            <a:pPr lvl="0" rtl="0">
              <a:lnSpc>
                <a:spcPct val="115000"/>
              </a:lnSpc>
              <a:spcBef>
                <a:spcPts val="600"/>
              </a:spcBef>
              <a:buNone/>
            </a:pPr>
            <a:r>
              <a:rPr lang="en" b="0" smtClean="0">
                <a:solidFill>
                  <a:srgbClr val="7F7F7F"/>
                </a:solidFill>
                <a:latin typeface="Karla"/>
                <a:ea typeface="Karla"/>
                <a:cs typeface="Karla"/>
                <a:sym typeface="Karla"/>
              </a:rPr>
              <a:t>Base de données SQL</a:t>
            </a:r>
            <a:endParaRPr lang="en" b="0">
              <a:solidFill>
                <a:srgbClr val="7F7F7F"/>
              </a:solidFill>
              <a:latin typeface="Karla"/>
              <a:ea typeface="Karla"/>
              <a:cs typeface="Karla"/>
              <a:sym typeface="Karl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3A9F4"/>
        </a:solidFill>
        <a:effectLst/>
      </p:bgPr>
    </p:bg>
    <p:spTree>
      <p:nvGrpSpPr>
        <p:cNvPr id="1" name="Shape 142"/>
        <p:cNvGrpSpPr/>
        <p:nvPr/>
      </p:nvGrpSpPr>
      <p:grpSpPr>
        <a:xfrm>
          <a:off x="0" y="0"/>
          <a:ext cx="0" cy="0"/>
          <a:chOff x="0" y="0"/>
          <a:chExt cx="0" cy="0"/>
        </a:xfrm>
      </p:grpSpPr>
      <p:sp>
        <p:nvSpPr>
          <p:cNvPr id="2" name="Title 1"/>
          <p:cNvSpPr>
            <a:spLocks noGrp="1"/>
          </p:cNvSpPr>
          <p:nvPr>
            <p:ph type="title"/>
          </p:nvPr>
        </p:nvSpPr>
        <p:spPr/>
        <p:txBody>
          <a:bodyPr/>
          <a:lstStyle/>
          <a:p>
            <a:r>
              <a:rPr lang="en">
                <a:solidFill>
                  <a:srgbClr val="00B0F0"/>
                </a:solidFill>
              </a:rPr>
              <a:t>Qu’est-ce qu’une base de données </a:t>
            </a:r>
            <a:r>
              <a:rPr lang="en" smtClean="0">
                <a:solidFill>
                  <a:srgbClr val="00B0F0"/>
                </a:solidFill>
              </a:rPr>
              <a:t>relationnelle ?</a:t>
            </a:r>
            <a:endParaRPr lang="fr-FR">
              <a:solidFill>
                <a:srgbClr val="00B0F0"/>
              </a:solidFill>
            </a:endParaRPr>
          </a:p>
        </p:txBody>
      </p:sp>
      <p:sp>
        <p:nvSpPr>
          <p:cNvPr id="3" name="Text Placeholder 2"/>
          <p:cNvSpPr>
            <a:spLocks noGrp="1"/>
          </p:cNvSpPr>
          <p:nvPr>
            <p:ph type="body" idx="1"/>
          </p:nvPr>
        </p:nvSpPr>
        <p:spPr/>
        <p:txBody>
          <a:bodyPr/>
          <a:lstStyle/>
          <a:p>
            <a:r>
              <a:rPr lang="fr-FR" smtClean="0"/>
              <a:t>Une </a:t>
            </a:r>
            <a:r>
              <a:rPr lang="fr-FR"/>
              <a:t>base de données structurée pour reconnaître les </a:t>
            </a:r>
            <a:r>
              <a:rPr lang="fr-FR" b="1"/>
              <a:t>relations entre les informations stockées.</a:t>
            </a:r>
          </a:p>
        </p:txBody>
      </p:sp>
      <p:pic>
        <p:nvPicPr>
          <p:cNvPr id="4" name="Picture 3"/>
          <p:cNvPicPr>
            <a:picLocks noChangeAspect="1"/>
          </p:cNvPicPr>
          <p:nvPr/>
        </p:nvPicPr>
        <p:blipFill>
          <a:blip r:embed="rId3"/>
          <a:stretch>
            <a:fillRect/>
          </a:stretch>
        </p:blipFill>
        <p:spPr>
          <a:xfrm>
            <a:off x="5524500" y="0"/>
            <a:ext cx="3619500" cy="5213648"/>
          </a:xfrm>
          <a:prstGeom prst="rect">
            <a:avLst/>
          </a:prstGeom>
        </p:spPr>
      </p:pic>
    </p:spTree>
  </p:cSld>
  <p:clrMapOvr>
    <a:masterClrMapping/>
  </p:clrMapOvr>
</p:sld>
</file>

<file path=ppt/theme/theme1.xml><?xml version="1.0" encoding="utf-8"?>
<a:theme xmlns:a="http://schemas.openxmlformats.org/drawingml/2006/main"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TotalTime>
  <Words>1879</Words>
  <Application>Microsoft Office PowerPoint</Application>
  <PresentationFormat>On-screen Show (16:9)</PresentationFormat>
  <Paragraphs>252</Paragraphs>
  <Slides>65</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Montserrat</vt:lpstr>
      <vt:lpstr>Karla</vt:lpstr>
      <vt:lpstr>Calibri</vt:lpstr>
      <vt:lpstr>Arvirargus template</vt:lpstr>
      <vt:lpstr>Support de cours SQL Server</vt:lpstr>
      <vt:lpstr>Qu’est-ce qu’une base de données ?</vt:lpstr>
      <vt:lpstr>PowerPoint Presentation</vt:lpstr>
      <vt:lpstr>De quoi est composée une base de données ?</vt:lpstr>
      <vt:lpstr>Pourquoi utiliser une base de données ?</vt:lpstr>
      <vt:lpstr>Information stockée dans des tables</vt:lpstr>
      <vt:lpstr>Types de données</vt:lpstr>
      <vt:lpstr>Qu’est-ce qu’une base de données relationnelle ?</vt:lpstr>
      <vt:lpstr>Qu’est-ce qu’une base de données relationnelle ?</vt:lpstr>
      <vt:lpstr>Primary Key</vt:lpstr>
      <vt:lpstr>Foreign Key</vt:lpstr>
      <vt:lpstr>Index</vt:lpstr>
      <vt:lpstr>Procédure stockée</vt:lpstr>
      <vt:lpstr>Microsoft SQL Server est un Système de gestion de base de données (SGBD) relationnel et transactionnel.  Autres SGBD : Oracle, Sybase … </vt:lpstr>
      <vt:lpstr>SQL Server Management Studio</vt:lpstr>
      <vt:lpstr>Apprendre les bases du SQL</vt:lpstr>
      <vt:lpstr>Bases du langage SQL</vt:lpstr>
      <vt:lpstr>SELECT</vt:lpstr>
      <vt:lpstr>SELECT DISTINCT</vt:lpstr>
      <vt:lpstr>Clause WHERE </vt:lpstr>
      <vt:lpstr>AND, OR</vt:lpstr>
      <vt:lpstr>Valeurs NULL </vt:lpstr>
      <vt:lpstr>ORDER  BY</vt:lpstr>
      <vt:lpstr>Sous requetes SELECT</vt:lpstr>
      <vt:lpstr>Installation NorthWind</vt:lpstr>
      <vt:lpstr>EXERCICE base NorthWind </vt:lpstr>
      <vt:lpstr>Exercice SELECT Suite</vt:lpstr>
      <vt:lpstr>Bases du langage SQL</vt:lpstr>
      <vt:lpstr>INSERT </vt:lpstr>
      <vt:lpstr>EXERCICE INSERT &amp; NULL</vt:lpstr>
      <vt:lpstr>Bases du langage SQL</vt:lpstr>
      <vt:lpstr>UPDATE </vt:lpstr>
      <vt:lpstr>Exercice Update</vt:lpstr>
      <vt:lpstr>Bases du langage SQL</vt:lpstr>
      <vt:lpstr>DELETE </vt:lpstr>
      <vt:lpstr>Exercice Delete</vt:lpstr>
      <vt:lpstr>CREATE TABLE</vt:lpstr>
      <vt:lpstr>DROP TABLE</vt:lpstr>
      <vt:lpstr>Exercice Create /Drop table</vt:lpstr>
      <vt:lpstr>SQL : fonctions principales</vt:lpstr>
      <vt:lpstr>SELECT TOP</vt:lpstr>
      <vt:lpstr>SQL : fonctions principales</vt:lpstr>
      <vt:lpstr>MIN et MAX</vt:lpstr>
      <vt:lpstr>SQL : fonctions principales</vt:lpstr>
      <vt:lpstr>COUNT, AVG, SUM</vt:lpstr>
      <vt:lpstr>SQL : fonctions principales</vt:lpstr>
      <vt:lpstr>WHERE + LIKE</vt:lpstr>
      <vt:lpstr>PowerPoint Presentation</vt:lpstr>
      <vt:lpstr>Exercice LIKE</vt:lpstr>
      <vt:lpstr>JOINTURES</vt:lpstr>
      <vt:lpstr>JOINTURES</vt:lpstr>
      <vt:lpstr>PowerPoint Presentation</vt:lpstr>
      <vt:lpstr>Types de jointures</vt:lpstr>
      <vt:lpstr>INNER JOIN</vt:lpstr>
      <vt:lpstr>LEFT JOIN</vt:lpstr>
      <vt:lpstr>PowerPoint Presentation</vt:lpstr>
      <vt:lpstr>RIGHT JOIN</vt:lpstr>
      <vt:lpstr>PowerPoint Presentation</vt:lpstr>
      <vt:lpstr>FULL OUTER JOIN</vt:lpstr>
      <vt:lpstr>PowerPoint Presentation</vt:lpstr>
      <vt:lpstr>Exercice JOIN</vt:lpstr>
      <vt:lpstr>GROUP BY</vt:lpstr>
      <vt:lpstr>GROUP BY &amp; HAVING</vt:lpstr>
      <vt:lpstr>Exercice Group by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de cours ASP.NET</dc:title>
  <cp:lastModifiedBy>Thomaspro</cp:lastModifiedBy>
  <cp:revision>68</cp:revision>
  <dcterms:modified xsi:type="dcterms:W3CDTF">2019-04-12T11:04:06Z</dcterms:modified>
</cp:coreProperties>
</file>