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9" r:id="rId2"/>
    <p:sldId id="260" r:id="rId3"/>
    <p:sldId id="298" r:id="rId4"/>
    <p:sldId id="299" r:id="rId5"/>
    <p:sldId id="300" r:id="rId6"/>
    <p:sldId id="301" r:id="rId7"/>
    <p:sldId id="303" r:id="rId8"/>
    <p:sldId id="302" r:id="rId9"/>
    <p:sldId id="297" r:id="rId10"/>
  </p:sldIdLst>
  <p:sldSz cx="9144000" cy="5143500" type="screen16x9"/>
  <p:notesSz cx="6858000" cy="9144000"/>
  <p:embeddedFontLst>
    <p:embeddedFont>
      <p:font typeface="Exo 2" panose="00000500000000000000" pitchFamily="2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C9272F-986E-4D0B-90E4-69054AB95381}">
  <a:tblStyle styleId="{CEC9272F-986E-4D0B-90E4-69054AB953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14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7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72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29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52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70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android.com/guide/topics/graphics" TargetMode="External"/><Relationship Id="rId4" Type="http://schemas.openxmlformats.org/officeDocument/2006/relationships/hyperlink" Target="https://www.flatic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การเลือกใช้กราฟฟิค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634023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Vector Drawable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57175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ใช้กับ </a:t>
            </a:r>
            <a:r>
              <a:rPr lang="en-US" b="1" dirty="0">
                <a:solidFill>
                  <a:schemeClr val="accent5"/>
                </a:solidFill>
              </a:rPr>
              <a:t>ICON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b="1" dirty="0">
                <a:solidFill>
                  <a:schemeClr val="accent5"/>
                </a:solidFill>
              </a:rPr>
              <a:t>BUTTON</a:t>
            </a:r>
            <a:endParaRPr b="1" dirty="0">
              <a:solidFill>
                <a:schemeClr val="accent5"/>
              </a:solidFill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8F0A5F0-7B3D-44C8-AD9F-F80FA448C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29" y="2045527"/>
            <a:ext cx="656016" cy="656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กลุ่ม 22">
            <a:extLst>
              <a:ext uri="{FF2B5EF4-FFF2-40B4-BE49-F238E27FC236}">
                <a16:creationId xmlns:a16="http://schemas.microsoft.com/office/drawing/2014/main" id="{1C330D4E-F130-4CC4-B7B8-BF858CDB32A0}"/>
              </a:ext>
            </a:extLst>
          </p:cNvPr>
          <p:cNvGrpSpPr/>
          <p:nvPr/>
        </p:nvGrpSpPr>
        <p:grpSpPr>
          <a:xfrm>
            <a:off x="1502266" y="2167630"/>
            <a:ext cx="448995" cy="725994"/>
            <a:chOff x="1526052" y="2783247"/>
            <a:chExt cx="448995" cy="725994"/>
          </a:xfrm>
        </p:grpSpPr>
        <p:pic>
          <p:nvPicPr>
            <p:cNvPr id="9" name="กราฟิก 8">
              <a:extLst>
                <a:ext uri="{FF2B5EF4-FFF2-40B4-BE49-F238E27FC236}">
                  <a16:creationId xmlns:a16="http://schemas.microsoft.com/office/drawing/2014/main" id="{6DEA3648-0A6B-4EFA-93A3-8BC4DD9A5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6052" y="2783247"/>
              <a:ext cx="448995" cy="448995"/>
            </a:xfrm>
            <a:prstGeom prst="rect">
              <a:avLst/>
            </a:prstGeom>
          </p:spPr>
        </p:pic>
        <p:sp>
          <p:nvSpPr>
            <p:cNvPr id="22" name="กล่องข้อความ 21">
              <a:extLst>
                <a:ext uri="{FF2B5EF4-FFF2-40B4-BE49-F238E27FC236}">
                  <a16:creationId xmlns:a16="http://schemas.microsoft.com/office/drawing/2014/main" id="{11B825A6-2EC2-45DA-9A5C-FC3BAEF0A508}"/>
                </a:ext>
              </a:extLst>
            </p:cNvPr>
            <p:cNvSpPr txBox="1"/>
            <p:nvPr/>
          </p:nvSpPr>
          <p:spPr>
            <a:xfrm>
              <a:off x="1526052" y="3232242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Condensed Light" panose="02000000000000000000" charset="0"/>
                  <a:ea typeface="Roboto Condensed Light" panose="02000000000000000000" charset="0"/>
                </a:rPr>
                <a:t>ldpi</a:t>
              </a:r>
            </a:p>
          </p:txBody>
        </p:sp>
      </p:grpSp>
      <p:grpSp>
        <p:nvGrpSpPr>
          <p:cNvPr id="30" name="กลุ่ม 29">
            <a:extLst>
              <a:ext uri="{FF2B5EF4-FFF2-40B4-BE49-F238E27FC236}">
                <a16:creationId xmlns:a16="http://schemas.microsoft.com/office/drawing/2014/main" id="{249D138E-CFE1-4645-BE6B-EAE820E3BC95}"/>
              </a:ext>
            </a:extLst>
          </p:cNvPr>
          <p:cNvGrpSpPr/>
          <p:nvPr/>
        </p:nvGrpSpPr>
        <p:grpSpPr>
          <a:xfrm>
            <a:off x="2195298" y="1954046"/>
            <a:ext cx="664532" cy="939578"/>
            <a:chOff x="1526052" y="2562989"/>
            <a:chExt cx="669253" cy="946253"/>
          </a:xfrm>
        </p:grpSpPr>
        <p:pic>
          <p:nvPicPr>
            <p:cNvPr id="31" name="กราฟิก 30">
              <a:extLst>
                <a:ext uri="{FF2B5EF4-FFF2-40B4-BE49-F238E27FC236}">
                  <a16:creationId xmlns:a16="http://schemas.microsoft.com/office/drawing/2014/main" id="{8A18386A-EC60-446F-B20F-C6D8C54C8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6052" y="2562989"/>
              <a:ext cx="669253" cy="669253"/>
            </a:xfrm>
            <a:prstGeom prst="rect">
              <a:avLst/>
            </a:prstGeom>
          </p:spPr>
        </p:pic>
        <p:sp>
          <p:nvSpPr>
            <p:cNvPr id="32" name="กล่องข้อความ 31">
              <a:extLst>
                <a:ext uri="{FF2B5EF4-FFF2-40B4-BE49-F238E27FC236}">
                  <a16:creationId xmlns:a16="http://schemas.microsoft.com/office/drawing/2014/main" id="{3CC68E9C-2EB1-4D58-9318-CC0A075FB026}"/>
                </a:ext>
              </a:extLst>
            </p:cNvPr>
            <p:cNvSpPr txBox="1"/>
            <p:nvPr/>
          </p:nvSpPr>
          <p:spPr>
            <a:xfrm>
              <a:off x="1610140" y="323224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Condensed Light" panose="02000000000000000000" charset="0"/>
                  <a:ea typeface="Roboto Condensed Light" panose="02000000000000000000" charset="0"/>
                </a:rPr>
                <a:t>mdpi</a:t>
              </a:r>
            </a:p>
          </p:txBody>
        </p:sp>
      </p:grp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A392C11F-B851-4438-A0C9-DA2429AB14A4}"/>
              </a:ext>
            </a:extLst>
          </p:cNvPr>
          <p:cNvGrpSpPr/>
          <p:nvPr/>
        </p:nvGrpSpPr>
        <p:grpSpPr>
          <a:xfrm>
            <a:off x="3090519" y="1687829"/>
            <a:ext cx="915254" cy="1196965"/>
            <a:chOff x="1526052" y="2325904"/>
            <a:chExt cx="906338" cy="1185305"/>
          </a:xfrm>
        </p:grpSpPr>
        <p:pic>
          <p:nvPicPr>
            <p:cNvPr id="34" name="กราฟิก 33">
              <a:extLst>
                <a:ext uri="{FF2B5EF4-FFF2-40B4-BE49-F238E27FC236}">
                  <a16:creationId xmlns:a16="http://schemas.microsoft.com/office/drawing/2014/main" id="{E9406CD4-2615-4E18-B691-F58412B03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6052" y="2325904"/>
              <a:ext cx="906338" cy="906338"/>
            </a:xfrm>
            <a:prstGeom prst="rect">
              <a:avLst/>
            </a:prstGeom>
          </p:spPr>
        </p:pic>
        <p:sp>
          <p:nvSpPr>
            <p:cNvPr id="35" name="กล่องข้อความ 34">
              <a:extLst>
                <a:ext uri="{FF2B5EF4-FFF2-40B4-BE49-F238E27FC236}">
                  <a16:creationId xmlns:a16="http://schemas.microsoft.com/office/drawing/2014/main" id="{A7764406-9A36-49B3-B431-62ECF0866A72}"/>
                </a:ext>
              </a:extLst>
            </p:cNvPr>
            <p:cNvSpPr txBox="1"/>
            <p:nvPr/>
          </p:nvSpPr>
          <p:spPr>
            <a:xfrm>
              <a:off x="1754659" y="3232242"/>
              <a:ext cx="449124" cy="278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Condensed Light" panose="02000000000000000000" charset="0"/>
                  <a:ea typeface="Roboto Condensed Light" panose="02000000000000000000" charset="0"/>
                </a:rPr>
                <a:t>hdpi</a:t>
              </a:r>
            </a:p>
          </p:txBody>
        </p:sp>
      </p:grp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DBBEBD3C-3472-48D1-82A8-7CC0CAEAA86A}"/>
              </a:ext>
            </a:extLst>
          </p:cNvPr>
          <p:cNvSpPr txBox="1"/>
          <p:nvPr/>
        </p:nvSpPr>
        <p:spPr>
          <a:xfrm>
            <a:off x="1502266" y="3800048"/>
            <a:ext cx="621516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เปลี่ยนภาพหลายขนาดที่เตรียมไว้สำหรับ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หลายๆ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Resolution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ให้เป็น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XML Vector Graphic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แค่ไฟล์เดียว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Roboto Condensed Light" panose="02000000000000000000" charset="0"/>
              <a:ea typeface="Roboto Condensed Light" panose="02000000000000000000" charset="0"/>
            </a:endParaRP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D045B2C6-0B7B-4375-A78A-53E251A7C6C3}"/>
              </a:ext>
            </a:extLst>
          </p:cNvPr>
          <p:cNvCxnSpPr/>
          <p:nvPr/>
        </p:nvCxnSpPr>
        <p:spPr>
          <a:xfrm>
            <a:off x="4335286" y="2247724"/>
            <a:ext cx="73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8" name="กลุ่ม 227">
            <a:extLst>
              <a:ext uri="{FF2B5EF4-FFF2-40B4-BE49-F238E27FC236}">
                <a16:creationId xmlns:a16="http://schemas.microsoft.com/office/drawing/2014/main" id="{BAB8EED0-DC9D-4B88-8FAF-1885243D0A0E}"/>
              </a:ext>
            </a:extLst>
          </p:cNvPr>
          <p:cNvGrpSpPr/>
          <p:nvPr/>
        </p:nvGrpSpPr>
        <p:grpSpPr>
          <a:xfrm>
            <a:off x="5382399" y="1105389"/>
            <a:ext cx="3423566" cy="2467723"/>
            <a:chOff x="5382399" y="1105389"/>
            <a:chExt cx="3423566" cy="2467723"/>
          </a:xfrm>
        </p:grpSpPr>
        <p:pic>
          <p:nvPicPr>
            <p:cNvPr id="27" name="รูปภาพ 26">
              <a:extLst>
                <a:ext uri="{FF2B5EF4-FFF2-40B4-BE49-F238E27FC236}">
                  <a16:creationId xmlns:a16="http://schemas.microsoft.com/office/drawing/2014/main" id="{C7AB5D52-F5E9-45B6-80B3-EAC362268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2399" y="1105389"/>
              <a:ext cx="3423566" cy="211113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6" name="กล่องข้อความ 45">
              <a:extLst>
                <a:ext uri="{FF2B5EF4-FFF2-40B4-BE49-F238E27FC236}">
                  <a16:creationId xmlns:a16="http://schemas.microsoft.com/office/drawing/2014/main" id="{6340BFA2-5AF8-4E09-B618-94C2A543FC15}"/>
                </a:ext>
              </a:extLst>
            </p:cNvPr>
            <p:cNvSpPr txBox="1"/>
            <p:nvPr/>
          </p:nvSpPr>
          <p:spPr>
            <a:xfrm>
              <a:off x="6756114" y="329611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Condensed Light" panose="02000000000000000000" charset="0"/>
                  <a:ea typeface="Roboto Condensed Light" panose="02000000000000000000" charset="0"/>
                </a:rPr>
                <a:t>XML File</a:t>
              </a:r>
            </a:p>
          </p:txBody>
        </p:sp>
      </p:grpSp>
      <p:sp>
        <p:nvSpPr>
          <p:cNvPr id="48" name="Google Shape;183;p32">
            <a:extLst>
              <a:ext uri="{FF2B5EF4-FFF2-40B4-BE49-F238E27FC236}">
                <a16:creationId xmlns:a16="http://schemas.microsoft.com/office/drawing/2014/main" id="{C21F2F02-8F66-48B1-B237-B88AD97755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90133" y="284076"/>
            <a:ext cx="2263098" cy="41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Vector Drawable</a:t>
            </a:r>
            <a:endParaRPr sz="2800" dirty="0"/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779665F3-C2E0-44E2-9410-43CD48A23CEC}"/>
              </a:ext>
            </a:extLst>
          </p:cNvPr>
          <p:cNvSpPr txBox="1"/>
          <p:nvPr/>
        </p:nvSpPr>
        <p:spPr>
          <a:xfrm>
            <a:off x="2362291" y="329611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Condensed Light" panose="02000000000000000000" charset="0"/>
                <a:ea typeface="Roboto Condensed Light" panose="02000000000000000000" charset="0"/>
              </a:rPr>
              <a:t>SVG File</a:t>
            </a:r>
          </a:p>
        </p:txBody>
      </p:sp>
    </p:spTree>
    <p:extLst>
      <p:ext uri="{BB962C8B-B14F-4D97-AF65-F5344CB8AC3E}">
        <p14:creationId xmlns:p14="http://schemas.microsoft.com/office/powerpoint/2010/main" val="261621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83;p32">
            <a:extLst>
              <a:ext uri="{FF2B5EF4-FFF2-40B4-BE49-F238E27FC236}">
                <a16:creationId xmlns:a16="http://schemas.microsoft.com/office/drawing/2014/main" id="{C21F2F02-8F66-48B1-B237-B88AD97755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90133" y="284076"/>
            <a:ext cx="2263098" cy="41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SETTING UP</a:t>
            </a:r>
            <a:endParaRPr sz="2800" dirty="0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64F65EA-B8A4-4B58-9AF0-EFF5A38F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4" y="1781175"/>
            <a:ext cx="8086725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C2A68692-C682-4F03-9B08-198F272076D0}"/>
              </a:ext>
            </a:extLst>
          </p:cNvPr>
          <p:cNvSpPr txBox="1"/>
          <p:nvPr/>
        </p:nvSpPr>
        <p:spPr>
          <a:xfrm>
            <a:off x="1146108" y="3719954"/>
            <a:ext cx="71721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แก้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Build.Gradle (Module: App)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เพื่อให้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Vector Drawable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สามารถทำงานได้กับ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Android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ที่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Version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ต่ำกว่า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API Level 21</a:t>
            </a:r>
          </a:p>
        </p:txBody>
      </p:sp>
    </p:spTree>
    <p:extLst>
      <p:ext uri="{BB962C8B-B14F-4D97-AF65-F5344CB8AC3E}">
        <p14:creationId xmlns:p14="http://schemas.microsoft.com/office/powerpoint/2010/main" val="42177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07A6018-1A75-4A05-9852-A6C024CB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43" y="1756695"/>
            <a:ext cx="3081832" cy="3086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71AD190-5672-4681-B83F-C35D88D32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032" y="375203"/>
            <a:ext cx="2412873" cy="1828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3C22B17-1EBD-446F-9EDA-DA3EB1BFA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471" y="3104283"/>
            <a:ext cx="1850515" cy="1828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66B8957C-3A42-4854-8EF0-C0B0FCCA6A2A}"/>
              </a:ext>
            </a:extLst>
          </p:cNvPr>
          <p:cNvCxnSpPr>
            <a:cxnSpLocks/>
          </p:cNvCxnSpPr>
          <p:nvPr/>
        </p:nvCxnSpPr>
        <p:spPr>
          <a:xfrm flipV="1">
            <a:off x="2723177" y="914400"/>
            <a:ext cx="2436175" cy="65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6A4431C0-CD76-4367-B1FB-E6326DAC0F33}"/>
              </a:ext>
            </a:extLst>
          </p:cNvPr>
          <p:cNvCxnSpPr>
            <a:cxnSpLocks/>
          </p:cNvCxnSpPr>
          <p:nvPr/>
        </p:nvCxnSpPr>
        <p:spPr>
          <a:xfrm>
            <a:off x="6807942" y="2296012"/>
            <a:ext cx="0" cy="69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4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634023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WEBP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57175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ขนาดไฟล์เล็กกว่า </a:t>
            </a:r>
            <a:r>
              <a:rPr lang="en-US" b="1" dirty="0">
                <a:solidFill>
                  <a:schemeClr val="accent5"/>
                </a:solidFill>
              </a:rPr>
              <a:t>PNG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b="1" dirty="0">
                <a:solidFill>
                  <a:schemeClr val="accent5"/>
                </a:solidFill>
              </a:rPr>
              <a:t>JPG</a:t>
            </a:r>
            <a:r>
              <a:rPr lang="th-TH" b="1" dirty="0">
                <a:solidFill>
                  <a:schemeClr val="accent5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u="sng" dirty="0">
                <a:solidFill>
                  <a:schemeClr val="tx1"/>
                </a:solidFill>
              </a:rPr>
              <a:t>แต่ใช้ได้กับ </a:t>
            </a:r>
            <a:r>
              <a:rPr lang="en-US" u="sng" dirty="0">
                <a:solidFill>
                  <a:schemeClr val="tx1"/>
                </a:solidFill>
              </a:rPr>
              <a:t>Android </a:t>
            </a:r>
            <a:r>
              <a:rPr lang="th-TH" u="sng" dirty="0">
                <a:solidFill>
                  <a:schemeClr val="tx1"/>
                </a:solidFill>
              </a:rPr>
              <a:t>ตั้งแต่ </a:t>
            </a:r>
            <a:r>
              <a:rPr lang="en-US" b="1" u="sng" dirty="0">
                <a:solidFill>
                  <a:srgbClr val="FF0000"/>
                </a:solidFill>
              </a:rPr>
              <a:t>API Level 17+ </a:t>
            </a:r>
            <a:r>
              <a:rPr lang="th-TH" u="sng" dirty="0">
                <a:solidFill>
                  <a:schemeClr val="tx1"/>
                </a:solidFill>
              </a:rPr>
              <a:t>เท่านั้น</a:t>
            </a:r>
            <a:endParaRPr u="sng" dirty="0">
              <a:solidFill>
                <a:schemeClr val="tx1"/>
              </a:solidFill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584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83;p32">
            <a:extLst>
              <a:ext uri="{FF2B5EF4-FFF2-40B4-BE49-F238E27FC236}">
                <a16:creationId xmlns:a16="http://schemas.microsoft.com/office/drawing/2014/main" id="{C21F2F02-8F66-48B1-B237-B88AD97755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90133" y="84962"/>
            <a:ext cx="2263098" cy="41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WebP</a:t>
            </a:r>
            <a:endParaRPr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BAD4D-C59A-4649-B6BE-40C740DF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80" y="575122"/>
            <a:ext cx="2801440" cy="3993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21D75617-B797-454D-9B19-EFAFC1C852F3}"/>
              </a:ext>
            </a:extLst>
          </p:cNvPr>
          <p:cNvSpPr txBox="1"/>
          <p:nvPr/>
        </p:nvSpPr>
        <p:spPr>
          <a:xfrm>
            <a:off x="1059341" y="4707673"/>
            <a:ext cx="63690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ความต่างระหว่าง </a:t>
            </a:r>
            <a:r>
              <a:rPr lang="en-US" sz="1200" dirty="0">
                <a:solidFill>
                  <a:srgbClr val="FF0000"/>
                </a:solidFill>
                <a:latin typeface="Roboto Condensed Light" panose="02000000000000000000" charset="0"/>
                <a:ea typeface="Roboto Condensed Light" panose="02000000000000000000" charset="0"/>
              </a:rPr>
              <a:t>WebP-lossless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 กับ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WebP-lossy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: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Roboto Condensed Light" panose="02000000000000000000" charset="0"/>
                <a:ea typeface="Roboto Condensed Light" panose="02000000000000000000" charset="0"/>
              </a:rPr>
              <a:t>https://developers.google.com/speed/webp/gallery2</a:t>
            </a:r>
          </a:p>
        </p:txBody>
      </p:sp>
    </p:spTree>
    <p:extLst>
      <p:ext uri="{BB962C8B-B14F-4D97-AF65-F5344CB8AC3E}">
        <p14:creationId xmlns:p14="http://schemas.microsoft.com/office/powerpoint/2010/main" val="340255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CED6710D-29D4-4F75-8A32-DBF62B00134C}"/>
              </a:ext>
            </a:extLst>
          </p:cNvPr>
          <p:cNvSpPr/>
          <p:nvPr/>
        </p:nvSpPr>
        <p:spPr>
          <a:xfrm>
            <a:off x="3239899" y="909436"/>
            <a:ext cx="283122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เป็นรูปขนาดเล็ก ๆ เช่น รูป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Icon, </a:t>
            </a:r>
            <a:r>
              <a:rPr lang="th-TH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รูป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Button </a:t>
            </a:r>
            <a:r>
              <a:rPr lang="th-TH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ต่าง ๆ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" name="Google Shape;184;p32">
            <a:extLst>
              <a:ext uri="{FF2B5EF4-FFF2-40B4-BE49-F238E27FC236}">
                <a16:creationId xmlns:a16="http://schemas.microsoft.com/office/drawing/2014/main" id="{5D21B310-84F2-4246-966D-346AD8479C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160" y="2083517"/>
            <a:ext cx="1507475" cy="36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SVG -&gt; Vector Drawable</a:t>
            </a:r>
            <a:endParaRPr b="1" dirty="0">
              <a:solidFill>
                <a:srgbClr val="002060"/>
              </a:solidFill>
            </a:endParaRPr>
          </a:p>
        </p:txBody>
      </p:sp>
      <p:cxnSp>
        <p:nvCxnSpPr>
          <p:cNvPr id="8" name="ตัวเชื่อมต่อ: หักมุม 7">
            <a:extLst>
              <a:ext uri="{FF2B5EF4-FFF2-40B4-BE49-F238E27FC236}">
                <a16:creationId xmlns:a16="http://schemas.microsoft.com/office/drawing/2014/main" id="{27176FCC-1D12-45CC-A3AE-E06F58779CA2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 rot="10800000" flipV="1">
            <a:off x="2952899" y="1063325"/>
            <a:ext cx="287001" cy="1020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Google Shape;184;p32">
            <a:extLst>
              <a:ext uri="{FF2B5EF4-FFF2-40B4-BE49-F238E27FC236}">
                <a16:creationId xmlns:a16="http://schemas.microsoft.com/office/drawing/2014/main" id="{121B41A5-A2ED-4900-883F-3D02086E733C}"/>
              </a:ext>
            </a:extLst>
          </p:cNvPr>
          <p:cNvSpPr txBox="1">
            <a:spLocks/>
          </p:cNvSpPr>
          <p:nvPr/>
        </p:nvSpPr>
        <p:spPr>
          <a:xfrm>
            <a:off x="2489430" y="1208412"/>
            <a:ext cx="399991" cy="36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dirty="0">
                <a:solidFill>
                  <a:srgbClr val="002060"/>
                </a:solidFill>
              </a:rPr>
              <a:t>Yes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D713D7A3-5DA2-4C7A-8E56-CF146A7E5FA8}"/>
              </a:ext>
            </a:extLst>
          </p:cNvPr>
          <p:cNvSpPr/>
          <p:nvPr/>
        </p:nvSpPr>
        <p:spPr>
          <a:xfrm>
            <a:off x="5561496" y="2083517"/>
            <a:ext cx="128592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Support WebP ?</a:t>
            </a:r>
          </a:p>
        </p:txBody>
      </p:sp>
      <p:cxnSp>
        <p:nvCxnSpPr>
          <p:cNvPr id="16" name="ตัวเชื่อมต่อ: หักมุม 15">
            <a:extLst>
              <a:ext uri="{FF2B5EF4-FFF2-40B4-BE49-F238E27FC236}">
                <a16:creationId xmlns:a16="http://schemas.microsoft.com/office/drawing/2014/main" id="{50A06541-4BA4-4D2D-A547-AFE5647A55F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6071123" y="1063325"/>
            <a:ext cx="133338" cy="1020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Google Shape;184;p32">
            <a:extLst>
              <a:ext uri="{FF2B5EF4-FFF2-40B4-BE49-F238E27FC236}">
                <a16:creationId xmlns:a16="http://schemas.microsoft.com/office/drawing/2014/main" id="{B1FC3E94-F6C1-47D7-9430-4D56AC54A23B}"/>
              </a:ext>
            </a:extLst>
          </p:cNvPr>
          <p:cNvSpPr txBox="1">
            <a:spLocks/>
          </p:cNvSpPr>
          <p:nvPr/>
        </p:nvSpPr>
        <p:spPr>
          <a:xfrm>
            <a:off x="3706635" y="2694975"/>
            <a:ext cx="1507475" cy="36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b="1" dirty="0">
                <a:solidFill>
                  <a:srgbClr val="002060"/>
                </a:solidFill>
              </a:rPr>
              <a:t>WebP</a:t>
            </a:r>
          </a:p>
        </p:txBody>
      </p:sp>
      <p:cxnSp>
        <p:nvCxnSpPr>
          <p:cNvPr id="19" name="ตัวเชื่อมต่อ: หักมุม 18">
            <a:extLst>
              <a:ext uri="{FF2B5EF4-FFF2-40B4-BE49-F238E27FC236}">
                <a16:creationId xmlns:a16="http://schemas.microsoft.com/office/drawing/2014/main" id="{04A967B0-012F-49BE-8736-2A1252733036}"/>
              </a:ext>
            </a:extLst>
          </p:cNvPr>
          <p:cNvCxnSpPr>
            <a:cxnSpLocks/>
            <a:stCxn id="15" idx="1"/>
            <a:endCxn id="18" idx="0"/>
          </p:cNvCxnSpPr>
          <p:nvPr/>
        </p:nvCxnSpPr>
        <p:spPr>
          <a:xfrm rot="10800000" flipV="1">
            <a:off x="4460374" y="2237405"/>
            <a:ext cx="1101123" cy="45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Google Shape;184;p32">
            <a:extLst>
              <a:ext uri="{FF2B5EF4-FFF2-40B4-BE49-F238E27FC236}">
                <a16:creationId xmlns:a16="http://schemas.microsoft.com/office/drawing/2014/main" id="{FA46017C-1782-48C8-9DEB-034E4955F2C6}"/>
              </a:ext>
            </a:extLst>
          </p:cNvPr>
          <p:cNvSpPr txBox="1">
            <a:spLocks/>
          </p:cNvSpPr>
          <p:nvPr/>
        </p:nvSpPr>
        <p:spPr>
          <a:xfrm>
            <a:off x="4894765" y="1872396"/>
            <a:ext cx="399991" cy="36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dirty="0">
                <a:solidFill>
                  <a:srgbClr val="002060"/>
                </a:solidFill>
              </a:rPr>
              <a:t>Yes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DB857A20-487A-483A-8073-8D9AB0C07D48}"/>
              </a:ext>
            </a:extLst>
          </p:cNvPr>
          <p:cNvSpPr/>
          <p:nvPr/>
        </p:nvSpPr>
        <p:spPr>
          <a:xfrm>
            <a:off x="6481458" y="3059984"/>
            <a:ext cx="181972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ต้องการ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Transparent </a:t>
            </a:r>
            <a:r>
              <a:rPr lang="th-TH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หรือไม่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182C63A8-2463-4487-AD10-AB4162A7913F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6847425" y="2237406"/>
            <a:ext cx="543898" cy="822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Google Shape;184;p32">
            <a:extLst>
              <a:ext uri="{FF2B5EF4-FFF2-40B4-BE49-F238E27FC236}">
                <a16:creationId xmlns:a16="http://schemas.microsoft.com/office/drawing/2014/main" id="{FD22525C-04A7-4E53-B5F6-62D10DCEA39B}"/>
              </a:ext>
            </a:extLst>
          </p:cNvPr>
          <p:cNvSpPr txBox="1">
            <a:spLocks/>
          </p:cNvSpPr>
          <p:nvPr/>
        </p:nvSpPr>
        <p:spPr>
          <a:xfrm>
            <a:off x="4541018" y="3715167"/>
            <a:ext cx="15074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b="1" dirty="0">
                <a:solidFill>
                  <a:srgbClr val="002060"/>
                </a:solidFill>
              </a:rPr>
              <a:t>PNG</a:t>
            </a:r>
          </a:p>
        </p:txBody>
      </p:sp>
      <p:cxnSp>
        <p:nvCxnSpPr>
          <p:cNvPr id="28" name="ตัวเชื่อมต่อ: หักมุม 27">
            <a:extLst>
              <a:ext uri="{FF2B5EF4-FFF2-40B4-BE49-F238E27FC236}">
                <a16:creationId xmlns:a16="http://schemas.microsoft.com/office/drawing/2014/main" id="{8FFE6A68-64C9-4EBA-AB2F-58B87B029271}"/>
              </a:ext>
            </a:extLst>
          </p:cNvPr>
          <p:cNvCxnSpPr>
            <a:cxnSpLocks/>
            <a:stCxn id="23" idx="1"/>
            <a:endCxn id="27" idx="0"/>
          </p:cNvCxnSpPr>
          <p:nvPr/>
        </p:nvCxnSpPr>
        <p:spPr>
          <a:xfrm rot="10800000" flipV="1">
            <a:off x="5294756" y="3213873"/>
            <a:ext cx="1186702" cy="50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Google Shape;184;p32">
            <a:extLst>
              <a:ext uri="{FF2B5EF4-FFF2-40B4-BE49-F238E27FC236}">
                <a16:creationId xmlns:a16="http://schemas.microsoft.com/office/drawing/2014/main" id="{FF18A061-C368-4414-A6D0-03A4B68DCEF1}"/>
              </a:ext>
            </a:extLst>
          </p:cNvPr>
          <p:cNvSpPr txBox="1">
            <a:spLocks/>
          </p:cNvSpPr>
          <p:nvPr/>
        </p:nvSpPr>
        <p:spPr>
          <a:xfrm>
            <a:off x="5723983" y="2848863"/>
            <a:ext cx="399991" cy="36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dirty="0">
                <a:solidFill>
                  <a:srgbClr val="002060"/>
                </a:solidFill>
              </a:rPr>
              <a:t>Yes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E12B2DCB-362D-4D35-BF2E-42A0B72C190B}"/>
              </a:ext>
            </a:extLst>
          </p:cNvPr>
          <p:cNvSpPr/>
          <p:nvPr/>
        </p:nvSpPr>
        <p:spPr>
          <a:xfrm>
            <a:off x="6447300" y="4036450"/>
            <a:ext cx="201850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เป็นภาพเรียบง่าย รายละเอียดไม่เยอะ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34" name="ตัวเชื่อมต่อ: หักมุม 33">
            <a:extLst>
              <a:ext uri="{FF2B5EF4-FFF2-40B4-BE49-F238E27FC236}">
                <a16:creationId xmlns:a16="http://schemas.microsoft.com/office/drawing/2014/main" id="{F8EEE05A-BD8D-46E4-AC93-F69FF16024DA}"/>
              </a:ext>
            </a:extLst>
          </p:cNvPr>
          <p:cNvCxnSpPr>
            <a:cxnSpLocks/>
            <a:stCxn id="23" idx="3"/>
            <a:endCxn id="33" idx="0"/>
          </p:cNvCxnSpPr>
          <p:nvPr/>
        </p:nvCxnSpPr>
        <p:spPr>
          <a:xfrm flipH="1">
            <a:off x="7456551" y="3213873"/>
            <a:ext cx="844636" cy="822577"/>
          </a:xfrm>
          <a:prstGeom prst="bentConnector4">
            <a:avLst>
              <a:gd name="adj1" fmla="val -27065"/>
              <a:gd name="adj2" fmla="val 5935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ตัวเชื่อมต่อ: หักมุม 36">
            <a:extLst>
              <a:ext uri="{FF2B5EF4-FFF2-40B4-BE49-F238E27FC236}">
                <a16:creationId xmlns:a16="http://schemas.microsoft.com/office/drawing/2014/main" id="{5C9FA643-673C-4766-AA10-965465A6212E}"/>
              </a:ext>
            </a:extLst>
          </p:cNvPr>
          <p:cNvCxnSpPr>
            <a:cxnSpLocks/>
            <a:stCxn id="33" idx="1"/>
            <a:endCxn id="27" idx="2"/>
          </p:cNvCxnSpPr>
          <p:nvPr/>
        </p:nvCxnSpPr>
        <p:spPr>
          <a:xfrm rot="10800000">
            <a:off x="5294756" y="4022945"/>
            <a:ext cx="1152544" cy="16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Google Shape;184;p32">
            <a:extLst>
              <a:ext uri="{FF2B5EF4-FFF2-40B4-BE49-F238E27FC236}">
                <a16:creationId xmlns:a16="http://schemas.microsoft.com/office/drawing/2014/main" id="{E596DD90-58F5-4B45-9FC2-B51376372305}"/>
              </a:ext>
            </a:extLst>
          </p:cNvPr>
          <p:cNvSpPr txBox="1">
            <a:spLocks/>
          </p:cNvSpPr>
          <p:nvPr/>
        </p:nvSpPr>
        <p:spPr>
          <a:xfrm>
            <a:off x="7246812" y="4705138"/>
            <a:ext cx="7875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b="1" dirty="0">
                <a:solidFill>
                  <a:srgbClr val="002060"/>
                </a:solidFill>
              </a:rPr>
              <a:t>JPG</a:t>
            </a:r>
          </a:p>
        </p:txBody>
      </p:sp>
      <p:cxnSp>
        <p:nvCxnSpPr>
          <p:cNvPr id="43" name="ตัวเชื่อมต่อ: หักมุม 42">
            <a:extLst>
              <a:ext uri="{FF2B5EF4-FFF2-40B4-BE49-F238E27FC236}">
                <a16:creationId xmlns:a16="http://schemas.microsoft.com/office/drawing/2014/main" id="{14159464-2ECB-474A-B27F-8B05F73EFF2C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7640605" y="4190339"/>
            <a:ext cx="825196" cy="514799"/>
          </a:xfrm>
          <a:prstGeom prst="bentConnector4">
            <a:avLst>
              <a:gd name="adj1" fmla="val -27703"/>
              <a:gd name="adj2" fmla="val 6494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Google Shape;184;p32">
            <a:extLst>
              <a:ext uri="{FF2B5EF4-FFF2-40B4-BE49-F238E27FC236}">
                <a16:creationId xmlns:a16="http://schemas.microsoft.com/office/drawing/2014/main" id="{95818941-5960-4A09-9C0C-362BA4AF1B8C}"/>
              </a:ext>
            </a:extLst>
          </p:cNvPr>
          <p:cNvSpPr txBox="1">
            <a:spLocks/>
          </p:cNvSpPr>
          <p:nvPr/>
        </p:nvSpPr>
        <p:spPr>
          <a:xfrm>
            <a:off x="5723983" y="4234064"/>
            <a:ext cx="399991" cy="36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dirty="0">
                <a:solidFill>
                  <a:srgbClr val="002060"/>
                </a:solidFill>
              </a:rPr>
              <a:t>Yes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7" name="Google Shape;183;p32">
            <a:extLst>
              <a:ext uri="{FF2B5EF4-FFF2-40B4-BE49-F238E27FC236}">
                <a16:creationId xmlns:a16="http://schemas.microsoft.com/office/drawing/2014/main" id="{C860FE7E-9474-45BF-9F0F-A4C6905CA7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15242" y="245078"/>
            <a:ext cx="4198717" cy="41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800" dirty="0"/>
              <a:t>Conclusion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13441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"/>
          <p:cNvSpPr txBox="1"/>
          <p:nvPr/>
        </p:nvSpPr>
        <p:spPr>
          <a:xfrm>
            <a:off x="815332" y="1054562"/>
            <a:ext cx="5308200" cy="236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VECTORS</a:t>
            </a:r>
            <a:endParaRPr sz="11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Freepik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s</a:t>
            </a:r>
            <a:endParaRPr sz="11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FlatIcon</a:t>
            </a:r>
            <a:endParaRPr lang="en-US"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REFERENCE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5"/>
              </a:rPr>
              <a:t>Developer Android</a:t>
            </a:r>
            <a:endParaRPr sz="11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08625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150</Words>
  <Application>Microsoft Office PowerPoint</Application>
  <PresentationFormat>นำเสนอทางหน้าจอ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5" baseType="lpstr">
      <vt:lpstr>Exo 2</vt:lpstr>
      <vt:lpstr>Squada One</vt:lpstr>
      <vt:lpstr>Arial</vt:lpstr>
      <vt:lpstr>Fira Sans Extra Condensed Medium</vt:lpstr>
      <vt:lpstr>Roboto Condensed Light</vt:lpstr>
      <vt:lpstr>Tech Newsletter by Slidesgo</vt:lpstr>
      <vt:lpstr>การเลือกใช้กราฟฟิค</vt:lpstr>
      <vt:lpstr>Vector Drawable</vt:lpstr>
      <vt:lpstr>Vector Drawable</vt:lpstr>
      <vt:lpstr>SETTING UP</vt:lpstr>
      <vt:lpstr>งานนำเสนอ PowerPoint</vt:lpstr>
      <vt:lpstr>WEBP</vt:lpstr>
      <vt:lpstr>WebP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การเลือกใช้กราฟฟิค</dc:title>
  <dc:creator>onimuse</dc:creator>
  <cp:lastModifiedBy>NOPPADON HIMANANTO</cp:lastModifiedBy>
  <cp:revision>18</cp:revision>
  <dcterms:modified xsi:type="dcterms:W3CDTF">2020-01-29T06:50:41Z</dcterms:modified>
</cp:coreProperties>
</file>