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3E195-FDB7-4217-A863-26A0F77AE5B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3BC12-D670-4224-89A4-62CB2DEC5B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B52684-604C-4BD4-829D-A726C19C0BE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41768CF-C2BF-47F0-9398-5EF739B4732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256D16-8E38-4ABC-974A-1C755A46751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ECC0344-3D22-46F1-B508-E5A1D0FF60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AEFEAA-731E-4B68-B284-39B382FFA0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F41751A-3A55-4D51-AF30-16F3E226FB8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3A6F099-E666-4160-B94F-8997BF201D2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49892A-4951-4CA2-BCF3-2EA118891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DE1818D-D215-489A-B54C-50100F07553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00F2A2-BE5D-41A6-B242-759DFFF7F7F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B9DC77C-646B-4204-963C-0B296F175FA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9F1B4C2-B7A0-49B0-8C36-5AAA450304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1FC5C67-DFAB-41EF-9326-F5966F46B6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81FD629-9BAA-4475-97F8-447ACAC4B98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8B49DEC-8385-4CC4-A0A3-3AA330CA88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rmahesh6386/Tata-Motors-Project-" TargetMode="External"/><Relationship Id="rId3" Type="http://schemas.openxmlformats.org/officeDocument/2006/relationships/hyperlink" Target="https://github.com/pranalijagtap21/Pranali-Jagtap" TargetMode="External"/><Relationship Id="rId2" Type="http://schemas.openxmlformats.org/officeDocument/2006/relationships/hyperlink" Target="https://github.com/rahulpatel0890/Project_Stock_Prediction" TargetMode="External"/><Relationship Id="rId1" Type="http://schemas.openxmlformats.org/officeDocument/2006/relationships/hyperlink" Target="https://github.com/Shubh2906/Stock-Market-Predicti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1428531"/>
          </a:xfrm>
        </p:spPr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2787486"/>
            <a:ext cx="9144000" cy="1642624"/>
          </a:xfrm>
        </p:spPr>
        <p:txBody>
          <a:bodyPr/>
          <a:lstStyle/>
          <a:p>
            <a:endParaRPr lang="en-US" dirty="0"/>
          </a:p>
          <a:p>
            <a:r>
              <a:rPr lang="en-US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3396" y="4237914"/>
            <a:ext cx="4033345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1.Mahesh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Renkuntla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2.Rahul Patel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3.Shreyansh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Gaurkar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4.Pranali Jagtap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                   5.Shubham Kapadne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5138" y="6105789"/>
            <a:ext cx="3271343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u="sng" dirty="0"/>
              <a:t> Mentor:</a:t>
            </a:r>
            <a:endParaRPr lang="en-US" b="0" u="sng" dirty="0"/>
          </a:p>
          <a:p>
            <a:r>
              <a:rPr lang="en-US" b="1" dirty="0" err="1"/>
              <a:t>Mr.Ritesh</a:t>
            </a:r>
            <a:r>
              <a:rPr lang="en-US" b="1" dirty="0"/>
              <a:t> Maury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95138" y="4054513"/>
            <a:ext cx="227286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Group Members:</a:t>
            </a:r>
            <a:endParaRPr lang="en-U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09035" y="650755"/>
            <a:ext cx="6804343" cy="4991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172" y="1865586"/>
            <a:ext cx="3862552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Building and Fitting model</a:t>
            </a:r>
            <a:endParaRPr lang="en-US"/>
          </a:p>
        </p:txBody>
      </p:sp>
      <p:sp>
        <p:nvSpPr>
          <p:cNvPr id="4" name="Home Plate 3"/>
          <p:cNvSpPr/>
          <p:nvPr/>
        </p:nvSpPr>
        <p:spPr>
          <a:xfrm>
            <a:off x="236482" y="1865586"/>
            <a:ext cx="3993932" cy="9196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690" y="2023241"/>
            <a:ext cx="3337034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Fitting Model</a:t>
            </a:r>
            <a:endParaRPr lang="en-US" sz="32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53309" y="1757301"/>
            <a:ext cx="6044001" cy="3566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172" y="367862"/>
            <a:ext cx="7895897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Calculating the mean squared error</a:t>
            </a:r>
            <a:endParaRPr lang="en-US" sz="3200"/>
          </a:p>
        </p:txBody>
      </p:sp>
      <p:sp>
        <p:nvSpPr>
          <p:cNvPr id="4" name="Home Plate 3"/>
          <p:cNvSpPr/>
          <p:nvPr/>
        </p:nvSpPr>
        <p:spPr>
          <a:xfrm>
            <a:off x="683172" y="411649"/>
            <a:ext cx="7599925" cy="7211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9862" y="551793"/>
            <a:ext cx="6293069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Calculating the mean squared error</a:t>
            </a:r>
            <a:endParaRPr lang="en-US" sz="32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60437" y="2073256"/>
            <a:ext cx="10060572" cy="4155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8724" y="341586"/>
            <a:ext cx="8198069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Predicting Actual and Predicted values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12836" y="1053249"/>
            <a:ext cx="3948590" cy="775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me Plate 2"/>
          <p:cNvSpPr/>
          <p:nvPr/>
        </p:nvSpPr>
        <p:spPr>
          <a:xfrm>
            <a:off x="275897" y="2535621"/>
            <a:ext cx="5084379" cy="12919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4552" y="2758966"/>
            <a:ext cx="3731172" cy="106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Forecasting data for next 10 days</a:t>
            </a:r>
            <a:endParaRPr lang="en-US" sz="3200" b="1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129194"/>
            <a:ext cx="3848637" cy="3467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70" y="217209"/>
            <a:ext cx="4688495" cy="249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724" y="341586"/>
            <a:ext cx="8198069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Deployment Preview in </a:t>
            </a:r>
            <a:r>
              <a:rPr lang="en-US" sz="3200" dirty="0" err="1"/>
              <a:t>Streamlit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66" y="1424020"/>
            <a:ext cx="11188148" cy="49914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0448" y="381000"/>
            <a:ext cx="9249104" cy="67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  <a:endParaRPr lang="en-IN" sz="20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48" y="1260785"/>
            <a:ext cx="10208172" cy="283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Kapadane     :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https://github.com/Shubh2906/Stock-Market-Prediction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Rahul Patel                    :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https://github.com/rahulpatel0890/Project_Stock_Prediction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Shreyansh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Gaurkar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:   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Pranali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Jagtap               :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https://github.com/pranalijagtap21/Pranali-Jagtap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Mahesh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Renkuntla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: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https://github.com/rmahesh6386/Tata-Motors-Project-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8861" y="2325414"/>
            <a:ext cx="4795346" cy="64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36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me Plate 1"/>
          <p:cNvSpPr/>
          <p:nvPr/>
        </p:nvSpPr>
        <p:spPr>
          <a:xfrm>
            <a:off x="512379" y="551793"/>
            <a:ext cx="3783724" cy="8802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00656" y="709448"/>
            <a:ext cx="4033344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Objective</a:t>
            </a:r>
            <a:endParaRPr lang="en-US" sz="3200" b="1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034" y="1931276"/>
            <a:ext cx="10562897" cy="188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Stock market prediction is to determine the future value of company stock or other financial instruments traded on an exchange. The successful prediction of a stock’s future price could yield a significant profit. In this application, we used the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ARIMA model</a:t>
            </a:r>
            <a:r>
              <a:rPr 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to predict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next single day as well as next 10 days closing stock price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using the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past 10 years stock prices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034" y="3875690"/>
            <a:ext cx="7974724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We also have imported few forecasting and visualization libraries.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7545" y="55999"/>
            <a:ext cx="2725386" cy="1887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73871" y="4273087"/>
            <a:ext cx="3144200" cy="2345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04897" y="538125"/>
            <a:ext cx="3946136" cy="81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04897" y="1555669"/>
            <a:ext cx="5659655" cy="2117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552" y="617483"/>
            <a:ext cx="3166241" cy="14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Dataset Source: yfinance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Collected TATA MOTORS data of 10 years.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94468" y="3879372"/>
            <a:ext cx="5938787" cy="2781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034" y="4572000"/>
            <a:ext cx="2680138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EXTRACTED DATA</a:t>
            </a:r>
            <a:endParaRPr lang="en-US" b="1"/>
          </a:p>
        </p:txBody>
      </p:sp>
      <p:cxnSp>
        <p:nvCxnSpPr>
          <p:cNvPr id="8" name="Bent Connector 3 7"/>
          <p:cNvCxnSpPr/>
          <p:nvPr/>
        </p:nvCxnSpPr>
        <p:spPr>
          <a:xfrm>
            <a:off x="2627586" y="475593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Bent Connector 3 8"/>
          <p:cNvCxnSpPr/>
          <p:nvPr/>
        </p:nvCxnSpPr>
        <p:spPr>
          <a:xfrm>
            <a:off x="1865586" y="1944414"/>
            <a:ext cx="1628882" cy="914400"/>
          </a:xfrm>
          <a:prstGeom prst="bentConnector3">
            <a:avLst>
              <a:gd name="adj1" fmla="val 8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99547" y="1674353"/>
            <a:ext cx="9493664" cy="4534052"/>
          </a:xfrm>
          <a:prstGeom prst="rect">
            <a:avLst/>
          </a:prstGeom>
        </p:spPr>
      </p:pic>
      <p:sp>
        <p:nvSpPr>
          <p:cNvPr id="3" name="Home Plate 2"/>
          <p:cNvSpPr/>
          <p:nvPr/>
        </p:nvSpPr>
        <p:spPr>
          <a:xfrm>
            <a:off x="1287517" y="436453"/>
            <a:ext cx="5964621" cy="9722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1483" y="670034"/>
            <a:ext cx="5281448" cy="5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Description of Data</a:t>
            </a:r>
            <a:endParaRPr lang="en-US" sz="32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44021" y="1876087"/>
            <a:ext cx="7026442" cy="40329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1548" y="423152"/>
            <a:ext cx="2483318" cy="231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586" y="1353207"/>
            <a:ext cx="3166242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Plotted graph using PLOTLY for Close column.</a:t>
            </a:r>
            <a:endParaRPr lang="en-US" b="1"/>
          </a:p>
        </p:txBody>
      </p:sp>
      <p:cxnSp>
        <p:nvCxnSpPr>
          <p:cNvPr id="5" name="Bent Connector 3 4"/>
          <p:cNvCxnSpPr/>
          <p:nvPr/>
        </p:nvCxnSpPr>
        <p:spPr>
          <a:xfrm>
            <a:off x="1924707" y="1876087"/>
            <a:ext cx="1393935" cy="1032641"/>
          </a:xfrm>
          <a:prstGeom prst="bentConnector3">
            <a:avLst>
              <a:gd name="adj1" fmla="val 47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0414" y="315310"/>
            <a:ext cx="3087414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Libraries used</a:t>
            </a:r>
            <a:endParaRPr lang="en-US" b="1"/>
          </a:p>
        </p:txBody>
      </p:sp>
      <p:cxnSp>
        <p:nvCxnSpPr>
          <p:cNvPr id="7" name="Straight Connector 1 6"/>
          <p:cNvCxnSpPr/>
          <p:nvPr/>
        </p:nvCxnSpPr>
        <p:spPr>
          <a:xfrm flipV="1">
            <a:off x="2286000" y="538655"/>
            <a:ext cx="1137745" cy="1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31" y="433552"/>
            <a:ext cx="4755931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Calculate rolling mean, exponentially weighted mean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39862" y="325682"/>
            <a:ext cx="4979371" cy="3027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429000"/>
            <a:ext cx="5572507" cy="3366602"/>
          </a:xfrm>
          <a:prstGeom prst="rect">
            <a:avLst/>
          </a:prstGeom>
        </p:spPr>
      </p:pic>
      <p:cxnSp>
        <p:nvCxnSpPr>
          <p:cNvPr id="5" name="Bent Connector 3 4"/>
          <p:cNvCxnSpPr/>
          <p:nvPr/>
        </p:nvCxnSpPr>
        <p:spPr>
          <a:xfrm>
            <a:off x="3376448" y="1074673"/>
            <a:ext cx="1321676" cy="874986"/>
          </a:xfrm>
          <a:prstGeom prst="bentConnector3">
            <a:avLst>
              <a:gd name="adj1" fmla="val 51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55069" y="3980793"/>
            <a:ext cx="3928241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Plotting rolling mean,exponentially weighted mean</a:t>
            </a:r>
            <a:endParaRPr lang="en-US" b="1"/>
          </a:p>
        </p:txBody>
      </p:sp>
      <p:cxnSp>
        <p:nvCxnSpPr>
          <p:cNvPr id="7" name="Bent Connector 3 6"/>
          <p:cNvCxnSpPr/>
          <p:nvPr/>
        </p:nvCxnSpPr>
        <p:spPr>
          <a:xfrm flipH="1">
            <a:off x="5775434" y="4401207"/>
            <a:ext cx="1148256" cy="1413641"/>
          </a:xfrm>
          <a:prstGeom prst="bentConnector3">
            <a:avLst>
              <a:gd name="adj1" fmla="val 41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345" y="315310"/>
            <a:ext cx="4414345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Performing Dickey Fuller test to check for Stationarity of data.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34364" y="223981"/>
            <a:ext cx="4938949" cy="3541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429000"/>
            <a:ext cx="5034364" cy="3185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3069" y="4046483"/>
            <a:ext cx="4427483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Seems to be stationarity for close column</a:t>
            </a:r>
            <a:endParaRPr lang="en-US" b="1"/>
          </a:p>
        </p:txBody>
      </p:sp>
      <p:cxnSp>
        <p:nvCxnSpPr>
          <p:cNvPr id="6" name="Bent Connector 3 5"/>
          <p:cNvCxnSpPr/>
          <p:nvPr/>
        </p:nvCxnSpPr>
        <p:spPr>
          <a:xfrm flipH="1">
            <a:off x="5034364" y="4367044"/>
            <a:ext cx="1258705" cy="935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794" y="603284"/>
            <a:ext cx="3113689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Building </a:t>
            </a:r>
            <a:r>
              <a:rPr lang="en-US" sz="2000" b="1" u="sng"/>
              <a:t>ARIMA</a:t>
            </a:r>
            <a:r>
              <a:rPr lang="en-US" b="1" u="sng"/>
              <a:t> Model:</a:t>
            </a:r>
            <a:endParaRPr lang="en-US" b="1" u="sn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29552" y="1257705"/>
            <a:ext cx="4543124" cy="1373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262223"/>
            <a:ext cx="4645226" cy="34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40899" y="3166656"/>
            <a:ext cx="6959065" cy="3596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514" y="5518972"/>
            <a:ext cx="4947385" cy="1232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514" y="3231931"/>
            <a:ext cx="4699231" cy="158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Autocorrelation function (ACF), and Partial autocorrelation function (PACF) plots of the series are necessary to determine the order of AR and/ or MA terms. 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Though ACF and PACF do not directly dictate the order of the ARMA model, the plots can facilitate understanding the order and provide an idea of which model can be a good fit for the time-series data.</a:t>
            </a:r>
            <a:endParaRPr lang="en-US" sz="1400"/>
          </a:p>
        </p:txBody>
      </p:sp>
      <p:sp>
        <p:nvSpPr>
          <p:cNvPr id="8" name="Home Plate 7"/>
          <p:cNvSpPr/>
          <p:nvPr/>
        </p:nvSpPr>
        <p:spPr>
          <a:xfrm>
            <a:off x="433552" y="401276"/>
            <a:ext cx="4607347" cy="12191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1207" y="551793"/>
            <a:ext cx="3179379" cy="106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Building ARIMA Model</a:t>
            </a:r>
            <a:endParaRPr lang="en-US" sz="32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0759" y="1492994"/>
            <a:ext cx="5625275" cy="3872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77937" y="1275569"/>
            <a:ext cx="6175408" cy="5226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WPS Presentation</Application>
  <PresentationFormat>Widescreen</PresentationFormat>
  <Paragraphs>79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Default</vt:lpstr>
      <vt:lpstr>STOCK MARKET FORECASTING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91841</dc:creator>
  <cp:lastModifiedBy>Shreyansh Gaurkar</cp:lastModifiedBy>
  <cp:revision>6</cp:revision>
  <dcterms:created xsi:type="dcterms:W3CDTF">2022-08-03T10:44:00Z</dcterms:created>
  <dcterms:modified xsi:type="dcterms:W3CDTF">2022-08-04T11:18:19Z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05B0732523CD49CEB2B153E62BE63868</vt:lpwstr>
  </property>
  <property fmtid="{D5CDD505-2E9C-101B-9397-08002B2CF9AE}" pid="3" name="KSOProductBuildVer">
    <vt:lpwstr>1033-11.2.0.11191</vt:lpwstr>
  </property>
</Properties>
</file>