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301" r:id="rId3"/>
    <p:sldId id="284" r:id="rId4"/>
    <p:sldId id="302" r:id="rId5"/>
    <p:sldId id="303" r:id="rId6"/>
    <p:sldId id="304" r:id="rId7"/>
    <p:sldId id="307" r:id="rId8"/>
    <p:sldId id="308" r:id="rId9"/>
    <p:sldId id="305" r:id="rId10"/>
    <p:sldId id="310" r:id="rId11"/>
    <p:sldId id="311" r:id="rId12"/>
    <p:sldId id="309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CE6"/>
    <a:srgbClr val="F5E089"/>
    <a:srgbClr val="6D8CAC"/>
    <a:srgbClr val="21345C"/>
    <a:srgbClr val="CAB5BD"/>
    <a:srgbClr val="FFCCCC"/>
    <a:srgbClr val="C9CACF"/>
    <a:srgbClr val="2A345C"/>
    <a:srgbClr val="1C2244"/>
    <a:srgbClr val="0F122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58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6F4903-B983-3F3D-2C35-BE7923AC9062}"/>
              </a:ext>
            </a:extLst>
          </p:cNvPr>
          <p:cNvSpPr txBox="1"/>
          <p:nvPr/>
        </p:nvSpPr>
        <p:spPr>
          <a:xfrm>
            <a:off x="2812793" y="2034428"/>
            <a:ext cx="6566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Computer Graphics</a:t>
            </a:r>
            <a:endParaRPr lang="ko-KR" altLang="en-US" sz="5400" b="1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EFBB957-3235-0FB0-45DB-0034015E35DB}"/>
              </a:ext>
            </a:extLst>
          </p:cNvPr>
          <p:cNvCxnSpPr>
            <a:cxnSpLocks/>
          </p:cNvCxnSpPr>
          <p:nvPr/>
        </p:nvCxnSpPr>
        <p:spPr>
          <a:xfrm>
            <a:off x="3420290" y="3223513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6015E42-14B0-6EF5-7488-48D3EF111F07}"/>
              </a:ext>
            </a:extLst>
          </p:cNvPr>
          <p:cNvSpPr txBox="1"/>
          <p:nvPr/>
        </p:nvSpPr>
        <p:spPr>
          <a:xfrm>
            <a:off x="3773713" y="3489269"/>
            <a:ext cx="4644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Team Project Final</a:t>
            </a:r>
          </a:p>
        </p:txBody>
      </p:sp>
      <p:sp>
        <p:nvSpPr>
          <p:cNvPr id="5" name="Google Shape;203;p1">
            <a:extLst>
              <a:ext uri="{FF2B5EF4-FFF2-40B4-BE49-F238E27FC236}">
                <a16:creationId xmlns:a16="http://schemas.microsoft.com/office/drawing/2014/main" id="{8164CD20-7EC5-3212-66E6-E78E217CED6A}"/>
              </a:ext>
            </a:extLst>
          </p:cNvPr>
          <p:cNvSpPr txBox="1"/>
          <p:nvPr/>
        </p:nvSpPr>
        <p:spPr>
          <a:xfrm>
            <a:off x="3095670" y="5010105"/>
            <a:ext cx="6145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201732734 </a:t>
            </a:r>
            <a:r>
              <a:rPr lang="en-US" sz="1800" u="none" strike="noStrike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정현기</a:t>
            </a:r>
            <a:r>
              <a:rPr lang="en-US" sz="1800" u="none" strike="noStrik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201835407 </a:t>
            </a:r>
            <a:r>
              <a:rPr lang="en-US" sz="1800" u="none" strike="noStrike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권성현</a:t>
            </a:r>
            <a:endParaRPr sz="1800" u="none" strike="noStrik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201835475 유경준  202035308 </a:t>
            </a:r>
            <a:r>
              <a:rPr lang="en-US" sz="1800" u="none" strike="noStrike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김다미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929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911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accent1">
                    <a:lumMod val="75000"/>
                  </a:schemeClr>
                </a:solidFill>
                <a:latin typeface="맑은고딕"/>
              </a:rPr>
              <a:t>Implementation details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맑은고딕"/>
              </a:rPr>
              <a:t>Part 5</a:t>
            </a:r>
            <a:endParaRPr lang="ko-KR" altLang="en-US" sz="1100" dirty="0">
              <a:solidFill>
                <a:schemeClr val="bg1"/>
              </a:solidFill>
              <a:latin typeface="맑은고딕"/>
            </a:endParaRPr>
          </a:p>
        </p:txBody>
      </p:sp>
      <p:sp>
        <p:nvSpPr>
          <p:cNvPr id="6" name="Google Shape;284;p6">
            <a:extLst>
              <a:ext uri="{FF2B5EF4-FFF2-40B4-BE49-F238E27FC236}">
                <a16:creationId xmlns:a16="http://schemas.microsoft.com/office/drawing/2014/main" id="{B0A0BE80-5128-61F1-FB94-BE2A80AF95A6}"/>
              </a:ext>
            </a:extLst>
          </p:cNvPr>
          <p:cNvSpPr txBox="1">
            <a:spLocks/>
          </p:cNvSpPr>
          <p:nvPr/>
        </p:nvSpPr>
        <p:spPr>
          <a:xfrm>
            <a:off x="1412194" y="5309636"/>
            <a:ext cx="5815920" cy="101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Divided the parts of the products through </a:t>
            </a:r>
            <a:r>
              <a:rPr lang="en-US" altLang="ko-KR" sz="1800" b="1" dirty="0" err="1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childID</a:t>
            </a:r>
            <a:endParaRPr lang="en-US" altLang="ko-KR" sz="1800" b="1" dirty="0">
              <a:solidFill>
                <a:schemeClr val="accent1">
                  <a:lumMod val="75000"/>
                </a:schemeClr>
              </a:solidFill>
              <a:latin typeface="맑은고딕"/>
              <a:ea typeface="Arial"/>
              <a:cs typeface="Arial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E8B723-27DD-C9F0-3204-404B044C7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87" y="1353348"/>
            <a:ext cx="6677025" cy="39719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4C4A224-FE70-707B-C198-FC2B0966D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543" y="1353348"/>
            <a:ext cx="3294970" cy="3956288"/>
          </a:xfrm>
          <a:prstGeom prst="rect">
            <a:avLst/>
          </a:prstGeom>
        </p:spPr>
      </p:pic>
      <p:sp>
        <p:nvSpPr>
          <p:cNvPr id="11" name="Google Shape;284;p6">
            <a:extLst>
              <a:ext uri="{FF2B5EF4-FFF2-40B4-BE49-F238E27FC236}">
                <a16:creationId xmlns:a16="http://schemas.microsoft.com/office/drawing/2014/main" id="{326318D1-0B72-8097-908D-6AE4A85C3C16}"/>
              </a:ext>
            </a:extLst>
          </p:cNvPr>
          <p:cNvSpPr txBox="1">
            <a:spLocks/>
          </p:cNvSpPr>
          <p:nvPr/>
        </p:nvSpPr>
        <p:spPr>
          <a:xfrm>
            <a:off x="7647327" y="5325273"/>
            <a:ext cx="4343401" cy="101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Applied 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various textures 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to the products</a:t>
            </a:r>
            <a:endParaRPr lang="en-US" altLang="ko-KR" sz="1800" b="1" dirty="0">
              <a:solidFill>
                <a:schemeClr val="accent1">
                  <a:lumMod val="75000"/>
                </a:schemeClr>
              </a:solidFill>
              <a:latin typeface="맑은고딕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840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911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accent1">
                    <a:lumMod val="75000"/>
                  </a:schemeClr>
                </a:solidFill>
                <a:latin typeface="맑은고딕"/>
              </a:rPr>
              <a:t>Implementation details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맑은고딕"/>
              </a:rPr>
              <a:t>Part 5</a:t>
            </a:r>
            <a:endParaRPr lang="ko-KR" altLang="en-US" sz="1100" dirty="0">
              <a:solidFill>
                <a:schemeClr val="bg1"/>
              </a:solidFill>
              <a:latin typeface="맑은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506A2D-EBE4-8C66-35BF-5C78E365B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32" y="1031193"/>
            <a:ext cx="5114927" cy="27908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ACD3296-0D56-31ED-BF93-0D4BA24AD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32" y="4434796"/>
            <a:ext cx="4610100" cy="17907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B77CFB8-079D-F36B-5AEF-C9844856A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943" y="1031193"/>
            <a:ext cx="5673272" cy="4991100"/>
          </a:xfrm>
          <a:prstGeom prst="rect">
            <a:avLst/>
          </a:prstGeom>
        </p:spPr>
      </p:pic>
      <p:sp>
        <p:nvSpPr>
          <p:cNvPr id="17" name="Google Shape;284;p6">
            <a:extLst>
              <a:ext uri="{FF2B5EF4-FFF2-40B4-BE49-F238E27FC236}">
                <a16:creationId xmlns:a16="http://schemas.microsoft.com/office/drawing/2014/main" id="{58BB11E2-1260-207B-CF01-93D1D21DE768}"/>
              </a:ext>
            </a:extLst>
          </p:cNvPr>
          <p:cNvSpPr txBox="1">
            <a:spLocks/>
          </p:cNvSpPr>
          <p:nvPr/>
        </p:nvSpPr>
        <p:spPr>
          <a:xfrm>
            <a:off x="837066" y="3735156"/>
            <a:ext cx="4757058" cy="66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맑은고딕"/>
              </a:rPr>
              <a:t>Implementation of the 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맑은고딕"/>
              </a:rPr>
              <a:t>light source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맑은고딕"/>
              </a:rPr>
              <a:t>part</a:t>
            </a:r>
          </a:p>
        </p:txBody>
      </p:sp>
      <p:sp>
        <p:nvSpPr>
          <p:cNvPr id="18" name="Google Shape;284;p6">
            <a:extLst>
              <a:ext uri="{FF2B5EF4-FFF2-40B4-BE49-F238E27FC236}">
                <a16:creationId xmlns:a16="http://schemas.microsoft.com/office/drawing/2014/main" id="{632D4DB9-C526-B14D-CB31-FDA7D8EAF30E}"/>
              </a:ext>
            </a:extLst>
          </p:cNvPr>
          <p:cNvSpPr txBox="1">
            <a:spLocks/>
          </p:cNvSpPr>
          <p:nvPr/>
        </p:nvSpPr>
        <p:spPr>
          <a:xfrm>
            <a:off x="1528989" y="6174238"/>
            <a:ext cx="3101068" cy="66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2000" b="1" i="0" dirty="0">
                <a:solidFill>
                  <a:srgbClr val="000000"/>
                </a:solidFill>
                <a:effectLst/>
                <a:latin typeface="맑은고딕"/>
              </a:rPr>
              <a:t>Dragging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맑은고딕"/>
              </a:rPr>
              <a:t> options part</a:t>
            </a:r>
          </a:p>
        </p:txBody>
      </p:sp>
      <p:sp>
        <p:nvSpPr>
          <p:cNvPr id="19" name="Google Shape;284;p6">
            <a:extLst>
              <a:ext uri="{FF2B5EF4-FFF2-40B4-BE49-F238E27FC236}">
                <a16:creationId xmlns:a16="http://schemas.microsoft.com/office/drawing/2014/main" id="{D664B425-3F58-FB29-FB4D-A5451FB457C0}"/>
              </a:ext>
            </a:extLst>
          </p:cNvPr>
          <p:cNvSpPr txBox="1">
            <a:spLocks/>
          </p:cNvSpPr>
          <p:nvPr/>
        </p:nvSpPr>
        <p:spPr>
          <a:xfrm>
            <a:off x="7312478" y="6022293"/>
            <a:ext cx="3886201" cy="66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2000" b="1" i="0" dirty="0">
                <a:solidFill>
                  <a:srgbClr val="000000"/>
                </a:solidFill>
                <a:effectLst/>
                <a:latin typeface="맑은고딕"/>
              </a:rPr>
              <a:t>Rotating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맑은고딕"/>
              </a:rPr>
              <a:t> part of the products</a:t>
            </a:r>
          </a:p>
        </p:txBody>
      </p:sp>
    </p:spTree>
    <p:extLst>
      <p:ext uri="{BB962C8B-B14F-4D97-AF65-F5344CB8AC3E}">
        <p14:creationId xmlns:p14="http://schemas.microsoft.com/office/powerpoint/2010/main" val="104561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9162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accent1">
                    <a:lumMod val="75000"/>
                  </a:schemeClr>
                </a:solidFill>
                <a:latin typeface="맑은고딕"/>
              </a:rPr>
              <a:t>Duties division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맑은고딕"/>
              </a:rPr>
              <a:t>Part 6</a:t>
            </a:r>
            <a:endParaRPr lang="ko-KR" altLang="en-US" sz="1100" dirty="0">
              <a:solidFill>
                <a:schemeClr val="bg1"/>
              </a:solidFill>
              <a:latin typeface="맑은고딕"/>
            </a:endParaRPr>
          </a:p>
        </p:txBody>
      </p:sp>
      <p:sp>
        <p:nvSpPr>
          <p:cNvPr id="2" name="Google Shape;244;p4">
            <a:extLst>
              <a:ext uri="{FF2B5EF4-FFF2-40B4-BE49-F238E27FC236}">
                <a16:creationId xmlns:a16="http://schemas.microsoft.com/office/drawing/2014/main" id="{AF77F873-4ED9-9C88-C605-F46B835152EC}"/>
              </a:ext>
            </a:extLst>
          </p:cNvPr>
          <p:cNvSpPr/>
          <p:nvPr/>
        </p:nvSpPr>
        <p:spPr>
          <a:xfrm>
            <a:off x="723928" y="2119432"/>
            <a:ext cx="5088518" cy="180085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00123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48;p4">
            <a:extLst>
              <a:ext uri="{FF2B5EF4-FFF2-40B4-BE49-F238E27FC236}">
                <a16:creationId xmlns:a16="http://schemas.microsoft.com/office/drawing/2014/main" id="{D4072746-DA39-6D82-82A7-E632686CA760}"/>
              </a:ext>
            </a:extLst>
          </p:cNvPr>
          <p:cNvSpPr/>
          <p:nvPr/>
        </p:nvSpPr>
        <p:spPr>
          <a:xfrm>
            <a:off x="681530" y="4402156"/>
            <a:ext cx="5088517" cy="180085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00123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52;p4">
            <a:extLst>
              <a:ext uri="{FF2B5EF4-FFF2-40B4-BE49-F238E27FC236}">
                <a16:creationId xmlns:a16="http://schemas.microsoft.com/office/drawing/2014/main" id="{BA621CB0-CCF5-1B3A-DFC8-DEA008394FB3}"/>
              </a:ext>
            </a:extLst>
          </p:cNvPr>
          <p:cNvSpPr/>
          <p:nvPr/>
        </p:nvSpPr>
        <p:spPr>
          <a:xfrm>
            <a:off x="6410268" y="2119432"/>
            <a:ext cx="5129230" cy="180085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00123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56;p4">
            <a:extLst>
              <a:ext uri="{FF2B5EF4-FFF2-40B4-BE49-F238E27FC236}">
                <a16:creationId xmlns:a16="http://schemas.microsoft.com/office/drawing/2014/main" id="{00036117-0AF7-F735-A39A-56D6AB05C9D8}"/>
              </a:ext>
            </a:extLst>
          </p:cNvPr>
          <p:cNvSpPr/>
          <p:nvPr/>
        </p:nvSpPr>
        <p:spPr>
          <a:xfrm>
            <a:off x="6410267" y="4421473"/>
            <a:ext cx="5129231" cy="17589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00123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47;p4">
            <a:extLst>
              <a:ext uri="{FF2B5EF4-FFF2-40B4-BE49-F238E27FC236}">
                <a16:creationId xmlns:a16="http://schemas.microsoft.com/office/drawing/2014/main" id="{F267B9D2-46FA-45F6-A0B3-F69C51F624CF}"/>
              </a:ext>
            </a:extLst>
          </p:cNvPr>
          <p:cNvSpPr/>
          <p:nvPr/>
        </p:nvSpPr>
        <p:spPr>
          <a:xfrm>
            <a:off x="2141250" y="2263540"/>
            <a:ext cx="34458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600" b="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정현기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UI (Design)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Product design management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Dynamic effects (shadows, lights)</a:t>
            </a:r>
          </a:p>
        </p:txBody>
      </p:sp>
      <p:sp>
        <p:nvSpPr>
          <p:cNvPr id="13" name="Google Shape;251;p4">
            <a:extLst>
              <a:ext uri="{FF2B5EF4-FFF2-40B4-BE49-F238E27FC236}">
                <a16:creationId xmlns:a16="http://schemas.microsoft.com/office/drawing/2014/main" id="{6335BC65-105B-9C35-AABF-B60C641F2990}"/>
              </a:ext>
            </a:extLst>
          </p:cNvPr>
          <p:cNvSpPr/>
          <p:nvPr/>
        </p:nvSpPr>
        <p:spPr>
          <a:xfrm>
            <a:off x="2175278" y="4590099"/>
            <a:ext cx="35508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Name:  유경준</a:t>
            </a:r>
            <a:endParaRPr sz="1600" b="0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Core Logic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Apply products division parts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Manage entire codes</a:t>
            </a:r>
          </a:p>
        </p:txBody>
      </p:sp>
      <p:sp>
        <p:nvSpPr>
          <p:cNvPr id="17" name="Google Shape;258;p4">
            <a:extLst>
              <a:ext uri="{FF2B5EF4-FFF2-40B4-BE49-F238E27FC236}">
                <a16:creationId xmlns:a16="http://schemas.microsoft.com/office/drawing/2014/main" id="{6893ED33-677F-A965-DF0B-75C127CA1ED1}"/>
              </a:ext>
            </a:extLst>
          </p:cNvPr>
          <p:cNvSpPr/>
          <p:nvPr/>
        </p:nvSpPr>
        <p:spPr>
          <a:xfrm>
            <a:off x="7868670" y="4563330"/>
            <a:ext cx="3343200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: </a:t>
            </a:r>
            <a:r>
              <a:rPr lang="en-US" sz="1600" b="0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김다미</a:t>
            </a:r>
            <a:r>
              <a:rPr lang="en-US" sz="1600" b="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0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Texture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Find proper textures to apply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altLang="ko-KR" dirty="0"/>
              <a:t>Apply textures to products</a:t>
            </a:r>
            <a:endParaRPr dirty="0"/>
          </a:p>
        </p:txBody>
      </p:sp>
      <p:sp>
        <p:nvSpPr>
          <p:cNvPr id="18" name="Google Shape;255;p4">
            <a:extLst>
              <a:ext uri="{FF2B5EF4-FFF2-40B4-BE49-F238E27FC236}">
                <a16:creationId xmlns:a16="http://schemas.microsoft.com/office/drawing/2014/main" id="{65E6A0D5-0EBB-4B5B-02C7-DD3BEA9A9A11}"/>
              </a:ext>
            </a:extLst>
          </p:cNvPr>
          <p:cNvSpPr/>
          <p:nvPr/>
        </p:nvSpPr>
        <p:spPr>
          <a:xfrm>
            <a:off x="7868670" y="2303943"/>
            <a:ext cx="3445800" cy="161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Name: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권성현</a:t>
            </a:r>
            <a:endParaRPr sz="1600" b="0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Modeling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Product Modeling management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Applying proper models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Google Shape;245;p4">
            <a:extLst>
              <a:ext uri="{FF2B5EF4-FFF2-40B4-BE49-F238E27FC236}">
                <a16:creationId xmlns:a16="http://schemas.microsoft.com/office/drawing/2014/main" id="{4FEA30CC-3F82-DC7C-A372-0874EBE61B5A}"/>
              </a:ext>
            </a:extLst>
          </p:cNvPr>
          <p:cNvSpPr/>
          <p:nvPr/>
        </p:nvSpPr>
        <p:spPr>
          <a:xfrm rot="16200000">
            <a:off x="511838" y="2290881"/>
            <a:ext cx="1800859" cy="14579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5E089"/>
          </a:solidFill>
          <a:ln w="12700" cap="flat" cmpd="sng">
            <a:solidFill>
              <a:srgbClr val="00123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45;p4">
            <a:extLst>
              <a:ext uri="{FF2B5EF4-FFF2-40B4-BE49-F238E27FC236}">
                <a16:creationId xmlns:a16="http://schemas.microsoft.com/office/drawing/2014/main" id="{D809D78A-0AAF-358A-4BD7-30C580CF1A83}"/>
              </a:ext>
            </a:extLst>
          </p:cNvPr>
          <p:cNvSpPr/>
          <p:nvPr/>
        </p:nvSpPr>
        <p:spPr>
          <a:xfrm rot="16200000">
            <a:off x="504361" y="4563894"/>
            <a:ext cx="1800859" cy="14579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5E089"/>
          </a:solidFill>
          <a:ln w="12700" cap="flat" cmpd="sng">
            <a:solidFill>
              <a:srgbClr val="00123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5;p4">
            <a:extLst>
              <a:ext uri="{FF2B5EF4-FFF2-40B4-BE49-F238E27FC236}">
                <a16:creationId xmlns:a16="http://schemas.microsoft.com/office/drawing/2014/main" id="{F2367106-E051-F1D4-5AD9-2CDCB1356242}"/>
              </a:ext>
            </a:extLst>
          </p:cNvPr>
          <p:cNvSpPr/>
          <p:nvPr/>
        </p:nvSpPr>
        <p:spPr>
          <a:xfrm rot="16200000">
            <a:off x="6238818" y="2290881"/>
            <a:ext cx="1800859" cy="14579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5E089"/>
          </a:solidFill>
          <a:ln w="12700" cap="flat" cmpd="sng">
            <a:solidFill>
              <a:srgbClr val="00123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45;p4">
            <a:extLst>
              <a:ext uri="{FF2B5EF4-FFF2-40B4-BE49-F238E27FC236}">
                <a16:creationId xmlns:a16="http://schemas.microsoft.com/office/drawing/2014/main" id="{A8927F17-1BD7-CD85-EB78-A64F452B674B}"/>
              </a:ext>
            </a:extLst>
          </p:cNvPr>
          <p:cNvSpPr/>
          <p:nvPr/>
        </p:nvSpPr>
        <p:spPr>
          <a:xfrm rot="16200000">
            <a:off x="6251070" y="4592358"/>
            <a:ext cx="1781541" cy="1439769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5E089"/>
          </a:solidFill>
          <a:ln w="12700" cap="flat" cmpd="sng">
            <a:solidFill>
              <a:srgbClr val="00123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46;p4" descr="프로그래머, 아이콘, 세트. 남자, 프로그래머, 여자, set., 아이콘, illustration. | CanStock">
            <a:extLst>
              <a:ext uri="{FF2B5EF4-FFF2-40B4-BE49-F238E27FC236}">
                <a16:creationId xmlns:a16="http://schemas.microsoft.com/office/drawing/2014/main" id="{EACBA669-8AD8-E667-74CA-7E58DF66603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50000" b="50000"/>
          <a:stretch/>
        </p:blipFill>
        <p:spPr>
          <a:xfrm>
            <a:off x="681531" y="2256189"/>
            <a:ext cx="1480038" cy="1539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50;p4" descr="프로그래머, 아이콘, 세트. 남자, 프로그래머, 여자, set., 아이콘, illustration. | CanStock">
            <a:extLst>
              <a:ext uri="{FF2B5EF4-FFF2-40B4-BE49-F238E27FC236}">
                <a16:creationId xmlns:a16="http://schemas.microsoft.com/office/drawing/2014/main" id="{3871FECE-D873-7503-69B4-153C380EC7F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50000" b="50000"/>
          <a:stretch/>
        </p:blipFill>
        <p:spPr>
          <a:xfrm>
            <a:off x="652502" y="4558231"/>
            <a:ext cx="1480038" cy="1539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54;p4" descr="프로그래머, 아이콘, 세트. 남자, 프로그래머, 여자, set., 아이콘, illustration. | CanStock">
            <a:extLst>
              <a:ext uri="{FF2B5EF4-FFF2-40B4-BE49-F238E27FC236}">
                <a16:creationId xmlns:a16="http://schemas.microsoft.com/office/drawing/2014/main" id="{A4D8765E-D7A1-7F9C-854C-42773B653D2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50000" b="50000"/>
          <a:stretch/>
        </p:blipFill>
        <p:spPr>
          <a:xfrm>
            <a:off x="6379556" y="2247120"/>
            <a:ext cx="1480038" cy="1539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59;p4" descr="프로그래머, 아이콘, 세트. 남자, 프로그래머, 여자, set., 아이콘, illustration. | CanStock">
            <a:extLst>
              <a:ext uri="{FF2B5EF4-FFF2-40B4-BE49-F238E27FC236}">
                <a16:creationId xmlns:a16="http://schemas.microsoft.com/office/drawing/2014/main" id="{AA92F9CC-2725-3831-16B9-5F01CB8C9D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0000" b="52668"/>
          <a:stretch/>
        </p:blipFill>
        <p:spPr>
          <a:xfrm>
            <a:off x="6410267" y="4483054"/>
            <a:ext cx="1563452" cy="15392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828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4370143" y="2967335"/>
            <a:ext cx="3451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FFC000"/>
                </a:solidFill>
                <a:latin typeface="맑은고딕"/>
              </a:rPr>
              <a:t>Thank You</a:t>
            </a:r>
            <a:endParaRPr lang="ko-KR" altLang="en-US" sz="5400" dirty="0">
              <a:solidFill>
                <a:srgbClr val="FFC000"/>
              </a:solidFill>
              <a:latin typeface="맑은고딕"/>
            </a:endParaRP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015E42-14B0-6EF5-7488-48D3EF111F07}"/>
              </a:ext>
            </a:extLst>
          </p:cNvPr>
          <p:cNvSpPr txBox="1"/>
          <p:nvPr/>
        </p:nvSpPr>
        <p:spPr>
          <a:xfrm>
            <a:off x="514051" y="1203741"/>
            <a:ext cx="8658978" cy="512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맑은고딕"/>
              </a:rPr>
              <a:t>Title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맑은고딕"/>
              </a:rPr>
              <a:t>Team members information (+e-mail address) 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맑은고딕"/>
              </a:rPr>
              <a:t>Brief description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맑은고딕"/>
              </a:rPr>
              <a:t>Key features (advantages)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맑은고딕"/>
              </a:rPr>
              <a:t>Implementation details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맑은고딕"/>
              </a:rPr>
              <a:t>Duties division</a:t>
            </a:r>
          </a:p>
        </p:txBody>
      </p:sp>
      <p:sp>
        <p:nvSpPr>
          <p:cNvPr id="6" name="Google Shape;209;p2">
            <a:extLst>
              <a:ext uri="{FF2B5EF4-FFF2-40B4-BE49-F238E27FC236}">
                <a16:creationId xmlns:a16="http://schemas.microsoft.com/office/drawing/2014/main" id="{A3B600BB-88D7-5116-587E-4319F61A27FF}"/>
              </a:ext>
            </a:extLst>
          </p:cNvPr>
          <p:cNvSpPr txBox="1">
            <a:spLocks/>
          </p:cNvSpPr>
          <p:nvPr/>
        </p:nvSpPr>
        <p:spPr>
          <a:xfrm>
            <a:off x="514051" y="401905"/>
            <a:ext cx="3245149" cy="68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>
                <a:solidFill>
                  <a:srgbClr val="FFC000"/>
                </a:solidFill>
                <a:latin typeface="맑은고딕"/>
                <a:ea typeface="Arial"/>
                <a:cs typeface="Arial"/>
                <a:sym typeface="Arial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92520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847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accent1">
                    <a:lumMod val="75000"/>
                  </a:schemeClr>
                </a:solidFill>
                <a:latin typeface="맑은고딕"/>
              </a:rPr>
              <a:t>Title</a:t>
            </a:r>
            <a:endParaRPr lang="ko-KR" altLang="en-US" sz="3600" b="1" spc="-300" dirty="0">
              <a:solidFill>
                <a:schemeClr val="accent1">
                  <a:lumMod val="75000"/>
                </a:schemeClr>
              </a:solidFill>
              <a:latin typeface="맑은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맑은고딕"/>
              </a:rPr>
              <a:t>Part 1</a:t>
            </a:r>
            <a:endParaRPr lang="ko-KR" altLang="en-US" sz="1100" dirty="0">
              <a:solidFill>
                <a:schemeClr val="bg1"/>
              </a:solidFill>
              <a:latin typeface="맑은고딕"/>
            </a:endParaRPr>
          </a:p>
        </p:txBody>
      </p:sp>
      <p:sp>
        <p:nvSpPr>
          <p:cNvPr id="2" name="Google Shape;237;p3">
            <a:extLst>
              <a:ext uri="{FF2B5EF4-FFF2-40B4-BE49-F238E27FC236}">
                <a16:creationId xmlns:a16="http://schemas.microsoft.com/office/drawing/2014/main" id="{4C030DE1-DC9E-F8A5-43ED-E0A7582E8C72}"/>
              </a:ext>
            </a:extLst>
          </p:cNvPr>
          <p:cNvSpPr txBox="1">
            <a:spLocks/>
          </p:cNvSpPr>
          <p:nvPr/>
        </p:nvSpPr>
        <p:spPr>
          <a:xfrm>
            <a:off x="3450563" y="1146628"/>
            <a:ext cx="5475723" cy="753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accent1"/>
              </a:buClr>
              <a:buSzPts val="4400"/>
              <a:buFont typeface="Arial"/>
              <a:buNone/>
            </a:pPr>
            <a:r>
              <a:rPr lang="en-US" b="1" dirty="0">
                <a:solidFill>
                  <a:srgbClr val="C00000"/>
                </a:solidFill>
              </a:rPr>
              <a:t>DIY</a:t>
            </a:r>
            <a:r>
              <a:rPr lang="en-US" dirty="0"/>
              <a:t> - 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dirty="0"/>
              <a:t>esign </a:t>
            </a:r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dirty="0"/>
              <a:t>t 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/>
              <a:t>ourself</a:t>
            </a:r>
          </a:p>
        </p:txBody>
      </p:sp>
      <p:sp>
        <p:nvSpPr>
          <p:cNvPr id="3" name="Google Shape;235;p3">
            <a:extLst>
              <a:ext uri="{FF2B5EF4-FFF2-40B4-BE49-F238E27FC236}">
                <a16:creationId xmlns:a16="http://schemas.microsoft.com/office/drawing/2014/main" id="{69655D04-44BA-A70C-73FF-99518868D9A1}"/>
              </a:ext>
            </a:extLst>
          </p:cNvPr>
          <p:cNvSpPr txBox="1">
            <a:spLocks/>
          </p:cNvSpPr>
          <p:nvPr/>
        </p:nvSpPr>
        <p:spPr>
          <a:xfrm>
            <a:off x="728320" y="2650416"/>
            <a:ext cx="8546307" cy="2835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bjective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endParaRPr lang="en-US" sz="1700" dirty="0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21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600" dirty="0">
                <a:latin typeface="맑은고딕"/>
                <a:ea typeface="Arial"/>
                <a:cs typeface="Arial"/>
                <a:sym typeface="Arial"/>
              </a:rPr>
              <a:t>D</a:t>
            </a:r>
            <a:r>
              <a:rPr lang="en-US" sz="2600" dirty="0">
                <a:latin typeface="맑은고딕"/>
              </a:rPr>
              <a:t>esign </a:t>
            </a:r>
            <a:r>
              <a:rPr lang="en-US" sz="2600" b="1" dirty="0">
                <a:latin typeface="맑은고딕"/>
              </a:rPr>
              <a:t>various objects</a:t>
            </a:r>
            <a:r>
              <a:rPr lang="en-US" sz="2600" b="1" dirty="0">
                <a:latin typeface="맑은고딕"/>
                <a:ea typeface="Arial"/>
                <a:cs typeface="Arial"/>
                <a:sym typeface="Arial"/>
              </a:rPr>
              <a:t> easily </a:t>
            </a:r>
            <a:r>
              <a:rPr lang="en-US" sz="2600" dirty="0">
                <a:latin typeface="맑은고딕"/>
                <a:ea typeface="Arial"/>
                <a:cs typeface="Arial"/>
                <a:sym typeface="Arial"/>
              </a:rPr>
              <a:t>by </a:t>
            </a:r>
            <a:r>
              <a:rPr lang="en-US" sz="2600" dirty="0">
                <a:latin typeface="맑은고딕"/>
              </a:rPr>
              <a:t>users</a:t>
            </a:r>
            <a:r>
              <a:rPr lang="en-US" sz="2600" dirty="0">
                <a:latin typeface="맑은고딕"/>
                <a:ea typeface="Arial"/>
                <a:cs typeface="Arial"/>
                <a:sym typeface="Arial"/>
              </a:rPr>
              <a:t>.</a:t>
            </a:r>
            <a:endParaRPr lang="en-US" sz="2600" dirty="0">
              <a:latin typeface="맑은고딕"/>
            </a:endParaRPr>
          </a:p>
          <a:p>
            <a:pPr>
              <a:lnSpc>
                <a:spcPct val="21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600" dirty="0">
                <a:latin typeface="맑은고딕"/>
                <a:ea typeface="Arial"/>
                <a:cs typeface="Arial"/>
                <a:sym typeface="Arial"/>
              </a:rPr>
              <a:t>Be able to make the </a:t>
            </a:r>
            <a:r>
              <a:rPr lang="en-US" sz="2600" b="1" dirty="0">
                <a:latin typeface="맑은고딕"/>
              </a:rPr>
              <a:t>design user wants</a:t>
            </a:r>
            <a:r>
              <a:rPr lang="en-US" sz="2600" b="1" dirty="0">
                <a:latin typeface="맑은고딕"/>
                <a:ea typeface="Arial"/>
                <a:cs typeface="Arial"/>
                <a:sym typeface="Arial"/>
              </a:rPr>
              <a:t> </a:t>
            </a:r>
            <a:r>
              <a:rPr lang="en-US" sz="2600" dirty="0">
                <a:latin typeface="맑은고딕"/>
                <a:ea typeface="Arial"/>
                <a:cs typeface="Arial"/>
                <a:sym typeface="Arial"/>
              </a:rPr>
              <a:t>fast and simple.</a:t>
            </a:r>
            <a:endParaRPr lang="en-US" sz="2600" dirty="0">
              <a:latin typeface="맑은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64014B-19DE-4F24-3F83-2D10CA609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456" y="2109333"/>
            <a:ext cx="4309382" cy="263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9162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accent1">
                    <a:lumMod val="75000"/>
                  </a:schemeClr>
                </a:solidFill>
                <a:latin typeface="맑은고딕"/>
              </a:rPr>
              <a:t>Team members information (+e-mail address) </a:t>
            </a:r>
            <a:endParaRPr lang="ko-KR" altLang="en-US" sz="3600" b="1" spc="-300" dirty="0">
              <a:solidFill>
                <a:schemeClr val="accent1">
                  <a:lumMod val="75000"/>
                </a:schemeClr>
              </a:solidFill>
              <a:latin typeface="맑은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맑은고딕"/>
              </a:rPr>
              <a:t>Part 2</a:t>
            </a:r>
            <a:endParaRPr lang="ko-KR" altLang="en-US" sz="1100" dirty="0">
              <a:solidFill>
                <a:schemeClr val="bg1"/>
              </a:solidFill>
              <a:latin typeface="맑은고딕"/>
            </a:endParaRPr>
          </a:p>
        </p:txBody>
      </p:sp>
      <p:sp>
        <p:nvSpPr>
          <p:cNvPr id="2" name="Google Shape;244;p4">
            <a:extLst>
              <a:ext uri="{FF2B5EF4-FFF2-40B4-BE49-F238E27FC236}">
                <a16:creationId xmlns:a16="http://schemas.microsoft.com/office/drawing/2014/main" id="{AF77F873-4ED9-9C88-C605-F46B835152EC}"/>
              </a:ext>
            </a:extLst>
          </p:cNvPr>
          <p:cNvSpPr/>
          <p:nvPr/>
        </p:nvSpPr>
        <p:spPr>
          <a:xfrm>
            <a:off x="723928" y="2119432"/>
            <a:ext cx="5088518" cy="180085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00123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48;p4">
            <a:extLst>
              <a:ext uri="{FF2B5EF4-FFF2-40B4-BE49-F238E27FC236}">
                <a16:creationId xmlns:a16="http://schemas.microsoft.com/office/drawing/2014/main" id="{D4072746-DA39-6D82-82A7-E632686CA760}"/>
              </a:ext>
            </a:extLst>
          </p:cNvPr>
          <p:cNvSpPr/>
          <p:nvPr/>
        </p:nvSpPr>
        <p:spPr>
          <a:xfrm>
            <a:off x="681530" y="4402156"/>
            <a:ext cx="5088517" cy="180085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00123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52;p4">
            <a:extLst>
              <a:ext uri="{FF2B5EF4-FFF2-40B4-BE49-F238E27FC236}">
                <a16:creationId xmlns:a16="http://schemas.microsoft.com/office/drawing/2014/main" id="{BA621CB0-CCF5-1B3A-DFC8-DEA008394FB3}"/>
              </a:ext>
            </a:extLst>
          </p:cNvPr>
          <p:cNvSpPr/>
          <p:nvPr/>
        </p:nvSpPr>
        <p:spPr>
          <a:xfrm>
            <a:off x="6410268" y="2119432"/>
            <a:ext cx="5129230" cy="180085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00123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56;p4">
            <a:extLst>
              <a:ext uri="{FF2B5EF4-FFF2-40B4-BE49-F238E27FC236}">
                <a16:creationId xmlns:a16="http://schemas.microsoft.com/office/drawing/2014/main" id="{00036117-0AF7-F735-A39A-56D6AB05C9D8}"/>
              </a:ext>
            </a:extLst>
          </p:cNvPr>
          <p:cNvSpPr/>
          <p:nvPr/>
        </p:nvSpPr>
        <p:spPr>
          <a:xfrm>
            <a:off x="6410267" y="4421473"/>
            <a:ext cx="5129231" cy="17589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00123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47;p4">
            <a:extLst>
              <a:ext uri="{FF2B5EF4-FFF2-40B4-BE49-F238E27FC236}">
                <a16:creationId xmlns:a16="http://schemas.microsoft.com/office/drawing/2014/main" id="{F267B9D2-46FA-45F6-A0B3-F69C51F624CF}"/>
              </a:ext>
            </a:extLst>
          </p:cNvPr>
          <p:cNvSpPr/>
          <p:nvPr/>
        </p:nvSpPr>
        <p:spPr>
          <a:xfrm>
            <a:off x="2141250" y="2307082"/>
            <a:ext cx="34458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600" b="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정현기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: 201732734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 : jhg8342@gachon.ac.kr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Part: </a:t>
            </a:r>
            <a:r>
              <a:rPr lang="en-US" altLang="ko-K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(Design)</a:t>
            </a:r>
            <a:endParaRPr dirty="0"/>
          </a:p>
        </p:txBody>
      </p:sp>
      <p:sp>
        <p:nvSpPr>
          <p:cNvPr id="13" name="Google Shape;251;p4">
            <a:extLst>
              <a:ext uri="{FF2B5EF4-FFF2-40B4-BE49-F238E27FC236}">
                <a16:creationId xmlns:a16="http://schemas.microsoft.com/office/drawing/2014/main" id="{6335BC65-105B-9C35-AABF-B60C641F2990}"/>
              </a:ext>
            </a:extLst>
          </p:cNvPr>
          <p:cNvSpPr/>
          <p:nvPr/>
        </p:nvSpPr>
        <p:spPr>
          <a:xfrm>
            <a:off x="2175278" y="4590099"/>
            <a:ext cx="35508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Name:  유경준</a:t>
            </a:r>
            <a:endParaRPr sz="1600" b="0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: 201835475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 : hermeskj0217@gmail.com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Part: Core Logic</a:t>
            </a:r>
            <a:endParaRPr dirty="0"/>
          </a:p>
        </p:txBody>
      </p:sp>
      <p:sp>
        <p:nvSpPr>
          <p:cNvPr id="17" name="Google Shape;258;p4">
            <a:extLst>
              <a:ext uri="{FF2B5EF4-FFF2-40B4-BE49-F238E27FC236}">
                <a16:creationId xmlns:a16="http://schemas.microsoft.com/office/drawing/2014/main" id="{6893ED33-677F-A965-DF0B-75C127CA1ED1}"/>
              </a:ext>
            </a:extLst>
          </p:cNvPr>
          <p:cNvSpPr/>
          <p:nvPr/>
        </p:nvSpPr>
        <p:spPr>
          <a:xfrm>
            <a:off x="7868670" y="4563330"/>
            <a:ext cx="33432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: </a:t>
            </a:r>
            <a:r>
              <a:rPr lang="en-US" sz="1600" b="0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김다미</a:t>
            </a:r>
            <a:r>
              <a:rPr lang="en-US" sz="1600" b="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0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: 202035308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 : sspdami@gmail.com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Part: </a:t>
            </a:r>
            <a:r>
              <a:rPr lang="en-US" altLang="ko-K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Texture</a:t>
            </a:r>
            <a:endParaRPr dirty="0"/>
          </a:p>
        </p:txBody>
      </p:sp>
      <p:sp>
        <p:nvSpPr>
          <p:cNvPr id="18" name="Google Shape;255;p4">
            <a:extLst>
              <a:ext uri="{FF2B5EF4-FFF2-40B4-BE49-F238E27FC236}">
                <a16:creationId xmlns:a16="http://schemas.microsoft.com/office/drawing/2014/main" id="{65E6A0D5-0EBB-4B5B-02C7-DD3BEA9A9A11}"/>
              </a:ext>
            </a:extLst>
          </p:cNvPr>
          <p:cNvSpPr/>
          <p:nvPr/>
        </p:nvSpPr>
        <p:spPr>
          <a:xfrm>
            <a:off x="7868670" y="2303943"/>
            <a:ext cx="34458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Name: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권성현</a:t>
            </a:r>
            <a:endParaRPr sz="1600" b="0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: 201835407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 : rushhour.k@gmail.com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Part: Modeling</a:t>
            </a:r>
            <a:endParaRPr dirty="0"/>
          </a:p>
        </p:txBody>
      </p:sp>
      <p:sp>
        <p:nvSpPr>
          <p:cNvPr id="22" name="Google Shape;245;p4">
            <a:extLst>
              <a:ext uri="{FF2B5EF4-FFF2-40B4-BE49-F238E27FC236}">
                <a16:creationId xmlns:a16="http://schemas.microsoft.com/office/drawing/2014/main" id="{4FEA30CC-3F82-DC7C-A372-0874EBE61B5A}"/>
              </a:ext>
            </a:extLst>
          </p:cNvPr>
          <p:cNvSpPr/>
          <p:nvPr/>
        </p:nvSpPr>
        <p:spPr>
          <a:xfrm rot="16200000">
            <a:off x="511838" y="2290881"/>
            <a:ext cx="1800859" cy="145796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2">
              <a:lumMod val="40000"/>
              <a:lumOff val="60000"/>
            </a:schemeClr>
          </a:solidFill>
          <a:ln w="12700" cap="flat" cmpd="sng">
            <a:solidFill>
              <a:srgbClr val="00123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45;p4">
            <a:extLst>
              <a:ext uri="{FF2B5EF4-FFF2-40B4-BE49-F238E27FC236}">
                <a16:creationId xmlns:a16="http://schemas.microsoft.com/office/drawing/2014/main" id="{D809D78A-0AAF-358A-4BD7-30C580CF1A83}"/>
              </a:ext>
            </a:extLst>
          </p:cNvPr>
          <p:cNvSpPr/>
          <p:nvPr/>
        </p:nvSpPr>
        <p:spPr>
          <a:xfrm rot="16200000">
            <a:off x="504361" y="4563894"/>
            <a:ext cx="1800859" cy="145796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2">
              <a:lumMod val="40000"/>
              <a:lumOff val="60000"/>
            </a:schemeClr>
          </a:solidFill>
          <a:ln w="12700" cap="flat" cmpd="sng">
            <a:solidFill>
              <a:srgbClr val="00123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5;p4">
            <a:extLst>
              <a:ext uri="{FF2B5EF4-FFF2-40B4-BE49-F238E27FC236}">
                <a16:creationId xmlns:a16="http://schemas.microsoft.com/office/drawing/2014/main" id="{F2367106-E051-F1D4-5AD9-2CDCB1356242}"/>
              </a:ext>
            </a:extLst>
          </p:cNvPr>
          <p:cNvSpPr/>
          <p:nvPr/>
        </p:nvSpPr>
        <p:spPr>
          <a:xfrm rot="16200000">
            <a:off x="6238818" y="2290881"/>
            <a:ext cx="1800859" cy="145796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2">
              <a:lumMod val="40000"/>
              <a:lumOff val="60000"/>
            </a:schemeClr>
          </a:solidFill>
          <a:ln w="12700" cap="flat" cmpd="sng">
            <a:solidFill>
              <a:srgbClr val="00123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45;p4">
            <a:extLst>
              <a:ext uri="{FF2B5EF4-FFF2-40B4-BE49-F238E27FC236}">
                <a16:creationId xmlns:a16="http://schemas.microsoft.com/office/drawing/2014/main" id="{A8927F17-1BD7-CD85-EB78-A64F452B674B}"/>
              </a:ext>
            </a:extLst>
          </p:cNvPr>
          <p:cNvSpPr/>
          <p:nvPr/>
        </p:nvSpPr>
        <p:spPr>
          <a:xfrm rot="16200000">
            <a:off x="6251070" y="4592358"/>
            <a:ext cx="1781541" cy="1439769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2">
              <a:lumMod val="40000"/>
              <a:lumOff val="60000"/>
            </a:schemeClr>
          </a:solidFill>
          <a:ln w="12700" cap="flat" cmpd="sng">
            <a:solidFill>
              <a:srgbClr val="00123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46;p4" descr="프로그래머, 아이콘, 세트. 남자, 프로그래머, 여자, set., 아이콘, illustration. | CanStock">
            <a:extLst>
              <a:ext uri="{FF2B5EF4-FFF2-40B4-BE49-F238E27FC236}">
                <a16:creationId xmlns:a16="http://schemas.microsoft.com/office/drawing/2014/main" id="{EACBA669-8AD8-E667-74CA-7E58DF66603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50000" b="50000"/>
          <a:stretch/>
        </p:blipFill>
        <p:spPr>
          <a:xfrm>
            <a:off x="681531" y="2256189"/>
            <a:ext cx="1480038" cy="1539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50;p4" descr="프로그래머, 아이콘, 세트. 남자, 프로그래머, 여자, set., 아이콘, illustration. | CanStock">
            <a:extLst>
              <a:ext uri="{FF2B5EF4-FFF2-40B4-BE49-F238E27FC236}">
                <a16:creationId xmlns:a16="http://schemas.microsoft.com/office/drawing/2014/main" id="{3871FECE-D873-7503-69B4-153C380EC7F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50000" b="50000"/>
          <a:stretch/>
        </p:blipFill>
        <p:spPr>
          <a:xfrm>
            <a:off x="652502" y="4558231"/>
            <a:ext cx="1480038" cy="1539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54;p4" descr="프로그래머, 아이콘, 세트. 남자, 프로그래머, 여자, set., 아이콘, illustration. | CanStock">
            <a:extLst>
              <a:ext uri="{FF2B5EF4-FFF2-40B4-BE49-F238E27FC236}">
                <a16:creationId xmlns:a16="http://schemas.microsoft.com/office/drawing/2014/main" id="{A4D8765E-D7A1-7F9C-854C-42773B653D2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50000" b="50000"/>
          <a:stretch/>
        </p:blipFill>
        <p:spPr>
          <a:xfrm>
            <a:off x="6379556" y="2247120"/>
            <a:ext cx="1480038" cy="1539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59;p4" descr="프로그래머, 아이콘, 세트. 남자, 프로그래머, 여자, set., 아이콘, illustration. | CanStock">
            <a:extLst>
              <a:ext uri="{FF2B5EF4-FFF2-40B4-BE49-F238E27FC236}">
                <a16:creationId xmlns:a16="http://schemas.microsoft.com/office/drawing/2014/main" id="{AA92F9CC-2725-3831-16B9-5F01CB8C9D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0000" b="52668"/>
          <a:stretch/>
        </p:blipFill>
        <p:spPr>
          <a:xfrm>
            <a:off x="6410267" y="4483054"/>
            <a:ext cx="1563452" cy="15392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010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622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accent1">
                    <a:lumMod val="75000"/>
                  </a:schemeClr>
                </a:solidFill>
                <a:latin typeface="맑은고딕"/>
              </a:rPr>
              <a:t>Brief description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맑은고딕"/>
              </a:rPr>
              <a:t>Part 3</a:t>
            </a:r>
            <a:endParaRPr lang="ko-KR" altLang="en-US" sz="1100" dirty="0">
              <a:solidFill>
                <a:schemeClr val="bg1"/>
              </a:solidFill>
              <a:latin typeface="맑은고딕"/>
            </a:endParaRPr>
          </a:p>
        </p:txBody>
      </p:sp>
      <p:sp>
        <p:nvSpPr>
          <p:cNvPr id="3" name="Google Shape;266;p5">
            <a:extLst>
              <a:ext uri="{FF2B5EF4-FFF2-40B4-BE49-F238E27FC236}">
                <a16:creationId xmlns:a16="http://schemas.microsoft.com/office/drawing/2014/main" id="{6D888F8F-7D40-CCBE-62E7-CFAC5B93BA92}"/>
              </a:ext>
            </a:extLst>
          </p:cNvPr>
          <p:cNvSpPr txBox="1"/>
          <p:nvPr/>
        </p:nvSpPr>
        <p:spPr>
          <a:xfrm>
            <a:off x="933031" y="1502779"/>
            <a:ext cx="2766001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3200"/>
              <a:buFont typeface="Arial"/>
              <a:buNone/>
            </a:pPr>
            <a:r>
              <a:rPr lang="en-US" sz="2500" b="1" dirty="0">
                <a:solidFill>
                  <a:schemeClr val="dk1"/>
                </a:solidFill>
                <a:latin typeface="맑은고딕"/>
                <a:ea typeface="Arial"/>
                <a:cs typeface="Arial"/>
                <a:sym typeface="Arial"/>
              </a:rPr>
              <a:t>Design</a:t>
            </a:r>
            <a:endParaRPr sz="2500" dirty="0">
              <a:latin typeface="맑은고딕"/>
            </a:endParaRPr>
          </a:p>
        </p:txBody>
      </p:sp>
      <p:sp>
        <p:nvSpPr>
          <p:cNvPr id="6" name="Google Shape;267;p5">
            <a:extLst>
              <a:ext uri="{FF2B5EF4-FFF2-40B4-BE49-F238E27FC236}">
                <a16:creationId xmlns:a16="http://schemas.microsoft.com/office/drawing/2014/main" id="{16F8F37B-0EF6-BE3C-E14C-01CBE5F11B7A}"/>
              </a:ext>
            </a:extLst>
          </p:cNvPr>
          <p:cNvSpPr txBox="1"/>
          <p:nvPr/>
        </p:nvSpPr>
        <p:spPr>
          <a:xfrm>
            <a:off x="5556041" y="1502779"/>
            <a:ext cx="2099542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ct val="95726"/>
              <a:buFont typeface="Arial"/>
              <a:buNone/>
            </a:pPr>
            <a:r>
              <a:rPr lang="en-US" sz="2500" b="1" dirty="0">
                <a:solidFill>
                  <a:schemeClr val="dk1"/>
                </a:solidFill>
                <a:latin typeface="맑은고딕"/>
                <a:ea typeface="맑은 고딕" panose="020B0503020000020004" pitchFamily="50" charset="-127"/>
                <a:cs typeface="Arial"/>
                <a:sym typeface="Arial"/>
              </a:rPr>
              <a:t>Perspective</a:t>
            </a:r>
            <a:endParaRPr sz="2500" dirty="0">
              <a:latin typeface="맑은고딕"/>
              <a:ea typeface="맑은 고딕" panose="020B0503020000020004" pitchFamily="50" charset="-127"/>
            </a:endParaRPr>
          </a:p>
        </p:txBody>
      </p:sp>
      <p:pic>
        <p:nvPicPr>
          <p:cNvPr id="7" name="Google Shape;269;p5" descr="360도 - 무료 상호 작용개 아이콘">
            <a:extLst>
              <a:ext uri="{FF2B5EF4-FFF2-40B4-BE49-F238E27FC236}">
                <a16:creationId xmlns:a16="http://schemas.microsoft.com/office/drawing/2014/main" id="{FCE680FF-95AD-4FF7-FCBC-635A23B457B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83860" y="2244650"/>
            <a:ext cx="2008036" cy="2008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4BE448-C867-1979-DA68-2E02522AE88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58" y="2244650"/>
            <a:ext cx="2008036" cy="2008036"/>
          </a:xfrm>
          <a:prstGeom prst="rect">
            <a:avLst/>
          </a:prstGeom>
        </p:spPr>
      </p:pic>
      <p:sp>
        <p:nvSpPr>
          <p:cNvPr id="11" name="Google Shape;267;p5">
            <a:extLst>
              <a:ext uri="{FF2B5EF4-FFF2-40B4-BE49-F238E27FC236}">
                <a16:creationId xmlns:a16="http://schemas.microsoft.com/office/drawing/2014/main" id="{E2EBBEE2-1597-3808-6E10-38B78F7F2478}"/>
              </a:ext>
            </a:extLst>
          </p:cNvPr>
          <p:cNvSpPr txBox="1"/>
          <p:nvPr/>
        </p:nvSpPr>
        <p:spPr>
          <a:xfrm>
            <a:off x="9496672" y="1497715"/>
            <a:ext cx="2099542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ct val="95726"/>
              <a:buFont typeface="Arial"/>
              <a:buNone/>
            </a:pPr>
            <a:r>
              <a:rPr lang="en-US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Accessibility</a:t>
            </a:r>
            <a:endParaRPr sz="2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6B0E763-B695-525A-E82D-93A8FABC1D2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781" y="2599874"/>
            <a:ext cx="1407002" cy="1407002"/>
          </a:xfrm>
          <a:prstGeom prst="rect">
            <a:avLst/>
          </a:prstGeom>
        </p:spPr>
      </p:pic>
      <p:sp>
        <p:nvSpPr>
          <p:cNvPr id="14" name="Google Shape;265;p5">
            <a:extLst>
              <a:ext uri="{FF2B5EF4-FFF2-40B4-BE49-F238E27FC236}">
                <a16:creationId xmlns:a16="http://schemas.microsoft.com/office/drawing/2014/main" id="{0EE59880-E7E4-DB5E-0B10-0AB3ACEE06A0}"/>
              </a:ext>
            </a:extLst>
          </p:cNvPr>
          <p:cNvSpPr txBox="1">
            <a:spLocks/>
          </p:cNvSpPr>
          <p:nvPr/>
        </p:nvSpPr>
        <p:spPr>
          <a:xfrm>
            <a:off x="996863" y="4511323"/>
            <a:ext cx="3575137" cy="185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200000"/>
              </a:lnSpc>
              <a:spcBef>
                <a:spcPts val="0"/>
              </a:spcBef>
              <a:buSzPts val="1800"/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The user can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easily change </a:t>
            </a:r>
          </a:p>
          <a:p>
            <a:pPr marL="114300" indent="0">
              <a:lnSpc>
                <a:spcPct val="200000"/>
              </a:lnSpc>
              <a:spcBef>
                <a:spcPts val="0"/>
              </a:spcBef>
              <a:buSzPts val="1800"/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materials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 and their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design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 </a:t>
            </a:r>
          </a:p>
          <a:p>
            <a:pPr marL="114300" indent="0">
              <a:lnSpc>
                <a:spcPct val="200000"/>
              </a:lnSpc>
              <a:spcBef>
                <a:spcPts val="0"/>
              </a:spcBef>
              <a:buSzPts val="1800"/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with simple movements.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맑은고딕"/>
            </a:endParaRPr>
          </a:p>
        </p:txBody>
      </p:sp>
      <p:sp>
        <p:nvSpPr>
          <p:cNvPr id="15" name="Google Shape;268;p5">
            <a:extLst>
              <a:ext uri="{FF2B5EF4-FFF2-40B4-BE49-F238E27FC236}">
                <a16:creationId xmlns:a16="http://schemas.microsoft.com/office/drawing/2014/main" id="{071F82FC-67AD-1EDA-FFCD-12EB9AFDE36C}"/>
              </a:ext>
            </a:extLst>
          </p:cNvPr>
          <p:cNvSpPr txBox="1"/>
          <p:nvPr/>
        </p:nvSpPr>
        <p:spPr>
          <a:xfrm>
            <a:off x="4882768" y="4512336"/>
            <a:ext cx="3869346" cy="223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The user can see the object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from various angles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 by applying various effects such as a light source.</a:t>
            </a:r>
            <a:endParaRPr dirty="0">
              <a:solidFill>
                <a:schemeClr val="accent1">
                  <a:lumMod val="75000"/>
                </a:schemeClr>
              </a:solidFill>
              <a:latin typeface="맑은고딕"/>
            </a:endParaRPr>
          </a:p>
        </p:txBody>
      </p:sp>
      <p:sp>
        <p:nvSpPr>
          <p:cNvPr id="17" name="Google Shape;268;p5">
            <a:extLst>
              <a:ext uri="{FF2B5EF4-FFF2-40B4-BE49-F238E27FC236}">
                <a16:creationId xmlns:a16="http://schemas.microsoft.com/office/drawing/2014/main" id="{585EDA23-6F1F-55BD-6519-D282F140F8B9}"/>
              </a:ext>
            </a:extLst>
          </p:cNvPr>
          <p:cNvSpPr txBox="1"/>
          <p:nvPr/>
        </p:nvSpPr>
        <p:spPr>
          <a:xfrm>
            <a:off x="9067152" y="4512336"/>
            <a:ext cx="2994220" cy="223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It is easy for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people of all </a:t>
            </a: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ages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 to use this program</a:t>
            </a: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without difficulties</a:t>
            </a:r>
          </a:p>
        </p:txBody>
      </p:sp>
    </p:spTree>
    <p:extLst>
      <p:ext uri="{BB962C8B-B14F-4D97-AF65-F5344CB8AC3E}">
        <p14:creationId xmlns:p14="http://schemas.microsoft.com/office/powerpoint/2010/main" val="196973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606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accent1">
                    <a:lumMod val="75000"/>
                  </a:schemeClr>
                </a:solidFill>
                <a:latin typeface="맑은고딕"/>
              </a:rPr>
              <a:t>Key features (advantages)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맑은고딕"/>
              </a:rPr>
              <a:t>Part 4</a:t>
            </a:r>
            <a:endParaRPr lang="ko-KR" altLang="en-US" sz="1100" dirty="0">
              <a:solidFill>
                <a:schemeClr val="bg1"/>
              </a:solidFill>
              <a:latin typeface="맑은고딕"/>
            </a:endParaRPr>
          </a:p>
        </p:txBody>
      </p:sp>
      <p:sp>
        <p:nvSpPr>
          <p:cNvPr id="10" name="Google Shape;284;p6">
            <a:extLst>
              <a:ext uri="{FF2B5EF4-FFF2-40B4-BE49-F238E27FC236}">
                <a16:creationId xmlns:a16="http://schemas.microsoft.com/office/drawing/2014/main" id="{AB3AC024-9B65-CE28-07F1-D7F9F3D9DB08}"/>
              </a:ext>
            </a:extLst>
          </p:cNvPr>
          <p:cNvSpPr txBox="1">
            <a:spLocks/>
          </p:cNvSpPr>
          <p:nvPr/>
        </p:nvSpPr>
        <p:spPr>
          <a:xfrm>
            <a:off x="931649" y="3138900"/>
            <a:ext cx="8236039" cy="21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2250">
              <a:lnSpc>
                <a:spcPct val="220000"/>
              </a:lnSpc>
              <a:spcBef>
                <a:spcPts val="0"/>
              </a:spcBef>
              <a:buClr>
                <a:schemeClr val="accent2"/>
              </a:buClr>
              <a:buSzPts val="1500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맑은고딕"/>
              </a:rPr>
              <a:t>Users can choose the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맑은고딕"/>
              </a:rPr>
              <a:t>object they want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맑은고딕"/>
              </a:rPr>
              <a:t>(e.g. chairs, bike)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맑은고딕"/>
            </a:endParaRPr>
          </a:p>
          <a:p>
            <a:pPr indent="-222250">
              <a:lnSpc>
                <a:spcPct val="220000"/>
              </a:lnSpc>
              <a:buClr>
                <a:schemeClr val="accent2"/>
              </a:buClr>
              <a:buSzPts val="1500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맑은고딕"/>
              </a:rPr>
              <a:t>Users can choose the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맑은고딕"/>
              </a:rPr>
              <a:t>color or design they want to wear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맑은고딕"/>
              </a:rPr>
              <a:t> on the product</a:t>
            </a:r>
          </a:p>
        </p:txBody>
      </p:sp>
      <p:sp>
        <p:nvSpPr>
          <p:cNvPr id="11" name="Google Shape;279;p6">
            <a:extLst>
              <a:ext uri="{FF2B5EF4-FFF2-40B4-BE49-F238E27FC236}">
                <a16:creationId xmlns:a16="http://schemas.microsoft.com/office/drawing/2014/main" id="{98E3BE50-FF3A-ABCF-B500-489CC7082D8B}"/>
              </a:ext>
            </a:extLst>
          </p:cNvPr>
          <p:cNvSpPr/>
          <p:nvPr/>
        </p:nvSpPr>
        <p:spPr>
          <a:xfrm>
            <a:off x="931649" y="1893454"/>
            <a:ext cx="354874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맑은 고딕" panose="020B0503020000020004" pitchFamily="50" charset="-127"/>
                <a:cs typeface="Arial"/>
                <a:sym typeface="Arial"/>
              </a:rPr>
              <a:t>Product </a:t>
            </a:r>
            <a:r>
              <a:rPr lang="en-US" sz="2800" b="1" cap="none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맑은 고딕" panose="020B0503020000020004" pitchFamily="50" charset="-127"/>
                <a:cs typeface="Arial"/>
                <a:sym typeface="Arial"/>
              </a:rPr>
              <a:t>Selection</a:t>
            </a:r>
            <a:endParaRPr b="1" dirty="0">
              <a:solidFill>
                <a:schemeClr val="accent1">
                  <a:lumMod val="75000"/>
                </a:schemeClr>
              </a:solidFill>
              <a:latin typeface="맑은고딕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7A912A2-F057-23A2-8634-B316D60D0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0" y="1238249"/>
            <a:ext cx="2692400" cy="4950523"/>
          </a:xfrm>
          <a:prstGeom prst="rect">
            <a:avLst/>
          </a:prstGeom>
        </p:spPr>
      </p:pic>
      <p:sp>
        <p:nvSpPr>
          <p:cNvPr id="17" name="액자 16">
            <a:extLst>
              <a:ext uri="{FF2B5EF4-FFF2-40B4-BE49-F238E27FC236}">
                <a16:creationId xmlns:a16="http://schemas.microsoft.com/office/drawing/2014/main" id="{3E350EF8-1938-ED28-44CF-A3DE47331DD2}"/>
              </a:ext>
            </a:extLst>
          </p:cNvPr>
          <p:cNvSpPr/>
          <p:nvPr/>
        </p:nvSpPr>
        <p:spPr>
          <a:xfrm>
            <a:off x="9167688" y="1238249"/>
            <a:ext cx="2770312" cy="50346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33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606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accent1">
                    <a:lumMod val="75000"/>
                  </a:schemeClr>
                </a:solidFill>
                <a:latin typeface="맑은고딕"/>
              </a:rPr>
              <a:t>Key features (advantages)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맑은고딕"/>
              </a:rPr>
              <a:t>Part 4</a:t>
            </a:r>
            <a:endParaRPr lang="ko-KR" altLang="en-US" sz="1100" dirty="0">
              <a:solidFill>
                <a:schemeClr val="bg1"/>
              </a:solidFill>
              <a:latin typeface="맑은고딕"/>
            </a:endParaRPr>
          </a:p>
        </p:txBody>
      </p:sp>
      <p:sp>
        <p:nvSpPr>
          <p:cNvPr id="2" name="Google Shape;279;p6">
            <a:extLst>
              <a:ext uri="{FF2B5EF4-FFF2-40B4-BE49-F238E27FC236}">
                <a16:creationId xmlns:a16="http://schemas.microsoft.com/office/drawing/2014/main" id="{ABB62F2B-09EB-4F9C-AF5D-B6179C3CC48A}"/>
              </a:ext>
            </a:extLst>
          </p:cNvPr>
          <p:cNvSpPr/>
          <p:nvPr/>
        </p:nvSpPr>
        <p:spPr>
          <a:xfrm>
            <a:off x="1117641" y="1899686"/>
            <a:ext cx="350090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맑은 고딕" panose="020B0503020000020004" pitchFamily="50" charset="-127"/>
                <a:cs typeface="Arial"/>
                <a:sym typeface="Arial"/>
              </a:rPr>
              <a:t>Customize function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맑은고딕"/>
              <a:ea typeface="맑은 고딕" panose="020B0503020000020004" pitchFamily="50" charset="-127"/>
            </a:endParaRPr>
          </a:p>
        </p:txBody>
      </p:sp>
      <p:sp>
        <p:nvSpPr>
          <p:cNvPr id="3" name="Google Shape;284;p6">
            <a:extLst>
              <a:ext uri="{FF2B5EF4-FFF2-40B4-BE49-F238E27FC236}">
                <a16:creationId xmlns:a16="http://schemas.microsoft.com/office/drawing/2014/main" id="{1389EAF1-01DD-11E3-3894-72C47D106A00}"/>
              </a:ext>
            </a:extLst>
          </p:cNvPr>
          <p:cNvSpPr txBox="1">
            <a:spLocks/>
          </p:cNvSpPr>
          <p:nvPr/>
        </p:nvSpPr>
        <p:spPr>
          <a:xfrm>
            <a:off x="931649" y="2805071"/>
            <a:ext cx="6456122" cy="336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098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Users can design its surface by 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selecting shapes or colors they want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맑은고딕"/>
            </a:endParaRPr>
          </a:p>
          <a:p>
            <a:pPr marL="228600" marR="0" lvl="0" indent="-22098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Users can easily design the products just 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with a simple click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맑은고딕"/>
            </a:endParaRPr>
          </a:p>
          <a:p>
            <a:pPr marL="228600" marR="0" lvl="0" indent="-22098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Users can design the 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divided parts of the product 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by selecting them separately (e.g. chair legs, body)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0C433B5-C790-F744-4416-08D6C3EA8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029" y="2249720"/>
            <a:ext cx="4400322" cy="3494549"/>
          </a:xfrm>
          <a:prstGeom prst="rect">
            <a:avLst/>
          </a:prstGeom>
        </p:spPr>
      </p:pic>
      <p:sp>
        <p:nvSpPr>
          <p:cNvPr id="15" name="액자 14">
            <a:extLst>
              <a:ext uri="{FF2B5EF4-FFF2-40B4-BE49-F238E27FC236}">
                <a16:creationId xmlns:a16="http://schemas.microsoft.com/office/drawing/2014/main" id="{8DFEA200-0EBC-0A13-FD20-98973A68DAFA}"/>
              </a:ext>
            </a:extLst>
          </p:cNvPr>
          <p:cNvSpPr/>
          <p:nvPr/>
        </p:nvSpPr>
        <p:spPr>
          <a:xfrm>
            <a:off x="7649029" y="5384799"/>
            <a:ext cx="4400322" cy="40301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49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606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accent1">
                    <a:lumMod val="75000"/>
                  </a:schemeClr>
                </a:solidFill>
                <a:latin typeface="맑은고딕"/>
              </a:rPr>
              <a:t>Key features (advantages)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맑은고딕"/>
              </a:rPr>
              <a:t>Part 4</a:t>
            </a:r>
            <a:endParaRPr lang="ko-KR" altLang="en-US" sz="1100" dirty="0">
              <a:solidFill>
                <a:schemeClr val="bg1"/>
              </a:solidFill>
              <a:latin typeface="맑은고딕"/>
            </a:endParaRPr>
          </a:p>
        </p:txBody>
      </p:sp>
      <p:sp>
        <p:nvSpPr>
          <p:cNvPr id="2" name="Google Shape;279;p6">
            <a:extLst>
              <a:ext uri="{FF2B5EF4-FFF2-40B4-BE49-F238E27FC236}">
                <a16:creationId xmlns:a16="http://schemas.microsoft.com/office/drawing/2014/main" id="{EE83CC6E-723F-EF23-BFB6-64FAB5EDCDBD}"/>
              </a:ext>
            </a:extLst>
          </p:cNvPr>
          <p:cNvSpPr/>
          <p:nvPr/>
        </p:nvSpPr>
        <p:spPr>
          <a:xfrm>
            <a:off x="1090605" y="1899686"/>
            <a:ext cx="296750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맑은 고딕" panose="020B0503020000020004" pitchFamily="50" charset="-127"/>
                <a:cs typeface="Arial"/>
                <a:sym typeface="Arial"/>
              </a:rPr>
              <a:t>Dynamic Effects</a:t>
            </a:r>
          </a:p>
        </p:txBody>
      </p:sp>
      <p:sp>
        <p:nvSpPr>
          <p:cNvPr id="3" name="Google Shape;284;p6">
            <a:extLst>
              <a:ext uri="{FF2B5EF4-FFF2-40B4-BE49-F238E27FC236}">
                <a16:creationId xmlns:a16="http://schemas.microsoft.com/office/drawing/2014/main" id="{2D6DA812-2FA9-DA94-8C81-1D9995CEDF12}"/>
              </a:ext>
            </a:extLst>
          </p:cNvPr>
          <p:cNvSpPr txBox="1">
            <a:spLocks/>
          </p:cNvSpPr>
          <p:nvPr/>
        </p:nvSpPr>
        <p:spPr>
          <a:xfrm>
            <a:off x="931649" y="2805071"/>
            <a:ext cx="6252922" cy="336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098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Users can see 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various aspects of the product 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through shadows and shades of the product</a:t>
            </a:r>
          </a:p>
          <a:p>
            <a:pPr marL="762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endParaRPr lang="en-US" altLang="ko-KR" sz="1050" dirty="0">
              <a:solidFill>
                <a:schemeClr val="accent1">
                  <a:lumMod val="75000"/>
                </a:schemeClr>
              </a:solidFill>
              <a:latin typeface="맑은고딕"/>
              <a:ea typeface="Arial"/>
              <a:cs typeface="Arial"/>
              <a:sym typeface="Arial"/>
            </a:endParaRPr>
          </a:p>
          <a:p>
            <a:pPr marL="228600" marR="0" lvl="0" indent="-22098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Users can 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scroll or drag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 to see the product from various angles</a:t>
            </a:r>
          </a:p>
        </p:txBody>
      </p:sp>
      <p:pic>
        <p:nvPicPr>
          <p:cNvPr id="2052" name="Picture 4" descr="[video-to-gif output image]">
            <a:extLst>
              <a:ext uri="{FF2B5EF4-FFF2-40B4-BE49-F238E27FC236}">
                <a16:creationId xmlns:a16="http://schemas.microsoft.com/office/drawing/2014/main" id="{27A1F9CC-0B07-C1E6-2FCC-790184E81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867" y="2805070"/>
            <a:ext cx="4359490" cy="288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56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911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accent1">
                    <a:lumMod val="75000"/>
                  </a:schemeClr>
                </a:solidFill>
                <a:latin typeface="맑은고딕"/>
              </a:rPr>
              <a:t>Implementation details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맑은고딕"/>
              </a:rPr>
              <a:t>Part 5</a:t>
            </a:r>
            <a:endParaRPr lang="ko-KR" altLang="en-US" sz="1100" dirty="0">
              <a:solidFill>
                <a:schemeClr val="bg1"/>
              </a:solidFill>
              <a:latin typeface="맑은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531AC0-2E29-0543-E375-8BBB51508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23" y="1437368"/>
            <a:ext cx="2909435" cy="3686171"/>
          </a:xfrm>
          <a:prstGeom prst="rect">
            <a:avLst/>
          </a:prstGeom>
        </p:spPr>
      </p:pic>
      <p:sp>
        <p:nvSpPr>
          <p:cNvPr id="6" name="Google Shape;284;p6">
            <a:extLst>
              <a:ext uri="{FF2B5EF4-FFF2-40B4-BE49-F238E27FC236}">
                <a16:creationId xmlns:a16="http://schemas.microsoft.com/office/drawing/2014/main" id="{B0A0BE80-5128-61F1-FB94-BE2A80AF95A6}"/>
              </a:ext>
            </a:extLst>
          </p:cNvPr>
          <p:cNvSpPr txBox="1">
            <a:spLocks/>
          </p:cNvSpPr>
          <p:nvPr/>
        </p:nvSpPr>
        <p:spPr>
          <a:xfrm>
            <a:off x="3734480" y="1760038"/>
            <a:ext cx="7775349" cy="336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098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altLang="ko-KR" sz="1800" b="1" dirty="0" err="1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img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 – composed of images of textures and divided products</a:t>
            </a:r>
          </a:p>
          <a:p>
            <a:pPr marL="228600" marR="0" lvl="0" indent="-22098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models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 – composed of </a:t>
            </a:r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gltf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 and images of products</a:t>
            </a:r>
          </a:p>
          <a:p>
            <a:pPr marL="228600" marR="0" lvl="0" indent="-22098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index.html 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– shows the screen of the program</a:t>
            </a:r>
          </a:p>
          <a:p>
            <a:pPr marL="228600" marR="0" lvl="0" indent="-22098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script.js 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– detailed information about the products (colors, position)</a:t>
            </a:r>
          </a:p>
          <a:p>
            <a:pPr marL="228600" marR="0" lvl="0" indent="-22098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style.css 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- </a:t>
            </a:r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css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맑은고딕"/>
                <a:ea typeface="Arial"/>
                <a:cs typeface="Arial"/>
                <a:sym typeface="Arial"/>
              </a:rPr>
              <a:t> elements related to the program screen</a:t>
            </a:r>
          </a:p>
        </p:txBody>
      </p:sp>
    </p:spTree>
    <p:extLst>
      <p:ext uri="{BB962C8B-B14F-4D97-AF65-F5344CB8AC3E}">
        <p14:creationId xmlns:p14="http://schemas.microsoft.com/office/powerpoint/2010/main" val="75156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499</Words>
  <Application>Microsoft Office PowerPoint</Application>
  <PresentationFormat>와이드스크린</PresentationFormat>
  <Paragraphs>110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마루 부리 Beta</vt:lpstr>
      <vt:lpstr>Malgun Gothic</vt:lpstr>
      <vt:lpstr>Malgun Gothic</vt:lpstr>
      <vt:lpstr>맑은고딕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유 경준</cp:lastModifiedBy>
  <cp:revision>27</cp:revision>
  <dcterms:created xsi:type="dcterms:W3CDTF">2020-11-18T01:48:02Z</dcterms:created>
  <dcterms:modified xsi:type="dcterms:W3CDTF">2022-11-04T17:04:29Z</dcterms:modified>
</cp:coreProperties>
</file>