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438912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1pPr>
    <a:lvl2pPr marL="457145" algn="l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2pPr>
    <a:lvl3pPr marL="914290" algn="l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3pPr>
    <a:lvl4pPr marL="1371436" algn="l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4pPr>
    <a:lvl5pPr marL="1828581" algn="l" rtl="0" fontAlgn="base">
      <a:spcBef>
        <a:spcPct val="0"/>
      </a:spcBef>
      <a:spcAft>
        <a:spcPct val="0"/>
      </a:spcAft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5pPr>
    <a:lvl6pPr marL="2285725" algn="l" defTabSz="457145" rtl="0" eaLnBrk="1" latinLnBrk="0" hangingPunct="1"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6pPr>
    <a:lvl7pPr marL="2742870" algn="l" defTabSz="457145" rtl="0" eaLnBrk="1" latinLnBrk="0" hangingPunct="1"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7pPr>
    <a:lvl8pPr marL="3200016" algn="l" defTabSz="457145" rtl="0" eaLnBrk="1" latinLnBrk="0" hangingPunct="1"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8pPr>
    <a:lvl9pPr marL="3657161" algn="l" defTabSz="457145" rtl="0" eaLnBrk="1" latinLnBrk="0" hangingPunct="1">
      <a:defRPr sz="9200" kern="1200">
        <a:solidFill>
          <a:schemeClr val="tx1"/>
        </a:solidFill>
        <a:latin typeface="Arial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EC52E"/>
    <a:srgbClr val="00FF2A"/>
    <a:srgbClr val="71B432"/>
    <a:srgbClr val="DE741C"/>
    <a:srgbClr val="E89147"/>
    <a:srgbClr val="FFFFFF"/>
    <a:srgbClr val="FB4F14"/>
    <a:srgbClr val="F8F8F8"/>
    <a:srgbClr val="FB7D15"/>
    <a:srgbClr val="F9B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63" autoAdjust="0"/>
    <p:restoredTop sz="94660" autoAdjust="0"/>
  </p:normalViewPr>
  <p:slideViewPr>
    <p:cSldViewPr>
      <p:cViewPr varScale="1">
        <p:scale>
          <a:sx n="23" d="100"/>
          <a:sy n="23" d="100"/>
        </p:scale>
        <p:origin x="2178" y="10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5" y="10226677"/>
            <a:ext cx="37306956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7" y="18653127"/>
            <a:ext cx="30722711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609511" indent="0" algn="ctr">
              <a:buNone/>
              <a:defRPr/>
            </a:lvl2pPr>
            <a:lvl3pPr marL="1219023" indent="0" algn="ctr">
              <a:buNone/>
              <a:defRPr/>
            </a:lvl3pPr>
            <a:lvl4pPr marL="1828536" indent="0" algn="ctr">
              <a:buNone/>
              <a:defRPr/>
            </a:lvl4pPr>
            <a:lvl5pPr marL="2438047" indent="0" algn="ctr">
              <a:buNone/>
              <a:defRPr/>
            </a:lvl5pPr>
            <a:lvl6pPr marL="3047557" indent="0" algn="ctr">
              <a:buNone/>
              <a:defRPr/>
            </a:lvl6pPr>
            <a:lvl7pPr marL="3657069" indent="0" algn="ctr">
              <a:buNone/>
              <a:defRPr/>
            </a:lvl7pPr>
            <a:lvl8pPr marL="4266581" indent="0" algn="ctr">
              <a:buNone/>
              <a:defRPr/>
            </a:lvl8pPr>
            <a:lvl9pPr marL="487609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59F7D-6D1F-3049-8793-374ADF58D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0D755C-B6CE-3D49-BF72-8EB86F8B7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9" y="1317626"/>
            <a:ext cx="9874956" cy="28087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1317626"/>
            <a:ext cx="29492223" cy="280876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B8988-5A21-4C4A-8C56-6F2E0BE178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6A6A5-547F-EB48-A9B8-190FE95C5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445"/>
            <a:ext cx="37306956" cy="6537326"/>
          </a:xfrm>
        </p:spPr>
        <p:txBody>
          <a:bodyPr anchor="t"/>
          <a:lstStyle>
            <a:lvl1pPr algn="l">
              <a:defRPr sz="54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538"/>
            <a:ext cx="37306956" cy="72009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11" indent="0">
              <a:buNone/>
              <a:defRPr sz="2400"/>
            </a:lvl2pPr>
            <a:lvl3pPr marL="1219023" indent="0">
              <a:buNone/>
              <a:defRPr sz="2000"/>
            </a:lvl3pPr>
            <a:lvl4pPr marL="1828536" indent="0">
              <a:buNone/>
              <a:defRPr sz="1867"/>
            </a:lvl4pPr>
            <a:lvl5pPr marL="2438047" indent="0">
              <a:buNone/>
              <a:defRPr sz="1867"/>
            </a:lvl5pPr>
            <a:lvl6pPr marL="3047557" indent="0">
              <a:buNone/>
              <a:defRPr sz="1867"/>
            </a:lvl6pPr>
            <a:lvl7pPr marL="3657069" indent="0">
              <a:buNone/>
              <a:defRPr sz="1867"/>
            </a:lvl7pPr>
            <a:lvl8pPr marL="4266581" indent="0">
              <a:buNone/>
              <a:defRPr sz="1867"/>
            </a:lvl8pPr>
            <a:lvl9pPr marL="4876093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23523-52F7-7445-BCD3-4A59B0B27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83" y="7680326"/>
            <a:ext cx="19683588" cy="2172493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5" y="7680326"/>
            <a:ext cx="19683591" cy="21724938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9E9C6-BEFB-0B44-9AE0-F190363C4D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81" y="7369182"/>
            <a:ext cx="19392900" cy="307022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1" indent="0">
              <a:buNone/>
              <a:defRPr sz="2667" b="1"/>
            </a:lvl2pPr>
            <a:lvl3pPr marL="1219023" indent="0">
              <a:buNone/>
              <a:defRPr sz="2400" b="1"/>
            </a:lvl3pPr>
            <a:lvl4pPr marL="1828536" indent="0">
              <a:buNone/>
              <a:defRPr sz="2000" b="1"/>
            </a:lvl4pPr>
            <a:lvl5pPr marL="2438047" indent="0">
              <a:buNone/>
              <a:defRPr sz="2000" b="1"/>
            </a:lvl5pPr>
            <a:lvl6pPr marL="3047557" indent="0">
              <a:buNone/>
              <a:defRPr sz="2000" b="1"/>
            </a:lvl6pPr>
            <a:lvl7pPr marL="3657069" indent="0">
              <a:buNone/>
              <a:defRPr sz="2000" b="1"/>
            </a:lvl7pPr>
            <a:lvl8pPr marL="4266581" indent="0">
              <a:buNone/>
              <a:defRPr sz="2000" b="1"/>
            </a:lvl8pPr>
            <a:lvl9pPr marL="4876093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81" y="10439407"/>
            <a:ext cx="19392900" cy="1896586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9" y="7369182"/>
            <a:ext cx="19401367" cy="307022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1" indent="0">
              <a:buNone/>
              <a:defRPr sz="2667" b="1"/>
            </a:lvl2pPr>
            <a:lvl3pPr marL="1219023" indent="0">
              <a:buNone/>
              <a:defRPr sz="2400" b="1"/>
            </a:lvl3pPr>
            <a:lvl4pPr marL="1828536" indent="0">
              <a:buNone/>
              <a:defRPr sz="2000" b="1"/>
            </a:lvl4pPr>
            <a:lvl5pPr marL="2438047" indent="0">
              <a:buNone/>
              <a:defRPr sz="2000" b="1"/>
            </a:lvl5pPr>
            <a:lvl6pPr marL="3047557" indent="0">
              <a:buNone/>
              <a:defRPr sz="2000" b="1"/>
            </a:lvl6pPr>
            <a:lvl7pPr marL="3657069" indent="0">
              <a:buNone/>
              <a:defRPr sz="2000" b="1"/>
            </a:lvl7pPr>
            <a:lvl8pPr marL="4266581" indent="0">
              <a:buNone/>
              <a:defRPr sz="2000" b="1"/>
            </a:lvl8pPr>
            <a:lvl9pPr marL="4876093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9" y="10439407"/>
            <a:ext cx="19401367" cy="1896586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BE08-139A-9A4C-A82C-2ABE239897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54AF72-0B27-084B-8A0E-897D3F3F95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690F86-C5A4-4141-A98D-488CAF60AD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81" y="1311277"/>
            <a:ext cx="14439900" cy="557688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7"/>
            <a:ext cx="24536400" cy="2809398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81" y="6888164"/>
            <a:ext cx="14439900" cy="22517100"/>
          </a:xfrm>
        </p:spPr>
        <p:txBody>
          <a:bodyPr/>
          <a:lstStyle>
            <a:lvl1pPr marL="0" indent="0">
              <a:buNone/>
              <a:defRPr sz="1867"/>
            </a:lvl1pPr>
            <a:lvl2pPr marL="609511" indent="0">
              <a:buNone/>
              <a:defRPr sz="1733"/>
            </a:lvl2pPr>
            <a:lvl3pPr marL="1219023" indent="0">
              <a:buNone/>
              <a:defRPr sz="1333"/>
            </a:lvl3pPr>
            <a:lvl4pPr marL="1828536" indent="0">
              <a:buNone/>
              <a:defRPr sz="1067"/>
            </a:lvl4pPr>
            <a:lvl5pPr marL="2438047" indent="0">
              <a:buNone/>
              <a:defRPr sz="1067"/>
            </a:lvl5pPr>
            <a:lvl6pPr marL="3047557" indent="0">
              <a:buNone/>
              <a:defRPr sz="1067"/>
            </a:lvl6pPr>
            <a:lvl7pPr marL="3657069" indent="0">
              <a:buNone/>
              <a:defRPr sz="1067"/>
            </a:lvl7pPr>
            <a:lvl8pPr marL="4266581" indent="0">
              <a:buNone/>
              <a:defRPr sz="1067"/>
            </a:lvl8pPr>
            <a:lvl9pPr marL="4876093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3BB3B-8F12-3242-B1AD-3C8120143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7" y="23042571"/>
            <a:ext cx="26334156" cy="2720975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7" y="2941645"/>
            <a:ext cx="26334156" cy="19750088"/>
          </a:xfrm>
        </p:spPr>
        <p:txBody>
          <a:bodyPr/>
          <a:lstStyle>
            <a:lvl1pPr marL="0" indent="0">
              <a:buNone/>
              <a:defRPr sz="4267"/>
            </a:lvl1pPr>
            <a:lvl2pPr marL="609511" indent="0">
              <a:buNone/>
              <a:defRPr sz="3733"/>
            </a:lvl2pPr>
            <a:lvl3pPr marL="1219023" indent="0">
              <a:buNone/>
              <a:defRPr sz="3200"/>
            </a:lvl3pPr>
            <a:lvl4pPr marL="1828536" indent="0">
              <a:buNone/>
              <a:defRPr sz="2667"/>
            </a:lvl4pPr>
            <a:lvl5pPr marL="2438047" indent="0">
              <a:buNone/>
              <a:defRPr sz="2667"/>
            </a:lvl5pPr>
            <a:lvl6pPr marL="3047557" indent="0">
              <a:buNone/>
              <a:defRPr sz="2667"/>
            </a:lvl6pPr>
            <a:lvl7pPr marL="3657069" indent="0">
              <a:buNone/>
              <a:defRPr sz="2667"/>
            </a:lvl7pPr>
            <a:lvl8pPr marL="4266581" indent="0">
              <a:buNone/>
              <a:defRPr sz="2667"/>
            </a:lvl8pPr>
            <a:lvl9pPr marL="4876093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7" y="25763545"/>
            <a:ext cx="26334156" cy="3862388"/>
          </a:xfrm>
        </p:spPr>
        <p:txBody>
          <a:bodyPr/>
          <a:lstStyle>
            <a:lvl1pPr marL="0" indent="0">
              <a:buNone/>
              <a:defRPr sz="1867"/>
            </a:lvl1pPr>
            <a:lvl2pPr marL="609511" indent="0">
              <a:buNone/>
              <a:defRPr sz="1733"/>
            </a:lvl2pPr>
            <a:lvl3pPr marL="1219023" indent="0">
              <a:buNone/>
              <a:defRPr sz="1333"/>
            </a:lvl3pPr>
            <a:lvl4pPr marL="1828536" indent="0">
              <a:buNone/>
              <a:defRPr sz="1067"/>
            </a:lvl4pPr>
            <a:lvl5pPr marL="2438047" indent="0">
              <a:buNone/>
              <a:defRPr sz="1067"/>
            </a:lvl5pPr>
            <a:lvl6pPr marL="3047557" indent="0">
              <a:buNone/>
              <a:defRPr sz="1067"/>
            </a:lvl6pPr>
            <a:lvl7pPr marL="3657069" indent="0">
              <a:buNone/>
              <a:defRPr sz="1067"/>
            </a:lvl7pPr>
            <a:lvl8pPr marL="4266581" indent="0">
              <a:buNone/>
              <a:defRPr sz="1067"/>
            </a:lvl8pPr>
            <a:lvl9pPr marL="4876093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DFE37-C535-F041-8902-6E4A20CB51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7" y="1317626"/>
            <a:ext cx="3950335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01" tIns="235101" rIns="470201" bIns="2351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7" y="7680326"/>
            <a:ext cx="39503351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0201" tIns="235101" rIns="470201" bIns="2351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7" y="29976764"/>
            <a:ext cx="102425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01" tIns="235101" rIns="470201" bIns="235101" numCol="1" anchor="t" anchorCtr="0" compatLnSpc="1">
            <a:prstTxWarp prst="textNoShape">
              <a:avLst/>
            </a:prstTxWarp>
          </a:bodyPr>
          <a:lstStyle>
            <a:lvl1pPr>
              <a:defRPr sz="9466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7" y="29976764"/>
            <a:ext cx="139001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01" tIns="235101" rIns="470201" bIns="235101" numCol="1" anchor="t" anchorCtr="0" compatLnSpc="1">
            <a:prstTxWarp prst="textNoShape">
              <a:avLst/>
            </a:prstTxWarp>
          </a:bodyPr>
          <a:lstStyle>
            <a:lvl1pPr algn="ctr">
              <a:defRPr sz="9466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7" y="29976764"/>
            <a:ext cx="102425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0201" tIns="235101" rIns="470201" bIns="235101" numCol="1" anchor="t" anchorCtr="0" compatLnSpc="1">
            <a:prstTxWarp prst="textNoShape">
              <a:avLst/>
            </a:prstTxWarp>
          </a:bodyPr>
          <a:lstStyle>
            <a:lvl1pPr algn="r">
              <a:defRPr sz="9466"/>
            </a:lvl1pPr>
          </a:lstStyle>
          <a:p>
            <a:fld id="{57808770-F0AC-D345-8A8D-7BF6E39FAF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68657" rtl="0" eaLnBrk="0" fontAlgn="base" hangingPunct="0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6268657" rtl="0" eaLnBrk="0" fontAlgn="base" hangingPunct="0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2pPr>
      <a:lvl3pPr algn="ctr" defTabSz="6268657" rtl="0" eaLnBrk="0" fontAlgn="base" hangingPunct="0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3pPr>
      <a:lvl4pPr algn="ctr" defTabSz="6268657" rtl="0" eaLnBrk="0" fontAlgn="base" hangingPunct="0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4pPr>
      <a:lvl5pPr algn="ctr" defTabSz="6268657" rtl="0" eaLnBrk="0" fontAlgn="base" hangingPunct="0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5pPr>
      <a:lvl6pPr marL="609511" algn="ctr" defTabSz="6268657" rtl="0" fontAlgn="base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6pPr>
      <a:lvl7pPr marL="1219023" algn="ctr" defTabSz="6268657" rtl="0" fontAlgn="base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7pPr>
      <a:lvl8pPr marL="1828536" algn="ctr" defTabSz="6268657" rtl="0" fontAlgn="base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8pPr>
      <a:lvl9pPr marL="2438047" algn="ctr" defTabSz="6268657" rtl="0" fontAlgn="base">
        <a:spcBef>
          <a:spcPct val="0"/>
        </a:spcBef>
        <a:spcAft>
          <a:spcPct val="0"/>
        </a:spcAft>
        <a:defRPr sz="29999">
          <a:solidFill>
            <a:schemeClr val="tx2"/>
          </a:solidFill>
          <a:latin typeface="Arial" charset="0"/>
        </a:defRPr>
      </a:lvl9pPr>
    </p:titleStyle>
    <p:bodyStyle>
      <a:lvl1pPr marL="2351277" indent="-2351277" algn="l" defTabSz="6268657" rtl="0" eaLnBrk="0" fontAlgn="base" hangingPunct="0">
        <a:spcBef>
          <a:spcPct val="20000"/>
        </a:spcBef>
        <a:spcAft>
          <a:spcPct val="0"/>
        </a:spcAft>
        <a:buChar char="•"/>
        <a:defRPr sz="21999">
          <a:solidFill>
            <a:schemeClr val="tx1"/>
          </a:solidFill>
          <a:latin typeface="+mn-lt"/>
          <a:ea typeface="+mn-ea"/>
          <a:cs typeface="+mn-cs"/>
        </a:defRPr>
      </a:lvl1pPr>
      <a:lvl2pPr marL="5094079" indent="-1959750" algn="l" defTabSz="6268657" rtl="0" eaLnBrk="0" fontAlgn="base" hangingPunct="0">
        <a:spcBef>
          <a:spcPct val="20000"/>
        </a:spcBef>
        <a:spcAft>
          <a:spcPct val="0"/>
        </a:spcAft>
        <a:buChar char="–"/>
        <a:defRPr sz="19200">
          <a:solidFill>
            <a:schemeClr val="tx1"/>
          </a:solidFill>
          <a:latin typeface="+mn-lt"/>
          <a:ea typeface="ＭＳ Ｐゴシック" pitchFamily="1" charset="-128"/>
        </a:defRPr>
      </a:lvl2pPr>
      <a:lvl3pPr marL="7836881" indent="-1568223" algn="l" defTabSz="6268657" rtl="0" eaLnBrk="0" fontAlgn="base" hangingPunct="0">
        <a:spcBef>
          <a:spcPct val="20000"/>
        </a:spcBef>
        <a:spcAft>
          <a:spcPct val="0"/>
        </a:spcAft>
        <a:buChar char="•"/>
        <a:defRPr sz="16400">
          <a:solidFill>
            <a:schemeClr val="tx1"/>
          </a:solidFill>
          <a:latin typeface="+mn-lt"/>
          <a:ea typeface="ＭＳ Ｐゴシック" pitchFamily="1" charset="-128"/>
        </a:defRPr>
      </a:lvl3pPr>
      <a:lvl4pPr marL="10971208" indent="-1568223" algn="l" defTabSz="6268657" rtl="0" eaLnBrk="0" fontAlgn="base" hangingPunct="0">
        <a:spcBef>
          <a:spcPct val="20000"/>
        </a:spcBef>
        <a:spcAft>
          <a:spcPct val="0"/>
        </a:spcAft>
        <a:buChar char="–"/>
        <a:defRPr sz="13866">
          <a:solidFill>
            <a:schemeClr val="tx1"/>
          </a:solidFill>
          <a:latin typeface="+mn-lt"/>
          <a:ea typeface="ＭＳ Ｐゴシック" pitchFamily="1" charset="-128"/>
        </a:defRPr>
      </a:lvl4pPr>
      <a:lvl5pPr marL="14105538" indent="-1566105" algn="l" defTabSz="6268657" rtl="0" eaLnBrk="0" fontAlgn="base" hangingPunct="0">
        <a:spcBef>
          <a:spcPct val="20000"/>
        </a:spcBef>
        <a:spcAft>
          <a:spcPct val="0"/>
        </a:spcAft>
        <a:buChar char="»"/>
        <a:defRPr sz="13866">
          <a:solidFill>
            <a:schemeClr val="tx1"/>
          </a:solidFill>
          <a:latin typeface="+mn-lt"/>
          <a:ea typeface="ＭＳ Ｐゴシック" pitchFamily="1" charset="-128"/>
        </a:defRPr>
      </a:lvl5pPr>
      <a:lvl6pPr marL="14715051" indent="-1566105" algn="l" defTabSz="6268657" rtl="0" fontAlgn="base">
        <a:spcBef>
          <a:spcPct val="20000"/>
        </a:spcBef>
        <a:spcAft>
          <a:spcPct val="0"/>
        </a:spcAft>
        <a:buChar char="»"/>
        <a:defRPr sz="13866">
          <a:solidFill>
            <a:schemeClr val="tx1"/>
          </a:solidFill>
          <a:latin typeface="+mn-lt"/>
        </a:defRPr>
      </a:lvl6pPr>
      <a:lvl7pPr marL="15324562" indent="-1566105" algn="l" defTabSz="6268657" rtl="0" fontAlgn="base">
        <a:spcBef>
          <a:spcPct val="20000"/>
        </a:spcBef>
        <a:spcAft>
          <a:spcPct val="0"/>
        </a:spcAft>
        <a:buChar char="»"/>
        <a:defRPr sz="13866">
          <a:solidFill>
            <a:schemeClr val="tx1"/>
          </a:solidFill>
          <a:latin typeface="+mn-lt"/>
        </a:defRPr>
      </a:lvl7pPr>
      <a:lvl8pPr marL="15934074" indent="-1566105" algn="l" defTabSz="6268657" rtl="0" fontAlgn="base">
        <a:spcBef>
          <a:spcPct val="20000"/>
        </a:spcBef>
        <a:spcAft>
          <a:spcPct val="0"/>
        </a:spcAft>
        <a:buChar char="»"/>
        <a:defRPr sz="13866">
          <a:solidFill>
            <a:schemeClr val="tx1"/>
          </a:solidFill>
          <a:latin typeface="+mn-lt"/>
        </a:defRPr>
      </a:lvl8pPr>
      <a:lvl9pPr marL="16543584" indent="-1566105" algn="l" defTabSz="6268657" rtl="0" fontAlgn="base">
        <a:spcBef>
          <a:spcPct val="20000"/>
        </a:spcBef>
        <a:spcAft>
          <a:spcPct val="0"/>
        </a:spcAft>
        <a:buChar char="»"/>
        <a:defRPr sz="1386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1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3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36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47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57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69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81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093" algn="l" defTabSz="12190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inspirehep.net/files/c8dec009d28a4e2b763a59a112cd17bf" TargetMode="External"/><Relationship Id="rId26" Type="http://schemas.openxmlformats.org/officeDocument/2006/relationships/image" Target="../media/image170.png"/><Relationship Id="rId3" Type="http://schemas.openxmlformats.org/officeDocument/2006/relationships/image" Target="../media/image2.png"/><Relationship Id="rId21" Type="http://schemas.openxmlformats.org/officeDocument/2006/relationships/hyperlink" Target="https://inspirehep.net/files/2f7e5ea670e43ed58c0916942ed983d1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hyperlink" Target="https://arxiv.org/pdf/hep-ph/0305245" TargetMode="External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2.jpg"/><Relationship Id="rId20" Type="http://schemas.openxmlformats.org/officeDocument/2006/relationships/hyperlink" Target="https://inspirehep.net/files/a7e734002e2c8cf9926e4f6abec8bda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jpg"/><Relationship Id="rId24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hyperlink" Target="https://gcn.nasa.gov/circulars/32677" TargetMode="External"/><Relationship Id="rId10" Type="http://schemas.openxmlformats.org/officeDocument/2006/relationships/image" Target="../media/image6.jpeg"/><Relationship Id="rId19" Type="http://schemas.openxmlformats.org/officeDocument/2006/relationships/hyperlink" Target="https://inspirehep.net/files/feac79dc5d0dde77683cd4e1ef0c7382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Relationship Id="rId22" Type="http://schemas.openxmlformats.org/officeDocument/2006/relationships/hyperlink" Target="https://journals.aps.org/prd/pdf/10.1103/PhysRevD.108.L021302" TargetMode="Externa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B6C4AD52-5CD9-1E8F-AF7B-1356B9143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8421" y="13563600"/>
            <a:ext cx="4152847" cy="3049841"/>
          </a:xfrm>
          <a:prstGeom prst="rect">
            <a:avLst/>
          </a:prstGeom>
        </p:spPr>
      </p:pic>
      <p:pic>
        <p:nvPicPr>
          <p:cNvPr id="11" name="Picture 10" descr="A group of symbols on a white background&#10;&#10;Description automatically generated">
            <a:extLst>
              <a:ext uri="{FF2B5EF4-FFF2-40B4-BE49-F238E27FC236}">
                <a16:creationId xmlns:a16="http://schemas.microsoft.com/office/drawing/2014/main" id="{C0491EED-CC5B-471E-85DD-E21CFCF3C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308" y="5640138"/>
            <a:ext cx="8383667" cy="55987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5984115" y="455357"/>
            <a:ext cx="26253784" cy="2339086"/>
          </a:xfrm>
          <a:prstGeom prst="rect">
            <a:avLst/>
          </a:prstGeom>
        </p:spPr>
        <p:txBody>
          <a:bodyPr wrap="square" lIns="121904" tIns="60952" rIns="121904" bIns="60952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Z’ and Sterile-Neutrino Interactions in Connection to </a:t>
            </a:r>
          </a:p>
          <a:p>
            <a:pPr algn="ctr"/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Dark Matter</a:t>
            </a:r>
          </a:p>
        </p:txBody>
      </p:sp>
      <p:sp>
        <p:nvSpPr>
          <p:cNvPr id="2069" name="Text Box 26"/>
          <p:cNvSpPr txBox="1">
            <a:spLocks noChangeArrowheads="1"/>
          </p:cNvSpPr>
          <p:nvPr/>
        </p:nvSpPr>
        <p:spPr bwMode="auto">
          <a:xfrm>
            <a:off x="33522375" y="30569786"/>
            <a:ext cx="7898529" cy="2092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04" tIns="60952" rIns="121904" bIns="60952">
            <a:prstTxWarp prst="textNoShape">
              <a:avLst/>
            </a:prstTxWarp>
            <a:spAutoFit/>
          </a:bodyPr>
          <a:lstStyle/>
          <a:p>
            <a:pPr defTabSz="4905884">
              <a:spcBef>
                <a:spcPct val="50000"/>
              </a:spcBef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would like to express my deep gratitude to my mentor, and Birla Carbon for providing me with the opportunity and support to conduct this research.</a:t>
            </a:r>
            <a:endParaRPr lang="en-US" sz="3200" i="1" dirty="0">
              <a:latin typeface="Times New Roman" panose="02020603050405020304" pitchFamily="18" charset="0"/>
              <a:ea typeface="Arial" pitchFamily="1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93"/>
              <p:cNvSpPr txBox="1">
                <a:spLocks noChangeArrowheads="1"/>
              </p:cNvSpPr>
              <p:nvPr/>
            </p:nvSpPr>
            <p:spPr bwMode="auto">
              <a:xfrm>
                <a:off x="1051831" y="13352201"/>
                <a:ext cx="10137888" cy="14959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904" tIns="60952" rIns="121904" bIns="60952">
                <a:prstTxWarp prst="textNoShape">
                  <a:avLst/>
                </a:prstTxWarp>
              </a:bodyPr>
              <a:lstStyle/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Standard Model (SM) 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see Fig.1: Successfully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describes interactions of all known particles through force-mediating particles called gauge bosons. The SM is theoretically self-consistent and agrees extremely well with the experiments. However, it leaves some physical phenomena unexplained (e.g., neutrino masses) and so falls short of being a complete theory of fundamental interactions (is there any new interaction force?).</a:t>
                </a:r>
              </a:p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Neutrinos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Only interact through the weak force and have small masses ≲ 0.1 eV/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 = speed of light. Mass is defined based on E =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Sterile neutrinos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by well-motivated extensions of the SM [1,2]. They interact via gravity and with potential new forces (new gauge bosons). They can exist at low energy scales (e.g., eV–MeV, accessible at current experiments) provided that they interact with a new gauge boson called Z′ [3,4,5].</a:t>
                </a:r>
              </a:p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Z′ extra gauge bosons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vigorously searched for at the CERN LHC [6.7]. Z′ is like the 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boson but may have larger mass (≈ 10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larger). It requires highly energetic particle collisions to be directly discovered. </a:t>
                </a:r>
              </a:p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Sterile neutrinos are potential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dark-matter candidates;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may be related to the observation of high-energy photons (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≈18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) from gamma-ray bursts generated by cosmic explosions [8,9]. </a:t>
                </a:r>
              </a:p>
              <a:p>
                <a:pPr marL="457200" indent="-4572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This project: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studies the interplay between dark matter candidate sterile neutrinos and new forces mediated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gauge bosons.</a:t>
                </a:r>
              </a:p>
            </p:txBody>
          </p:sp>
        </mc:Choice>
        <mc:Fallback xmlns="">
          <p:sp>
            <p:nvSpPr>
              <p:cNvPr id="19" name="Text 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1831" y="13352201"/>
                <a:ext cx="10137888" cy="14959541"/>
              </a:xfrm>
              <a:prstGeom prst="rect">
                <a:avLst/>
              </a:prstGeom>
              <a:blipFill>
                <a:blip r:embed="rId4"/>
                <a:stretch>
                  <a:fillRect l="-1126" t="-424" r="-751" b="-46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90761" y="4606657"/>
            <a:ext cx="9944942" cy="1015663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THE STANDARD MODEL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80068" y="4597508"/>
            <a:ext cx="9944942" cy="1938992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Z’ AND STERILE-NEUTRINO MASSES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260669" y="16723923"/>
            <a:ext cx="9944941" cy="1015663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Z’ DECAY RATES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260671" y="5009148"/>
            <a:ext cx="9944940" cy="1015663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85"/>
              <p:cNvSpPr txBox="1">
                <a:spLocks noChangeArrowheads="1"/>
              </p:cNvSpPr>
              <p:nvPr/>
            </p:nvSpPr>
            <p:spPr bwMode="auto">
              <a:xfrm>
                <a:off x="33522374" y="18563593"/>
                <a:ext cx="10368825" cy="54883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1904" tIns="60952" rIns="121904" bIns="60952">
                <a:prstTxWarp prst="textNoShape">
                  <a:avLst/>
                </a:prstTxWarp>
              </a:bodyPr>
              <a:lstStyle/>
              <a:p>
                <a:pPr marL="571500" indent="-5715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Explored the mass generation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s and sterile neutrinos in a well motivated SM extension (String theory [3,4]). </a:t>
                </a:r>
              </a:p>
              <a:p>
                <a:pPr marL="571500" indent="-5715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Performed a parameter scan of the model and identified new viable scenarios compatible with experimental observations. </a:t>
                </a:r>
              </a:p>
              <a:p>
                <a:pPr marL="571500" indent="-5715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Identified new interactions between neutrinos and the visible sector via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-photon interactions. </a:t>
                </a:r>
              </a:p>
              <a:p>
                <a:pPr marL="571500" indent="-571500" defTabSz="3504204"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Future plans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: Further investigate the 1-loop sterile neutrino interactions. Results are new and original.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Research article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in preparation for peer-review journal.</a:t>
                </a:r>
              </a:p>
            </p:txBody>
          </p:sp>
        </mc:Choice>
        <mc:Fallback xmlns="">
          <p:sp>
            <p:nvSpPr>
              <p:cNvPr id="34" name="Text 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2374" y="18563593"/>
                <a:ext cx="10368825" cy="5488347"/>
              </a:xfrm>
              <a:prstGeom prst="rect">
                <a:avLst/>
              </a:prstGeom>
              <a:blipFill>
                <a:blip r:embed="rId5"/>
                <a:stretch>
                  <a:fillRect l="-1100" t="-1152" r="-489" b="-73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1DA359D-DBCF-F340-AA4A-78C414FB4455}"/>
              </a:ext>
            </a:extLst>
          </p:cNvPr>
          <p:cNvSpPr txBox="1"/>
          <p:nvPr/>
        </p:nvSpPr>
        <p:spPr>
          <a:xfrm>
            <a:off x="17351813" y="2612499"/>
            <a:ext cx="25679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By: Johnny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DeMont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Mentor: Dr. Marco </a:t>
            </a:r>
            <a:r>
              <a:rPr lang="en-US" sz="7200" dirty="0" err="1">
                <a:latin typeface="Arial" panose="020B0604020202020204" pitchFamily="34" charset="0"/>
                <a:cs typeface="Arial" panose="020B0604020202020204" pitchFamily="34" charset="0"/>
              </a:rPr>
              <a:t>Guzzi</a:t>
            </a:r>
            <a:endParaRPr lang="en-US" sz="7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F525F-3FF5-8A4F-8E04-FB2966E21A36}"/>
              </a:ext>
            </a:extLst>
          </p:cNvPr>
          <p:cNvSpPr txBox="1"/>
          <p:nvPr/>
        </p:nvSpPr>
        <p:spPr>
          <a:xfrm>
            <a:off x="24162253" y="3665827"/>
            <a:ext cx="10187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latin typeface="Arial"/>
                <a:cs typeface="Arial"/>
              </a:rPr>
              <a:t>Department of Physics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03346C8-A4A3-8D71-9299-8ADDE0355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57" y="948957"/>
            <a:ext cx="12496801" cy="292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93">
                <a:extLst>
                  <a:ext uri="{FF2B5EF4-FFF2-40B4-BE49-F238E27FC236}">
                    <a16:creationId xmlns:a16="http://schemas.microsoft.com/office/drawing/2014/main" id="{6CA22ED8-CF56-6C3B-48CF-9DFAAF7B8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0068" y="6712985"/>
                <a:ext cx="9944942" cy="12386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904" tIns="60952" rIns="121904" bIns="60952">
                <a:prstTxWarp prst="textNoShape">
                  <a:avLst/>
                </a:prstTxWarp>
              </a:bodyPr>
              <a:lstStyle/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The dynamics of new interactions can be described by the </a:t>
                </a:r>
                <a:r>
                  <a:rPr lang="en-US" sz="3200" dirty="0" err="1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Lagrangian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, a mathematical quantity from which we can derive the equations of motion. Its structure is constrained by symmetries (invariance under certain mathematical operations, e.g., gauge transformations) which therefore characterize physical interactions. </a:t>
                </a: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Gauge boson Masses.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We studied the gauge-boson </a:t>
                </a:r>
                <a:r>
                  <a:rPr lang="en-US" sz="3200" dirty="0" err="1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Lagrangian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sector of the SM extension we considered  </a:t>
                </a: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𝐺𝑀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ahoma" pitchFamily="1" charset="0"/>
                                <a:cs typeface="Time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ahoma" pitchFamily="1" charset="0"/>
                                <a:cs typeface="Time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ahoma" pitchFamily="1" charset="0"/>
                                <a:cs typeface="Time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/>
                                  </a:rPr>
                                  <m:t>𝜇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Tahoma" pitchFamily="1" charset="0"/>
                                    <a:cs typeface="Time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It contains multiple Higgs fields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𝐻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𝐻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represents the covariant derivative, acting on a field as:  </a:t>
                </a:r>
              </a:p>
              <a:p>
                <a:pPr defTabSz="3504204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𝒟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𝑎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𝜇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𝑌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𝑍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𝐵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Tahoma" pitchFamily="1" charset="0"/>
                            <a:cs typeface="Times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𝒟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𝜇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expresses how fields vary from place to place in the space time and generalizes the notion of partial derivative.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Spontaneous symmetry breaking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: Mechanism to obtain the gauge boson masses </a:t>
                </a: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The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neutrino sector 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has the following mass matrix </a:t>
                </a: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Neutrino masses and mixings are obtained by diagonalizing this matrix. According to the energy scale   of the parameters, this matrix realizes the ``see-saw’’ mechanism, which is a generic model used to understand the relative sizes of observed neutrino masses.</a:t>
                </a:r>
              </a:p>
            </p:txBody>
          </p:sp>
        </mc:Choice>
        <mc:Fallback xmlns="">
          <p:sp>
            <p:nvSpPr>
              <p:cNvPr id="5" name="Text Box 93">
                <a:extLst>
                  <a:ext uri="{FF2B5EF4-FFF2-40B4-BE49-F238E27FC236}">
                    <a16:creationId xmlns:a16="http://schemas.microsoft.com/office/drawing/2014/main" id="{6CA22ED8-CF56-6C3B-48CF-9DFAAF7B8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80068" y="6712985"/>
                <a:ext cx="9944942" cy="12386702"/>
              </a:xfrm>
              <a:prstGeom prst="rect">
                <a:avLst/>
              </a:prstGeom>
              <a:blipFill>
                <a:blip r:embed="rId7"/>
                <a:stretch>
                  <a:fillRect l="-1276" t="-512" r="-128" b="-6045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3">
                <a:extLst>
                  <a:ext uri="{FF2B5EF4-FFF2-40B4-BE49-F238E27FC236}">
                    <a16:creationId xmlns:a16="http://schemas.microsoft.com/office/drawing/2014/main" id="{5AEE7E84-139C-35C7-1C28-C7AA3D7A3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60669" y="6252873"/>
                <a:ext cx="9944942" cy="9921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21904" tIns="60952" rIns="121904" bIns="60952">
                <a:prstTxWarp prst="textNoShape">
                  <a:avLst/>
                </a:prstTxWarp>
              </a:bodyPr>
              <a:lstStyle/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We performed a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scan of the parameter space</a:t>
                </a: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of the neutrino sector. We found a non-trivial class of parameters that generates neutrino masses compatible with the current experimental limits. </a:t>
                </a: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The results are then used to explore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and sterile neutrino interactions and their relation to SM particles.</a:t>
                </a:r>
              </a:p>
              <a:p>
                <a:pPr marL="55032" defTabSz="4477612">
                  <a:spcBef>
                    <a:spcPct val="50000"/>
                  </a:spcBef>
                </a:pPr>
                <a:endParaRPr lang="en-US" sz="4400" dirty="0">
                  <a:latin typeface="Arial" panose="020B0604020202020204" pitchFamily="34" charset="0"/>
                  <a:ea typeface="Tahoma" pitchFamily="1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93">
                <a:extLst>
                  <a:ext uri="{FF2B5EF4-FFF2-40B4-BE49-F238E27FC236}">
                    <a16:creationId xmlns:a16="http://schemas.microsoft.com/office/drawing/2014/main" id="{5AEE7E84-139C-35C7-1C28-C7AA3D7A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60669" y="6252873"/>
                <a:ext cx="9944942" cy="9921231"/>
              </a:xfrm>
              <a:prstGeom prst="rect">
                <a:avLst/>
              </a:prstGeom>
              <a:blipFill>
                <a:blip r:embed="rId8"/>
                <a:stretch>
                  <a:fillRect l="-1148" t="-639" r="-6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12BC68-45C3-A5F1-EF78-2643F8870508}"/>
                  </a:ext>
                </a:extLst>
              </p:cNvPr>
              <p:cNvSpPr txBox="1"/>
              <p:nvPr/>
            </p:nvSpPr>
            <p:spPr>
              <a:xfrm>
                <a:off x="23260669" y="18074569"/>
                <a:ext cx="9966780" cy="7200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We studied the </a:t>
                </a:r>
                <a:r>
                  <a:rPr lang="en-US" sz="3200" b="1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decay rate of the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𝒁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into the lightest neutrino states we found. The SM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and 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masses are</a:t>
                </a:r>
              </a:p>
              <a:p>
                <a:pPr defTabSz="3504204">
                  <a:spcBef>
                    <a:spcPct val="50000"/>
                  </a:spcBef>
                </a:pPr>
                <a:endParaRPr lang="en-US" sz="3200" i="1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i="1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endParaRPr lang="en-US" sz="3200" i="1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’→</m:t>
                    </m:r>
                    <m:acc>
                      <m:accPr>
                        <m:chr m:val="̃"/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Tahoma" pitchFamily="1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  <a:ea typeface="Tahoma" pitchFamily="1" charset="0"/>
                              </a:rPr>
                            </m:ctrlPr>
                          </m:accPr>
                          <m:e>
                            <m:r>
                              <a:rPr lang="en-US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decay rate is</a:t>
                </a:r>
                <a:endParaRPr lang="en-US" sz="3200" i="1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Γ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Tahoma" pitchFamily="1" charset="0"/>
                          <a:cs typeface="Times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𝑍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′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  <m:t>12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𝑉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Tahoma" pitchFamily="1" charset="0"/>
                              <a:cs typeface="Times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𝐴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Tahoma" pitchFamily="1" charset="0"/>
                                  <a:cs typeface="Time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ea typeface="Tahoma" pitchFamily="1" charset="0"/>
                  <a:cs typeface="Times New Roman" panose="02020603050405020304" pitchFamily="18" charset="0"/>
                </a:endParaRPr>
              </a:p>
              <a:p>
                <a:pPr defTabSz="3504204">
                  <a:spcBef>
                    <a:spcPct val="50000"/>
                  </a:spcBef>
                </a:pPr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This has an impact 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Tahoma" pitchFamily="1" charset="0"/>
                        <a:cs typeface="Times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Tahoma" pitchFamily="1" charset="0"/>
                    <a:cs typeface="Times New Roman" panose="02020603050405020304" pitchFamily="18" charset="0"/>
                  </a:rPr>
                  <a:t> searches in proton-proton collisions at the LHC (see Fig. 4 from [4])   </a:t>
                </a:r>
              </a:p>
              <a:p>
                <a:pPr marL="55032" defTabSz="4477612">
                  <a:spcBef>
                    <a:spcPct val="50000"/>
                  </a:spcBef>
                </a:pPr>
                <a:endParaRPr lang="en-US" sz="4400" dirty="0">
                  <a:latin typeface="Arial" panose="020B0604020202020204" pitchFamily="34" charset="0"/>
                  <a:ea typeface="Tahoma" pitchFamily="1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12BC68-45C3-A5F1-EF78-2643F8870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669" y="18074569"/>
                <a:ext cx="9966780" cy="7200626"/>
              </a:xfrm>
              <a:prstGeom prst="rect">
                <a:avLst/>
              </a:prstGeom>
              <a:blipFill>
                <a:blip r:embed="rId9"/>
                <a:stretch>
                  <a:fillRect l="-1527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E444EC-C84B-2476-3230-3101789863A2}"/>
              </a:ext>
            </a:extLst>
          </p:cNvPr>
          <p:cNvSpPr txBox="1"/>
          <p:nvPr/>
        </p:nvSpPr>
        <p:spPr>
          <a:xfrm>
            <a:off x="33627860" y="4768044"/>
            <a:ext cx="9944940" cy="1938992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RELATION TO COSMOLOGY</a:t>
            </a:r>
          </a:p>
        </p:txBody>
      </p:sp>
      <p:pic>
        <p:nvPicPr>
          <p:cNvPr id="10" name="Picture 9" descr="A logo with red and yellow triangles&#10;&#10;Description automatically generated">
            <a:extLst>
              <a:ext uri="{FF2B5EF4-FFF2-40B4-BE49-F238E27FC236}">
                <a16:creationId xmlns:a16="http://schemas.microsoft.com/office/drawing/2014/main" id="{A720D724-3D0A-5803-CC9B-3B269C2A41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503" y="30230282"/>
            <a:ext cx="2767697" cy="2693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9FCED-2068-1554-0C9E-9F11D8C91A1B}"/>
              </a:ext>
            </a:extLst>
          </p:cNvPr>
          <p:cNvSpPr txBox="1"/>
          <p:nvPr/>
        </p:nvSpPr>
        <p:spPr>
          <a:xfrm>
            <a:off x="549672" y="6396036"/>
            <a:ext cx="4561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the end of the story?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new particles?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(Dark Matter)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Interactions?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(Extra gauge bosons)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FA604-92D2-B00F-427E-4D8CABA0052D}"/>
              </a:ext>
            </a:extLst>
          </p:cNvPr>
          <p:cNvSpPr txBox="1"/>
          <p:nvPr/>
        </p:nvSpPr>
        <p:spPr>
          <a:xfrm>
            <a:off x="1051830" y="12101670"/>
            <a:ext cx="9944942" cy="954107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pic>
        <p:nvPicPr>
          <p:cNvPr id="16" name="Picture 15" descr="Cartoon of a cartoon of two men on a seesaw&#10;&#10;Description automatically generated">
            <a:extLst>
              <a:ext uri="{FF2B5EF4-FFF2-40B4-BE49-F238E27FC236}">
                <a16:creationId xmlns:a16="http://schemas.microsoft.com/office/drawing/2014/main" id="{D538FE69-9E70-C415-1B12-497A48C352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049" y="26783674"/>
            <a:ext cx="8896841" cy="5028649"/>
          </a:xfrm>
          <a:prstGeom prst="rect">
            <a:avLst/>
          </a:prstGeom>
        </p:spPr>
      </p:pic>
      <p:pic>
        <p:nvPicPr>
          <p:cNvPr id="18" name="Picture 17" descr="A diagram of a light source&#10;&#10;Description automatically generated">
            <a:extLst>
              <a:ext uri="{FF2B5EF4-FFF2-40B4-BE49-F238E27FC236}">
                <a16:creationId xmlns:a16="http://schemas.microsoft.com/office/drawing/2014/main" id="{432DF17D-ADFD-D512-54A8-092EC5680F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5" y="28936970"/>
            <a:ext cx="11163794" cy="31409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F2B3F4C-8BAC-9785-6DA8-14A918134672}"/>
              </a:ext>
            </a:extLst>
          </p:cNvPr>
          <p:cNvSpPr txBox="1"/>
          <p:nvPr/>
        </p:nvSpPr>
        <p:spPr>
          <a:xfrm>
            <a:off x="33598864" y="17298416"/>
            <a:ext cx="9944940" cy="1015663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9D323B-F44F-EBFF-C841-D299CE48B5AB}"/>
                  </a:ext>
                </a:extLst>
              </p:cNvPr>
              <p:cNvSpPr txBox="1"/>
              <p:nvPr/>
            </p:nvSpPr>
            <p:spPr>
              <a:xfrm>
                <a:off x="33684565" y="6743722"/>
                <a:ext cx="9831530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part of the project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explored how sterile neutrinos communicate with the visible sector of the SM.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Motivation: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recent observation of high-energy (18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photons from Gamma Ray Bursts (GRBs) from cosmic explosions by the LHAASO experiment [9]. 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high-energy photons are expected to be virtually impossible to travel across a vast distance as they would scatter against extragalactic background light and generate electron-positron pairs: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we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a new mechanism through new physics interactions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allow photons to be indirectly coupled to the neutrino sector. The new interaction we propose is represented by the 1-loop Feynman diagram below and is induced by kinetic mixing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9D323B-F44F-EBFF-C841-D299CE48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4565" y="6743722"/>
                <a:ext cx="9831530" cy="7478970"/>
              </a:xfrm>
              <a:prstGeom prst="rect">
                <a:avLst/>
              </a:prstGeom>
              <a:blipFill>
                <a:blip r:embed="rId13"/>
                <a:stretch>
                  <a:fillRect l="-1548" t="-1017" r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number and number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CE16991D-1311-F426-5FFA-279885C8DD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20955000"/>
            <a:ext cx="8871804" cy="2932645"/>
          </a:xfrm>
          <a:prstGeom prst="rect">
            <a:avLst/>
          </a:prstGeom>
        </p:spPr>
      </p:pic>
      <p:pic>
        <p:nvPicPr>
          <p:cNvPr id="35" name="Picture 34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6A3F3016-DA25-0C40-056D-6563144F3B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84" y="16586981"/>
            <a:ext cx="9187573" cy="3453619"/>
          </a:xfrm>
          <a:prstGeom prst="rect">
            <a:avLst/>
          </a:prstGeom>
        </p:spPr>
      </p:pic>
      <p:pic>
        <p:nvPicPr>
          <p:cNvPr id="37" name="Picture 3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D13F2CC-D6DD-C194-98CF-B0CB77A0BA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483" y="9821432"/>
            <a:ext cx="9882756" cy="60378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67BD312-2F92-069B-FD99-BCDACE7700A6}"/>
              </a:ext>
            </a:extLst>
          </p:cNvPr>
          <p:cNvSpPr txBox="1"/>
          <p:nvPr/>
        </p:nvSpPr>
        <p:spPr>
          <a:xfrm>
            <a:off x="33512850" y="24567163"/>
            <a:ext cx="9944940" cy="1015663"/>
          </a:xfrm>
          <a:prstGeom prst="rect">
            <a:avLst/>
          </a:prstGeom>
          <a:solidFill>
            <a:srgbClr val="FEC52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9B47D-33C9-3AA5-1FEE-346DB0D6CD42}"/>
              </a:ext>
            </a:extLst>
          </p:cNvPr>
          <p:cNvSpPr txBox="1"/>
          <p:nvPr/>
        </p:nvSpPr>
        <p:spPr>
          <a:xfrm>
            <a:off x="33651306" y="25752578"/>
            <a:ext cx="98315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Y. Grossman, TASI Lectures hep-ph/0305245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8"/>
              </a:rPr>
              <a:t>Dasgupta and Kopp, Phys.Rept. 928 (2021)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19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9"/>
              </a:rPr>
              <a:t>Faraggi, Eur.Phys.J.C 78 (2018) 10, 867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0"/>
              </a:rPr>
              <a:t>Guzzi and Faraggi, EPJ C82 7, (2022)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17"/>
              </a:rPr>
              <a:t>McEntaggart, Guzzi, Faraggi, EPJ C83 1, (2023)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1"/>
              </a:rPr>
              <a:t>The CMS Coll. JHEP 07 (2021) 208; 2103.02708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FASER Exp. Anchordoqui et. al, Phys.Rept. 968 (2022)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2"/>
              </a:rPr>
              <a:t>Guo, Khlopov, et. al, PRD 108, L021302 (2023)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LHAASO, Y.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Huang,et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3"/>
              </a:rPr>
              <a:t>. al., GCN Circular 32677, 2022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015FC61-3F06-BB5D-79D9-B9555DAB83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769" y="24460200"/>
            <a:ext cx="10556810" cy="71274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46B92-AB70-1B64-E0FD-9799469293D6}"/>
              </a:ext>
            </a:extLst>
          </p:cNvPr>
          <p:cNvSpPr txBox="1"/>
          <p:nvPr/>
        </p:nvSpPr>
        <p:spPr>
          <a:xfrm>
            <a:off x="4530117" y="11239228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Fig.1: Standard Model particle 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5B72CA-7526-C10A-2B47-1F73BF23A8EF}"/>
              </a:ext>
            </a:extLst>
          </p:cNvPr>
          <p:cNvSpPr txBox="1"/>
          <p:nvPr/>
        </p:nvSpPr>
        <p:spPr>
          <a:xfrm>
            <a:off x="5228651" y="32196484"/>
            <a:ext cx="6114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 FASER Experiment at 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BDC0C4-0FA5-F277-68A0-DED22A3ABBF4}"/>
              </a:ext>
            </a:extLst>
          </p:cNvPr>
          <p:cNvSpPr txBox="1"/>
          <p:nvPr/>
        </p:nvSpPr>
        <p:spPr>
          <a:xfrm>
            <a:off x="12946319" y="32077875"/>
            <a:ext cx="81195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 See-saw mechanism animated cartoon [1]</a:t>
            </a:r>
          </a:p>
        </p:txBody>
      </p:sp>
      <p:pic>
        <p:nvPicPr>
          <p:cNvPr id="26" name="Picture 25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A134C25-E153-BA9D-EA60-6C15B31253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826" y="19354800"/>
            <a:ext cx="8418695" cy="20904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FF33BD-FFB5-BCA4-593D-8F781967F90F}"/>
              </a:ext>
            </a:extLst>
          </p:cNvPr>
          <p:cNvSpPr txBox="1"/>
          <p:nvPr/>
        </p:nvSpPr>
        <p:spPr>
          <a:xfrm>
            <a:off x="24162253" y="15911429"/>
            <a:ext cx="8731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 Light sterile neutrino masses from 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625FA0-BDEF-0F07-94AC-C9B9B126A601}"/>
                  </a:ext>
                </a:extLst>
              </p:cNvPr>
              <p:cNvSpPr txBox="1"/>
              <p:nvPr/>
            </p:nvSpPr>
            <p:spPr>
              <a:xfrm>
                <a:off x="23397664" y="31611709"/>
                <a:ext cx="88024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Fig.4: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mass limits for our model from CMS [4]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9625FA0-BDEF-0F07-94AC-C9B9B126A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664" y="31611709"/>
                <a:ext cx="8802410" cy="584775"/>
              </a:xfrm>
              <a:prstGeom prst="rect">
                <a:avLst/>
              </a:prstGeom>
              <a:blipFill>
                <a:blip r:embed="rId26"/>
                <a:stretch>
                  <a:fillRect l="-1729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51CEF-78E5-8A44-57DE-D0595AD545C5}"/>
                  </a:ext>
                </a:extLst>
              </p:cNvPr>
              <p:cNvSpPr txBox="1"/>
              <p:nvPr/>
            </p:nvSpPr>
            <p:spPr>
              <a:xfrm>
                <a:off x="34170673" y="16560225"/>
                <a:ext cx="90010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Fig.5: Feynman diagram for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1-loop coupling.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D51CEF-78E5-8A44-57DE-D0595AD5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673" y="16560225"/>
                <a:ext cx="9001036" cy="584775"/>
              </a:xfrm>
              <a:prstGeom prst="rect">
                <a:avLst/>
              </a:prstGeom>
              <a:blipFill>
                <a:blip r:embed="rId27"/>
                <a:stretch>
                  <a:fillRect l="-1690" t="-14894" r="-70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2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9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1075</Words>
  <Application>Microsoft Office PowerPoint</Application>
  <PresentationFormat>Custom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Times New Roman</vt:lpstr>
      <vt:lpstr>Default Design</vt:lpstr>
      <vt:lpstr>PowerPoint Presentation</vt:lpstr>
    </vt:vector>
  </TitlesOfParts>
  <Company>Graphicland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research poster template</dc:title>
  <dc:subject>How To Make A Scientific Poster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Casey Hampson</cp:lastModifiedBy>
  <cp:revision>69</cp:revision>
  <dcterms:created xsi:type="dcterms:W3CDTF">2012-01-17T22:35:35Z</dcterms:created>
  <dcterms:modified xsi:type="dcterms:W3CDTF">2024-09-15T02:41:32Z</dcterms:modified>
  <cp:category>research posters template</cp:category>
</cp:coreProperties>
</file>