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43891200" cy="32918400"/>
  <p:notesSz cx="6858000" cy="9144000"/>
  <p:defaultTextStyle>
    <a:defPPr>
      <a:defRPr lang="en-US"/>
    </a:defPPr>
    <a:lvl1pPr algn="l" rtl="0" fontAlgn="base">
      <a:spcBef>
        <a:spcPct val="0"/>
      </a:spcBef>
      <a:spcAft>
        <a:spcPct val="0"/>
      </a:spcAft>
      <a:defRPr sz="9200" kern="1200">
        <a:solidFill>
          <a:schemeClr val="tx1"/>
        </a:solidFill>
        <a:latin typeface="Arial" pitchFamily="1" charset="0"/>
        <a:ea typeface="+mn-ea"/>
        <a:cs typeface="+mn-cs"/>
      </a:defRPr>
    </a:lvl1pPr>
    <a:lvl2pPr marL="457145" algn="l" rtl="0" fontAlgn="base">
      <a:spcBef>
        <a:spcPct val="0"/>
      </a:spcBef>
      <a:spcAft>
        <a:spcPct val="0"/>
      </a:spcAft>
      <a:defRPr sz="9200" kern="1200">
        <a:solidFill>
          <a:schemeClr val="tx1"/>
        </a:solidFill>
        <a:latin typeface="Arial" pitchFamily="1" charset="0"/>
        <a:ea typeface="+mn-ea"/>
        <a:cs typeface="+mn-cs"/>
      </a:defRPr>
    </a:lvl2pPr>
    <a:lvl3pPr marL="914290" algn="l" rtl="0" fontAlgn="base">
      <a:spcBef>
        <a:spcPct val="0"/>
      </a:spcBef>
      <a:spcAft>
        <a:spcPct val="0"/>
      </a:spcAft>
      <a:defRPr sz="9200" kern="1200">
        <a:solidFill>
          <a:schemeClr val="tx1"/>
        </a:solidFill>
        <a:latin typeface="Arial" pitchFamily="1" charset="0"/>
        <a:ea typeface="+mn-ea"/>
        <a:cs typeface="+mn-cs"/>
      </a:defRPr>
    </a:lvl3pPr>
    <a:lvl4pPr marL="1371436" algn="l" rtl="0" fontAlgn="base">
      <a:spcBef>
        <a:spcPct val="0"/>
      </a:spcBef>
      <a:spcAft>
        <a:spcPct val="0"/>
      </a:spcAft>
      <a:defRPr sz="9200" kern="1200">
        <a:solidFill>
          <a:schemeClr val="tx1"/>
        </a:solidFill>
        <a:latin typeface="Arial" pitchFamily="1" charset="0"/>
        <a:ea typeface="+mn-ea"/>
        <a:cs typeface="+mn-cs"/>
      </a:defRPr>
    </a:lvl4pPr>
    <a:lvl5pPr marL="1828581" algn="l" rtl="0" fontAlgn="base">
      <a:spcBef>
        <a:spcPct val="0"/>
      </a:spcBef>
      <a:spcAft>
        <a:spcPct val="0"/>
      </a:spcAft>
      <a:defRPr sz="9200" kern="1200">
        <a:solidFill>
          <a:schemeClr val="tx1"/>
        </a:solidFill>
        <a:latin typeface="Arial" pitchFamily="1" charset="0"/>
        <a:ea typeface="+mn-ea"/>
        <a:cs typeface="+mn-cs"/>
      </a:defRPr>
    </a:lvl5pPr>
    <a:lvl6pPr marL="2285725" algn="l" defTabSz="457145" rtl="0" eaLnBrk="1" latinLnBrk="0" hangingPunct="1">
      <a:defRPr sz="9200" kern="1200">
        <a:solidFill>
          <a:schemeClr val="tx1"/>
        </a:solidFill>
        <a:latin typeface="Arial" pitchFamily="1" charset="0"/>
        <a:ea typeface="+mn-ea"/>
        <a:cs typeface="+mn-cs"/>
      </a:defRPr>
    </a:lvl6pPr>
    <a:lvl7pPr marL="2742870" algn="l" defTabSz="457145" rtl="0" eaLnBrk="1" latinLnBrk="0" hangingPunct="1">
      <a:defRPr sz="9200" kern="1200">
        <a:solidFill>
          <a:schemeClr val="tx1"/>
        </a:solidFill>
        <a:latin typeface="Arial" pitchFamily="1" charset="0"/>
        <a:ea typeface="+mn-ea"/>
        <a:cs typeface="+mn-cs"/>
      </a:defRPr>
    </a:lvl7pPr>
    <a:lvl8pPr marL="3200016" algn="l" defTabSz="457145" rtl="0" eaLnBrk="1" latinLnBrk="0" hangingPunct="1">
      <a:defRPr sz="9200" kern="1200">
        <a:solidFill>
          <a:schemeClr val="tx1"/>
        </a:solidFill>
        <a:latin typeface="Arial" pitchFamily="1" charset="0"/>
        <a:ea typeface="+mn-ea"/>
        <a:cs typeface="+mn-cs"/>
      </a:defRPr>
    </a:lvl8pPr>
    <a:lvl9pPr marL="3657161" algn="l" defTabSz="457145" rtl="0" eaLnBrk="1" latinLnBrk="0" hangingPunct="1">
      <a:defRPr sz="9200"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2E"/>
    <a:srgbClr val="00FF2A"/>
    <a:srgbClr val="71B432"/>
    <a:srgbClr val="DE741C"/>
    <a:srgbClr val="E89147"/>
    <a:srgbClr val="FFFFFF"/>
    <a:srgbClr val="FB4F14"/>
    <a:srgbClr val="F8F8F8"/>
    <a:srgbClr val="FB7D15"/>
    <a:srgbClr val="F9B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963" autoAdjust="0"/>
    <p:restoredTop sz="94660" autoAdjust="0"/>
  </p:normalViewPr>
  <p:slideViewPr>
    <p:cSldViewPr>
      <p:cViewPr varScale="1">
        <p:scale>
          <a:sx n="23" d="100"/>
          <a:sy n="23" d="100"/>
        </p:scale>
        <p:origin x="2178" y="10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5" y="10226677"/>
            <a:ext cx="37306956" cy="7054850"/>
          </a:xfrm>
        </p:spPr>
        <p:txBody>
          <a:bodyPr/>
          <a:lstStyle/>
          <a:p>
            <a:r>
              <a:rPr lang="en-US"/>
              <a:t>Click to edit Master title style</a:t>
            </a:r>
          </a:p>
        </p:txBody>
      </p:sp>
      <p:sp>
        <p:nvSpPr>
          <p:cNvPr id="3" name="Subtitle 2"/>
          <p:cNvSpPr>
            <a:spLocks noGrp="1"/>
          </p:cNvSpPr>
          <p:nvPr>
            <p:ph type="subTitle" idx="1"/>
          </p:nvPr>
        </p:nvSpPr>
        <p:spPr>
          <a:xfrm>
            <a:off x="6584247" y="18653127"/>
            <a:ext cx="30722711" cy="8413751"/>
          </a:xfrm>
        </p:spPr>
        <p:txBody>
          <a:bodyPr/>
          <a:lstStyle>
            <a:lvl1pPr marL="0" indent="0" algn="ctr">
              <a:buNone/>
              <a:defRPr/>
            </a:lvl1pPr>
            <a:lvl2pPr marL="609511" indent="0" algn="ctr">
              <a:buNone/>
              <a:defRPr/>
            </a:lvl2pPr>
            <a:lvl3pPr marL="1219023" indent="0" algn="ctr">
              <a:buNone/>
              <a:defRPr/>
            </a:lvl3pPr>
            <a:lvl4pPr marL="1828536" indent="0" algn="ctr">
              <a:buNone/>
              <a:defRPr/>
            </a:lvl4pPr>
            <a:lvl5pPr marL="2438047" indent="0" algn="ctr">
              <a:buNone/>
              <a:defRPr/>
            </a:lvl5pPr>
            <a:lvl6pPr marL="3047557" indent="0" algn="ctr">
              <a:buNone/>
              <a:defRPr/>
            </a:lvl6pPr>
            <a:lvl7pPr marL="3657069" indent="0" algn="ctr">
              <a:buNone/>
              <a:defRPr/>
            </a:lvl7pPr>
            <a:lvl8pPr marL="4266581" indent="0" algn="ctr">
              <a:buNone/>
              <a:defRPr/>
            </a:lvl8pPr>
            <a:lvl9pPr marL="4876093"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0B59F7D-6D1F-3049-8793-374ADF58DCDF}"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200D755C-B6CE-3D49-BF72-8EB86F8B734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9" y="1317626"/>
            <a:ext cx="9874956"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9" y="1317626"/>
            <a:ext cx="2949222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C01B8988-5A21-4C4A-8C56-6F2E0BE1788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F976A6A5-547F-EB48-A9B8-190FE95C583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5"/>
            <a:ext cx="37306956" cy="6537326"/>
          </a:xfrm>
        </p:spPr>
        <p:txBody>
          <a:bodyPr anchor="t"/>
          <a:lstStyle>
            <a:lvl1pPr algn="l">
              <a:defRPr sz="5467" b="1" cap="all"/>
            </a:lvl1pPr>
          </a:lstStyle>
          <a:p>
            <a:r>
              <a:rPr lang="en-US"/>
              <a:t>Click to edit Master title style</a:t>
            </a:r>
          </a:p>
        </p:txBody>
      </p:sp>
      <p:sp>
        <p:nvSpPr>
          <p:cNvPr id="3" name="Text Placeholder 2"/>
          <p:cNvSpPr>
            <a:spLocks noGrp="1"/>
          </p:cNvSpPr>
          <p:nvPr>
            <p:ph type="body" idx="1"/>
          </p:nvPr>
        </p:nvSpPr>
        <p:spPr>
          <a:xfrm>
            <a:off x="3467102" y="13952538"/>
            <a:ext cx="37306956" cy="7200900"/>
          </a:xfrm>
        </p:spPr>
        <p:txBody>
          <a:bodyPr anchor="b"/>
          <a:lstStyle>
            <a:lvl1pPr marL="0" indent="0">
              <a:buNone/>
              <a:defRPr sz="2667"/>
            </a:lvl1pPr>
            <a:lvl2pPr marL="609511" indent="0">
              <a:buNone/>
              <a:defRPr sz="2400"/>
            </a:lvl2pPr>
            <a:lvl3pPr marL="1219023" indent="0">
              <a:buNone/>
              <a:defRPr sz="2000"/>
            </a:lvl3pPr>
            <a:lvl4pPr marL="1828536" indent="0">
              <a:buNone/>
              <a:defRPr sz="1867"/>
            </a:lvl4pPr>
            <a:lvl5pPr marL="2438047" indent="0">
              <a:buNone/>
              <a:defRPr sz="1867"/>
            </a:lvl5pPr>
            <a:lvl6pPr marL="3047557" indent="0">
              <a:buNone/>
              <a:defRPr sz="1867"/>
            </a:lvl6pPr>
            <a:lvl7pPr marL="3657069" indent="0">
              <a:buNone/>
              <a:defRPr sz="1867"/>
            </a:lvl7pPr>
            <a:lvl8pPr marL="4266581" indent="0">
              <a:buNone/>
              <a:defRPr sz="1867"/>
            </a:lvl8pPr>
            <a:lvl9pPr marL="4876093" indent="0">
              <a:buNone/>
              <a:defRPr sz="18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5C23523-52F7-7445-BCD3-4A59B0B27CE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283" y="7680326"/>
            <a:ext cx="19683588" cy="2172493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7680326"/>
            <a:ext cx="19683591" cy="2172493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BF9E9C6-BEFB-0B44-9AE0-F190363C4DA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81" y="7369182"/>
            <a:ext cx="19392900" cy="3070226"/>
          </a:xfrm>
        </p:spPr>
        <p:txBody>
          <a:bodyPr anchor="b"/>
          <a:lstStyle>
            <a:lvl1pPr marL="0" indent="0">
              <a:buNone/>
              <a:defRPr sz="3200" b="1"/>
            </a:lvl1pPr>
            <a:lvl2pPr marL="609511" indent="0">
              <a:buNone/>
              <a:defRPr sz="2667" b="1"/>
            </a:lvl2pPr>
            <a:lvl3pPr marL="1219023" indent="0">
              <a:buNone/>
              <a:defRPr sz="2400" b="1"/>
            </a:lvl3pPr>
            <a:lvl4pPr marL="1828536" indent="0">
              <a:buNone/>
              <a:defRPr sz="2000" b="1"/>
            </a:lvl4pPr>
            <a:lvl5pPr marL="2438047" indent="0">
              <a:buNone/>
              <a:defRPr sz="2000" b="1"/>
            </a:lvl5pPr>
            <a:lvl6pPr marL="3047557" indent="0">
              <a:buNone/>
              <a:defRPr sz="2000" b="1"/>
            </a:lvl6pPr>
            <a:lvl7pPr marL="3657069" indent="0">
              <a:buNone/>
              <a:defRPr sz="2000" b="1"/>
            </a:lvl7pPr>
            <a:lvl8pPr marL="4266581" indent="0">
              <a:buNone/>
              <a:defRPr sz="2000" b="1"/>
            </a:lvl8pPr>
            <a:lvl9pPr marL="4876093" indent="0">
              <a:buNone/>
              <a:defRPr sz="2000" b="1"/>
            </a:lvl9pPr>
          </a:lstStyle>
          <a:p>
            <a:pPr lvl="0"/>
            <a:r>
              <a:rPr lang="en-US"/>
              <a:t>Click to edit Master text styles</a:t>
            </a:r>
          </a:p>
        </p:txBody>
      </p:sp>
      <p:sp>
        <p:nvSpPr>
          <p:cNvPr id="4" name="Content Placeholder 3"/>
          <p:cNvSpPr>
            <a:spLocks noGrp="1"/>
          </p:cNvSpPr>
          <p:nvPr>
            <p:ph sz="half" idx="2"/>
          </p:nvPr>
        </p:nvSpPr>
        <p:spPr>
          <a:xfrm>
            <a:off x="2194281" y="10439407"/>
            <a:ext cx="19392900" cy="18965864"/>
          </a:xfrm>
        </p:spPr>
        <p:txBody>
          <a:bodyPr/>
          <a:lstStyle>
            <a:lvl1pPr>
              <a:defRPr sz="3200"/>
            </a:lvl1pPr>
            <a:lvl2pPr>
              <a:defRPr sz="2667"/>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9" y="7369182"/>
            <a:ext cx="19401367" cy="3070226"/>
          </a:xfrm>
        </p:spPr>
        <p:txBody>
          <a:bodyPr anchor="b"/>
          <a:lstStyle>
            <a:lvl1pPr marL="0" indent="0">
              <a:buNone/>
              <a:defRPr sz="3200" b="1"/>
            </a:lvl1pPr>
            <a:lvl2pPr marL="609511" indent="0">
              <a:buNone/>
              <a:defRPr sz="2667" b="1"/>
            </a:lvl2pPr>
            <a:lvl3pPr marL="1219023" indent="0">
              <a:buNone/>
              <a:defRPr sz="2400" b="1"/>
            </a:lvl3pPr>
            <a:lvl4pPr marL="1828536" indent="0">
              <a:buNone/>
              <a:defRPr sz="2000" b="1"/>
            </a:lvl4pPr>
            <a:lvl5pPr marL="2438047" indent="0">
              <a:buNone/>
              <a:defRPr sz="2000" b="1"/>
            </a:lvl5pPr>
            <a:lvl6pPr marL="3047557" indent="0">
              <a:buNone/>
              <a:defRPr sz="2000" b="1"/>
            </a:lvl6pPr>
            <a:lvl7pPr marL="3657069" indent="0">
              <a:buNone/>
              <a:defRPr sz="2000" b="1"/>
            </a:lvl7pPr>
            <a:lvl8pPr marL="4266581" indent="0">
              <a:buNone/>
              <a:defRPr sz="2000" b="1"/>
            </a:lvl8pPr>
            <a:lvl9pPr marL="4876093" indent="0">
              <a:buNone/>
              <a:defRPr sz="2000" b="1"/>
            </a:lvl9pPr>
          </a:lstStyle>
          <a:p>
            <a:pPr lvl="0"/>
            <a:r>
              <a:rPr lang="en-US"/>
              <a:t>Click to edit Master text styles</a:t>
            </a:r>
          </a:p>
        </p:txBody>
      </p:sp>
      <p:sp>
        <p:nvSpPr>
          <p:cNvPr id="6" name="Content Placeholder 5"/>
          <p:cNvSpPr>
            <a:spLocks noGrp="1"/>
          </p:cNvSpPr>
          <p:nvPr>
            <p:ph sz="quarter" idx="4"/>
          </p:nvPr>
        </p:nvSpPr>
        <p:spPr>
          <a:xfrm>
            <a:off x="22295559" y="10439407"/>
            <a:ext cx="19401367" cy="18965864"/>
          </a:xfrm>
        </p:spPr>
        <p:txBody>
          <a:bodyPr/>
          <a:lstStyle>
            <a:lvl1pPr>
              <a:defRPr sz="3200"/>
            </a:lvl1pPr>
            <a:lvl2pPr>
              <a:defRPr sz="2667"/>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10D8BE08-139A-9A4C-A82C-2ABE2398976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7454AF72-0B27-084B-8A0E-897D3F3F95B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40690F86-C5A4-4141-A98D-488CAF60ADF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81" y="1311277"/>
            <a:ext cx="14439900" cy="55768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7160523" y="1311277"/>
            <a:ext cx="24536400" cy="2809398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81" y="6888164"/>
            <a:ext cx="14439900" cy="22517100"/>
          </a:xfrm>
        </p:spPr>
        <p:txBody>
          <a:bodyPr/>
          <a:lstStyle>
            <a:lvl1pPr marL="0" indent="0">
              <a:buNone/>
              <a:defRPr sz="1867"/>
            </a:lvl1pPr>
            <a:lvl2pPr marL="609511" indent="0">
              <a:buNone/>
              <a:defRPr sz="1733"/>
            </a:lvl2pPr>
            <a:lvl3pPr marL="1219023" indent="0">
              <a:buNone/>
              <a:defRPr sz="1333"/>
            </a:lvl3pPr>
            <a:lvl4pPr marL="1828536" indent="0">
              <a:buNone/>
              <a:defRPr sz="1067"/>
            </a:lvl4pPr>
            <a:lvl5pPr marL="2438047" indent="0">
              <a:buNone/>
              <a:defRPr sz="1067"/>
            </a:lvl5pPr>
            <a:lvl6pPr marL="3047557" indent="0">
              <a:buNone/>
              <a:defRPr sz="1067"/>
            </a:lvl6pPr>
            <a:lvl7pPr marL="3657069" indent="0">
              <a:buNone/>
              <a:defRPr sz="1067"/>
            </a:lvl7pPr>
            <a:lvl8pPr marL="4266581" indent="0">
              <a:buNone/>
              <a:defRPr sz="1067"/>
            </a:lvl8pPr>
            <a:lvl9pPr marL="4876093" indent="0">
              <a:buNone/>
              <a:defRPr sz="106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D523BB3B-8F12-3242-B1AD-3C812014306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7" y="23042571"/>
            <a:ext cx="26334156" cy="2720975"/>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8603547" y="2941645"/>
            <a:ext cx="26334156" cy="19750088"/>
          </a:xfrm>
        </p:spPr>
        <p:txBody>
          <a:bodyPr/>
          <a:lstStyle>
            <a:lvl1pPr marL="0" indent="0">
              <a:buNone/>
              <a:defRPr sz="4267"/>
            </a:lvl1pPr>
            <a:lvl2pPr marL="609511" indent="0">
              <a:buNone/>
              <a:defRPr sz="3733"/>
            </a:lvl2pPr>
            <a:lvl3pPr marL="1219023" indent="0">
              <a:buNone/>
              <a:defRPr sz="3200"/>
            </a:lvl3pPr>
            <a:lvl4pPr marL="1828536" indent="0">
              <a:buNone/>
              <a:defRPr sz="2667"/>
            </a:lvl4pPr>
            <a:lvl5pPr marL="2438047" indent="0">
              <a:buNone/>
              <a:defRPr sz="2667"/>
            </a:lvl5pPr>
            <a:lvl6pPr marL="3047557" indent="0">
              <a:buNone/>
              <a:defRPr sz="2667"/>
            </a:lvl6pPr>
            <a:lvl7pPr marL="3657069" indent="0">
              <a:buNone/>
              <a:defRPr sz="2667"/>
            </a:lvl7pPr>
            <a:lvl8pPr marL="4266581" indent="0">
              <a:buNone/>
              <a:defRPr sz="2667"/>
            </a:lvl8pPr>
            <a:lvl9pPr marL="4876093" indent="0">
              <a:buNone/>
              <a:defRPr sz="2667"/>
            </a:lvl9pPr>
          </a:lstStyle>
          <a:p>
            <a:pPr lvl="0"/>
            <a:endParaRPr lang="en-US" noProof="0" dirty="0"/>
          </a:p>
        </p:txBody>
      </p:sp>
      <p:sp>
        <p:nvSpPr>
          <p:cNvPr id="4" name="Text Placeholder 3"/>
          <p:cNvSpPr>
            <a:spLocks noGrp="1"/>
          </p:cNvSpPr>
          <p:nvPr>
            <p:ph type="body" sz="half" idx="2"/>
          </p:nvPr>
        </p:nvSpPr>
        <p:spPr>
          <a:xfrm>
            <a:off x="8603547" y="25763545"/>
            <a:ext cx="26334156" cy="3862388"/>
          </a:xfrm>
        </p:spPr>
        <p:txBody>
          <a:bodyPr/>
          <a:lstStyle>
            <a:lvl1pPr marL="0" indent="0">
              <a:buNone/>
              <a:defRPr sz="1867"/>
            </a:lvl1pPr>
            <a:lvl2pPr marL="609511" indent="0">
              <a:buNone/>
              <a:defRPr sz="1733"/>
            </a:lvl2pPr>
            <a:lvl3pPr marL="1219023" indent="0">
              <a:buNone/>
              <a:defRPr sz="1333"/>
            </a:lvl3pPr>
            <a:lvl4pPr marL="1828536" indent="0">
              <a:buNone/>
              <a:defRPr sz="1067"/>
            </a:lvl4pPr>
            <a:lvl5pPr marL="2438047" indent="0">
              <a:buNone/>
              <a:defRPr sz="1067"/>
            </a:lvl5pPr>
            <a:lvl6pPr marL="3047557" indent="0">
              <a:buNone/>
              <a:defRPr sz="1067"/>
            </a:lvl6pPr>
            <a:lvl7pPr marL="3657069" indent="0">
              <a:buNone/>
              <a:defRPr sz="1067"/>
            </a:lvl7pPr>
            <a:lvl8pPr marL="4266581" indent="0">
              <a:buNone/>
              <a:defRPr sz="1067"/>
            </a:lvl8pPr>
            <a:lvl9pPr marL="4876093" indent="0">
              <a:buNone/>
              <a:defRPr sz="106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6EBDFE37-C535-F041-8902-6E4A20CB51E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7" y="1317626"/>
            <a:ext cx="39503351" cy="5486400"/>
          </a:xfrm>
          <a:prstGeom prst="rect">
            <a:avLst/>
          </a:prstGeom>
          <a:noFill/>
          <a:ln w="9525">
            <a:noFill/>
            <a:miter lim="800000"/>
            <a:headEnd/>
            <a:tailEnd/>
          </a:ln>
        </p:spPr>
        <p:txBody>
          <a:bodyPr vert="horz" wrap="square" lIns="470201" tIns="235101" rIns="470201" bIns="23510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93927" y="7680326"/>
            <a:ext cx="39503351" cy="21724938"/>
          </a:xfrm>
          <a:prstGeom prst="rect">
            <a:avLst/>
          </a:prstGeom>
          <a:noFill/>
          <a:ln w="9525">
            <a:noFill/>
            <a:miter lim="800000"/>
            <a:headEnd/>
            <a:tailEnd/>
          </a:ln>
        </p:spPr>
        <p:txBody>
          <a:bodyPr vert="horz" wrap="square" lIns="470201" tIns="235101" rIns="470201" bIns="23510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7" y="29976764"/>
            <a:ext cx="102425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defRPr sz="9466">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5527" y="29976764"/>
            <a:ext cx="139001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lgn="ctr">
              <a:defRPr sz="9466">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4727" y="29976764"/>
            <a:ext cx="102425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lgn="r">
              <a:defRPr sz="9466"/>
            </a:lvl1pPr>
          </a:lstStyle>
          <a:p>
            <a:fld id="{57808770-F0AC-D345-8A8D-7BF6E39FAFD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268657" rtl="0" eaLnBrk="0" fontAlgn="base" hangingPunct="0">
        <a:spcBef>
          <a:spcPct val="0"/>
        </a:spcBef>
        <a:spcAft>
          <a:spcPct val="0"/>
        </a:spcAft>
        <a:defRPr sz="29999">
          <a:solidFill>
            <a:schemeClr val="tx2"/>
          </a:solidFill>
          <a:latin typeface="+mj-lt"/>
          <a:ea typeface="+mj-ea"/>
          <a:cs typeface="+mj-cs"/>
        </a:defRPr>
      </a:lvl1pPr>
      <a:lvl2pPr algn="ctr" defTabSz="6268657" rtl="0" eaLnBrk="0" fontAlgn="base" hangingPunct="0">
        <a:spcBef>
          <a:spcPct val="0"/>
        </a:spcBef>
        <a:spcAft>
          <a:spcPct val="0"/>
        </a:spcAft>
        <a:defRPr sz="29999">
          <a:solidFill>
            <a:schemeClr val="tx2"/>
          </a:solidFill>
          <a:latin typeface="Arial" charset="0"/>
        </a:defRPr>
      </a:lvl2pPr>
      <a:lvl3pPr algn="ctr" defTabSz="6268657" rtl="0" eaLnBrk="0" fontAlgn="base" hangingPunct="0">
        <a:spcBef>
          <a:spcPct val="0"/>
        </a:spcBef>
        <a:spcAft>
          <a:spcPct val="0"/>
        </a:spcAft>
        <a:defRPr sz="29999">
          <a:solidFill>
            <a:schemeClr val="tx2"/>
          </a:solidFill>
          <a:latin typeface="Arial" charset="0"/>
        </a:defRPr>
      </a:lvl3pPr>
      <a:lvl4pPr algn="ctr" defTabSz="6268657" rtl="0" eaLnBrk="0" fontAlgn="base" hangingPunct="0">
        <a:spcBef>
          <a:spcPct val="0"/>
        </a:spcBef>
        <a:spcAft>
          <a:spcPct val="0"/>
        </a:spcAft>
        <a:defRPr sz="29999">
          <a:solidFill>
            <a:schemeClr val="tx2"/>
          </a:solidFill>
          <a:latin typeface="Arial" charset="0"/>
        </a:defRPr>
      </a:lvl4pPr>
      <a:lvl5pPr algn="ctr" defTabSz="6268657" rtl="0" eaLnBrk="0" fontAlgn="base" hangingPunct="0">
        <a:spcBef>
          <a:spcPct val="0"/>
        </a:spcBef>
        <a:spcAft>
          <a:spcPct val="0"/>
        </a:spcAft>
        <a:defRPr sz="29999">
          <a:solidFill>
            <a:schemeClr val="tx2"/>
          </a:solidFill>
          <a:latin typeface="Arial" charset="0"/>
        </a:defRPr>
      </a:lvl5pPr>
      <a:lvl6pPr marL="609511" algn="ctr" defTabSz="6268657" rtl="0" fontAlgn="base">
        <a:spcBef>
          <a:spcPct val="0"/>
        </a:spcBef>
        <a:spcAft>
          <a:spcPct val="0"/>
        </a:spcAft>
        <a:defRPr sz="29999">
          <a:solidFill>
            <a:schemeClr val="tx2"/>
          </a:solidFill>
          <a:latin typeface="Arial" charset="0"/>
        </a:defRPr>
      </a:lvl6pPr>
      <a:lvl7pPr marL="1219023" algn="ctr" defTabSz="6268657" rtl="0" fontAlgn="base">
        <a:spcBef>
          <a:spcPct val="0"/>
        </a:spcBef>
        <a:spcAft>
          <a:spcPct val="0"/>
        </a:spcAft>
        <a:defRPr sz="29999">
          <a:solidFill>
            <a:schemeClr val="tx2"/>
          </a:solidFill>
          <a:latin typeface="Arial" charset="0"/>
        </a:defRPr>
      </a:lvl7pPr>
      <a:lvl8pPr marL="1828536" algn="ctr" defTabSz="6268657" rtl="0" fontAlgn="base">
        <a:spcBef>
          <a:spcPct val="0"/>
        </a:spcBef>
        <a:spcAft>
          <a:spcPct val="0"/>
        </a:spcAft>
        <a:defRPr sz="29999">
          <a:solidFill>
            <a:schemeClr val="tx2"/>
          </a:solidFill>
          <a:latin typeface="Arial" charset="0"/>
        </a:defRPr>
      </a:lvl8pPr>
      <a:lvl9pPr marL="2438047" algn="ctr" defTabSz="6268657" rtl="0" fontAlgn="base">
        <a:spcBef>
          <a:spcPct val="0"/>
        </a:spcBef>
        <a:spcAft>
          <a:spcPct val="0"/>
        </a:spcAft>
        <a:defRPr sz="29999">
          <a:solidFill>
            <a:schemeClr val="tx2"/>
          </a:solidFill>
          <a:latin typeface="Arial" charset="0"/>
        </a:defRPr>
      </a:lvl9pPr>
    </p:titleStyle>
    <p:bodyStyle>
      <a:lvl1pPr marL="2351277" indent="-2351277" algn="l" defTabSz="6268657" rtl="0" eaLnBrk="0" fontAlgn="base" hangingPunct="0">
        <a:spcBef>
          <a:spcPct val="20000"/>
        </a:spcBef>
        <a:spcAft>
          <a:spcPct val="0"/>
        </a:spcAft>
        <a:buChar char="•"/>
        <a:defRPr sz="21999">
          <a:solidFill>
            <a:schemeClr val="tx1"/>
          </a:solidFill>
          <a:latin typeface="+mn-lt"/>
          <a:ea typeface="+mn-ea"/>
          <a:cs typeface="+mn-cs"/>
        </a:defRPr>
      </a:lvl1pPr>
      <a:lvl2pPr marL="5094079" indent="-1959750" algn="l" defTabSz="6268657" rtl="0" eaLnBrk="0" fontAlgn="base" hangingPunct="0">
        <a:spcBef>
          <a:spcPct val="20000"/>
        </a:spcBef>
        <a:spcAft>
          <a:spcPct val="0"/>
        </a:spcAft>
        <a:buChar char="–"/>
        <a:defRPr sz="19200">
          <a:solidFill>
            <a:schemeClr val="tx1"/>
          </a:solidFill>
          <a:latin typeface="+mn-lt"/>
          <a:ea typeface="ＭＳ Ｐゴシック" pitchFamily="1" charset="-128"/>
        </a:defRPr>
      </a:lvl2pPr>
      <a:lvl3pPr marL="7836881" indent="-1568223" algn="l" defTabSz="6268657" rtl="0" eaLnBrk="0" fontAlgn="base" hangingPunct="0">
        <a:spcBef>
          <a:spcPct val="20000"/>
        </a:spcBef>
        <a:spcAft>
          <a:spcPct val="0"/>
        </a:spcAft>
        <a:buChar char="•"/>
        <a:defRPr sz="16400">
          <a:solidFill>
            <a:schemeClr val="tx1"/>
          </a:solidFill>
          <a:latin typeface="+mn-lt"/>
          <a:ea typeface="ＭＳ Ｐゴシック" pitchFamily="1" charset="-128"/>
        </a:defRPr>
      </a:lvl3pPr>
      <a:lvl4pPr marL="10971208" indent="-1568223" algn="l" defTabSz="6268657" rtl="0" eaLnBrk="0" fontAlgn="base" hangingPunct="0">
        <a:spcBef>
          <a:spcPct val="20000"/>
        </a:spcBef>
        <a:spcAft>
          <a:spcPct val="0"/>
        </a:spcAft>
        <a:buChar char="–"/>
        <a:defRPr sz="13866">
          <a:solidFill>
            <a:schemeClr val="tx1"/>
          </a:solidFill>
          <a:latin typeface="+mn-lt"/>
          <a:ea typeface="ＭＳ Ｐゴシック" pitchFamily="1" charset="-128"/>
        </a:defRPr>
      </a:lvl4pPr>
      <a:lvl5pPr marL="14105538" indent="-1566105" algn="l" defTabSz="6268657" rtl="0" eaLnBrk="0" fontAlgn="base" hangingPunct="0">
        <a:spcBef>
          <a:spcPct val="20000"/>
        </a:spcBef>
        <a:spcAft>
          <a:spcPct val="0"/>
        </a:spcAft>
        <a:buChar char="»"/>
        <a:defRPr sz="13866">
          <a:solidFill>
            <a:schemeClr val="tx1"/>
          </a:solidFill>
          <a:latin typeface="+mn-lt"/>
          <a:ea typeface="ＭＳ Ｐゴシック" pitchFamily="1" charset="-128"/>
        </a:defRPr>
      </a:lvl5pPr>
      <a:lvl6pPr marL="14715051" indent="-1566105" algn="l" defTabSz="6268657" rtl="0" fontAlgn="base">
        <a:spcBef>
          <a:spcPct val="20000"/>
        </a:spcBef>
        <a:spcAft>
          <a:spcPct val="0"/>
        </a:spcAft>
        <a:buChar char="»"/>
        <a:defRPr sz="13866">
          <a:solidFill>
            <a:schemeClr val="tx1"/>
          </a:solidFill>
          <a:latin typeface="+mn-lt"/>
        </a:defRPr>
      </a:lvl6pPr>
      <a:lvl7pPr marL="15324562" indent="-1566105" algn="l" defTabSz="6268657" rtl="0" fontAlgn="base">
        <a:spcBef>
          <a:spcPct val="20000"/>
        </a:spcBef>
        <a:spcAft>
          <a:spcPct val="0"/>
        </a:spcAft>
        <a:buChar char="»"/>
        <a:defRPr sz="13866">
          <a:solidFill>
            <a:schemeClr val="tx1"/>
          </a:solidFill>
          <a:latin typeface="+mn-lt"/>
        </a:defRPr>
      </a:lvl7pPr>
      <a:lvl8pPr marL="15934074" indent="-1566105" algn="l" defTabSz="6268657" rtl="0" fontAlgn="base">
        <a:spcBef>
          <a:spcPct val="20000"/>
        </a:spcBef>
        <a:spcAft>
          <a:spcPct val="0"/>
        </a:spcAft>
        <a:buChar char="»"/>
        <a:defRPr sz="13866">
          <a:solidFill>
            <a:schemeClr val="tx1"/>
          </a:solidFill>
          <a:latin typeface="+mn-lt"/>
        </a:defRPr>
      </a:lvl8pPr>
      <a:lvl9pPr marL="16543584" indent="-1566105" algn="l" defTabSz="6268657" rtl="0" fontAlgn="base">
        <a:spcBef>
          <a:spcPct val="20000"/>
        </a:spcBef>
        <a:spcAft>
          <a:spcPct val="0"/>
        </a:spcAft>
        <a:buChar char="»"/>
        <a:defRPr sz="13866">
          <a:solidFill>
            <a:schemeClr val="tx1"/>
          </a:solidFill>
          <a:latin typeface="+mn-lt"/>
        </a:defRPr>
      </a:lvl9pPr>
    </p:bodyStyle>
    <p:otherStyle>
      <a:defPPr>
        <a:defRPr lang="en-US"/>
      </a:defPPr>
      <a:lvl1pPr marL="0" algn="l" defTabSz="1219023" rtl="0" eaLnBrk="1" latinLnBrk="0" hangingPunct="1">
        <a:defRPr sz="2400" kern="1200">
          <a:solidFill>
            <a:schemeClr val="tx1"/>
          </a:solidFill>
          <a:latin typeface="+mn-lt"/>
          <a:ea typeface="+mn-ea"/>
          <a:cs typeface="+mn-cs"/>
        </a:defRPr>
      </a:lvl1pPr>
      <a:lvl2pPr marL="609511" algn="l" defTabSz="1219023" rtl="0" eaLnBrk="1" latinLnBrk="0" hangingPunct="1">
        <a:defRPr sz="2400" kern="1200">
          <a:solidFill>
            <a:schemeClr val="tx1"/>
          </a:solidFill>
          <a:latin typeface="+mn-lt"/>
          <a:ea typeface="+mn-ea"/>
          <a:cs typeface="+mn-cs"/>
        </a:defRPr>
      </a:lvl2pPr>
      <a:lvl3pPr marL="1219023" algn="l" defTabSz="1219023" rtl="0" eaLnBrk="1" latinLnBrk="0" hangingPunct="1">
        <a:defRPr sz="2400" kern="1200">
          <a:solidFill>
            <a:schemeClr val="tx1"/>
          </a:solidFill>
          <a:latin typeface="+mn-lt"/>
          <a:ea typeface="+mn-ea"/>
          <a:cs typeface="+mn-cs"/>
        </a:defRPr>
      </a:lvl3pPr>
      <a:lvl4pPr marL="1828536" algn="l" defTabSz="1219023" rtl="0" eaLnBrk="1" latinLnBrk="0" hangingPunct="1">
        <a:defRPr sz="2400" kern="1200">
          <a:solidFill>
            <a:schemeClr val="tx1"/>
          </a:solidFill>
          <a:latin typeface="+mn-lt"/>
          <a:ea typeface="+mn-ea"/>
          <a:cs typeface="+mn-cs"/>
        </a:defRPr>
      </a:lvl4pPr>
      <a:lvl5pPr marL="2438047" algn="l" defTabSz="1219023" rtl="0" eaLnBrk="1" latinLnBrk="0" hangingPunct="1">
        <a:defRPr sz="2400" kern="1200">
          <a:solidFill>
            <a:schemeClr val="tx1"/>
          </a:solidFill>
          <a:latin typeface="+mn-lt"/>
          <a:ea typeface="+mn-ea"/>
          <a:cs typeface="+mn-cs"/>
        </a:defRPr>
      </a:lvl5pPr>
      <a:lvl6pPr marL="3047557" algn="l" defTabSz="1219023" rtl="0" eaLnBrk="1" latinLnBrk="0" hangingPunct="1">
        <a:defRPr sz="2400" kern="1200">
          <a:solidFill>
            <a:schemeClr val="tx1"/>
          </a:solidFill>
          <a:latin typeface="+mn-lt"/>
          <a:ea typeface="+mn-ea"/>
          <a:cs typeface="+mn-cs"/>
        </a:defRPr>
      </a:lvl6pPr>
      <a:lvl7pPr marL="3657069" algn="l" defTabSz="1219023" rtl="0" eaLnBrk="1" latinLnBrk="0" hangingPunct="1">
        <a:defRPr sz="2400" kern="1200">
          <a:solidFill>
            <a:schemeClr val="tx1"/>
          </a:solidFill>
          <a:latin typeface="+mn-lt"/>
          <a:ea typeface="+mn-ea"/>
          <a:cs typeface="+mn-cs"/>
        </a:defRPr>
      </a:lvl7pPr>
      <a:lvl8pPr marL="4266581" algn="l" defTabSz="1219023" rtl="0" eaLnBrk="1" latinLnBrk="0" hangingPunct="1">
        <a:defRPr sz="2400" kern="1200">
          <a:solidFill>
            <a:schemeClr val="tx1"/>
          </a:solidFill>
          <a:latin typeface="+mn-lt"/>
          <a:ea typeface="+mn-ea"/>
          <a:cs typeface="+mn-cs"/>
        </a:defRPr>
      </a:lvl8pPr>
      <a:lvl9pPr marL="4876093" algn="l" defTabSz="121902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48550/arXiv.1006.1092" TargetMode="Externa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hyperlink" Target="https://arxiv.org/abs/2405.11572" TargetMode="Externa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slideLayout" Target="../slideLayouts/slideLayout7.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hyperlink" Target="https://doi.org/10.48550/arXiv.2312.09115" TargetMode="External"/><Relationship Id="rId11" Type="http://schemas.openxmlformats.org/officeDocument/2006/relationships/hyperlink" Target="https://cds.cern.ch/record/2871484" TargetMode="External"/><Relationship Id="rId5" Type="http://schemas.openxmlformats.org/officeDocument/2006/relationships/hyperlink" Target="https://doi.org/10.48550/arXiv.2406.03387" TargetMode="External"/><Relationship Id="rId15" Type="http://schemas.openxmlformats.org/officeDocument/2006/relationships/image" Target="../media/image6.png"/><Relationship Id="rId10" Type="http://schemas.openxmlformats.org/officeDocument/2006/relationships/hyperlink" Target="https://doi.org/10.48550/arXiv.2103.11702" TargetMode="External"/><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doi.org/10.48550/arXiv.2210.11004" TargetMode="External"/><Relationship Id="rId14" Type="http://schemas.openxmlformats.org/officeDocument/2006/relationships/image" Target="../media/image5.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5104664" y="838200"/>
            <a:ext cx="27262531" cy="3816413"/>
          </a:xfrm>
          <a:prstGeom prst="rect">
            <a:avLst/>
          </a:prstGeom>
        </p:spPr>
        <p:txBody>
          <a:bodyPr wrap="square" lIns="121904" tIns="60952" rIns="121904" bIns="60952">
            <a:prstTxWarp prst="textNoShape">
              <a:avLst/>
            </a:prstTxWarp>
            <a:spAutoFit/>
          </a:bodyPr>
          <a:lstStyle/>
          <a:p>
            <a:pPr algn="ctr"/>
            <a:r>
              <a:rPr lang="en-US" sz="12000" dirty="0">
                <a:latin typeface="Arial Black"/>
                <a:cs typeface="Arial Black"/>
              </a:rPr>
              <a:t>Novel Asymmetric Leptoquark Pair Production Mechanism</a:t>
            </a:r>
          </a:p>
        </p:txBody>
      </p:sp>
      <p:sp>
        <p:nvSpPr>
          <p:cNvPr id="2069" name="Text Box 26"/>
          <p:cNvSpPr txBox="1">
            <a:spLocks noChangeArrowheads="1"/>
          </p:cNvSpPr>
          <p:nvPr/>
        </p:nvSpPr>
        <p:spPr bwMode="auto">
          <a:xfrm>
            <a:off x="32908345" y="27030488"/>
            <a:ext cx="7172575" cy="2585307"/>
          </a:xfrm>
          <a:prstGeom prst="rect">
            <a:avLst/>
          </a:prstGeom>
          <a:noFill/>
          <a:ln w="9525">
            <a:noFill/>
            <a:miter lim="800000"/>
            <a:headEnd/>
            <a:tailEnd/>
          </a:ln>
        </p:spPr>
        <p:txBody>
          <a:bodyPr wrap="square" lIns="121904" tIns="60952" rIns="121904" bIns="60952">
            <a:prstTxWarp prst="textNoShape">
              <a:avLst/>
            </a:prstTxWarp>
            <a:spAutoFit/>
          </a:bodyPr>
          <a:lstStyle/>
          <a:p>
            <a:pPr defTabSz="6541015">
              <a:spcBef>
                <a:spcPct val="50000"/>
              </a:spcBef>
            </a:pPr>
            <a:r>
              <a:rPr lang="en-US" sz="3200" b="1" i="1" dirty="0">
                <a:latin typeface="Arial" panose="020B0604020202020204" pitchFamily="34" charset="0"/>
                <a:ea typeface="Arial" pitchFamily="1" charset="0"/>
                <a:cs typeface="Arial" panose="020B0604020202020204" pitchFamily="34" charset="0"/>
              </a:rPr>
              <a:t>Acknowledgements: </a:t>
            </a:r>
            <a:r>
              <a:rPr lang="en-US" sz="3200" i="1" dirty="0">
                <a:latin typeface="Arial" panose="020B0604020202020204" pitchFamily="34" charset="0"/>
                <a:ea typeface="Arial" pitchFamily="1" charset="0"/>
                <a:cs typeface="Arial" panose="020B0604020202020204" pitchFamily="34" charset="0"/>
              </a:rPr>
              <a:t>I would like to thank Dr. Marco Guzzi and the NSF for supporting my physics research, as well as UMICH and CERN for organizing the summer REU at CERN.</a:t>
            </a:r>
          </a:p>
        </p:txBody>
      </p:sp>
      <p:sp>
        <p:nvSpPr>
          <p:cNvPr id="25" name="TextBox 24"/>
          <p:cNvSpPr txBox="1"/>
          <p:nvPr/>
        </p:nvSpPr>
        <p:spPr>
          <a:xfrm>
            <a:off x="1304172" y="30999160"/>
            <a:ext cx="9254151" cy="1157240"/>
          </a:xfrm>
          <a:prstGeom prst="rect">
            <a:avLst/>
          </a:prstGeom>
          <a:noFill/>
        </p:spPr>
        <p:txBody>
          <a:bodyPr wrap="square" lIns="170688" tIns="85344" rIns="170688" bIns="85344" rtlCol="0">
            <a:spAutoFit/>
          </a:bodyPr>
          <a:lstStyle/>
          <a:p>
            <a:r>
              <a:rPr lang="en-US" sz="3200" dirty="0">
                <a:latin typeface="Gill Sans"/>
                <a:cs typeface="Gill Sans"/>
              </a:rPr>
              <a:t>Fig. 1: Example of a Feynman diagram with a LQ involved in a flavor-changing B-meson decay.</a:t>
            </a:r>
            <a:endParaRPr lang="en-US" sz="3200" dirty="0"/>
          </a:p>
        </p:txBody>
      </p:sp>
      <mc:AlternateContent xmlns:mc="http://schemas.openxmlformats.org/markup-compatibility/2006" xmlns:a14="http://schemas.microsoft.com/office/drawing/2010/main">
        <mc:Choice Requires="a14">
          <p:sp>
            <p:nvSpPr>
              <p:cNvPr id="26" name="TextBox 25"/>
              <p:cNvSpPr txBox="1"/>
              <p:nvPr/>
            </p:nvSpPr>
            <p:spPr>
              <a:xfrm>
                <a:off x="11649976" y="12044753"/>
                <a:ext cx="10295624" cy="1157240"/>
              </a:xfrm>
              <a:prstGeom prst="rect">
                <a:avLst/>
              </a:prstGeom>
              <a:noFill/>
            </p:spPr>
            <p:txBody>
              <a:bodyPr wrap="square" lIns="170688" tIns="85344" rIns="170688" bIns="85344" rtlCol="0">
                <a:spAutoFit/>
              </a:bodyPr>
              <a:lstStyle/>
              <a:p>
                <a:r>
                  <a:rPr lang="en-US" sz="3200" dirty="0">
                    <a:latin typeface="Gill Sans"/>
                    <a:cs typeface="Gill Sans"/>
                  </a:rPr>
                  <a:t>Fig. 2: Main Feynman diagram contributing to </a:t>
                </a:r>
                <a14:m>
                  <m:oMath xmlns:m="http://schemas.openxmlformats.org/officeDocument/2006/math">
                    <m:r>
                      <m:rPr>
                        <m:sty m:val="p"/>
                      </m:rPr>
                      <a:rPr lang="en-US" sz="3200" b="0" i="0" smtClean="0">
                        <a:latin typeface="Cambria Math" panose="02040503050406030204" pitchFamily="18" charset="0"/>
                        <a:cs typeface="Gill Sans"/>
                      </a:rPr>
                      <m:t>qq</m:t>
                    </m:r>
                    <m:r>
                      <a:rPr lang="en-US" sz="3200" b="0" i="1" smtClean="0">
                        <a:latin typeface="Cambria Math" panose="02040503050406030204" pitchFamily="18" charset="0"/>
                        <a:cs typeface="Gill Sans"/>
                      </a:rPr>
                      <m:t>→</m:t>
                    </m:r>
                    <m:sSub>
                      <m:sSubPr>
                        <m:ctrlPr>
                          <a:rPr lang="en-US" sz="3200" b="0" i="1" smtClean="0">
                            <a:latin typeface="Cambria Math" panose="02040503050406030204" pitchFamily="18" charset="0"/>
                            <a:cs typeface="Gill Sans"/>
                          </a:rPr>
                        </m:ctrlPr>
                      </m:sSubPr>
                      <m:e>
                        <m:r>
                          <a:rPr lang="en-US" sz="3200" b="0" i="1" smtClean="0">
                            <a:latin typeface="Cambria Math" panose="02040503050406030204" pitchFamily="18" charset="0"/>
                            <a:cs typeface="Gill Sans"/>
                          </a:rPr>
                          <m:t>𝑅</m:t>
                        </m:r>
                      </m:e>
                      <m:sub>
                        <m:r>
                          <a:rPr lang="en-US" sz="3200" b="0" i="1" smtClean="0">
                            <a:latin typeface="Cambria Math" panose="02040503050406030204" pitchFamily="18" charset="0"/>
                            <a:cs typeface="Gill Sans"/>
                          </a:rPr>
                          <m:t>2</m:t>
                        </m:r>
                      </m:sub>
                    </m:sSub>
                    <m:sSub>
                      <m:sSubPr>
                        <m:ctrlPr>
                          <a:rPr lang="en-US" sz="3200" b="0" i="1" smtClean="0">
                            <a:latin typeface="Cambria Math" panose="02040503050406030204" pitchFamily="18" charset="0"/>
                            <a:cs typeface="Gill Sans"/>
                          </a:rPr>
                        </m:ctrlPr>
                      </m:sSubPr>
                      <m:e>
                        <m:r>
                          <a:rPr lang="en-US" sz="3200" b="0" i="1" smtClean="0">
                            <a:latin typeface="Cambria Math" panose="02040503050406030204" pitchFamily="18" charset="0"/>
                            <a:cs typeface="Gill Sans"/>
                          </a:rPr>
                          <m:t>𝑆</m:t>
                        </m:r>
                      </m:e>
                      <m:sub>
                        <m:r>
                          <a:rPr lang="en-US" sz="3200" b="0" i="1" smtClean="0">
                            <a:latin typeface="Cambria Math" panose="02040503050406030204" pitchFamily="18" charset="0"/>
                            <a:cs typeface="Gill Sans"/>
                          </a:rPr>
                          <m:t>1</m:t>
                        </m:r>
                      </m:sub>
                    </m:sSub>
                  </m:oMath>
                </a14:m>
                <a:r>
                  <a:rPr lang="en-US" sz="3200" dirty="0"/>
                  <a:t> at leading order.</a:t>
                </a:r>
              </a:p>
            </p:txBody>
          </p:sp>
        </mc:Choice>
        <mc:Fallback xmlns="">
          <p:sp>
            <p:nvSpPr>
              <p:cNvPr id="26" name="TextBox 25"/>
              <p:cNvSpPr txBox="1">
                <a:spLocks noRot="1" noChangeAspect="1" noMove="1" noResize="1" noEditPoints="1" noAdjustHandles="1" noChangeArrowheads="1" noChangeShapeType="1" noTextEdit="1"/>
              </p:cNvSpPr>
              <p:nvPr/>
            </p:nvSpPr>
            <p:spPr>
              <a:xfrm>
                <a:off x="11649976" y="12044753"/>
                <a:ext cx="10295624" cy="1157240"/>
              </a:xfrm>
              <a:prstGeom prst="rect">
                <a:avLst/>
              </a:prstGeom>
              <a:blipFill>
                <a:blip r:embed="rId3"/>
                <a:stretch>
                  <a:fillRect l="-710" t="-4737" r="-1421" b="-1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 Box 93 1"/>
              <p:cNvSpPr txBox="1">
                <a:spLocks noChangeArrowheads="1"/>
              </p:cNvSpPr>
              <p:nvPr/>
            </p:nvSpPr>
            <p:spPr bwMode="auto">
              <a:xfrm>
                <a:off x="1304171" y="8305799"/>
                <a:ext cx="9944942" cy="17806286"/>
              </a:xfrm>
              <a:prstGeom prst="rect">
                <a:avLst/>
              </a:prstGeom>
              <a:noFill/>
              <a:ln w="9525">
                <a:noFill/>
                <a:miter lim="800000"/>
                <a:headEnd/>
                <a:tailEnd/>
              </a:ln>
            </p:spPr>
            <p:txBody>
              <a:bodyPr lIns="121904" tIns="60952" rIns="121904" bIns="60952">
                <a:prstTxWarp prst="textNoShape">
                  <a:avLst/>
                </a:prstTxWarp>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a:t>
                </a:r>
                <a:r>
                  <a:rPr lang="en-US" sz="3400" b="1" dirty="0">
                    <a:latin typeface="Arial" panose="020B0604020202020204" pitchFamily="34" charset="0"/>
                    <a:ea typeface="Tahoma" pitchFamily="1" charset="0"/>
                    <a:cs typeface="Arial" panose="020B0604020202020204" pitchFamily="34" charset="0"/>
                  </a:rPr>
                  <a:t>Standard Model </a:t>
                </a:r>
                <a:r>
                  <a:rPr lang="en-US" sz="3400" dirty="0">
                    <a:latin typeface="Arial" panose="020B0604020202020204" pitchFamily="34" charset="0"/>
                    <a:ea typeface="Tahoma" pitchFamily="1" charset="0"/>
                    <a:cs typeface="Arial" panose="020B0604020202020204" pitchFamily="34" charset="0"/>
                  </a:rPr>
                  <a:t>of particle physics is very accurate at describing 99% of the phenomena we observe in the universe. However, as we explore higher and higher energies/scales at places like the LHC, some predictions from the </a:t>
                </a:r>
                <a:r>
                  <a:rPr lang="en-US" sz="3400" b="1" dirty="0">
                    <a:latin typeface="Arial" panose="020B0604020202020204" pitchFamily="34" charset="0"/>
                    <a:ea typeface="Tahoma" pitchFamily="1" charset="0"/>
                    <a:cs typeface="Arial" panose="020B0604020202020204" pitchFamily="34" charset="0"/>
                  </a:rPr>
                  <a:t>Standard Model (SM)</a:t>
                </a:r>
                <a:r>
                  <a:rPr lang="en-US" sz="3400" dirty="0">
                    <a:latin typeface="Arial" panose="020B0604020202020204" pitchFamily="34" charset="0"/>
                    <a:ea typeface="Tahoma" pitchFamily="1" charset="0"/>
                    <a:cs typeface="Arial" panose="020B0604020202020204" pitchFamily="34" charset="0"/>
                  </a:rPr>
                  <a:t> may break down, and we must find and fill gaps in our theories.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One such case is observed ratios of decays of the B-meson into </a:t>
                </a:r>
                <a14:m>
                  <m:oMath xmlns:m="http://schemas.openxmlformats.org/officeDocument/2006/math">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𝑒</m:t>
                        </m:r>
                      </m:e>
                      <m:sup>
                        <m:r>
                          <a:rPr lang="en-US" sz="3400" b="0" i="1" smtClean="0">
                            <a:latin typeface="Cambria Math" panose="02040503050406030204" pitchFamily="18" charset="0"/>
                            <a:ea typeface="Tahoma" pitchFamily="1" charset="0"/>
                            <a:cs typeface="Arial" panose="020B0604020202020204" pitchFamily="34" charset="0"/>
                          </a:rPr>
                          <m:t>+</m:t>
                        </m:r>
                      </m:sup>
                    </m:sSup>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𝑒</m:t>
                        </m:r>
                      </m:e>
                      <m:sup>
                        <m:r>
                          <a:rPr lang="en-US" sz="3400" b="0" i="1" smtClean="0">
                            <a:latin typeface="Cambria Math" panose="02040503050406030204" pitchFamily="18" charset="0"/>
                            <a:ea typeface="Tahoma" pitchFamily="1" charset="0"/>
                            <a:cs typeface="Arial" panose="020B0604020202020204" pitchFamily="34" charset="0"/>
                          </a:rPr>
                          <m:t>−</m:t>
                        </m:r>
                      </m:sup>
                    </m:sSup>
                  </m:oMath>
                </a14:m>
                <a:r>
                  <a:rPr lang="en-US" sz="3400" dirty="0">
                    <a:latin typeface="Arial" panose="020B0604020202020204" pitchFamily="34" charset="0"/>
                    <a:ea typeface="Tahoma" pitchFamily="1" charset="0"/>
                    <a:cs typeface="Arial" panose="020B0604020202020204" pitchFamily="34" charset="0"/>
                  </a:rPr>
                  <a:t> and </a:t>
                </a:r>
                <a14:m>
                  <m:oMath xmlns:m="http://schemas.openxmlformats.org/officeDocument/2006/math">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𝜇</m:t>
                        </m:r>
                      </m:e>
                      <m:sup>
                        <m:r>
                          <a:rPr lang="en-US" sz="3400" b="0" i="1" smtClean="0">
                            <a:latin typeface="Cambria Math" panose="02040503050406030204" pitchFamily="18" charset="0"/>
                            <a:ea typeface="Tahoma" pitchFamily="1" charset="0"/>
                            <a:cs typeface="Arial" panose="020B0604020202020204" pitchFamily="34" charset="0"/>
                          </a:rPr>
                          <m:t>+</m:t>
                        </m:r>
                      </m:sup>
                    </m:sSup>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𝜇</m:t>
                        </m:r>
                      </m:e>
                      <m:sup>
                        <m:r>
                          <a:rPr lang="en-US" sz="3400" b="0" i="1" smtClean="0">
                            <a:latin typeface="Cambria Math" panose="02040503050406030204" pitchFamily="18" charset="0"/>
                            <a:ea typeface="Tahoma" pitchFamily="1" charset="0"/>
                            <a:cs typeface="Arial" panose="020B0604020202020204" pitchFamily="34" charset="0"/>
                          </a:rPr>
                          <m:t>−</m:t>
                        </m:r>
                      </m:sup>
                    </m:sSup>
                  </m:oMath>
                </a14:m>
                <a:r>
                  <a:rPr lang="en-US" sz="3400" dirty="0">
                    <a:latin typeface="Arial" panose="020B0604020202020204" pitchFamily="34" charset="0"/>
                    <a:ea typeface="Tahoma" pitchFamily="1" charset="0"/>
                    <a:cs typeface="Arial" panose="020B0604020202020204" pitchFamily="34" charset="0"/>
                  </a:rPr>
                  <a:t>, which have been found to disagree slightly with standard model predictions [1,2,3]. One example of such a process is given in Fig. 1.</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These disagreements, despite being relatively small, are significant enough to lead to many </a:t>
                </a:r>
                <a:r>
                  <a:rPr lang="en-US" sz="3400" b="1" dirty="0">
                    <a:latin typeface="Arial" panose="020B0604020202020204" pitchFamily="34" charset="0"/>
                    <a:ea typeface="Tahoma" pitchFamily="1" charset="0"/>
                    <a:cs typeface="Arial" panose="020B0604020202020204" pitchFamily="34" charset="0"/>
                  </a:rPr>
                  <a:t>Beyond the Standard Model (BSM)</a:t>
                </a:r>
                <a:r>
                  <a:rPr lang="en-US" sz="3400" dirty="0">
                    <a:latin typeface="Arial" panose="020B0604020202020204" pitchFamily="34" charset="0"/>
                    <a:ea typeface="Tahoma" pitchFamily="1" charset="0"/>
                    <a:cs typeface="Arial" panose="020B0604020202020204" pitchFamily="34" charset="0"/>
                  </a:rPr>
                  <a:t> theories that try and solve this disagreement.</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In some of these theories, the </a:t>
                </a:r>
                <a:r>
                  <a:rPr lang="en-US" sz="3400" b="1" dirty="0">
                    <a:latin typeface="Arial" panose="020B0604020202020204" pitchFamily="34" charset="0"/>
                    <a:ea typeface="Tahoma" pitchFamily="1" charset="0"/>
                    <a:cs typeface="Arial" panose="020B0604020202020204" pitchFamily="34" charset="0"/>
                  </a:rPr>
                  <a:t>Leptoquark (LQ) </a:t>
                </a:r>
                <a:r>
                  <a:rPr lang="en-US" sz="3400" dirty="0">
                    <a:latin typeface="Arial" panose="020B0604020202020204" pitchFamily="34" charset="0"/>
                    <a:ea typeface="Tahoma" pitchFamily="1" charset="0"/>
                    <a:cs typeface="Arial" panose="020B0604020202020204" pitchFamily="34" charset="0"/>
                  </a:rPr>
                  <a:t>is introduced, which is a boson that can couple to both leptons and quarks, the two types of particles that make up the matter in our universe</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On top of this, they have also been used to give masses to neutrinos via radiative corrections [4]. </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Our goal for this project was to study a novel method for (pair) producing LQ’s that was introduced recently, as it has potential to be very helpful in constraining the parameter space for these LQ’s in experiments at the </a:t>
                </a:r>
                <a:r>
                  <a:rPr lang="en-US" sz="3400" b="1" dirty="0">
                    <a:latin typeface="Arial" panose="020B0604020202020204" pitchFamily="34" charset="0"/>
                    <a:ea typeface="Tahoma" pitchFamily="1" charset="0"/>
                    <a:cs typeface="Arial" panose="020B0604020202020204" pitchFamily="34" charset="0"/>
                  </a:rPr>
                  <a:t>Large Hadron Collider (LHC) </a:t>
                </a:r>
                <a:r>
                  <a:rPr lang="en-US" sz="3400" dirty="0">
                    <a:latin typeface="Arial" panose="020B0604020202020204" pitchFamily="34" charset="0"/>
                    <a:ea typeface="Tahoma" pitchFamily="1" charset="0"/>
                    <a:cs typeface="Arial" panose="020B0604020202020204" pitchFamily="34" charset="0"/>
                  </a:rPr>
                  <a:t>at CERN.</a:t>
                </a:r>
              </a:p>
            </p:txBody>
          </p:sp>
        </mc:Choice>
        <mc:Fallback>
          <p:sp>
            <p:nvSpPr>
              <p:cNvPr id="19" name="Text Box 93 1"/>
              <p:cNvSpPr txBox="1">
                <a:spLocks noRot="1" noChangeAspect="1" noMove="1" noResize="1" noEditPoints="1" noAdjustHandles="1" noChangeArrowheads="1" noChangeShapeType="1" noTextEdit="1"/>
              </p:cNvSpPr>
              <p:nvPr/>
            </p:nvSpPr>
            <p:spPr bwMode="auto">
              <a:xfrm>
                <a:off x="1304171" y="8305799"/>
                <a:ext cx="9944942" cy="17806286"/>
              </a:xfrm>
              <a:prstGeom prst="rect">
                <a:avLst/>
              </a:prstGeom>
              <a:blipFill>
                <a:blip r:embed="rId4"/>
                <a:stretch>
                  <a:fillRect l="-674" t="-377" r="-2146"/>
                </a:stretch>
              </a:blipFill>
              <a:ln w="9525">
                <a:noFill/>
                <a:miter lim="800000"/>
                <a:headEnd/>
                <a:tailEnd/>
              </a:ln>
            </p:spPr>
            <p:txBody>
              <a:bodyPr/>
              <a:lstStyle/>
              <a:p>
                <a:r>
                  <a:rPr lang="en-US">
                    <a:noFill/>
                  </a:rPr>
                  <a:t> </a:t>
                </a:r>
              </a:p>
            </p:txBody>
          </p:sp>
        </mc:Fallback>
      </mc:AlternateContent>
      <p:sp>
        <p:nvSpPr>
          <p:cNvPr id="22" name="TextBox 21"/>
          <p:cNvSpPr txBox="1"/>
          <p:nvPr/>
        </p:nvSpPr>
        <p:spPr>
          <a:xfrm>
            <a:off x="1304171" y="6766115"/>
            <a:ext cx="9944942"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BACKGROUND</a:t>
            </a:r>
          </a:p>
        </p:txBody>
      </p:sp>
      <p:sp>
        <p:nvSpPr>
          <p:cNvPr id="24" name="TextBox 23"/>
          <p:cNvSpPr txBox="1"/>
          <p:nvPr/>
        </p:nvSpPr>
        <p:spPr>
          <a:xfrm>
            <a:off x="11859748" y="13543811"/>
            <a:ext cx="9944942" cy="1815882"/>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NOVEL PAIR PRODUCTION MECHANISM</a:t>
            </a:r>
          </a:p>
        </p:txBody>
      </p:sp>
      <p:sp>
        <p:nvSpPr>
          <p:cNvPr id="28" name="TextBox 27"/>
          <p:cNvSpPr txBox="1"/>
          <p:nvPr/>
        </p:nvSpPr>
        <p:spPr>
          <a:xfrm>
            <a:off x="22455698" y="6824461"/>
            <a:ext cx="9944941"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METHODOLOGY</a:t>
            </a:r>
          </a:p>
        </p:txBody>
      </p:sp>
      <p:sp>
        <p:nvSpPr>
          <p:cNvPr id="34" name="Text Box 85 1"/>
          <p:cNvSpPr txBox="1">
            <a:spLocks noChangeArrowheads="1"/>
          </p:cNvSpPr>
          <p:nvPr/>
        </p:nvSpPr>
        <p:spPr bwMode="auto">
          <a:xfrm>
            <a:off x="32963979" y="21427885"/>
            <a:ext cx="10144655" cy="5313359"/>
          </a:xfrm>
          <a:prstGeom prst="rect">
            <a:avLst/>
          </a:prstGeom>
          <a:noFill/>
          <a:ln w="9525">
            <a:noFill/>
            <a:miter lim="800000"/>
            <a:headEnd/>
            <a:tailEnd/>
          </a:ln>
          <a:effectLst/>
        </p:spPr>
        <p:txBody>
          <a:bodyPr lIns="121904" tIns="60952" rIns="121904" bIns="60952">
            <a:prstTxWarp prst="textNoShape">
              <a:avLst/>
            </a:prstTxWarp>
          </a:bodyPr>
          <a:lstStyle/>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5"/>
              </a:rPr>
              <a:t>LHCb</a:t>
            </a:r>
            <a:r>
              <a:rPr lang="en-US" sz="3300" dirty="0">
                <a:latin typeface="Arial" panose="020B0604020202020204" pitchFamily="34" charset="0"/>
                <a:ea typeface="Tahoma" pitchFamily="1" charset="0"/>
                <a:cs typeface="Arial" panose="020B0604020202020204" pitchFamily="34" charset="0"/>
                <a:hlinkClick r:id="rId5"/>
              </a:rPr>
              <a:t> collab.: arXiv.2406.03387</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6"/>
              </a:rPr>
              <a:t>LHCb</a:t>
            </a:r>
            <a:r>
              <a:rPr lang="en-US" sz="3300" dirty="0">
                <a:latin typeface="Arial" panose="020B0604020202020204" pitchFamily="34" charset="0"/>
                <a:ea typeface="Tahoma" pitchFamily="1" charset="0"/>
                <a:cs typeface="Arial" panose="020B0604020202020204" pitchFamily="34" charset="0"/>
                <a:hlinkClick r:id="rId6"/>
              </a:rPr>
              <a:t> collab.; arXiv.2312.09115</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a:latin typeface="Arial" panose="020B0604020202020204" pitchFamily="34" charset="0"/>
                <a:ea typeface="Tahoma" pitchFamily="1" charset="0"/>
                <a:cs typeface="Arial" panose="020B0604020202020204" pitchFamily="34" charset="0"/>
                <a:hlinkClick r:id="rId7"/>
              </a:rPr>
              <a:t>ATLAS/CMS collabs.; 2405.11572</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a:latin typeface="Arial" panose="020B0604020202020204" pitchFamily="34" charset="0"/>
                <a:ea typeface="Tahoma" pitchFamily="1" charset="0"/>
                <a:cs typeface="Arial" panose="020B0604020202020204" pitchFamily="34" charset="0"/>
                <a:hlinkClick r:id="rId8"/>
              </a:rPr>
              <a:t>Babu and Julio; arXiv.1006.1092</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9"/>
              </a:rPr>
              <a:t>Doršner</a:t>
            </a:r>
            <a:r>
              <a:rPr lang="en-US" sz="3300" dirty="0">
                <a:latin typeface="Arial" panose="020B0604020202020204" pitchFamily="34" charset="0"/>
                <a:ea typeface="Tahoma" pitchFamily="1" charset="0"/>
                <a:cs typeface="Arial" panose="020B0604020202020204" pitchFamily="34" charset="0"/>
                <a:hlinkClick r:id="rId9"/>
              </a:rPr>
              <a:t>, </a:t>
            </a:r>
            <a:r>
              <a:rPr lang="en-US" sz="3300" dirty="0" err="1">
                <a:latin typeface="Arial" panose="020B0604020202020204" pitchFamily="34" charset="0"/>
                <a:ea typeface="Tahoma" pitchFamily="1" charset="0"/>
                <a:cs typeface="Arial" panose="020B0604020202020204" pitchFamily="34" charset="0"/>
                <a:hlinkClick r:id="rId9"/>
              </a:rPr>
              <a:t>Lejlić</a:t>
            </a:r>
            <a:r>
              <a:rPr lang="en-US" sz="3300" dirty="0">
                <a:latin typeface="Arial" panose="020B0604020202020204" pitchFamily="34" charset="0"/>
                <a:ea typeface="Tahoma" pitchFamily="1" charset="0"/>
                <a:cs typeface="Arial" panose="020B0604020202020204" pitchFamily="34" charset="0"/>
                <a:hlinkClick r:id="rId9"/>
              </a:rPr>
              <a:t>, Saad; arXiv.2210.11004</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de-DE" sz="3300" dirty="0">
                <a:latin typeface="Arial" panose="020B0604020202020204" pitchFamily="34" charset="0"/>
                <a:ea typeface="Tahoma" pitchFamily="1" charset="0"/>
                <a:cs typeface="Arial" panose="020B0604020202020204" pitchFamily="34" charset="0"/>
                <a:hlinkClick r:id="rId10"/>
              </a:rPr>
              <a:t>Doršner, Fajfer, Lejlić; arXiv.2103.11702</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de-DE" sz="3300" dirty="0">
                <a:latin typeface="Arial" panose="020B0604020202020204" pitchFamily="34" charset="0"/>
                <a:ea typeface="Tahoma" pitchFamily="1" charset="0"/>
                <a:cs typeface="Arial" panose="020B0604020202020204" pitchFamily="34" charset="0"/>
                <a:hlinkClick r:id="rId11"/>
              </a:rPr>
              <a:t>Yazykov; CERN-CDS:2871484</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endParaRPr lang="de-DE" sz="4400" dirty="0">
              <a:latin typeface="Arial" panose="020B0604020202020204" pitchFamily="34" charset="0"/>
              <a:ea typeface="Tahoma" pitchFamily="1" charset="0"/>
              <a:cs typeface="Arial" panose="020B0604020202020204" pitchFamily="34" charset="0"/>
            </a:endParaRPr>
          </a:p>
        </p:txBody>
      </p:sp>
      <p:sp>
        <p:nvSpPr>
          <p:cNvPr id="3" name="TextBox 2">
            <a:extLst>
              <a:ext uri="{FF2B5EF4-FFF2-40B4-BE49-F238E27FC236}">
                <a16:creationId xmlns:a16="http://schemas.microsoft.com/office/drawing/2014/main" id="{E1DA359D-DBCF-F340-AA4A-78C414FB4455}"/>
              </a:ext>
            </a:extLst>
          </p:cNvPr>
          <p:cNvSpPr txBox="1"/>
          <p:nvPr/>
        </p:nvSpPr>
        <p:spPr>
          <a:xfrm>
            <a:off x="18909328" y="4591909"/>
            <a:ext cx="20105071" cy="1446550"/>
          </a:xfrm>
          <a:prstGeom prst="rect">
            <a:avLst/>
          </a:prstGeom>
          <a:noFill/>
        </p:spPr>
        <p:txBody>
          <a:bodyPr wrap="square" rtlCol="0">
            <a:spAutoFit/>
          </a:bodyPr>
          <a:lstStyle/>
          <a:p>
            <a:pPr algn="ctr"/>
            <a:r>
              <a:rPr lang="en-US" sz="8800" b="1" dirty="0">
                <a:latin typeface="Arial"/>
                <a:cs typeface="Arial"/>
              </a:rPr>
              <a:t>By: Casey Hampson</a:t>
            </a: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D03346C8-A4A3-8D71-9299-8ADDE0355D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23996" y="1173575"/>
            <a:ext cx="12496801" cy="2925388"/>
          </a:xfrm>
          <a:prstGeom prst="rect">
            <a:avLst/>
          </a:prstGeom>
        </p:spPr>
      </p:pic>
      <mc:AlternateContent xmlns:mc="http://schemas.openxmlformats.org/markup-compatibility/2006">
        <mc:Choice xmlns:a14="http://schemas.microsoft.com/office/drawing/2010/main" Requires="a14">
          <p:sp>
            <p:nvSpPr>
              <p:cNvPr id="5" name="Text Box 93 2">
                <a:extLst>
                  <a:ext uri="{FF2B5EF4-FFF2-40B4-BE49-F238E27FC236}">
                    <a16:creationId xmlns:a16="http://schemas.microsoft.com/office/drawing/2014/main" id="{6CA22ED8-CF56-6C3B-48CF-9DFAAF7B85CA}"/>
                  </a:ext>
                </a:extLst>
              </p:cNvPr>
              <p:cNvSpPr txBox="1">
                <a:spLocks noChangeArrowheads="1"/>
              </p:cNvSpPr>
              <p:nvPr/>
            </p:nvSpPr>
            <p:spPr bwMode="auto">
              <a:xfrm>
                <a:off x="11859748" y="15722645"/>
                <a:ext cx="9944942" cy="12783612"/>
              </a:xfrm>
              <a:prstGeom prst="rect">
                <a:avLst/>
              </a:prstGeom>
              <a:noFill/>
              <a:ln w="9525">
                <a:noFill/>
                <a:miter lim="800000"/>
                <a:headEnd/>
                <a:tailEnd/>
              </a:ln>
            </p:spPr>
            <p:txBody>
              <a:bodyPr lIns="121904" tIns="60952" rIns="121904" bIns="60952">
                <a:prstTxWarp prst="textNoShape">
                  <a:avLst/>
                </a:prstTxWarp>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There are many different LQ models that have been proposed that involve both spin-0 LQ’s, like the Higgs boson, and spin-1 LQ’s, like the photon. An interesting model that has been used recently in research at the LHC is given in [5] that contains two spin-0 LQ’s: the </a:t>
                </a:r>
                <a14:m>
                  <m:oMath xmlns:m="http://schemas.openxmlformats.org/officeDocument/2006/math">
                    <m:sSub>
                      <m:sSubPr>
                        <m:ctrlPr>
                          <a:rPr lang="en-US" sz="3400" b="0" i="1" smtClean="0">
                            <a:latin typeface="Cambria Math" panose="02040503050406030204" pitchFamily="18" charset="0"/>
                            <a:ea typeface="Tahoma" pitchFamily="1" charset="0"/>
                            <a:cs typeface="Arial" panose="020B0604020202020204" pitchFamily="34" charset="0"/>
                          </a:rPr>
                        </m:ctrlPr>
                      </m:sSubPr>
                      <m:e>
                        <m:r>
                          <a:rPr lang="en-US" sz="3400" b="0" i="1" smtClean="0">
                            <a:latin typeface="Cambria Math" panose="02040503050406030204" pitchFamily="18" charset="0"/>
                            <a:ea typeface="Tahoma" pitchFamily="1" charset="0"/>
                            <a:cs typeface="Arial" panose="020B0604020202020204" pitchFamily="34" charset="0"/>
                          </a:rPr>
                          <m:t>𝑆</m:t>
                        </m:r>
                      </m:e>
                      <m:sub>
                        <m:r>
                          <a:rPr lang="en-US" sz="3400" b="0" i="1" smtClean="0">
                            <a:latin typeface="Cambria Math" panose="02040503050406030204" pitchFamily="18" charset="0"/>
                            <a:ea typeface="Tahoma" pitchFamily="1" charset="0"/>
                            <a:cs typeface="Arial" panose="020B0604020202020204" pitchFamily="34" charset="0"/>
                          </a:rPr>
                          <m:t>1</m:t>
                        </m:r>
                      </m:sub>
                    </m:sSub>
                  </m:oMath>
                </a14:m>
                <a:r>
                  <a:rPr lang="en-US" sz="3400" dirty="0">
                    <a:latin typeface="Arial" panose="020B0604020202020204" pitchFamily="34" charset="0"/>
                    <a:ea typeface="Tahoma" pitchFamily="1" charset="0"/>
                    <a:cs typeface="Arial" panose="020B0604020202020204" pitchFamily="34" charset="0"/>
                  </a:rPr>
                  <a:t> and</a:t>
                </a:r>
                <a:r>
                  <a:rPr lang="en-US" sz="3400" dirty="0">
                    <a:ea typeface="Tahoma" pitchFamily="1" charset="0"/>
                    <a:cs typeface="Arial" panose="020B0604020202020204" pitchFamily="34" charset="0"/>
                  </a:rPr>
                  <a:t> </a:t>
                </a:r>
                <a14:m>
                  <m:oMath xmlns:m="http://schemas.openxmlformats.org/officeDocument/2006/math">
                    <m:sSub>
                      <m:sSubPr>
                        <m:ctrlPr>
                          <a:rPr lang="en-US" sz="3400" i="1">
                            <a:latin typeface="Cambria Math" panose="02040503050406030204" pitchFamily="18" charset="0"/>
                            <a:ea typeface="Tahoma" pitchFamily="1" charset="0"/>
                            <a:cs typeface="Arial" panose="020B0604020202020204" pitchFamily="34" charset="0"/>
                          </a:rPr>
                        </m:ctrlPr>
                      </m:sSubPr>
                      <m:e>
                        <m:r>
                          <a:rPr lang="en-US" sz="3400" b="0" i="1" smtClean="0">
                            <a:latin typeface="Cambria Math" panose="02040503050406030204" pitchFamily="18" charset="0"/>
                            <a:ea typeface="Tahoma" pitchFamily="1" charset="0"/>
                            <a:cs typeface="Arial" panose="020B0604020202020204" pitchFamily="34" charset="0"/>
                          </a:rPr>
                          <m:t>𝑅</m:t>
                        </m:r>
                      </m:e>
                      <m:sub>
                        <m:r>
                          <a:rPr lang="en-US" sz="3400" b="0" i="1" smtClean="0">
                            <a:latin typeface="Cambria Math" panose="02040503050406030204" pitchFamily="18" charset="0"/>
                            <a:ea typeface="Tahoma" pitchFamily="1" charset="0"/>
                            <a:cs typeface="Arial" panose="020B0604020202020204" pitchFamily="34" charset="0"/>
                          </a:rPr>
                          <m:t>2</m:t>
                        </m:r>
                      </m:sub>
                    </m:sSub>
                  </m:oMath>
                </a14:m>
                <a:endParaRPr lang="en-US" sz="3400" dirty="0">
                  <a:latin typeface="Arial" panose="020B0604020202020204" pitchFamily="34" charset="0"/>
                  <a:ea typeface="Tahoma" pitchFamily="1" charset="0"/>
                  <a:cs typeface="Arial" panose="020B0604020202020204" pitchFamily="34" charset="0"/>
                </a:endParaRP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To study this, we example part of the Lagrangian which details how the LQ interacts with fermions and quarks:</a:t>
                </a:r>
              </a:p>
              <a:p>
                <a:pPr marL="55032" defTabSz="4477612">
                  <a:spcBef>
                    <a:spcPct val="50000"/>
                  </a:spcBef>
                </a:pPr>
                <a:endParaRPr lang="en-US" sz="3400" dirty="0">
                  <a:latin typeface="Arial" panose="020B0604020202020204" pitchFamily="34" charset="0"/>
                  <a:ea typeface="Tahoma" pitchFamily="1" charset="0"/>
                  <a:cs typeface="Arial" panose="020B0604020202020204" pitchFamily="34" charset="0"/>
                </a:endParaRP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Only certain interactions are allowed already based on symmetry restrictions like spin and charge. If we also enforce that there are two quarks in the initial state and that the two final state LQ’s do not have opposite charge, we have this novel ``asymmetric” mechanism, and we get a diagram like that in Figure 2.</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This mechanism has been shown to have equal if not higher </a:t>
                </a:r>
                <a:r>
                  <a:rPr lang="en-US" sz="3400" b="1" dirty="0">
                    <a:latin typeface="Arial" panose="020B0604020202020204" pitchFamily="34" charset="0"/>
                    <a:ea typeface="Tahoma" pitchFamily="1" charset="0"/>
                    <a:cs typeface="Arial" panose="020B0604020202020204" pitchFamily="34" charset="0"/>
                  </a:rPr>
                  <a:t>cross sections</a:t>
                </a:r>
                <a:r>
                  <a:rPr lang="en-US" sz="3400" dirty="0">
                    <a:latin typeface="Arial" panose="020B0604020202020204" pitchFamily="34" charset="0"/>
                    <a:ea typeface="Tahoma" pitchFamily="1" charset="0"/>
                    <a:cs typeface="Arial" panose="020B0604020202020204" pitchFamily="34" charset="0"/>
                  </a:rPr>
                  <a:t> than other types of production methods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Our analysis group consider cases when the LQ’s decay into heavy leptons like the top quark and tau.</a:t>
                </a:r>
              </a:p>
            </p:txBody>
          </p:sp>
        </mc:Choice>
        <mc:Fallback>
          <p:sp>
            <p:nvSpPr>
              <p:cNvPr id="5" name="Text Box 93 2">
                <a:extLst>
                  <a:ext uri="{FF2B5EF4-FFF2-40B4-BE49-F238E27FC236}">
                    <a16:creationId xmlns:a16="http://schemas.microsoft.com/office/drawing/2014/main" id="{6CA22ED8-CF56-6C3B-48CF-9DFAAF7B85CA}"/>
                  </a:ext>
                </a:extLst>
              </p:cNvPr>
              <p:cNvSpPr txBox="1">
                <a:spLocks noRot="1" noChangeAspect="1" noMove="1" noResize="1" noEditPoints="1" noAdjustHandles="1" noChangeArrowheads="1" noChangeShapeType="1" noTextEdit="1"/>
              </p:cNvSpPr>
              <p:nvPr/>
            </p:nvSpPr>
            <p:spPr bwMode="auto">
              <a:xfrm>
                <a:off x="11859748" y="15722645"/>
                <a:ext cx="9944942" cy="12783612"/>
              </a:xfrm>
              <a:prstGeom prst="rect">
                <a:avLst/>
              </a:prstGeom>
              <a:blipFill>
                <a:blip r:embed="rId13"/>
                <a:stretch>
                  <a:fillRect l="-674" t="-572" r="-2328" b="-5866"/>
                </a:stretch>
              </a:blipFill>
              <a:ln w="9525">
                <a:noFill/>
                <a:miter lim="800000"/>
                <a:headEnd/>
                <a:tailEnd/>
              </a:ln>
            </p:spPr>
            <p:txBody>
              <a:bodyPr/>
              <a:lstStyle/>
              <a:p>
                <a:r>
                  <a:rPr lang="en-US">
                    <a:noFill/>
                  </a:rPr>
                  <a:t> </a:t>
                </a:r>
              </a:p>
            </p:txBody>
          </p:sp>
        </mc:Fallback>
      </mc:AlternateContent>
      <p:sp>
        <p:nvSpPr>
          <p:cNvPr id="8" name="TextBox 7">
            <a:extLst>
              <a:ext uri="{FF2B5EF4-FFF2-40B4-BE49-F238E27FC236}">
                <a16:creationId xmlns:a16="http://schemas.microsoft.com/office/drawing/2014/main" id="{2C12BC68-45C3-A5F1-EF78-2643F8870508}"/>
              </a:ext>
            </a:extLst>
          </p:cNvPr>
          <p:cNvSpPr txBox="1"/>
          <p:nvPr/>
        </p:nvSpPr>
        <p:spPr>
          <a:xfrm>
            <a:off x="22675309" y="8046244"/>
            <a:ext cx="9966780" cy="15004107"/>
          </a:xfrm>
          <a:prstGeom prst="rect">
            <a:avLst/>
          </a:prstGeom>
          <a:noFill/>
        </p:spPr>
        <p:txBody>
          <a:bodyPr wrap="square">
            <a:spAutoFit/>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We call the full production/decay of LQ’s and subsequent decay of the top/tau as the </a:t>
            </a:r>
            <a:r>
              <a:rPr lang="en-US" sz="3400" b="1" dirty="0">
                <a:latin typeface="Arial" panose="020B0604020202020204" pitchFamily="34" charset="0"/>
                <a:ea typeface="Tahoma" pitchFamily="1" charset="0"/>
                <a:cs typeface="Arial" panose="020B0604020202020204" pitchFamily="34" charset="0"/>
              </a:rPr>
              <a:t>signal</a:t>
            </a:r>
            <a:r>
              <a:rPr lang="en-US" sz="3400" dirty="0">
                <a:latin typeface="Arial" panose="020B0604020202020204" pitchFamily="34" charset="0"/>
                <a:ea typeface="Tahoma" pitchFamily="1" charset="0"/>
                <a:cs typeface="Arial" panose="020B0604020202020204" pitchFamily="34" charset="0"/>
              </a:rPr>
              <a:t>, and we try and differentiate it from other processes that leave the same final state particles, called the </a:t>
            </a:r>
            <a:r>
              <a:rPr lang="en-US" sz="3400" b="1" dirty="0">
                <a:latin typeface="Arial" panose="020B0604020202020204" pitchFamily="34" charset="0"/>
                <a:ea typeface="Tahoma" pitchFamily="1" charset="0"/>
                <a:cs typeface="Arial" panose="020B0604020202020204" pitchFamily="34" charset="0"/>
              </a:rPr>
              <a:t>background.</a:t>
            </a:r>
            <a:endParaRPr lang="en-US" sz="3400" dirty="0">
              <a:latin typeface="Arial" panose="020B0604020202020204" pitchFamily="34" charset="0"/>
              <a:ea typeface="Tahoma" pitchFamily="1" charset="0"/>
              <a:cs typeface="Arial" panose="020B0604020202020204" pitchFamily="34" charset="0"/>
            </a:endParaRPr>
          </a:p>
          <a:p>
            <a:pPr marL="1083677" lvl="1"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These processes include Higgs production, heavy boson production/decays, top quark pair production, and others.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We simulated these interactions using advanced event generators like MadGraph5 and to generate millions of events containing this signal and the associated final-state particles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CERN’s data format includes hundred of properties/parameters; we applied machine learning to our simulated dataset and previously simulated datasets from the backgrounds to see if the model could ``separate’’ our signal from background.</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analysis code that was used needed to be heavily modified and improved to take into consideration newer developments in CERN’s data format for simulation outputs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Our LQ signal was not ready; this pipeline was tested on previous Higgs production to ensure it was working correctly and make comparisons.</a:t>
            </a:r>
          </a:p>
        </p:txBody>
      </p:sp>
      <p:pic>
        <p:nvPicPr>
          <p:cNvPr id="9" name="Picture 8">
            <a:extLst>
              <a:ext uri="{FF2B5EF4-FFF2-40B4-BE49-F238E27FC236}">
                <a16:creationId xmlns:a16="http://schemas.microsoft.com/office/drawing/2014/main" id="{7DCA0CF4-A1C9-9917-7BAF-98FF28F2CBE5}"/>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40290936" y="26809695"/>
            <a:ext cx="3088249" cy="3026894"/>
          </a:xfrm>
          <a:prstGeom prst="rect">
            <a:avLst/>
          </a:prstGeom>
        </p:spPr>
      </p:pic>
      <p:sp>
        <p:nvSpPr>
          <p:cNvPr id="2" name="TextBox 1">
            <a:extLst>
              <a:ext uri="{FF2B5EF4-FFF2-40B4-BE49-F238E27FC236}">
                <a16:creationId xmlns:a16="http://schemas.microsoft.com/office/drawing/2014/main" id="{07E444EC-C84B-2476-3230-3101789863A2}"/>
              </a:ext>
            </a:extLst>
          </p:cNvPr>
          <p:cNvSpPr txBox="1"/>
          <p:nvPr/>
        </p:nvSpPr>
        <p:spPr>
          <a:xfrm>
            <a:off x="32963979" y="19888200"/>
            <a:ext cx="9944940"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REFERENCES</a:t>
            </a:r>
          </a:p>
        </p:txBody>
      </p:sp>
      <p:pic>
        <p:nvPicPr>
          <p:cNvPr id="7" name="Picture 6 1">
            <a:extLst>
              <a:ext uri="{FF2B5EF4-FFF2-40B4-BE49-F238E27FC236}">
                <a16:creationId xmlns:a16="http://schemas.microsoft.com/office/drawing/2014/main" id="{8313671B-FB5C-15FA-7641-CDB4FEB47451}"/>
              </a:ext>
            </a:extLst>
          </p:cNvPr>
          <p:cNvPicPr>
            <a:picLocks noChangeAspect="1"/>
          </p:cNvPicPr>
          <p:nvPr/>
        </p:nvPicPr>
        <p:blipFill>
          <a:blip r:embed="rId15"/>
          <a:stretch>
            <a:fillRect/>
          </a:stretch>
        </p:blipFill>
        <p:spPr>
          <a:xfrm>
            <a:off x="33277105" y="29684245"/>
            <a:ext cx="2817698" cy="2817698"/>
          </a:xfrm>
          <a:prstGeom prst="rect">
            <a:avLst/>
          </a:prstGeom>
        </p:spPr>
      </p:pic>
      <p:pic>
        <p:nvPicPr>
          <p:cNvPr id="1026" name="Picture 2" descr="HIDDeN">
            <a:extLst>
              <a:ext uri="{FF2B5EF4-FFF2-40B4-BE49-F238E27FC236}">
                <a16:creationId xmlns:a16="http://schemas.microsoft.com/office/drawing/2014/main" id="{3F039664-51CE-51B7-2E15-8AF950E15D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6139" y="26021645"/>
            <a:ext cx="8441006" cy="4610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5 2">
            <a:extLst>
              <a:ext uri="{FF2B5EF4-FFF2-40B4-BE49-F238E27FC236}">
                <a16:creationId xmlns:a16="http://schemas.microsoft.com/office/drawing/2014/main" id="{0FD59229-035F-78F5-2FB1-FEDF13260664}"/>
              </a:ext>
            </a:extLst>
          </p:cNvPr>
          <p:cNvSpPr txBox="1">
            <a:spLocks noChangeArrowheads="1"/>
          </p:cNvSpPr>
          <p:nvPr/>
        </p:nvSpPr>
        <p:spPr bwMode="auto">
          <a:xfrm>
            <a:off x="32908345" y="8376903"/>
            <a:ext cx="10144655" cy="11283444"/>
          </a:xfrm>
          <a:prstGeom prst="rect">
            <a:avLst/>
          </a:prstGeom>
          <a:noFill/>
          <a:ln w="9525">
            <a:noFill/>
            <a:miter lim="800000"/>
            <a:headEnd/>
            <a:tailEnd/>
          </a:ln>
          <a:effectLst/>
        </p:spPr>
        <p:txBody>
          <a:bodyPr lIns="121904" tIns="60952" rIns="121904" bIns="60952">
            <a:prstTxWarp prst="textNoShape">
              <a:avLst/>
            </a:prstTxWarp>
          </a:bodyPr>
          <a:lstStyle/>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In Figure 4, we see the output of the machine learning model in classifying events as either the signal (Higgs production) or one of the backgrounds. Evidently, the model does well at separating the signal</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In Figure 3 we see the uncertainties associated with the model‘s prediction; we note that this is an improvement over the previous analysis. [7]</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In this project, we studied a promising novel mechanism for producing LQ‘s at the LHC</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We tested/compared newly updated analysis code on ttH to ensure validity and make it ready for the soon-to-be-finished LQ signal</a:t>
            </a:r>
          </a:p>
          <a:p>
            <a:pPr marL="457200" indent="-457200" defTabSz="4477612">
              <a:spcBef>
                <a:spcPct val="50000"/>
              </a:spcBef>
              <a:buFont typeface="Arial" panose="020B0604020202020204" pitchFamily="34" charset="0"/>
              <a:buChar char="•"/>
            </a:pPr>
            <a:r>
              <a:rPr lang="de-DE" sz="3400" b="1" dirty="0">
                <a:latin typeface="Arial" panose="020B0604020202020204" pitchFamily="34" charset="0"/>
                <a:ea typeface="Tahoma" pitchFamily="1" charset="0"/>
                <a:cs typeface="Arial" panose="020B0604020202020204" pitchFamily="34" charset="0"/>
              </a:rPr>
              <a:t>Next steps:  </a:t>
            </a:r>
            <a:r>
              <a:rPr lang="de-DE" sz="3400" dirty="0">
                <a:latin typeface="Arial" panose="020B0604020202020204" pitchFamily="34" charset="0"/>
                <a:ea typeface="Tahoma" pitchFamily="1" charset="0"/>
                <a:cs typeface="Arial" panose="020B0604020202020204" pitchFamily="34" charset="0"/>
              </a:rPr>
              <a:t>At KSU, we are exploring higher order corrections and delving into the deeper proton structure, </a:t>
            </a:r>
            <a:r>
              <a:rPr lang="de-DE" sz="3400">
                <a:latin typeface="Arial" panose="020B0604020202020204" pitchFamily="34" charset="0"/>
                <a:ea typeface="Tahoma" pitchFamily="1" charset="0"/>
                <a:cs typeface="Arial" panose="020B0604020202020204" pitchFamily="34" charset="0"/>
              </a:rPr>
              <a:t>so with this knowledge, we will be able to make improved predictions for this novel LQ production mechanism in relation to its study at the LHC.</a:t>
            </a:r>
            <a:endParaRPr lang="de-DE" sz="3400" dirty="0">
              <a:latin typeface="Arial" panose="020B0604020202020204" pitchFamily="34" charset="0"/>
              <a:ea typeface="Tahoma" pitchFamily="1" charset="0"/>
              <a:cs typeface="Arial" panose="020B0604020202020204" pitchFamily="34" charset="0"/>
            </a:endParaRPr>
          </a:p>
        </p:txBody>
      </p:sp>
      <p:sp>
        <p:nvSpPr>
          <p:cNvPr id="10" name="TextBox 9">
            <a:extLst>
              <a:ext uri="{FF2B5EF4-FFF2-40B4-BE49-F238E27FC236}">
                <a16:creationId xmlns:a16="http://schemas.microsoft.com/office/drawing/2014/main" id="{DD06B91A-D022-C8A0-30EA-1E7C5F3210D3}"/>
              </a:ext>
            </a:extLst>
          </p:cNvPr>
          <p:cNvSpPr txBox="1"/>
          <p:nvPr/>
        </p:nvSpPr>
        <p:spPr>
          <a:xfrm>
            <a:off x="33073424" y="6876814"/>
            <a:ext cx="9944940"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RESULTS/CONCLUSIONS</a:t>
            </a:r>
          </a:p>
        </p:txBody>
      </p:sp>
      <p:pic>
        <p:nvPicPr>
          <p:cNvPr id="20" name="Picture 19" descr="\documentclass{article}&#10;\usepackage{amsmath}&#10;\usepackage{amssymb}&#10;\pagestyle{empty}&#10;&#10;\newcommand{\vv}[1]{\boldsymbol{\mathbf{#1}}}&#10;\newcommand{\dd}{\mathrm{d}}&#10;\newcommand{\avg}[1]{\left\langle #1 \right\rangle}&#10;&#10;\begin{document}&#10;&#10;$\displaystyle \mathcal{L}_{\mathrm{int}} = Y_{1,ij}^{RR} \bar{u}_i^c \ell_j S^{\dagger}_1 + Y_{2,ij}^{LR}(\overline{Q}_i^{\intercal} \ell_j R_2) + \mathrm{h.c.}$&#10;&#10;\end{document}" title="IguanaTex Bitmap Display">
            <a:extLst>
              <a:ext uri="{FF2B5EF4-FFF2-40B4-BE49-F238E27FC236}">
                <a16:creationId xmlns:a16="http://schemas.microsoft.com/office/drawing/2014/main" id="{A93F5684-96CD-287C-F013-E67BE7262B7D}"/>
              </a:ext>
            </a:extLst>
          </p:cNvPr>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12331368" y="20842307"/>
            <a:ext cx="9448881" cy="717357"/>
          </a:xfrm>
          <a:prstGeom prst="rect">
            <a:avLst/>
          </a:prstGeom>
        </p:spPr>
      </p:pic>
      <p:pic>
        <p:nvPicPr>
          <p:cNvPr id="29" name="Picture 28">
            <a:extLst>
              <a:ext uri="{FF2B5EF4-FFF2-40B4-BE49-F238E27FC236}">
                <a16:creationId xmlns:a16="http://schemas.microsoft.com/office/drawing/2014/main" id="{7BD7913B-10E0-6A74-FB76-76F6245272D2}"/>
              </a:ext>
            </a:extLst>
          </p:cNvPr>
          <p:cNvPicPr>
            <a:picLocks noChangeAspect="1"/>
          </p:cNvPicPr>
          <p:nvPr/>
        </p:nvPicPr>
        <p:blipFill>
          <a:blip r:embed="rId18"/>
          <a:stretch>
            <a:fillRect/>
          </a:stretch>
        </p:blipFill>
        <p:spPr>
          <a:xfrm>
            <a:off x="22856957" y="22928128"/>
            <a:ext cx="8703668" cy="8876701"/>
          </a:xfrm>
          <a:prstGeom prst="rect">
            <a:avLst/>
          </a:prstGeom>
        </p:spPr>
      </p:pic>
      <p:pic>
        <p:nvPicPr>
          <p:cNvPr id="36" name="Picture 35">
            <a:extLst>
              <a:ext uri="{FF2B5EF4-FFF2-40B4-BE49-F238E27FC236}">
                <a16:creationId xmlns:a16="http://schemas.microsoft.com/office/drawing/2014/main" id="{4A2ECB45-D7FD-8DAA-8292-F8B749A5116C}"/>
              </a:ext>
            </a:extLst>
          </p:cNvPr>
          <p:cNvPicPr>
            <a:picLocks noChangeAspect="1"/>
          </p:cNvPicPr>
          <p:nvPr/>
        </p:nvPicPr>
        <p:blipFill>
          <a:blip r:embed="rId19"/>
          <a:srcRect t="6168"/>
          <a:stretch/>
        </p:blipFill>
        <p:spPr>
          <a:xfrm>
            <a:off x="12274803" y="29182085"/>
            <a:ext cx="8924152" cy="1968664"/>
          </a:xfrm>
          <a:prstGeom prst="rect">
            <a:avLst/>
          </a:prstGeom>
        </p:spPr>
      </p:pic>
      <p:sp>
        <p:nvSpPr>
          <p:cNvPr id="39" name="TextBox 38">
            <a:extLst>
              <a:ext uri="{FF2B5EF4-FFF2-40B4-BE49-F238E27FC236}">
                <a16:creationId xmlns:a16="http://schemas.microsoft.com/office/drawing/2014/main" id="{3E9AC410-F769-3D29-D70D-E38F7C369D13}"/>
              </a:ext>
            </a:extLst>
          </p:cNvPr>
          <p:cNvSpPr txBox="1"/>
          <p:nvPr/>
        </p:nvSpPr>
        <p:spPr>
          <a:xfrm>
            <a:off x="12242937" y="31303960"/>
            <a:ext cx="9275428" cy="1157240"/>
          </a:xfrm>
          <a:prstGeom prst="rect">
            <a:avLst/>
          </a:prstGeom>
          <a:noFill/>
        </p:spPr>
        <p:txBody>
          <a:bodyPr wrap="square" lIns="170688" tIns="85344" rIns="170688" bIns="85344" rtlCol="0">
            <a:spAutoFit/>
          </a:bodyPr>
          <a:lstStyle/>
          <a:p>
            <a:r>
              <a:rPr lang="en-US" sz="3200" dirty="0">
                <a:latin typeface="Gill Sans"/>
                <a:cs typeface="Gill Sans"/>
              </a:rPr>
              <a:t>Fig. 3: Uncertainty with machine learning model predictions (statistics only)</a:t>
            </a:r>
            <a:endParaRPr lang="en-US" sz="3200" dirty="0"/>
          </a:p>
        </p:txBody>
      </p:sp>
      <p:sp>
        <p:nvSpPr>
          <p:cNvPr id="41" name="TextBox 40">
            <a:extLst>
              <a:ext uri="{FF2B5EF4-FFF2-40B4-BE49-F238E27FC236}">
                <a16:creationId xmlns:a16="http://schemas.microsoft.com/office/drawing/2014/main" id="{DF6C9635-0D77-5DC6-20DB-BA4154D67006}"/>
              </a:ext>
            </a:extLst>
          </p:cNvPr>
          <p:cNvSpPr txBox="1"/>
          <p:nvPr/>
        </p:nvSpPr>
        <p:spPr>
          <a:xfrm>
            <a:off x="22640489" y="31872603"/>
            <a:ext cx="9275428" cy="664797"/>
          </a:xfrm>
          <a:prstGeom prst="rect">
            <a:avLst/>
          </a:prstGeom>
          <a:noFill/>
        </p:spPr>
        <p:txBody>
          <a:bodyPr wrap="square" lIns="170688" tIns="85344" rIns="170688" bIns="85344" rtlCol="0">
            <a:spAutoFit/>
          </a:bodyPr>
          <a:lstStyle/>
          <a:p>
            <a:r>
              <a:rPr lang="en-US" sz="3200" dirty="0">
                <a:latin typeface="Gill Sans"/>
                <a:cs typeface="Gill Sans"/>
              </a:rPr>
              <a:t>Fig. 4: Machine learning output for </a:t>
            </a:r>
            <a:r>
              <a:rPr lang="en-US" sz="3200" dirty="0" err="1">
                <a:latin typeface="Gill Sans"/>
                <a:cs typeface="Gill Sans"/>
              </a:rPr>
              <a:t>ttH</a:t>
            </a:r>
            <a:r>
              <a:rPr lang="en-US" sz="3200" dirty="0">
                <a:latin typeface="Gill Sans"/>
                <a:cs typeface="Gill Sans"/>
              </a:rPr>
              <a:t> classification.</a:t>
            </a:r>
            <a:endParaRPr lang="en-US" sz="3200" dirty="0"/>
          </a:p>
        </p:txBody>
      </p:sp>
      <p:pic>
        <p:nvPicPr>
          <p:cNvPr id="1032" name="Picture 8" descr="CERN Logo and symbol, meaning, history, PNG, brand">
            <a:extLst>
              <a:ext uri="{FF2B5EF4-FFF2-40B4-BE49-F238E27FC236}">
                <a16:creationId xmlns:a16="http://schemas.microsoft.com/office/drawing/2014/main" id="{4F05CF9D-B89D-D3DA-6C1F-28A441F0B8E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6514759" y="29843648"/>
            <a:ext cx="3088249" cy="26142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0B9136B-CCBA-5361-3058-077E5898BC3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40574897" y="30376985"/>
            <a:ext cx="2539698" cy="183136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6FCB4B67-0279-D429-D6A5-03687922FD04}"/>
              </a:ext>
            </a:extLst>
          </p:cNvPr>
          <p:cNvCxnSpPr>
            <a:cxnSpLocks/>
          </p:cNvCxnSpPr>
          <p:nvPr/>
        </p:nvCxnSpPr>
        <p:spPr bwMode="auto">
          <a:xfrm>
            <a:off x="33233711" y="12954000"/>
            <a:ext cx="967520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1" name="Picture 10">
            <a:extLst>
              <a:ext uri="{FF2B5EF4-FFF2-40B4-BE49-F238E27FC236}">
                <a16:creationId xmlns:a16="http://schemas.microsoft.com/office/drawing/2014/main" id="{DD191023-27A7-DC40-71E0-197511885D57}"/>
              </a:ext>
            </a:extLst>
          </p:cNvPr>
          <p:cNvPicPr>
            <a:picLocks noChangeAspect="1"/>
          </p:cNvPicPr>
          <p:nvPr/>
        </p:nvPicPr>
        <p:blipFill>
          <a:blip r:embed="rId22"/>
          <a:stretch>
            <a:fillRect/>
          </a:stretch>
        </p:blipFill>
        <p:spPr>
          <a:xfrm>
            <a:off x="14249400" y="6038459"/>
            <a:ext cx="5269251" cy="552016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70.2287"/>
  <p:tag name="ORIGINALWIDTH" val="2242.22"/>
  <p:tag name="LATEXADDIN" val="\documentclass{article}&#10;\usepackage{amsmath}&#10;\usepackage{amssymb}&#10;\pagestyle{empty}&#10;&#10;\newcommand{\vv}[1]{\boldsymbol{\mathbf{#1}}}&#10;\newcommand{\dd}{\mathrm{d}}&#10;\newcommand{\avg}[1]{\left\langle #1 \right\rangle}&#10;&#10;\begin{document}&#10;&#10;$\displaystyle \mathcal{L}_{\mathrm{int}} = Y_{1,ij}^{RR} \bar{u}_i^c \ell_j S^{\dagger}_1 + Y_{2,ij}^{LR}(\overline{Q}_i^{\intercal} \ell_j R_2) + \mathrm{h.c.}$&#10;&#10;\end{document}"/>
  <p:tag name="IGUANATEXSIZE" val="40"/>
  <p:tag name="IGUANATEXCURSOR" val="336"/>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1761</TotalTime>
  <Words>925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Cambria Math</vt:lpstr>
      <vt:lpstr>Gill Sans</vt:lpstr>
      <vt:lpstr>Tahoma</vt:lpstr>
      <vt:lpstr>Default Design</vt:lpstr>
      <vt:lpstr>PowerPoint Presentation</vt:lpstr>
    </vt:vector>
  </TitlesOfParts>
  <Company>Graphicland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Casey Hampson</cp:lastModifiedBy>
  <cp:revision>66</cp:revision>
  <dcterms:created xsi:type="dcterms:W3CDTF">2012-01-17T22:35:35Z</dcterms:created>
  <dcterms:modified xsi:type="dcterms:W3CDTF">2024-09-17T14:34:28Z</dcterms:modified>
  <cp:category>research posters template</cp:category>
</cp:coreProperties>
</file>