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Lst>
  <p:sldSz cx="43891200" cy="32918400"/>
  <p:notesSz cx="6858000" cy="9144000"/>
  <p:defaultTextStyle>
    <a:defPPr>
      <a:defRPr lang="en-US"/>
    </a:defPPr>
    <a:lvl1pPr algn="l" rtl="0" fontAlgn="base">
      <a:spcBef>
        <a:spcPct val="0"/>
      </a:spcBef>
      <a:spcAft>
        <a:spcPct val="0"/>
      </a:spcAft>
      <a:defRPr sz="9200" kern="1200">
        <a:solidFill>
          <a:schemeClr val="tx1"/>
        </a:solidFill>
        <a:latin typeface="Arial" pitchFamily="1" charset="0"/>
        <a:ea typeface="+mn-ea"/>
        <a:cs typeface="+mn-cs"/>
      </a:defRPr>
    </a:lvl1pPr>
    <a:lvl2pPr marL="457145" algn="l" rtl="0" fontAlgn="base">
      <a:spcBef>
        <a:spcPct val="0"/>
      </a:spcBef>
      <a:spcAft>
        <a:spcPct val="0"/>
      </a:spcAft>
      <a:defRPr sz="9200" kern="1200">
        <a:solidFill>
          <a:schemeClr val="tx1"/>
        </a:solidFill>
        <a:latin typeface="Arial" pitchFamily="1" charset="0"/>
        <a:ea typeface="+mn-ea"/>
        <a:cs typeface="+mn-cs"/>
      </a:defRPr>
    </a:lvl2pPr>
    <a:lvl3pPr marL="914290" algn="l" rtl="0" fontAlgn="base">
      <a:spcBef>
        <a:spcPct val="0"/>
      </a:spcBef>
      <a:spcAft>
        <a:spcPct val="0"/>
      </a:spcAft>
      <a:defRPr sz="9200" kern="1200">
        <a:solidFill>
          <a:schemeClr val="tx1"/>
        </a:solidFill>
        <a:latin typeface="Arial" pitchFamily="1" charset="0"/>
        <a:ea typeface="+mn-ea"/>
        <a:cs typeface="+mn-cs"/>
      </a:defRPr>
    </a:lvl3pPr>
    <a:lvl4pPr marL="1371436" algn="l" rtl="0" fontAlgn="base">
      <a:spcBef>
        <a:spcPct val="0"/>
      </a:spcBef>
      <a:spcAft>
        <a:spcPct val="0"/>
      </a:spcAft>
      <a:defRPr sz="9200" kern="1200">
        <a:solidFill>
          <a:schemeClr val="tx1"/>
        </a:solidFill>
        <a:latin typeface="Arial" pitchFamily="1" charset="0"/>
        <a:ea typeface="+mn-ea"/>
        <a:cs typeface="+mn-cs"/>
      </a:defRPr>
    </a:lvl4pPr>
    <a:lvl5pPr marL="1828581" algn="l" rtl="0" fontAlgn="base">
      <a:spcBef>
        <a:spcPct val="0"/>
      </a:spcBef>
      <a:spcAft>
        <a:spcPct val="0"/>
      </a:spcAft>
      <a:defRPr sz="9200" kern="1200">
        <a:solidFill>
          <a:schemeClr val="tx1"/>
        </a:solidFill>
        <a:latin typeface="Arial" pitchFamily="1" charset="0"/>
        <a:ea typeface="+mn-ea"/>
        <a:cs typeface="+mn-cs"/>
      </a:defRPr>
    </a:lvl5pPr>
    <a:lvl6pPr marL="2285725" algn="l" defTabSz="457145" rtl="0" eaLnBrk="1" latinLnBrk="0" hangingPunct="1">
      <a:defRPr sz="9200" kern="1200">
        <a:solidFill>
          <a:schemeClr val="tx1"/>
        </a:solidFill>
        <a:latin typeface="Arial" pitchFamily="1" charset="0"/>
        <a:ea typeface="+mn-ea"/>
        <a:cs typeface="+mn-cs"/>
      </a:defRPr>
    </a:lvl6pPr>
    <a:lvl7pPr marL="2742870" algn="l" defTabSz="457145" rtl="0" eaLnBrk="1" latinLnBrk="0" hangingPunct="1">
      <a:defRPr sz="9200" kern="1200">
        <a:solidFill>
          <a:schemeClr val="tx1"/>
        </a:solidFill>
        <a:latin typeface="Arial" pitchFamily="1" charset="0"/>
        <a:ea typeface="+mn-ea"/>
        <a:cs typeface="+mn-cs"/>
      </a:defRPr>
    </a:lvl7pPr>
    <a:lvl8pPr marL="3200016" algn="l" defTabSz="457145" rtl="0" eaLnBrk="1" latinLnBrk="0" hangingPunct="1">
      <a:defRPr sz="9200" kern="1200">
        <a:solidFill>
          <a:schemeClr val="tx1"/>
        </a:solidFill>
        <a:latin typeface="Arial" pitchFamily="1" charset="0"/>
        <a:ea typeface="+mn-ea"/>
        <a:cs typeface="+mn-cs"/>
      </a:defRPr>
    </a:lvl8pPr>
    <a:lvl9pPr marL="3657161" algn="l" defTabSz="457145" rtl="0" eaLnBrk="1" latinLnBrk="0" hangingPunct="1">
      <a:defRPr sz="9200"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52E"/>
    <a:srgbClr val="00FF2A"/>
    <a:srgbClr val="71B432"/>
    <a:srgbClr val="DE741C"/>
    <a:srgbClr val="E89147"/>
    <a:srgbClr val="FFFFFF"/>
    <a:srgbClr val="FB4F14"/>
    <a:srgbClr val="F8F8F8"/>
    <a:srgbClr val="FB7D15"/>
    <a:srgbClr val="F9B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963" autoAdjust="0"/>
    <p:restoredTop sz="94660" autoAdjust="0"/>
  </p:normalViewPr>
  <p:slideViewPr>
    <p:cSldViewPr>
      <p:cViewPr varScale="1">
        <p:scale>
          <a:sx n="23" d="100"/>
          <a:sy n="23" d="100"/>
        </p:scale>
        <p:origin x="2178" y="10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5" y="10226677"/>
            <a:ext cx="37306956" cy="7054850"/>
          </a:xfrm>
        </p:spPr>
        <p:txBody>
          <a:bodyPr/>
          <a:lstStyle/>
          <a:p>
            <a:r>
              <a:rPr lang="en-US"/>
              <a:t>Click to edit Master title style</a:t>
            </a:r>
          </a:p>
        </p:txBody>
      </p:sp>
      <p:sp>
        <p:nvSpPr>
          <p:cNvPr id="3" name="Subtitle 2"/>
          <p:cNvSpPr>
            <a:spLocks noGrp="1"/>
          </p:cNvSpPr>
          <p:nvPr>
            <p:ph type="subTitle" idx="1"/>
          </p:nvPr>
        </p:nvSpPr>
        <p:spPr>
          <a:xfrm>
            <a:off x="6584247" y="18653127"/>
            <a:ext cx="30722711" cy="8413751"/>
          </a:xfrm>
        </p:spPr>
        <p:txBody>
          <a:bodyPr/>
          <a:lstStyle>
            <a:lvl1pPr marL="0" indent="0" algn="ctr">
              <a:buNone/>
              <a:defRPr/>
            </a:lvl1pPr>
            <a:lvl2pPr marL="609511" indent="0" algn="ctr">
              <a:buNone/>
              <a:defRPr/>
            </a:lvl2pPr>
            <a:lvl3pPr marL="1219023" indent="0" algn="ctr">
              <a:buNone/>
              <a:defRPr/>
            </a:lvl3pPr>
            <a:lvl4pPr marL="1828536" indent="0" algn="ctr">
              <a:buNone/>
              <a:defRPr/>
            </a:lvl4pPr>
            <a:lvl5pPr marL="2438047" indent="0" algn="ctr">
              <a:buNone/>
              <a:defRPr/>
            </a:lvl5pPr>
            <a:lvl6pPr marL="3047557" indent="0" algn="ctr">
              <a:buNone/>
              <a:defRPr/>
            </a:lvl6pPr>
            <a:lvl7pPr marL="3657069" indent="0" algn="ctr">
              <a:buNone/>
              <a:defRPr/>
            </a:lvl7pPr>
            <a:lvl8pPr marL="4266581" indent="0" algn="ctr">
              <a:buNone/>
              <a:defRPr/>
            </a:lvl8pPr>
            <a:lvl9pPr marL="4876093"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00B59F7D-6D1F-3049-8793-374ADF58DCDF}"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200D755C-B6CE-3D49-BF72-8EB86F8B7349}"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9" y="1317626"/>
            <a:ext cx="9874956"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279" y="1317626"/>
            <a:ext cx="29492223"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C01B8988-5A21-4C4A-8C56-6F2E0BE1788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F976A6A5-547F-EB48-A9B8-190FE95C583B}"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5"/>
            <a:ext cx="37306956" cy="6537326"/>
          </a:xfrm>
        </p:spPr>
        <p:txBody>
          <a:bodyPr anchor="t"/>
          <a:lstStyle>
            <a:lvl1pPr algn="l">
              <a:defRPr sz="5467" b="1" cap="all"/>
            </a:lvl1pPr>
          </a:lstStyle>
          <a:p>
            <a:r>
              <a:rPr lang="en-US"/>
              <a:t>Click to edit Master title style</a:t>
            </a:r>
          </a:p>
        </p:txBody>
      </p:sp>
      <p:sp>
        <p:nvSpPr>
          <p:cNvPr id="3" name="Text Placeholder 2"/>
          <p:cNvSpPr>
            <a:spLocks noGrp="1"/>
          </p:cNvSpPr>
          <p:nvPr>
            <p:ph type="body" idx="1"/>
          </p:nvPr>
        </p:nvSpPr>
        <p:spPr>
          <a:xfrm>
            <a:off x="3467102" y="13952538"/>
            <a:ext cx="37306956" cy="7200900"/>
          </a:xfrm>
        </p:spPr>
        <p:txBody>
          <a:bodyPr anchor="b"/>
          <a:lstStyle>
            <a:lvl1pPr marL="0" indent="0">
              <a:buNone/>
              <a:defRPr sz="2667"/>
            </a:lvl1pPr>
            <a:lvl2pPr marL="609511" indent="0">
              <a:buNone/>
              <a:defRPr sz="2400"/>
            </a:lvl2pPr>
            <a:lvl3pPr marL="1219023" indent="0">
              <a:buNone/>
              <a:defRPr sz="2000"/>
            </a:lvl3pPr>
            <a:lvl4pPr marL="1828536" indent="0">
              <a:buNone/>
              <a:defRPr sz="1867"/>
            </a:lvl4pPr>
            <a:lvl5pPr marL="2438047" indent="0">
              <a:buNone/>
              <a:defRPr sz="1867"/>
            </a:lvl5pPr>
            <a:lvl6pPr marL="3047557" indent="0">
              <a:buNone/>
              <a:defRPr sz="1867"/>
            </a:lvl6pPr>
            <a:lvl7pPr marL="3657069" indent="0">
              <a:buNone/>
              <a:defRPr sz="1867"/>
            </a:lvl7pPr>
            <a:lvl8pPr marL="4266581" indent="0">
              <a:buNone/>
              <a:defRPr sz="1867"/>
            </a:lvl8pPr>
            <a:lvl9pPr marL="4876093" indent="0">
              <a:buNone/>
              <a:defRPr sz="1867"/>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D5C23523-52F7-7445-BCD3-4A59B0B27CE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283" y="7680326"/>
            <a:ext cx="19683588" cy="21724938"/>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5" y="7680326"/>
            <a:ext cx="19683591" cy="21724938"/>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BBF9E9C6-BEFB-0B44-9AE0-F190363C4DA7}"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81" y="7369182"/>
            <a:ext cx="19392900" cy="3070226"/>
          </a:xfrm>
        </p:spPr>
        <p:txBody>
          <a:bodyPr anchor="b"/>
          <a:lstStyle>
            <a:lvl1pPr marL="0" indent="0">
              <a:buNone/>
              <a:defRPr sz="3200" b="1"/>
            </a:lvl1pPr>
            <a:lvl2pPr marL="609511" indent="0">
              <a:buNone/>
              <a:defRPr sz="2667" b="1"/>
            </a:lvl2pPr>
            <a:lvl3pPr marL="1219023" indent="0">
              <a:buNone/>
              <a:defRPr sz="2400" b="1"/>
            </a:lvl3pPr>
            <a:lvl4pPr marL="1828536" indent="0">
              <a:buNone/>
              <a:defRPr sz="2000" b="1"/>
            </a:lvl4pPr>
            <a:lvl5pPr marL="2438047" indent="0">
              <a:buNone/>
              <a:defRPr sz="2000" b="1"/>
            </a:lvl5pPr>
            <a:lvl6pPr marL="3047557" indent="0">
              <a:buNone/>
              <a:defRPr sz="2000" b="1"/>
            </a:lvl6pPr>
            <a:lvl7pPr marL="3657069" indent="0">
              <a:buNone/>
              <a:defRPr sz="2000" b="1"/>
            </a:lvl7pPr>
            <a:lvl8pPr marL="4266581" indent="0">
              <a:buNone/>
              <a:defRPr sz="2000" b="1"/>
            </a:lvl8pPr>
            <a:lvl9pPr marL="4876093" indent="0">
              <a:buNone/>
              <a:defRPr sz="2000" b="1"/>
            </a:lvl9pPr>
          </a:lstStyle>
          <a:p>
            <a:pPr lvl="0"/>
            <a:r>
              <a:rPr lang="en-US"/>
              <a:t>Click to edit Master text styles</a:t>
            </a:r>
          </a:p>
        </p:txBody>
      </p:sp>
      <p:sp>
        <p:nvSpPr>
          <p:cNvPr id="4" name="Content Placeholder 3"/>
          <p:cNvSpPr>
            <a:spLocks noGrp="1"/>
          </p:cNvSpPr>
          <p:nvPr>
            <p:ph sz="half" idx="2"/>
          </p:nvPr>
        </p:nvSpPr>
        <p:spPr>
          <a:xfrm>
            <a:off x="2194281" y="10439407"/>
            <a:ext cx="19392900" cy="18965864"/>
          </a:xfrm>
        </p:spPr>
        <p:txBody>
          <a:bodyPr/>
          <a:lstStyle>
            <a:lvl1pPr>
              <a:defRPr sz="3200"/>
            </a:lvl1pPr>
            <a:lvl2pPr>
              <a:defRPr sz="2667"/>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9" y="7369182"/>
            <a:ext cx="19401367" cy="3070226"/>
          </a:xfrm>
        </p:spPr>
        <p:txBody>
          <a:bodyPr anchor="b"/>
          <a:lstStyle>
            <a:lvl1pPr marL="0" indent="0">
              <a:buNone/>
              <a:defRPr sz="3200" b="1"/>
            </a:lvl1pPr>
            <a:lvl2pPr marL="609511" indent="0">
              <a:buNone/>
              <a:defRPr sz="2667" b="1"/>
            </a:lvl2pPr>
            <a:lvl3pPr marL="1219023" indent="0">
              <a:buNone/>
              <a:defRPr sz="2400" b="1"/>
            </a:lvl3pPr>
            <a:lvl4pPr marL="1828536" indent="0">
              <a:buNone/>
              <a:defRPr sz="2000" b="1"/>
            </a:lvl4pPr>
            <a:lvl5pPr marL="2438047" indent="0">
              <a:buNone/>
              <a:defRPr sz="2000" b="1"/>
            </a:lvl5pPr>
            <a:lvl6pPr marL="3047557" indent="0">
              <a:buNone/>
              <a:defRPr sz="2000" b="1"/>
            </a:lvl6pPr>
            <a:lvl7pPr marL="3657069" indent="0">
              <a:buNone/>
              <a:defRPr sz="2000" b="1"/>
            </a:lvl7pPr>
            <a:lvl8pPr marL="4266581" indent="0">
              <a:buNone/>
              <a:defRPr sz="2000" b="1"/>
            </a:lvl8pPr>
            <a:lvl9pPr marL="4876093" indent="0">
              <a:buNone/>
              <a:defRPr sz="2000" b="1"/>
            </a:lvl9pPr>
          </a:lstStyle>
          <a:p>
            <a:pPr lvl="0"/>
            <a:r>
              <a:rPr lang="en-US"/>
              <a:t>Click to edit Master text styles</a:t>
            </a:r>
          </a:p>
        </p:txBody>
      </p:sp>
      <p:sp>
        <p:nvSpPr>
          <p:cNvPr id="6" name="Content Placeholder 5"/>
          <p:cNvSpPr>
            <a:spLocks noGrp="1"/>
          </p:cNvSpPr>
          <p:nvPr>
            <p:ph sz="quarter" idx="4"/>
          </p:nvPr>
        </p:nvSpPr>
        <p:spPr>
          <a:xfrm>
            <a:off x="22295559" y="10439407"/>
            <a:ext cx="19401367" cy="18965864"/>
          </a:xfrm>
        </p:spPr>
        <p:txBody>
          <a:bodyPr/>
          <a:lstStyle>
            <a:lvl1pPr>
              <a:defRPr sz="3200"/>
            </a:lvl1pPr>
            <a:lvl2pPr>
              <a:defRPr sz="2667"/>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10D8BE08-139A-9A4C-A82C-2ABE2398976F}"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7454AF72-0B27-084B-8A0E-897D3F3F95B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40690F86-C5A4-4141-A98D-488CAF60ADF1}"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81" y="1311277"/>
            <a:ext cx="14439900" cy="5576888"/>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17160523" y="1311277"/>
            <a:ext cx="24536400" cy="28093988"/>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81" y="6888164"/>
            <a:ext cx="14439900" cy="22517100"/>
          </a:xfrm>
        </p:spPr>
        <p:txBody>
          <a:bodyPr/>
          <a:lstStyle>
            <a:lvl1pPr marL="0" indent="0">
              <a:buNone/>
              <a:defRPr sz="1867"/>
            </a:lvl1pPr>
            <a:lvl2pPr marL="609511" indent="0">
              <a:buNone/>
              <a:defRPr sz="1733"/>
            </a:lvl2pPr>
            <a:lvl3pPr marL="1219023" indent="0">
              <a:buNone/>
              <a:defRPr sz="1333"/>
            </a:lvl3pPr>
            <a:lvl4pPr marL="1828536" indent="0">
              <a:buNone/>
              <a:defRPr sz="1067"/>
            </a:lvl4pPr>
            <a:lvl5pPr marL="2438047" indent="0">
              <a:buNone/>
              <a:defRPr sz="1067"/>
            </a:lvl5pPr>
            <a:lvl6pPr marL="3047557" indent="0">
              <a:buNone/>
              <a:defRPr sz="1067"/>
            </a:lvl6pPr>
            <a:lvl7pPr marL="3657069" indent="0">
              <a:buNone/>
              <a:defRPr sz="1067"/>
            </a:lvl7pPr>
            <a:lvl8pPr marL="4266581" indent="0">
              <a:buNone/>
              <a:defRPr sz="1067"/>
            </a:lvl8pPr>
            <a:lvl9pPr marL="4876093" indent="0">
              <a:buNone/>
              <a:defRPr sz="106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D523BB3B-8F12-3242-B1AD-3C8120143069}"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7" y="23042571"/>
            <a:ext cx="26334156" cy="2720975"/>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8603547" y="2941645"/>
            <a:ext cx="26334156" cy="19750088"/>
          </a:xfrm>
        </p:spPr>
        <p:txBody>
          <a:bodyPr/>
          <a:lstStyle>
            <a:lvl1pPr marL="0" indent="0">
              <a:buNone/>
              <a:defRPr sz="4267"/>
            </a:lvl1pPr>
            <a:lvl2pPr marL="609511" indent="0">
              <a:buNone/>
              <a:defRPr sz="3733"/>
            </a:lvl2pPr>
            <a:lvl3pPr marL="1219023" indent="0">
              <a:buNone/>
              <a:defRPr sz="3200"/>
            </a:lvl3pPr>
            <a:lvl4pPr marL="1828536" indent="0">
              <a:buNone/>
              <a:defRPr sz="2667"/>
            </a:lvl4pPr>
            <a:lvl5pPr marL="2438047" indent="0">
              <a:buNone/>
              <a:defRPr sz="2667"/>
            </a:lvl5pPr>
            <a:lvl6pPr marL="3047557" indent="0">
              <a:buNone/>
              <a:defRPr sz="2667"/>
            </a:lvl6pPr>
            <a:lvl7pPr marL="3657069" indent="0">
              <a:buNone/>
              <a:defRPr sz="2667"/>
            </a:lvl7pPr>
            <a:lvl8pPr marL="4266581" indent="0">
              <a:buNone/>
              <a:defRPr sz="2667"/>
            </a:lvl8pPr>
            <a:lvl9pPr marL="4876093" indent="0">
              <a:buNone/>
              <a:defRPr sz="2667"/>
            </a:lvl9pPr>
          </a:lstStyle>
          <a:p>
            <a:pPr lvl="0"/>
            <a:endParaRPr lang="en-US" noProof="0" dirty="0"/>
          </a:p>
        </p:txBody>
      </p:sp>
      <p:sp>
        <p:nvSpPr>
          <p:cNvPr id="4" name="Text Placeholder 3"/>
          <p:cNvSpPr>
            <a:spLocks noGrp="1"/>
          </p:cNvSpPr>
          <p:nvPr>
            <p:ph type="body" sz="half" idx="2"/>
          </p:nvPr>
        </p:nvSpPr>
        <p:spPr>
          <a:xfrm>
            <a:off x="8603547" y="25763545"/>
            <a:ext cx="26334156" cy="3862388"/>
          </a:xfrm>
        </p:spPr>
        <p:txBody>
          <a:bodyPr/>
          <a:lstStyle>
            <a:lvl1pPr marL="0" indent="0">
              <a:buNone/>
              <a:defRPr sz="1867"/>
            </a:lvl1pPr>
            <a:lvl2pPr marL="609511" indent="0">
              <a:buNone/>
              <a:defRPr sz="1733"/>
            </a:lvl2pPr>
            <a:lvl3pPr marL="1219023" indent="0">
              <a:buNone/>
              <a:defRPr sz="1333"/>
            </a:lvl3pPr>
            <a:lvl4pPr marL="1828536" indent="0">
              <a:buNone/>
              <a:defRPr sz="1067"/>
            </a:lvl4pPr>
            <a:lvl5pPr marL="2438047" indent="0">
              <a:buNone/>
              <a:defRPr sz="1067"/>
            </a:lvl5pPr>
            <a:lvl6pPr marL="3047557" indent="0">
              <a:buNone/>
              <a:defRPr sz="1067"/>
            </a:lvl6pPr>
            <a:lvl7pPr marL="3657069" indent="0">
              <a:buNone/>
              <a:defRPr sz="1067"/>
            </a:lvl7pPr>
            <a:lvl8pPr marL="4266581" indent="0">
              <a:buNone/>
              <a:defRPr sz="1067"/>
            </a:lvl8pPr>
            <a:lvl9pPr marL="4876093" indent="0">
              <a:buNone/>
              <a:defRPr sz="106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6EBDFE37-C535-F041-8902-6E4A20CB51E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7" y="1317626"/>
            <a:ext cx="39503351" cy="5486400"/>
          </a:xfrm>
          <a:prstGeom prst="rect">
            <a:avLst/>
          </a:prstGeom>
          <a:noFill/>
          <a:ln w="9525">
            <a:noFill/>
            <a:miter lim="800000"/>
            <a:headEnd/>
            <a:tailEnd/>
          </a:ln>
        </p:spPr>
        <p:txBody>
          <a:bodyPr vert="horz" wrap="square" lIns="470201" tIns="235101" rIns="470201" bIns="23510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193927" y="7680326"/>
            <a:ext cx="39503351" cy="21724938"/>
          </a:xfrm>
          <a:prstGeom prst="rect">
            <a:avLst/>
          </a:prstGeom>
          <a:noFill/>
          <a:ln w="9525">
            <a:noFill/>
            <a:miter lim="800000"/>
            <a:headEnd/>
            <a:tailEnd/>
          </a:ln>
        </p:spPr>
        <p:txBody>
          <a:bodyPr vert="horz" wrap="square" lIns="470201" tIns="235101" rIns="470201" bIns="23510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7" y="29976764"/>
            <a:ext cx="10242551" cy="2286000"/>
          </a:xfrm>
          <a:prstGeom prst="rect">
            <a:avLst/>
          </a:prstGeom>
          <a:noFill/>
          <a:ln w="9525">
            <a:noFill/>
            <a:miter lim="800000"/>
            <a:headEnd/>
            <a:tailEnd/>
          </a:ln>
          <a:effectLst/>
        </p:spPr>
        <p:txBody>
          <a:bodyPr vert="horz" wrap="square" lIns="470201" tIns="235101" rIns="470201" bIns="235101" numCol="1" anchor="t" anchorCtr="0" compatLnSpc="1">
            <a:prstTxWarp prst="textNoShape">
              <a:avLst/>
            </a:prstTxWarp>
          </a:bodyPr>
          <a:lstStyle>
            <a:lvl1pPr>
              <a:defRPr sz="9466">
                <a:latin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14995527" y="29976764"/>
            <a:ext cx="13900151" cy="2286000"/>
          </a:xfrm>
          <a:prstGeom prst="rect">
            <a:avLst/>
          </a:prstGeom>
          <a:noFill/>
          <a:ln w="9525">
            <a:noFill/>
            <a:miter lim="800000"/>
            <a:headEnd/>
            <a:tailEnd/>
          </a:ln>
          <a:effectLst/>
        </p:spPr>
        <p:txBody>
          <a:bodyPr vert="horz" wrap="square" lIns="470201" tIns="235101" rIns="470201" bIns="235101" numCol="1" anchor="t" anchorCtr="0" compatLnSpc="1">
            <a:prstTxWarp prst="textNoShape">
              <a:avLst/>
            </a:prstTxWarp>
          </a:bodyPr>
          <a:lstStyle>
            <a:lvl1pPr algn="ctr">
              <a:defRPr sz="9466">
                <a:latin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1454727" y="29976764"/>
            <a:ext cx="10242551" cy="2286000"/>
          </a:xfrm>
          <a:prstGeom prst="rect">
            <a:avLst/>
          </a:prstGeom>
          <a:noFill/>
          <a:ln w="9525">
            <a:noFill/>
            <a:miter lim="800000"/>
            <a:headEnd/>
            <a:tailEnd/>
          </a:ln>
          <a:effectLst/>
        </p:spPr>
        <p:txBody>
          <a:bodyPr vert="horz" wrap="square" lIns="470201" tIns="235101" rIns="470201" bIns="235101" numCol="1" anchor="t" anchorCtr="0" compatLnSpc="1">
            <a:prstTxWarp prst="textNoShape">
              <a:avLst/>
            </a:prstTxWarp>
          </a:bodyPr>
          <a:lstStyle>
            <a:lvl1pPr algn="r">
              <a:defRPr sz="9466"/>
            </a:lvl1pPr>
          </a:lstStyle>
          <a:p>
            <a:fld id="{57808770-F0AC-D345-8A8D-7BF6E39FAFD7}"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268657" rtl="0" eaLnBrk="0" fontAlgn="base" hangingPunct="0">
        <a:spcBef>
          <a:spcPct val="0"/>
        </a:spcBef>
        <a:spcAft>
          <a:spcPct val="0"/>
        </a:spcAft>
        <a:defRPr sz="29999">
          <a:solidFill>
            <a:schemeClr val="tx2"/>
          </a:solidFill>
          <a:latin typeface="+mj-lt"/>
          <a:ea typeface="+mj-ea"/>
          <a:cs typeface="+mj-cs"/>
        </a:defRPr>
      </a:lvl1pPr>
      <a:lvl2pPr algn="ctr" defTabSz="6268657" rtl="0" eaLnBrk="0" fontAlgn="base" hangingPunct="0">
        <a:spcBef>
          <a:spcPct val="0"/>
        </a:spcBef>
        <a:spcAft>
          <a:spcPct val="0"/>
        </a:spcAft>
        <a:defRPr sz="29999">
          <a:solidFill>
            <a:schemeClr val="tx2"/>
          </a:solidFill>
          <a:latin typeface="Arial" charset="0"/>
        </a:defRPr>
      </a:lvl2pPr>
      <a:lvl3pPr algn="ctr" defTabSz="6268657" rtl="0" eaLnBrk="0" fontAlgn="base" hangingPunct="0">
        <a:spcBef>
          <a:spcPct val="0"/>
        </a:spcBef>
        <a:spcAft>
          <a:spcPct val="0"/>
        </a:spcAft>
        <a:defRPr sz="29999">
          <a:solidFill>
            <a:schemeClr val="tx2"/>
          </a:solidFill>
          <a:latin typeface="Arial" charset="0"/>
        </a:defRPr>
      </a:lvl3pPr>
      <a:lvl4pPr algn="ctr" defTabSz="6268657" rtl="0" eaLnBrk="0" fontAlgn="base" hangingPunct="0">
        <a:spcBef>
          <a:spcPct val="0"/>
        </a:spcBef>
        <a:spcAft>
          <a:spcPct val="0"/>
        </a:spcAft>
        <a:defRPr sz="29999">
          <a:solidFill>
            <a:schemeClr val="tx2"/>
          </a:solidFill>
          <a:latin typeface="Arial" charset="0"/>
        </a:defRPr>
      </a:lvl4pPr>
      <a:lvl5pPr algn="ctr" defTabSz="6268657" rtl="0" eaLnBrk="0" fontAlgn="base" hangingPunct="0">
        <a:spcBef>
          <a:spcPct val="0"/>
        </a:spcBef>
        <a:spcAft>
          <a:spcPct val="0"/>
        </a:spcAft>
        <a:defRPr sz="29999">
          <a:solidFill>
            <a:schemeClr val="tx2"/>
          </a:solidFill>
          <a:latin typeface="Arial" charset="0"/>
        </a:defRPr>
      </a:lvl5pPr>
      <a:lvl6pPr marL="609511" algn="ctr" defTabSz="6268657" rtl="0" fontAlgn="base">
        <a:spcBef>
          <a:spcPct val="0"/>
        </a:spcBef>
        <a:spcAft>
          <a:spcPct val="0"/>
        </a:spcAft>
        <a:defRPr sz="29999">
          <a:solidFill>
            <a:schemeClr val="tx2"/>
          </a:solidFill>
          <a:latin typeface="Arial" charset="0"/>
        </a:defRPr>
      </a:lvl6pPr>
      <a:lvl7pPr marL="1219023" algn="ctr" defTabSz="6268657" rtl="0" fontAlgn="base">
        <a:spcBef>
          <a:spcPct val="0"/>
        </a:spcBef>
        <a:spcAft>
          <a:spcPct val="0"/>
        </a:spcAft>
        <a:defRPr sz="29999">
          <a:solidFill>
            <a:schemeClr val="tx2"/>
          </a:solidFill>
          <a:latin typeface="Arial" charset="0"/>
        </a:defRPr>
      </a:lvl7pPr>
      <a:lvl8pPr marL="1828536" algn="ctr" defTabSz="6268657" rtl="0" fontAlgn="base">
        <a:spcBef>
          <a:spcPct val="0"/>
        </a:spcBef>
        <a:spcAft>
          <a:spcPct val="0"/>
        </a:spcAft>
        <a:defRPr sz="29999">
          <a:solidFill>
            <a:schemeClr val="tx2"/>
          </a:solidFill>
          <a:latin typeface="Arial" charset="0"/>
        </a:defRPr>
      </a:lvl8pPr>
      <a:lvl9pPr marL="2438047" algn="ctr" defTabSz="6268657" rtl="0" fontAlgn="base">
        <a:spcBef>
          <a:spcPct val="0"/>
        </a:spcBef>
        <a:spcAft>
          <a:spcPct val="0"/>
        </a:spcAft>
        <a:defRPr sz="29999">
          <a:solidFill>
            <a:schemeClr val="tx2"/>
          </a:solidFill>
          <a:latin typeface="Arial" charset="0"/>
        </a:defRPr>
      </a:lvl9pPr>
    </p:titleStyle>
    <p:bodyStyle>
      <a:lvl1pPr marL="2351277" indent="-2351277" algn="l" defTabSz="6268657" rtl="0" eaLnBrk="0" fontAlgn="base" hangingPunct="0">
        <a:spcBef>
          <a:spcPct val="20000"/>
        </a:spcBef>
        <a:spcAft>
          <a:spcPct val="0"/>
        </a:spcAft>
        <a:buChar char="•"/>
        <a:defRPr sz="21999">
          <a:solidFill>
            <a:schemeClr val="tx1"/>
          </a:solidFill>
          <a:latin typeface="+mn-lt"/>
          <a:ea typeface="+mn-ea"/>
          <a:cs typeface="+mn-cs"/>
        </a:defRPr>
      </a:lvl1pPr>
      <a:lvl2pPr marL="5094079" indent="-1959750" algn="l" defTabSz="6268657" rtl="0" eaLnBrk="0" fontAlgn="base" hangingPunct="0">
        <a:spcBef>
          <a:spcPct val="20000"/>
        </a:spcBef>
        <a:spcAft>
          <a:spcPct val="0"/>
        </a:spcAft>
        <a:buChar char="–"/>
        <a:defRPr sz="19200">
          <a:solidFill>
            <a:schemeClr val="tx1"/>
          </a:solidFill>
          <a:latin typeface="+mn-lt"/>
          <a:ea typeface="ＭＳ Ｐゴシック" pitchFamily="1" charset="-128"/>
        </a:defRPr>
      </a:lvl2pPr>
      <a:lvl3pPr marL="7836881" indent="-1568223" algn="l" defTabSz="6268657" rtl="0" eaLnBrk="0" fontAlgn="base" hangingPunct="0">
        <a:spcBef>
          <a:spcPct val="20000"/>
        </a:spcBef>
        <a:spcAft>
          <a:spcPct val="0"/>
        </a:spcAft>
        <a:buChar char="•"/>
        <a:defRPr sz="16400">
          <a:solidFill>
            <a:schemeClr val="tx1"/>
          </a:solidFill>
          <a:latin typeface="+mn-lt"/>
          <a:ea typeface="ＭＳ Ｐゴシック" pitchFamily="1" charset="-128"/>
        </a:defRPr>
      </a:lvl3pPr>
      <a:lvl4pPr marL="10971208" indent="-1568223" algn="l" defTabSz="6268657" rtl="0" eaLnBrk="0" fontAlgn="base" hangingPunct="0">
        <a:spcBef>
          <a:spcPct val="20000"/>
        </a:spcBef>
        <a:spcAft>
          <a:spcPct val="0"/>
        </a:spcAft>
        <a:buChar char="–"/>
        <a:defRPr sz="13866">
          <a:solidFill>
            <a:schemeClr val="tx1"/>
          </a:solidFill>
          <a:latin typeface="+mn-lt"/>
          <a:ea typeface="ＭＳ Ｐゴシック" pitchFamily="1" charset="-128"/>
        </a:defRPr>
      </a:lvl4pPr>
      <a:lvl5pPr marL="14105538" indent="-1566105" algn="l" defTabSz="6268657" rtl="0" eaLnBrk="0" fontAlgn="base" hangingPunct="0">
        <a:spcBef>
          <a:spcPct val="20000"/>
        </a:spcBef>
        <a:spcAft>
          <a:spcPct val="0"/>
        </a:spcAft>
        <a:buChar char="»"/>
        <a:defRPr sz="13866">
          <a:solidFill>
            <a:schemeClr val="tx1"/>
          </a:solidFill>
          <a:latin typeface="+mn-lt"/>
          <a:ea typeface="ＭＳ Ｐゴシック" pitchFamily="1" charset="-128"/>
        </a:defRPr>
      </a:lvl5pPr>
      <a:lvl6pPr marL="14715051" indent="-1566105" algn="l" defTabSz="6268657" rtl="0" fontAlgn="base">
        <a:spcBef>
          <a:spcPct val="20000"/>
        </a:spcBef>
        <a:spcAft>
          <a:spcPct val="0"/>
        </a:spcAft>
        <a:buChar char="»"/>
        <a:defRPr sz="13866">
          <a:solidFill>
            <a:schemeClr val="tx1"/>
          </a:solidFill>
          <a:latin typeface="+mn-lt"/>
        </a:defRPr>
      </a:lvl6pPr>
      <a:lvl7pPr marL="15324562" indent="-1566105" algn="l" defTabSz="6268657" rtl="0" fontAlgn="base">
        <a:spcBef>
          <a:spcPct val="20000"/>
        </a:spcBef>
        <a:spcAft>
          <a:spcPct val="0"/>
        </a:spcAft>
        <a:buChar char="»"/>
        <a:defRPr sz="13866">
          <a:solidFill>
            <a:schemeClr val="tx1"/>
          </a:solidFill>
          <a:latin typeface="+mn-lt"/>
        </a:defRPr>
      </a:lvl7pPr>
      <a:lvl8pPr marL="15934074" indent="-1566105" algn="l" defTabSz="6268657" rtl="0" fontAlgn="base">
        <a:spcBef>
          <a:spcPct val="20000"/>
        </a:spcBef>
        <a:spcAft>
          <a:spcPct val="0"/>
        </a:spcAft>
        <a:buChar char="»"/>
        <a:defRPr sz="13866">
          <a:solidFill>
            <a:schemeClr val="tx1"/>
          </a:solidFill>
          <a:latin typeface="+mn-lt"/>
        </a:defRPr>
      </a:lvl8pPr>
      <a:lvl9pPr marL="16543584" indent="-1566105" algn="l" defTabSz="6268657" rtl="0" fontAlgn="base">
        <a:spcBef>
          <a:spcPct val="20000"/>
        </a:spcBef>
        <a:spcAft>
          <a:spcPct val="0"/>
        </a:spcAft>
        <a:buChar char="»"/>
        <a:defRPr sz="13866">
          <a:solidFill>
            <a:schemeClr val="tx1"/>
          </a:solidFill>
          <a:latin typeface="+mn-lt"/>
        </a:defRPr>
      </a:lvl9pPr>
    </p:bodyStyle>
    <p:otherStyle>
      <a:defPPr>
        <a:defRPr lang="en-US"/>
      </a:defPPr>
      <a:lvl1pPr marL="0" algn="l" defTabSz="1219023" rtl="0" eaLnBrk="1" latinLnBrk="0" hangingPunct="1">
        <a:defRPr sz="2400" kern="1200">
          <a:solidFill>
            <a:schemeClr val="tx1"/>
          </a:solidFill>
          <a:latin typeface="+mn-lt"/>
          <a:ea typeface="+mn-ea"/>
          <a:cs typeface="+mn-cs"/>
        </a:defRPr>
      </a:lvl1pPr>
      <a:lvl2pPr marL="609511" algn="l" defTabSz="1219023" rtl="0" eaLnBrk="1" latinLnBrk="0" hangingPunct="1">
        <a:defRPr sz="2400" kern="1200">
          <a:solidFill>
            <a:schemeClr val="tx1"/>
          </a:solidFill>
          <a:latin typeface="+mn-lt"/>
          <a:ea typeface="+mn-ea"/>
          <a:cs typeface="+mn-cs"/>
        </a:defRPr>
      </a:lvl2pPr>
      <a:lvl3pPr marL="1219023" algn="l" defTabSz="1219023" rtl="0" eaLnBrk="1" latinLnBrk="0" hangingPunct="1">
        <a:defRPr sz="2400" kern="1200">
          <a:solidFill>
            <a:schemeClr val="tx1"/>
          </a:solidFill>
          <a:latin typeface="+mn-lt"/>
          <a:ea typeface="+mn-ea"/>
          <a:cs typeface="+mn-cs"/>
        </a:defRPr>
      </a:lvl3pPr>
      <a:lvl4pPr marL="1828536" algn="l" defTabSz="1219023" rtl="0" eaLnBrk="1" latinLnBrk="0" hangingPunct="1">
        <a:defRPr sz="2400" kern="1200">
          <a:solidFill>
            <a:schemeClr val="tx1"/>
          </a:solidFill>
          <a:latin typeface="+mn-lt"/>
          <a:ea typeface="+mn-ea"/>
          <a:cs typeface="+mn-cs"/>
        </a:defRPr>
      </a:lvl4pPr>
      <a:lvl5pPr marL="2438047" algn="l" defTabSz="1219023" rtl="0" eaLnBrk="1" latinLnBrk="0" hangingPunct="1">
        <a:defRPr sz="2400" kern="1200">
          <a:solidFill>
            <a:schemeClr val="tx1"/>
          </a:solidFill>
          <a:latin typeface="+mn-lt"/>
          <a:ea typeface="+mn-ea"/>
          <a:cs typeface="+mn-cs"/>
        </a:defRPr>
      </a:lvl5pPr>
      <a:lvl6pPr marL="3047557" algn="l" defTabSz="1219023" rtl="0" eaLnBrk="1" latinLnBrk="0" hangingPunct="1">
        <a:defRPr sz="2400" kern="1200">
          <a:solidFill>
            <a:schemeClr val="tx1"/>
          </a:solidFill>
          <a:latin typeface="+mn-lt"/>
          <a:ea typeface="+mn-ea"/>
          <a:cs typeface="+mn-cs"/>
        </a:defRPr>
      </a:lvl6pPr>
      <a:lvl7pPr marL="3657069" algn="l" defTabSz="1219023" rtl="0" eaLnBrk="1" latinLnBrk="0" hangingPunct="1">
        <a:defRPr sz="2400" kern="1200">
          <a:solidFill>
            <a:schemeClr val="tx1"/>
          </a:solidFill>
          <a:latin typeface="+mn-lt"/>
          <a:ea typeface="+mn-ea"/>
          <a:cs typeface="+mn-cs"/>
        </a:defRPr>
      </a:lvl7pPr>
      <a:lvl8pPr marL="4266581" algn="l" defTabSz="1219023" rtl="0" eaLnBrk="1" latinLnBrk="0" hangingPunct="1">
        <a:defRPr sz="2400" kern="1200">
          <a:solidFill>
            <a:schemeClr val="tx1"/>
          </a:solidFill>
          <a:latin typeface="+mn-lt"/>
          <a:ea typeface="+mn-ea"/>
          <a:cs typeface="+mn-cs"/>
        </a:defRPr>
      </a:lvl8pPr>
      <a:lvl9pPr marL="4876093" algn="l" defTabSz="121902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48550/arXiv.1006.1092" TargetMode="External"/><Relationship Id="rId13" Type="http://schemas.openxmlformats.org/officeDocument/2006/relationships/image" Target="../media/image4.png"/><Relationship Id="rId18" Type="http://schemas.openxmlformats.org/officeDocument/2006/relationships/image" Target="../media/image9.png"/><Relationship Id="rId3" Type="http://schemas.openxmlformats.org/officeDocument/2006/relationships/image" Target="../media/image1.png"/><Relationship Id="rId21" Type="http://schemas.openxmlformats.org/officeDocument/2006/relationships/image" Target="../media/image12.png"/><Relationship Id="rId7" Type="http://schemas.openxmlformats.org/officeDocument/2006/relationships/hyperlink" Target="https://arxiv.org/abs/2405.11572" TargetMode="External"/><Relationship Id="rId12" Type="http://schemas.openxmlformats.org/officeDocument/2006/relationships/image" Target="../media/image3.png"/><Relationship Id="rId17" Type="http://schemas.openxmlformats.org/officeDocument/2006/relationships/image" Target="../media/image8.png"/><Relationship Id="rId2" Type="http://schemas.openxmlformats.org/officeDocument/2006/relationships/slideLayout" Target="../slideLayouts/slideLayout7.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tags" Target="../tags/tag1.xml"/><Relationship Id="rId6" Type="http://schemas.openxmlformats.org/officeDocument/2006/relationships/hyperlink" Target="https://doi.org/10.48550/arXiv.2312.09115" TargetMode="External"/><Relationship Id="rId11" Type="http://schemas.openxmlformats.org/officeDocument/2006/relationships/hyperlink" Target="https://cds.cern.ch/record/2871484" TargetMode="External"/><Relationship Id="rId5" Type="http://schemas.openxmlformats.org/officeDocument/2006/relationships/hyperlink" Target="https://doi.org/10.48550/arXiv.2406.03387" TargetMode="External"/><Relationship Id="rId15" Type="http://schemas.openxmlformats.org/officeDocument/2006/relationships/image" Target="../media/image6.png"/><Relationship Id="rId10" Type="http://schemas.openxmlformats.org/officeDocument/2006/relationships/hyperlink" Target="https://doi.org/10.48550/arXiv.2103.11702" TargetMode="External"/><Relationship Id="rId19"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hyperlink" Target="https://doi.org/10.48550/arXiv.2210.11004" TargetMode="External"/><Relationship Id="rId14" Type="http://schemas.openxmlformats.org/officeDocument/2006/relationships/image" Target="../media/image5.png"/><Relationship Id="rId2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p:cNvSpPr/>
          <p:nvPr/>
        </p:nvSpPr>
        <p:spPr>
          <a:xfrm>
            <a:off x="15104664" y="838200"/>
            <a:ext cx="27262531" cy="3816413"/>
          </a:xfrm>
          <a:prstGeom prst="rect">
            <a:avLst/>
          </a:prstGeom>
        </p:spPr>
        <p:txBody>
          <a:bodyPr wrap="square" lIns="121904" tIns="60952" rIns="121904" bIns="60952">
            <a:prstTxWarp prst="textNoShape">
              <a:avLst/>
            </a:prstTxWarp>
            <a:spAutoFit/>
          </a:bodyPr>
          <a:lstStyle/>
          <a:p>
            <a:pPr algn="ctr"/>
            <a:r>
              <a:rPr lang="en-US" sz="12000" dirty="0">
                <a:latin typeface="Arial Black"/>
                <a:cs typeface="Arial Black"/>
              </a:rPr>
              <a:t>Novel Asymmetric Leptoquark Pair Production Mechanism</a:t>
            </a:r>
          </a:p>
        </p:txBody>
      </p:sp>
      <p:sp>
        <p:nvSpPr>
          <p:cNvPr id="2069" name="Text Box 26"/>
          <p:cNvSpPr txBox="1">
            <a:spLocks noChangeArrowheads="1"/>
          </p:cNvSpPr>
          <p:nvPr/>
        </p:nvSpPr>
        <p:spPr bwMode="auto">
          <a:xfrm>
            <a:off x="32908345" y="27030488"/>
            <a:ext cx="7172575" cy="2585307"/>
          </a:xfrm>
          <a:prstGeom prst="rect">
            <a:avLst/>
          </a:prstGeom>
          <a:noFill/>
          <a:ln w="9525">
            <a:noFill/>
            <a:miter lim="800000"/>
            <a:headEnd/>
            <a:tailEnd/>
          </a:ln>
        </p:spPr>
        <p:txBody>
          <a:bodyPr wrap="square" lIns="121904" tIns="60952" rIns="121904" bIns="60952">
            <a:prstTxWarp prst="textNoShape">
              <a:avLst/>
            </a:prstTxWarp>
            <a:spAutoFit/>
          </a:bodyPr>
          <a:lstStyle/>
          <a:p>
            <a:pPr defTabSz="6541015">
              <a:spcBef>
                <a:spcPct val="50000"/>
              </a:spcBef>
            </a:pPr>
            <a:r>
              <a:rPr lang="en-US" sz="3200" b="1" i="1" dirty="0">
                <a:latin typeface="Arial" panose="020B0604020202020204" pitchFamily="34" charset="0"/>
                <a:ea typeface="Arial" pitchFamily="1" charset="0"/>
                <a:cs typeface="Arial" panose="020B0604020202020204" pitchFamily="34" charset="0"/>
              </a:rPr>
              <a:t>Acknowledgements: </a:t>
            </a:r>
            <a:r>
              <a:rPr lang="en-US" sz="3200" i="1" dirty="0">
                <a:latin typeface="Arial" panose="020B0604020202020204" pitchFamily="34" charset="0"/>
                <a:ea typeface="Arial" pitchFamily="1" charset="0"/>
                <a:cs typeface="Arial" panose="020B0604020202020204" pitchFamily="34" charset="0"/>
              </a:rPr>
              <a:t>I would like to thank Dr. Marco Guzzi and the NSF for supporting my physics research, as well as UMICH and CERN for organizing the summer REU at CERN.</a:t>
            </a:r>
          </a:p>
        </p:txBody>
      </p:sp>
      <p:sp>
        <p:nvSpPr>
          <p:cNvPr id="25" name="TextBox 24"/>
          <p:cNvSpPr txBox="1"/>
          <p:nvPr/>
        </p:nvSpPr>
        <p:spPr>
          <a:xfrm>
            <a:off x="1304172" y="30999160"/>
            <a:ext cx="9254151" cy="1157240"/>
          </a:xfrm>
          <a:prstGeom prst="rect">
            <a:avLst/>
          </a:prstGeom>
          <a:noFill/>
        </p:spPr>
        <p:txBody>
          <a:bodyPr wrap="square" lIns="170688" tIns="85344" rIns="170688" bIns="85344" rtlCol="0">
            <a:spAutoFit/>
          </a:bodyPr>
          <a:lstStyle/>
          <a:p>
            <a:r>
              <a:rPr lang="en-US" sz="3200" dirty="0">
                <a:latin typeface="Gill Sans"/>
                <a:cs typeface="Gill Sans"/>
              </a:rPr>
              <a:t>Fig. 1: Example of a Feynman diagram with a LQ involved in a flavor-changing B-meson decay.</a:t>
            </a:r>
            <a:endParaRPr lang="en-US" sz="3200" dirty="0"/>
          </a:p>
        </p:txBody>
      </p:sp>
      <mc:AlternateContent xmlns:mc="http://schemas.openxmlformats.org/markup-compatibility/2006" xmlns:a14="http://schemas.microsoft.com/office/drawing/2010/main">
        <mc:Choice Requires="a14">
          <p:sp>
            <p:nvSpPr>
              <p:cNvPr id="26" name="TextBox 25"/>
              <p:cNvSpPr txBox="1"/>
              <p:nvPr/>
            </p:nvSpPr>
            <p:spPr>
              <a:xfrm>
                <a:off x="11684407" y="11667677"/>
                <a:ext cx="10295624" cy="1157240"/>
              </a:xfrm>
              <a:prstGeom prst="rect">
                <a:avLst/>
              </a:prstGeom>
              <a:noFill/>
            </p:spPr>
            <p:txBody>
              <a:bodyPr wrap="square" lIns="170688" tIns="85344" rIns="170688" bIns="85344" rtlCol="0">
                <a:spAutoFit/>
              </a:bodyPr>
              <a:lstStyle/>
              <a:p>
                <a:r>
                  <a:rPr lang="en-US" sz="3200" dirty="0">
                    <a:latin typeface="Gill Sans"/>
                    <a:cs typeface="Gill Sans"/>
                  </a:rPr>
                  <a:t>Fig. 2: Main Feynman diagram contributing to </a:t>
                </a:r>
                <a14:m>
                  <m:oMath xmlns:m="http://schemas.openxmlformats.org/officeDocument/2006/math">
                    <m:r>
                      <m:rPr>
                        <m:sty m:val="p"/>
                      </m:rPr>
                      <a:rPr lang="en-US" sz="3200" b="0" i="0" smtClean="0">
                        <a:latin typeface="Cambria Math" panose="02040503050406030204" pitchFamily="18" charset="0"/>
                        <a:cs typeface="Gill Sans"/>
                      </a:rPr>
                      <m:t>qq</m:t>
                    </m:r>
                    <m:r>
                      <a:rPr lang="en-US" sz="3200" b="0" i="1" smtClean="0">
                        <a:latin typeface="Cambria Math" panose="02040503050406030204" pitchFamily="18" charset="0"/>
                        <a:cs typeface="Gill Sans"/>
                      </a:rPr>
                      <m:t>→</m:t>
                    </m:r>
                    <m:sSub>
                      <m:sSubPr>
                        <m:ctrlPr>
                          <a:rPr lang="en-US" sz="3200" b="0" i="1" smtClean="0">
                            <a:latin typeface="Cambria Math" panose="02040503050406030204" pitchFamily="18" charset="0"/>
                            <a:cs typeface="Gill Sans"/>
                          </a:rPr>
                        </m:ctrlPr>
                      </m:sSubPr>
                      <m:e>
                        <m:r>
                          <a:rPr lang="en-US" sz="3200" b="0" i="1" smtClean="0">
                            <a:latin typeface="Cambria Math" panose="02040503050406030204" pitchFamily="18" charset="0"/>
                            <a:cs typeface="Gill Sans"/>
                          </a:rPr>
                          <m:t>𝑅</m:t>
                        </m:r>
                      </m:e>
                      <m:sub>
                        <m:r>
                          <a:rPr lang="en-US" sz="3200" b="0" i="1" smtClean="0">
                            <a:latin typeface="Cambria Math" panose="02040503050406030204" pitchFamily="18" charset="0"/>
                            <a:cs typeface="Gill Sans"/>
                          </a:rPr>
                          <m:t>2</m:t>
                        </m:r>
                      </m:sub>
                    </m:sSub>
                    <m:sSub>
                      <m:sSubPr>
                        <m:ctrlPr>
                          <a:rPr lang="en-US" sz="3200" b="0" i="1" smtClean="0">
                            <a:latin typeface="Cambria Math" panose="02040503050406030204" pitchFamily="18" charset="0"/>
                            <a:cs typeface="Gill Sans"/>
                          </a:rPr>
                        </m:ctrlPr>
                      </m:sSubPr>
                      <m:e>
                        <m:r>
                          <a:rPr lang="en-US" sz="3200" b="0" i="1" smtClean="0">
                            <a:latin typeface="Cambria Math" panose="02040503050406030204" pitchFamily="18" charset="0"/>
                            <a:cs typeface="Gill Sans"/>
                          </a:rPr>
                          <m:t>𝑆</m:t>
                        </m:r>
                      </m:e>
                      <m:sub>
                        <m:r>
                          <a:rPr lang="en-US" sz="3200" b="0" i="1" smtClean="0">
                            <a:latin typeface="Cambria Math" panose="02040503050406030204" pitchFamily="18" charset="0"/>
                            <a:cs typeface="Gill Sans"/>
                          </a:rPr>
                          <m:t>1</m:t>
                        </m:r>
                      </m:sub>
                    </m:sSub>
                  </m:oMath>
                </a14:m>
                <a:r>
                  <a:rPr lang="en-US" sz="3200" dirty="0"/>
                  <a:t> at leading order.</a:t>
                </a:r>
              </a:p>
            </p:txBody>
          </p:sp>
        </mc:Choice>
        <mc:Fallback xmlns="">
          <p:sp>
            <p:nvSpPr>
              <p:cNvPr id="26" name="TextBox 25"/>
              <p:cNvSpPr txBox="1">
                <a:spLocks noRot="1" noChangeAspect="1" noMove="1" noResize="1" noEditPoints="1" noAdjustHandles="1" noChangeArrowheads="1" noChangeShapeType="1" noTextEdit="1"/>
              </p:cNvSpPr>
              <p:nvPr/>
            </p:nvSpPr>
            <p:spPr>
              <a:xfrm>
                <a:off x="11684407" y="11667677"/>
                <a:ext cx="10295624" cy="1157240"/>
              </a:xfrm>
              <a:prstGeom prst="rect">
                <a:avLst/>
              </a:prstGeom>
              <a:blipFill>
                <a:blip r:embed="rId3"/>
                <a:stretch>
                  <a:fillRect l="-740" t="-3261"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 Box 93 1"/>
              <p:cNvSpPr txBox="1">
                <a:spLocks noChangeArrowheads="1"/>
              </p:cNvSpPr>
              <p:nvPr/>
            </p:nvSpPr>
            <p:spPr bwMode="auto">
              <a:xfrm>
                <a:off x="1304170" y="8305799"/>
                <a:ext cx="10079549" cy="17846486"/>
              </a:xfrm>
              <a:prstGeom prst="rect">
                <a:avLst/>
              </a:prstGeom>
              <a:noFill/>
              <a:ln w="9525">
                <a:noFill/>
                <a:miter lim="800000"/>
                <a:headEnd/>
                <a:tailEnd/>
              </a:ln>
            </p:spPr>
            <p:txBody>
              <a:bodyPr lIns="121904" tIns="60952" rIns="121904" bIns="60952">
                <a:prstTxWarp prst="textNoShape">
                  <a:avLst/>
                </a:prstTxWarp>
              </a:bodyPr>
              <a:lstStyle/>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The </a:t>
                </a:r>
                <a:r>
                  <a:rPr lang="en-US" sz="3400" b="1" dirty="0">
                    <a:latin typeface="Arial" panose="020B0604020202020204" pitchFamily="34" charset="0"/>
                    <a:ea typeface="Tahoma" pitchFamily="1" charset="0"/>
                    <a:cs typeface="Arial" panose="020B0604020202020204" pitchFamily="34" charset="0"/>
                  </a:rPr>
                  <a:t>Standard Model (SM) </a:t>
                </a:r>
                <a:r>
                  <a:rPr lang="en-US" sz="3400" dirty="0">
                    <a:latin typeface="Arial" panose="020B0604020202020204" pitchFamily="34" charset="0"/>
                    <a:ea typeface="Tahoma" pitchFamily="1" charset="0"/>
                    <a:cs typeface="Arial" panose="020B0604020202020204" pitchFamily="34" charset="0"/>
                  </a:rPr>
                  <a:t>of elementary particles is very accurate at describing 99% of the phenomena we observe in the universe. However, it has well known shortcomings, e.g., it cannot explain Dark Matter, Dark Energy, and neutrino masses. As we explore high-energy scales in proton-proton collisions at the CERN Large Hadron Collider (LHC), discrepancies between data and theory may hide signatures of new physics, and we must consider theories that extend the SM.</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A slight discrepancy is observed when measurements of ratios of decays of the B-meson into </a:t>
                </a:r>
                <a14:m>
                  <m:oMath xmlns:m="http://schemas.openxmlformats.org/officeDocument/2006/math">
                    <m:sSup>
                      <m:sSupPr>
                        <m:ctrlPr>
                          <a:rPr lang="en-US" sz="3400" b="0" i="1" smtClean="0">
                            <a:latin typeface="Cambria Math" panose="02040503050406030204" pitchFamily="18" charset="0"/>
                            <a:ea typeface="Tahoma" pitchFamily="1" charset="0"/>
                            <a:cs typeface="Arial" panose="020B0604020202020204" pitchFamily="34" charset="0"/>
                          </a:rPr>
                        </m:ctrlPr>
                      </m:sSupPr>
                      <m:e>
                        <m:r>
                          <a:rPr lang="en-US" sz="3400" b="0" i="1" smtClean="0">
                            <a:latin typeface="Cambria Math" panose="02040503050406030204" pitchFamily="18" charset="0"/>
                            <a:ea typeface="Tahoma" pitchFamily="1" charset="0"/>
                            <a:cs typeface="Arial" panose="020B0604020202020204" pitchFamily="34" charset="0"/>
                          </a:rPr>
                          <m:t>𝑒</m:t>
                        </m:r>
                      </m:e>
                      <m:sup>
                        <m:r>
                          <a:rPr lang="en-US" sz="3400" b="0" i="1" smtClean="0">
                            <a:latin typeface="Cambria Math" panose="02040503050406030204" pitchFamily="18" charset="0"/>
                            <a:ea typeface="Tahoma" pitchFamily="1" charset="0"/>
                            <a:cs typeface="Arial" panose="020B0604020202020204" pitchFamily="34" charset="0"/>
                          </a:rPr>
                          <m:t>+</m:t>
                        </m:r>
                      </m:sup>
                    </m:sSup>
                    <m:sSup>
                      <m:sSupPr>
                        <m:ctrlPr>
                          <a:rPr lang="en-US" sz="3400" b="0" i="1" smtClean="0">
                            <a:latin typeface="Cambria Math" panose="02040503050406030204" pitchFamily="18" charset="0"/>
                            <a:ea typeface="Tahoma" pitchFamily="1" charset="0"/>
                            <a:cs typeface="Arial" panose="020B0604020202020204" pitchFamily="34" charset="0"/>
                          </a:rPr>
                        </m:ctrlPr>
                      </m:sSupPr>
                      <m:e>
                        <m:r>
                          <a:rPr lang="en-US" sz="3400" b="0" i="1" smtClean="0">
                            <a:latin typeface="Cambria Math" panose="02040503050406030204" pitchFamily="18" charset="0"/>
                            <a:ea typeface="Tahoma" pitchFamily="1" charset="0"/>
                            <a:cs typeface="Arial" panose="020B0604020202020204" pitchFamily="34" charset="0"/>
                          </a:rPr>
                          <m:t>𝑒</m:t>
                        </m:r>
                      </m:e>
                      <m:sup>
                        <m:r>
                          <a:rPr lang="en-US" sz="3400" b="0" i="1" smtClean="0">
                            <a:latin typeface="Cambria Math" panose="02040503050406030204" pitchFamily="18" charset="0"/>
                            <a:ea typeface="Tahoma" pitchFamily="1" charset="0"/>
                            <a:cs typeface="Arial" panose="020B0604020202020204" pitchFamily="34" charset="0"/>
                          </a:rPr>
                          <m:t>−</m:t>
                        </m:r>
                      </m:sup>
                    </m:sSup>
                  </m:oMath>
                </a14:m>
                <a:r>
                  <a:rPr lang="en-US" sz="3400" dirty="0">
                    <a:latin typeface="Arial" panose="020B0604020202020204" pitchFamily="34" charset="0"/>
                    <a:ea typeface="Tahoma" pitchFamily="1" charset="0"/>
                    <a:cs typeface="Arial" panose="020B0604020202020204" pitchFamily="34" charset="0"/>
                  </a:rPr>
                  <a:t> and </a:t>
                </a:r>
                <a14:m>
                  <m:oMath xmlns:m="http://schemas.openxmlformats.org/officeDocument/2006/math">
                    <m:sSup>
                      <m:sSupPr>
                        <m:ctrlPr>
                          <a:rPr lang="en-US" sz="3400" b="0" i="1" smtClean="0">
                            <a:latin typeface="Cambria Math" panose="02040503050406030204" pitchFamily="18" charset="0"/>
                            <a:ea typeface="Tahoma" pitchFamily="1" charset="0"/>
                            <a:cs typeface="Arial" panose="020B0604020202020204" pitchFamily="34" charset="0"/>
                          </a:rPr>
                        </m:ctrlPr>
                      </m:sSupPr>
                      <m:e>
                        <m:r>
                          <a:rPr lang="en-US" sz="3400" b="0" i="1" smtClean="0">
                            <a:latin typeface="Cambria Math" panose="02040503050406030204" pitchFamily="18" charset="0"/>
                            <a:ea typeface="Tahoma" pitchFamily="1" charset="0"/>
                            <a:cs typeface="Arial" panose="020B0604020202020204" pitchFamily="34" charset="0"/>
                          </a:rPr>
                          <m:t>𝜇</m:t>
                        </m:r>
                      </m:e>
                      <m:sup>
                        <m:r>
                          <a:rPr lang="en-US" sz="3400" b="0" i="1" smtClean="0">
                            <a:latin typeface="Cambria Math" panose="02040503050406030204" pitchFamily="18" charset="0"/>
                            <a:ea typeface="Tahoma" pitchFamily="1" charset="0"/>
                            <a:cs typeface="Arial" panose="020B0604020202020204" pitchFamily="34" charset="0"/>
                          </a:rPr>
                          <m:t>+</m:t>
                        </m:r>
                      </m:sup>
                    </m:sSup>
                    <m:sSup>
                      <m:sSupPr>
                        <m:ctrlPr>
                          <a:rPr lang="en-US" sz="3400" b="0" i="1" smtClean="0">
                            <a:latin typeface="Cambria Math" panose="02040503050406030204" pitchFamily="18" charset="0"/>
                            <a:ea typeface="Tahoma" pitchFamily="1" charset="0"/>
                            <a:cs typeface="Arial" panose="020B0604020202020204" pitchFamily="34" charset="0"/>
                          </a:rPr>
                        </m:ctrlPr>
                      </m:sSupPr>
                      <m:e>
                        <m:r>
                          <a:rPr lang="en-US" sz="3400" b="0" i="1" smtClean="0">
                            <a:latin typeface="Cambria Math" panose="02040503050406030204" pitchFamily="18" charset="0"/>
                            <a:ea typeface="Tahoma" pitchFamily="1" charset="0"/>
                            <a:cs typeface="Arial" panose="020B0604020202020204" pitchFamily="34" charset="0"/>
                          </a:rPr>
                          <m:t>𝜇</m:t>
                        </m:r>
                      </m:e>
                      <m:sup>
                        <m:r>
                          <a:rPr lang="en-US" sz="3400" b="0" i="1" smtClean="0">
                            <a:latin typeface="Cambria Math" panose="02040503050406030204" pitchFamily="18" charset="0"/>
                            <a:ea typeface="Tahoma" pitchFamily="1" charset="0"/>
                            <a:cs typeface="Arial" panose="020B0604020202020204" pitchFamily="34" charset="0"/>
                          </a:rPr>
                          <m:t>−</m:t>
                        </m:r>
                      </m:sup>
                    </m:sSup>
                  </m:oMath>
                </a14:m>
                <a:r>
                  <a:rPr lang="en-US" sz="3400" dirty="0">
                    <a:latin typeface="Arial" panose="020B0604020202020204" pitchFamily="34" charset="0"/>
                    <a:ea typeface="Tahoma" pitchFamily="1" charset="0"/>
                    <a:cs typeface="Arial" panose="020B0604020202020204" pitchFamily="34" charset="0"/>
                  </a:rPr>
                  <a:t> are compared to the corresponding SM predictions [1,2,3]. One example of such a process is given in Fig. 1.</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These disagreements, despite being relatively small, have triggered the attention to many </a:t>
                </a:r>
                <a:r>
                  <a:rPr lang="en-US" sz="3400" b="1" dirty="0">
                    <a:latin typeface="Arial" panose="020B0604020202020204" pitchFamily="34" charset="0"/>
                    <a:ea typeface="Tahoma" pitchFamily="1" charset="0"/>
                    <a:cs typeface="Arial" panose="020B0604020202020204" pitchFamily="34" charset="0"/>
                  </a:rPr>
                  <a:t>Beyond the Standard Model (BSM)</a:t>
                </a:r>
                <a:r>
                  <a:rPr lang="en-US" sz="3400" dirty="0">
                    <a:latin typeface="Arial" panose="020B0604020202020204" pitchFamily="34" charset="0"/>
                    <a:ea typeface="Tahoma" pitchFamily="1" charset="0"/>
                    <a:cs typeface="Arial" panose="020B0604020202020204" pitchFamily="34" charset="0"/>
                  </a:rPr>
                  <a:t> theories that try and solve this disagreement.</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Some of these theories introduce the </a:t>
                </a:r>
                <a:r>
                  <a:rPr lang="en-US" sz="3400" b="1" dirty="0">
                    <a:latin typeface="Arial" panose="020B0604020202020204" pitchFamily="34" charset="0"/>
                    <a:ea typeface="Tahoma" pitchFamily="1" charset="0"/>
                    <a:cs typeface="Arial" panose="020B0604020202020204" pitchFamily="34" charset="0"/>
                  </a:rPr>
                  <a:t>Leptoquark (LQ)</a:t>
                </a:r>
                <a:r>
                  <a:rPr lang="en-US" sz="3400" dirty="0">
                    <a:latin typeface="Arial" panose="020B0604020202020204" pitchFamily="34" charset="0"/>
                    <a:ea typeface="Tahoma" pitchFamily="1" charset="0"/>
                    <a:cs typeface="Arial" panose="020B0604020202020204" pitchFamily="34" charset="0"/>
                  </a:rPr>
                  <a:t>, which is a spin-zero boson that can couple to both leptons and quarks, the two types of particles that make up the matter in our universe.</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In addition, LQ’s can also be used to generate neutrino masses via quantum corrections [4]. </a:t>
                </a:r>
              </a:p>
              <a:p>
                <a:pPr marL="626532" indent="-571500" defTabSz="4477612">
                  <a:spcBef>
                    <a:spcPct val="50000"/>
                  </a:spcBef>
                  <a:buFont typeface="Arial" panose="020B0604020202020204" pitchFamily="34" charset="0"/>
                  <a:buChar char="•"/>
                </a:pPr>
                <a:r>
                  <a:rPr lang="en-US" sz="3400" b="1" dirty="0">
                    <a:latin typeface="Arial" panose="020B0604020202020204" pitchFamily="34" charset="0"/>
                    <a:ea typeface="Tahoma" pitchFamily="1" charset="0"/>
                    <a:cs typeface="Arial" panose="020B0604020202020204" pitchFamily="34" charset="0"/>
                  </a:rPr>
                  <a:t>Goals for this project:</a:t>
                </a:r>
                <a:r>
                  <a:rPr lang="en-US" sz="3400" dirty="0">
                    <a:latin typeface="Arial" panose="020B0604020202020204" pitchFamily="34" charset="0"/>
                    <a:ea typeface="Tahoma" pitchFamily="1" charset="0"/>
                    <a:cs typeface="Arial" panose="020B0604020202020204" pitchFamily="34" charset="0"/>
                  </a:rPr>
                  <a:t> To study a novel method for (pair) producing LQ’s that was introduced recently, as it has potential to be very helpful in constraining the parameter space for these LQ’s in experiments at the </a:t>
                </a:r>
                <a:r>
                  <a:rPr lang="en-US" sz="3400" b="1" dirty="0">
                    <a:latin typeface="Arial" panose="020B0604020202020204" pitchFamily="34" charset="0"/>
                    <a:ea typeface="Tahoma" pitchFamily="1" charset="0"/>
                    <a:cs typeface="Arial" panose="020B0604020202020204" pitchFamily="34" charset="0"/>
                  </a:rPr>
                  <a:t>LHC</a:t>
                </a:r>
                <a:r>
                  <a:rPr lang="en-US" sz="3400" dirty="0">
                    <a:latin typeface="Arial" panose="020B0604020202020204" pitchFamily="34" charset="0"/>
                    <a:ea typeface="Tahoma" pitchFamily="1" charset="0"/>
                    <a:cs typeface="Arial" panose="020B0604020202020204" pitchFamily="34" charset="0"/>
                  </a:rPr>
                  <a:t>.</a:t>
                </a:r>
              </a:p>
            </p:txBody>
          </p:sp>
        </mc:Choice>
        <mc:Fallback>
          <p:sp>
            <p:nvSpPr>
              <p:cNvPr id="19" name="Text Box 93 1"/>
              <p:cNvSpPr txBox="1">
                <a:spLocks noRot="1" noChangeAspect="1" noMove="1" noResize="1" noEditPoints="1" noAdjustHandles="1" noChangeArrowheads="1" noChangeShapeType="1" noTextEdit="1"/>
              </p:cNvSpPr>
              <p:nvPr/>
            </p:nvSpPr>
            <p:spPr bwMode="auto">
              <a:xfrm>
                <a:off x="1304170" y="8305799"/>
                <a:ext cx="10079549" cy="17846486"/>
              </a:xfrm>
              <a:prstGeom prst="rect">
                <a:avLst/>
              </a:prstGeom>
              <a:blipFill>
                <a:blip r:embed="rId4"/>
                <a:stretch>
                  <a:fillRect l="-665" t="-376" r="-2420" b="-1947"/>
                </a:stretch>
              </a:blipFill>
              <a:ln w="9525">
                <a:noFill/>
                <a:miter lim="800000"/>
                <a:headEnd/>
                <a:tailEnd/>
              </a:ln>
            </p:spPr>
            <p:txBody>
              <a:bodyPr/>
              <a:lstStyle/>
              <a:p>
                <a:r>
                  <a:rPr lang="en-US">
                    <a:noFill/>
                  </a:rPr>
                  <a:t> </a:t>
                </a:r>
              </a:p>
            </p:txBody>
          </p:sp>
        </mc:Fallback>
      </mc:AlternateContent>
      <p:sp>
        <p:nvSpPr>
          <p:cNvPr id="22" name="TextBox 21"/>
          <p:cNvSpPr txBox="1"/>
          <p:nvPr/>
        </p:nvSpPr>
        <p:spPr>
          <a:xfrm>
            <a:off x="1304171" y="6766115"/>
            <a:ext cx="9944942" cy="954107"/>
          </a:xfrm>
          <a:prstGeom prst="rect">
            <a:avLst/>
          </a:prstGeom>
          <a:solidFill>
            <a:srgbClr val="FEC52E"/>
          </a:solidFill>
        </p:spPr>
        <p:txBody>
          <a:bodyPr wrap="square" rtlCol="0">
            <a:spAutoFit/>
          </a:bodyPr>
          <a:lstStyle/>
          <a:p>
            <a:pPr algn="ctr"/>
            <a:r>
              <a:rPr lang="en-US" sz="5600" b="1" dirty="0">
                <a:latin typeface="Arial" panose="020B0604020202020204" pitchFamily="34" charset="0"/>
                <a:cs typeface="Arial" panose="020B0604020202020204" pitchFamily="34" charset="0"/>
              </a:rPr>
              <a:t>BACKGROUND</a:t>
            </a:r>
          </a:p>
        </p:txBody>
      </p:sp>
      <p:sp>
        <p:nvSpPr>
          <p:cNvPr id="24" name="TextBox 23"/>
          <p:cNvSpPr txBox="1"/>
          <p:nvPr/>
        </p:nvSpPr>
        <p:spPr>
          <a:xfrm>
            <a:off x="11908180" y="13117138"/>
            <a:ext cx="9944942" cy="1815882"/>
          </a:xfrm>
          <a:prstGeom prst="rect">
            <a:avLst/>
          </a:prstGeom>
          <a:solidFill>
            <a:srgbClr val="FEC52E"/>
          </a:solidFill>
        </p:spPr>
        <p:txBody>
          <a:bodyPr wrap="square" rtlCol="0">
            <a:spAutoFit/>
          </a:bodyPr>
          <a:lstStyle/>
          <a:p>
            <a:pPr algn="ctr"/>
            <a:r>
              <a:rPr lang="en-US" sz="5600" b="1" dirty="0">
                <a:latin typeface="Arial" panose="020B0604020202020204" pitchFamily="34" charset="0"/>
                <a:cs typeface="Arial" panose="020B0604020202020204" pitchFamily="34" charset="0"/>
              </a:rPr>
              <a:t>NOVEL PAIR PRODUCTION MECHANISM</a:t>
            </a:r>
          </a:p>
        </p:txBody>
      </p:sp>
      <p:sp>
        <p:nvSpPr>
          <p:cNvPr id="28" name="TextBox 27"/>
          <p:cNvSpPr txBox="1"/>
          <p:nvPr/>
        </p:nvSpPr>
        <p:spPr>
          <a:xfrm>
            <a:off x="22455698" y="6824461"/>
            <a:ext cx="9944941" cy="954107"/>
          </a:xfrm>
          <a:prstGeom prst="rect">
            <a:avLst/>
          </a:prstGeom>
          <a:solidFill>
            <a:srgbClr val="FEC52E"/>
          </a:solidFill>
        </p:spPr>
        <p:txBody>
          <a:bodyPr wrap="square" rtlCol="0">
            <a:spAutoFit/>
          </a:bodyPr>
          <a:lstStyle/>
          <a:p>
            <a:pPr algn="ctr"/>
            <a:r>
              <a:rPr lang="en-US" sz="5600" b="1" dirty="0">
                <a:latin typeface="Arial" panose="020B0604020202020204" pitchFamily="34" charset="0"/>
                <a:cs typeface="Arial" panose="020B0604020202020204" pitchFamily="34" charset="0"/>
              </a:rPr>
              <a:t>METHODOLOGY</a:t>
            </a:r>
          </a:p>
        </p:txBody>
      </p:sp>
      <p:sp>
        <p:nvSpPr>
          <p:cNvPr id="34" name="Text Box 85 1"/>
          <p:cNvSpPr txBox="1">
            <a:spLocks noChangeArrowheads="1"/>
          </p:cNvSpPr>
          <p:nvPr/>
        </p:nvSpPr>
        <p:spPr bwMode="auto">
          <a:xfrm>
            <a:off x="32963979" y="21427885"/>
            <a:ext cx="10144655" cy="5313359"/>
          </a:xfrm>
          <a:prstGeom prst="rect">
            <a:avLst/>
          </a:prstGeom>
          <a:noFill/>
          <a:ln w="9525">
            <a:noFill/>
            <a:miter lim="800000"/>
            <a:headEnd/>
            <a:tailEnd/>
          </a:ln>
          <a:effectLst/>
        </p:spPr>
        <p:txBody>
          <a:bodyPr lIns="121904" tIns="60952" rIns="121904" bIns="60952">
            <a:prstTxWarp prst="textNoShape">
              <a:avLst/>
            </a:prstTxWarp>
          </a:bodyPr>
          <a:lstStyle/>
          <a:p>
            <a:pPr marL="685783" indent="-685783" defTabSz="4477612">
              <a:spcBef>
                <a:spcPct val="50000"/>
              </a:spcBef>
              <a:buFont typeface="+mj-lt"/>
              <a:buAutoNum type="arabicPeriod"/>
            </a:pPr>
            <a:r>
              <a:rPr lang="en-US" sz="3300" dirty="0" err="1">
                <a:latin typeface="Arial" panose="020B0604020202020204" pitchFamily="34" charset="0"/>
                <a:ea typeface="Tahoma" pitchFamily="1" charset="0"/>
                <a:cs typeface="Arial" panose="020B0604020202020204" pitchFamily="34" charset="0"/>
                <a:hlinkClick r:id="rId5"/>
              </a:rPr>
              <a:t>LHCb</a:t>
            </a:r>
            <a:r>
              <a:rPr lang="en-US" sz="3300" dirty="0">
                <a:latin typeface="Arial" panose="020B0604020202020204" pitchFamily="34" charset="0"/>
                <a:ea typeface="Tahoma" pitchFamily="1" charset="0"/>
                <a:cs typeface="Arial" panose="020B0604020202020204" pitchFamily="34" charset="0"/>
                <a:hlinkClick r:id="rId5"/>
              </a:rPr>
              <a:t> collab.: arXiv.2406.03387</a:t>
            </a:r>
            <a:endParaRPr lang="en-US"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r>
              <a:rPr lang="en-US" sz="3300" dirty="0" err="1">
                <a:latin typeface="Arial" panose="020B0604020202020204" pitchFamily="34" charset="0"/>
                <a:ea typeface="Tahoma" pitchFamily="1" charset="0"/>
                <a:cs typeface="Arial" panose="020B0604020202020204" pitchFamily="34" charset="0"/>
                <a:hlinkClick r:id="rId6"/>
              </a:rPr>
              <a:t>LHCb</a:t>
            </a:r>
            <a:r>
              <a:rPr lang="en-US" sz="3300" dirty="0">
                <a:latin typeface="Arial" panose="020B0604020202020204" pitchFamily="34" charset="0"/>
                <a:ea typeface="Tahoma" pitchFamily="1" charset="0"/>
                <a:cs typeface="Arial" panose="020B0604020202020204" pitchFamily="34" charset="0"/>
                <a:hlinkClick r:id="rId6"/>
              </a:rPr>
              <a:t> collab.; arXiv.2312.09115</a:t>
            </a:r>
            <a:endParaRPr lang="en-US"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r>
              <a:rPr lang="en-US" sz="3300" dirty="0">
                <a:latin typeface="Arial" panose="020B0604020202020204" pitchFamily="34" charset="0"/>
                <a:ea typeface="Tahoma" pitchFamily="1" charset="0"/>
                <a:cs typeface="Arial" panose="020B0604020202020204" pitchFamily="34" charset="0"/>
                <a:hlinkClick r:id="rId7"/>
              </a:rPr>
              <a:t>ATLAS/CMS collabs.; 2405.11572</a:t>
            </a:r>
            <a:endParaRPr lang="en-US"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r>
              <a:rPr lang="en-US" sz="3300" dirty="0">
                <a:latin typeface="Arial" panose="020B0604020202020204" pitchFamily="34" charset="0"/>
                <a:ea typeface="Tahoma" pitchFamily="1" charset="0"/>
                <a:cs typeface="Arial" panose="020B0604020202020204" pitchFamily="34" charset="0"/>
                <a:hlinkClick r:id="rId8"/>
              </a:rPr>
              <a:t>Babu and Julio; arXiv.1006.1092</a:t>
            </a:r>
            <a:endParaRPr lang="de-DE"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r>
              <a:rPr lang="en-US" sz="3300" dirty="0" err="1">
                <a:latin typeface="Arial" panose="020B0604020202020204" pitchFamily="34" charset="0"/>
                <a:ea typeface="Tahoma" pitchFamily="1" charset="0"/>
                <a:cs typeface="Arial" panose="020B0604020202020204" pitchFamily="34" charset="0"/>
                <a:hlinkClick r:id="rId9"/>
              </a:rPr>
              <a:t>Doršner</a:t>
            </a:r>
            <a:r>
              <a:rPr lang="en-US" sz="3300" dirty="0">
                <a:latin typeface="Arial" panose="020B0604020202020204" pitchFamily="34" charset="0"/>
                <a:ea typeface="Tahoma" pitchFamily="1" charset="0"/>
                <a:cs typeface="Arial" panose="020B0604020202020204" pitchFamily="34" charset="0"/>
                <a:hlinkClick r:id="rId9"/>
              </a:rPr>
              <a:t>, </a:t>
            </a:r>
            <a:r>
              <a:rPr lang="en-US" sz="3300" dirty="0" err="1">
                <a:latin typeface="Arial" panose="020B0604020202020204" pitchFamily="34" charset="0"/>
                <a:ea typeface="Tahoma" pitchFamily="1" charset="0"/>
                <a:cs typeface="Arial" panose="020B0604020202020204" pitchFamily="34" charset="0"/>
                <a:hlinkClick r:id="rId9"/>
              </a:rPr>
              <a:t>Lejlić</a:t>
            </a:r>
            <a:r>
              <a:rPr lang="en-US" sz="3300" dirty="0">
                <a:latin typeface="Arial" panose="020B0604020202020204" pitchFamily="34" charset="0"/>
                <a:ea typeface="Tahoma" pitchFamily="1" charset="0"/>
                <a:cs typeface="Arial" panose="020B0604020202020204" pitchFamily="34" charset="0"/>
                <a:hlinkClick r:id="rId9"/>
              </a:rPr>
              <a:t>, Saad; arXiv.2210.11004</a:t>
            </a:r>
            <a:endParaRPr lang="de-DE"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r>
              <a:rPr lang="de-DE" sz="3300" dirty="0">
                <a:latin typeface="Arial" panose="020B0604020202020204" pitchFamily="34" charset="0"/>
                <a:ea typeface="Tahoma" pitchFamily="1" charset="0"/>
                <a:cs typeface="Arial" panose="020B0604020202020204" pitchFamily="34" charset="0"/>
                <a:hlinkClick r:id="rId10"/>
              </a:rPr>
              <a:t>Doršner, Fajfer, Lejlić; arXiv.2103.11702</a:t>
            </a:r>
            <a:endParaRPr lang="de-DE"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r>
              <a:rPr lang="de-DE" sz="3300" dirty="0">
                <a:latin typeface="Arial" panose="020B0604020202020204" pitchFamily="34" charset="0"/>
                <a:ea typeface="Tahoma" pitchFamily="1" charset="0"/>
                <a:cs typeface="Arial" panose="020B0604020202020204" pitchFamily="34" charset="0"/>
                <a:hlinkClick r:id="rId11"/>
              </a:rPr>
              <a:t>Yazykov; CERN-CDS:2871484</a:t>
            </a:r>
            <a:endParaRPr lang="de-DE" sz="3300" dirty="0">
              <a:latin typeface="Arial" panose="020B0604020202020204" pitchFamily="34" charset="0"/>
              <a:ea typeface="Tahoma" pitchFamily="1" charset="0"/>
              <a:cs typeface="Arial" panose="020B0604020202020204" pitchFamily="34" charset="0"/>
            </a:endParaRPr>
          </a:p>
          <a:p>
            <a:pPr marL="685783" indent="-685783" defTabSz="4477612">
              <a:spcBef>
                <a:spcPct val="50000"/>
              </a:spcBef>
              <a:buFont typeface="+mj-lt"/>
              <a:buAutoNum type="arabicPeriod"/>
            </a:pPr>
            <a:endParaRPr lang="de-DE" sz="4400" dirty="0">
              <a:latin typeface="Arial" panose="020B0604020202020204" pitchFamily="34" charset="0"/>
              <a:ea typeface="Tahoma" pitchFamily="1" charset="0"/>
              <a:cs typeface="Arial" panose="020B0604020202020204" pitchFamily="34" charset="0"/>
            </a:endParaRPr>
          </a:p>
        </p:txBody>
      </p:sp>
      <p:sp>
        <p:nvSpPr>
          <p:cNvPr id="3" name="TextBox 2">
            <a:extLst>
              <a:ext uri="{FF2B5EF4-FFF2-40B4-BE49-F238E27FC236}">
                <a16:creationId xmlns:a16="http://schemas.microsoft.com/office/drawing/2014/main" id="{E1DA359D-DBCF-F340-AA4A-78C414FB4455}"/>
              </a:ext>
            </a:extLst>
          </p:cNvPr>
          <p:cNvSpPr txBox="1"/>
          <p:nvPr/>
        </p:nvSpPr>
        <p:spPr>
          <a:xfrm>
            <a:off x="28498801" y="4643348"/>
            <a:ext cx="15392400" cy="1938992"/>
          </a:xfrm>
          <a:prstGeom prst="rect">
            <a:avLst/>
          </a:prstGeom>
          <a:noFill/>
        </p:spPr>
        <p:txBody>
          <a:bodyPr wrap="square" rtlCol="0">
            <a:spAutoFit/>
          </a:bodyPr>
          <a:lstStyle/>
          <a:p>
            <a:pPr algn="ctr"/>
            <a:r>
              <a:rPr lang="en-US" sz="6000" b="1" dirty="0">
                <a:latin typeface="Arial"/>
                <a:cs typeface="Arial"/>
              </a:rPr>
              <a:t>KSU Mentor: Dr. Marco Guzzi</a:t>
            </a:r>
          </a:p>
          <a:p>
            <a:pPr algn="ctr"/>
            <a:r>
              <a:rPr lang="en-US" sz="6000" b="1" dirty="0">
                <a:latin typeface="Arial"/>
                <a:cs typeface="Arial"/>
              </a:rPr>
              <a:t>REU @CERN Mentor: Dr. André Sopczak</a:t>
            </a:r>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D03346C8-A4A3-8D71-9299-8ADDE0355D5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23996" y="1173575"/>
            <a:ext cx="12496801" cy="2925388"/>
          </a:xfrm>
          <a:prstGeom prst="rect">
            <a:avLst/>
          </a:prstGeom>
        </p:spPr>
      </p:pic>
      <mc:AlternateContent xmlns:mc="http://schemas.openxmlformats.org/markup-compatibility/2006">
        <mc:Choice xmlns:a14="http://schemas.microsoft.com/office/drawing/2010/main" Requires="a14">
          <p:sp>
            <p:nvSpPr>
              <p:cNvPr id="5" name="Text Box 93 2">
                <a:extLst>
                  <a:ext uri="{FF2B5EF4-FFF2-40B4-BE49-F238E27FC236}">
                    <a16:creationId xmlns:a16="http://schemas.microsoft.com/office/drawing/2014/main" id="{6CA22ED8-CF56-6C3B-48CF-9DFAAF7B85CA}"/>
                  </a:ext>
                </a:extLst>
              </p:cNvPr>
              <p:cNvSpPr txBox="1">
                <a:spLocks noChangeArrowheads="1"/>
              </p:cNvSpPr>
              <p:nvPr/>
            </p:nvSpPr>
            <p:spPr bwMode="auto">
              <a:xfrm>
                <a:off x="11922436" y="15388507"/>
                <a:ext cx="9808599" cy="13426739"/>
              </a:xfrm>
              <a:prstGeom prst="rect">
                <a:avLst/>
              </a:prstGeom>
              <a:noFill/>
              <a:ln w="9525">
                <a:noFill/>
                <a:miter lim="800000"/>
                <a:headEnd/>
                <a:tailEnd/>
              </a:ln>
            </p:spPr>
            <p:txBody>
              <a:bodyPr lIns="121904" tIns="60952" rIns="121904" bIns="60952">
                <a:prstTxWarp prst="textNoShape">
                  <a:avLst/>
                </a:prstTxWarp>
              </a:bodyPr>
              <a:lstStyle/>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Many different LQ models have been proposed that involve both spin-0 LQ’s (like the Higgs boson), and spin-1 LQ’s (like the photon). An interesting model recently employed in LHC searches is given in Ref. [5] and considers two spin-0 LQ’s labelled by </a:t>
                </a:r>
                <a14:m>
                  <m:oMath xmlns:m="http://schemas.openxmlformats.org/officeDocument/2006/math">
                    <m:sSub>
                      <m:sSubPr>
                        <m:ctrlPr>
                          <a:rPr lang="en-US" sz="3400" b="0" i="1" smtClean="0">
                            <a:latin typeface="Cambria Math" panose="02040503050406030204" pitchFamily="18" charset="0"/>
                            <a:ea typeface="Tahoma" pitchFamily="1" charset="0"/>
                            <a:cs typeface="Arial" panose="020B0604020202020204" pitchFamily="34" charset="0"/>
                          </a:rPr>
                        </m:ctrlPr>
                      </m:sSubPr>
                      <m:e>
                        <m:r>
                          <a:rPr lang="en-US" sz="3400" b="0" i="1" smtClean="0">
                            <a:latin typeface="Cambria Math" panose="02040503050406030204" pitchFamily="18" charset="0"/>
                            <a:ea typeface="Tahoma" pitchFamily="1" charset="0"/>
                            <a:cs typeface="Arial" panose="020B0604020202020204" pitchFamily="34" charset="0"/>
                          </a:rPr>
                          <m:t>𝑆</m:t>
                        </m:r>
                      </m:e>
                      <m:sub>
                        <m:r>
                          <a:rPr lang="en-US" sz="3400" b="0" i="1" smtClean="0">
                            <a:latin typeface="Cambria Math" panose="02040503050406030204" pitchFamily="18" charset="0"/>
                            <a:ea typeface="Tahoma" pitchFamily="1" charset="0"/>
                            <a:cs typeface="Arial" panose="020B0604020202020204" pitchFamily="34" charset="0"/>
                          </a:rPr>
                          <m:t>1</m:t>
                        </m:r>
                      </m:sub>
                    </m:sSub>
                  </m:oMath>
                </a14:m>
                <a:r>
                  <a:rPr lang="en-US" sz="3400" dirty="0">
                    <a:latin typeface="Arial" panose="020B0604020202020204" pitchFamily="34" charset="0"/>
                    <a:ea typeface="Tahoma" pitchFamily="1" charset="0"/>
                    <a:cs typeface="Arial" panose="020B0604020202020204" pitchFamily="34" charset="0"/>
                  </a:rPr>
                  <a:t> and</a:t>
                </a:r>
                <a:r>
                  <a:rPr lang="en-US" sz="3400" dirty="0">
                    <a:ea typeface="Tahoma" pitchFamily="1" charset="0"/>
                    <a:cs typeface="Arial" panose="020B0604020202020204" pitchFamily="34" charset="0"/>
                  </a:rPr>
                  <a:t> </a:t>
                </a:r>
                <a14:m>
                  <m:oMath xmlns:m="http://schemas.openxmlformats.org/officeDocument/2006/math">
                    <m:sSub>
                      <m:sSubPr>
                        <m:ctrlPr>
                          <a:rPr lang="en-US" sz="3400" i="1">
                            <a:latin typeface="Cambria Math" panose="02040503050406030204" pitchFamily="18" charset="0"/>
                            <a:ea typeface="Tahoma" pitchFamily="1" charset="0"/>
                            <a:cs typeface="Arial" panose="020B0604020202020204" pitchFamily="34" charset="0"/>
                          </a:rPr>
                        </m:ctrlPr>
                      </m:sSubPr>
                      <m:e>
                        <m:r>
                          <a:rPr lang="en-US" sz="3400" b="0" i="1" smtClean="0">
                            <a:latin typeface="Cambria Math" panose="02040503050406030204" pitchFamily="18" charset="0"/>
                            <a:ea typeface="Tahoma" pitchFamily="1" charset="0"/>
                            <a:cs typeface="Arial" panose="020B0604020202020204" pitchFamily="34" charset="0"/>
                          </a:rPr>
                          <m:t>𝑅</m:t>
                        </m:r>
                      </m:e>
                      <m:sub>
                        <m:r>
                          <a:rPr lang="en-US" sz="3400" b="0" i="1" smtClean="0">
                            <a:latin typeface="Cambria Math" panose="02040503050406030204" pitchFamily="18" charset="0"/>
                            <a:ea typeface="Tahoma" pitchFamily="1" charset="0"/>
                            <a:cs typeface="Arial" panose="020B0604020202020204" pitchFamily="34" charset="0"/>
                          </a:rPr>
                          <m:t>2</m:t>
                        </m:r>
                      </m:sub>
                    </m:sSub>
                  </m:oMath>
                </a14:m>
                <a:r>
                  <a:rPr lang="en-US" sz="3400" dirty="0">
                    <a:latin typeface="Arial" panose="020B0604020202020204" pitchFamily="34" charset="0"/>
                    <a:ea typeface="Tahoma" pitchFamily="1" charset="0"/>
                    <a:cs typeface="Arial" panose="020B0604020202020204" pitchFamily="34" charset="0"/>
                  </a:rPr>
                  <a:t> respectively.</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The LQ interactions with quarks and leptons in the model are included in the interaction Lagrangian:</a:t>
                </a:r>
              </a:p>
              <a:p>
                <a:pPr marL="55032" defTabSz="4477612">
                  <a:spcBef>
                    <a:spcPct val="50000"/>
                  </a:spcBef>
                </a:pPr>
                <a:endParaRPr lang="en-US" sz="3400" dirty="0">
                  <a:latin typeface="Arial" panose="020B0604020202020204" pitchFamily="34" charset="0"/>
                  <a:ea typeface="Tahoma" pitchFamily="1" charset="0"/>
                  <a:cs typeface="Arial" panose="020B0604020202020204" pitchFamily="34" charset="0"/>
                </a:endParaRP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The structure of the interaction Lagrangian is restricted by symmetries. If we consider two quarks in the initial state and require the two final state LQ’s to not have opposite charge, we obtain a novel ``asymmetric” mechanism for LQ production, depicted in Fig. 2.</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This mechanism has been shown to have equal if not higher </a:t>
                </a:r>
                <a:r>
                  <a:rPr lang="en-US" sz="3400" b="1" dirty="0">
                    <a:latin typeface="Arial" panose="020B0604020202020204" pitchFamily="34" charset="0"/>
                    <a:ea typeface="Tahoma" pitchFamily="1" charset="0"/>
                    <a:cs typeface="Arial" panose="020B0604020202020204" pitchFamily="34" charset="0"/>
                  </a:rPr>
                  <a:t>cross sections</a:t>
                </a:r>
                <a:r>
                  <a:rPr lang="en-US" sz="3400" dirty="0">
                    <a:latin typeface="Arial" panose="020B0604020202020204" pitchFamily="34" charset="0"/>
                    <a:ea typeface="Tahoma" pitchFamily="1" charset="0"/>
                    <a:cs typeface="Arial" panose="020B0604020202020204" pitchFamily="34" charset="0"/>
                  </a:rPr>
                  <a:t> than other types of production methods.</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Our analysis considers cases when the LQ’s decay into heavy leptons like the tau and heavy quarks like the top quark.</a:t>
                </a:r>
              </a:p>
            </p:txBody>
          </p:sp>
        </mc:Choice>
        <mc:Fallback>
          <p:sp>
            <p:nvSpPr>
              <p:cNvPr id="5" name="Text Box 93 2">
                <a:extLst>
                  <a:ext uri="{FF2B5EF4-FFF2-40B4-BE49-F238E27FC236}">
                    <a16:creationId xmlns:a16="http://schemas.microsoft.com/office/drawing/2014/main" id="{6CA22ED8-CF56-6C3B-48CF-9DFAAF7B85CA}"/>
                  </a:ext>
                </a:extLst>
              </p:cNvPr>
              <p:cNvSpPr txBox="1">
                <a:spLocks noRot="1" noChangeAspect="1" noMove="1" noResize="1" noEditPoints="1" noAdjustHandles="1" noChangeArrowheads="1" noChangeShapeType="1" noTextEdit="1"/>
              </p:cNvSpPr>
              <p:nvPr/>
            </p:nvSpPr>
            <p:spPr bwMode="auto">
              <a:xfrm>
                <a:off x="11922436" y="15388507"/>
                <a:ext cx="9808599" cy="13426739"/>
              </a:xfrm>
              <a:prstGeom prst="rect">
                <a:avLst/>
              </a:prstGeom>
              <a:blipFill>
                <a:blip r:embed="rId13"/>
                <a:stretch>
                  <a:fillRect l="-684" t="-499" r="-2051" b="-772"/>
                </a:stretch>
              </a:blipFill>
              <a:ln w="9525">
                <a:noFill/>
                <a:miter lim="800000"/>
                <a:headEnd/>
                <a:tailEnd/>
              </a:ln>
            </p:spPr>
            <p:txBody>
              <a:bodyPr/>
              <a:lstStyle/>
              <a:p>
                <a:r>
                  <a:rPr lang="en-US">
                    <a:noFill/>
                  </a:rPr>
                  <a:t> </a:t>
                </a:r>
              </a:p>
            </p:txBody>
          </p:sp>
        </mc:Fallback>
      </mc:AlternateContent>
      <p:sp>
        <p:nvSpPr>
          <p:cNvPr id="8" name="TextBox 7">
            <a:extLst>
              <a:ext uri="{FF2B5EF4-FFF2-40B4-BE49-F238E27FC236}">
                <a16:creationId xmlns:a16="http://schemas.microsoft.com/office/drawing/2014/main" id="{2C12BC68-45C3-A5F1-EF78-2643F8870508}"/>
              </a:ext>
            </a:extLst>
          </p:cNvPr>
          <p:cNvSpPr txBox="1"/>
          <p:nvPr/>
        </p:nvSpPr>
        <p:spPr>
          <a:xfrm>
            <a:off x="22675309" y="8046244"/>
            <a:ext cx="9966780" cy="15527328"/>
          </a:xfrm>
          <a:prstGeom prst="rect">
            <a:avLst/>
          </a:prstGeom>
          <a:noFill/>
        </p:spPr>
        <p:txBody>
          <a:bodyPr wrap="square">
            <a:spAutoFit/>
          </a:bodyPr>
          <a:lstStyle/>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The full production/decay of LQ’s and subsequent decay of the top/tau represents the </a:t>
            </a:r>
            <a:r>
              <a:rPr lang="en-US" sz="3400" b="1" dirty="0">
                <a:latin typeface="Arial" panose="020B0604020202020204" pitchFamily="34" charset="0"/>
                <a:ea typeface="Tahoma" pitchFamily="1" charset="0"/>
                <a:cs typeface="Arial" panose="020B0604020202020204" pitchFamily="34" charset="0"/>
              </a:rPr>
              <a:t>signal</a:t>
            </a:r>
            <a:r>
              <a:rPr lang="en-US" sz="3400" dirty="0">
                <a:latin typeface="Arial" panose="020B0604020202020204" pitchFamily="34" charset="0"/>
                <a:ea typeface="Tahoma" pitchFamily="1" charset="0"/>
                <a:cs typeface="Arial" panose="020B0604020202020204" pitchFamily="34" charset="0"/>
              </a:rPr>
              <a:t>, which must be distinguished from other processes that share the same final-state particles, which represent the </a:t>
            </a:r>
            <a:r>
              <a:rPr lang="en-US" sz="3400" b="1" dirty="0">
                <a:latin typeface="Arial" panose="020B0604020202020204" pitchFamily="34" charset="0"/>
                <a:ea typeface="Tahoma" pitchFamily="1" charset="0"/>
                <a:cs typeface="Arial" panose="020B0604020202020204" pitchFamily="34" charset="0"/>
              </a:rPr>
              <a:t>background.</a:t>
            </a:r>
            <a:endParaRPr lang="en-US" sz="3400" dirty="0">
              <a:latin typeface="Arial" panose="020B0604020202020204" pitchFamily="34" charset="0"/>
              <a:ea typeface="Tahoma" pitchFamily="1" charset="0"/>
              <a:cs typeface="Arial" panose="020B0604020202020204" pitchFamily="34" charset="0"/>
            </a:endParaRPr>
          </a:p>
          <a:p>
            <a:pPr marL="1083677" lvl="1"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The background may include Higgs production, heavy boson production/decays, top quark pair production, and other processes.</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We simulated these interactions using advanced event generators like MadGraph5 and to generate millions of events containing this signal and the associated final-state particles</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CERN’s data format includes hundred of properties/parameters; we applied machine learning to our simulated dataset and previously simulated datasets from the backgrounds to see if the model could ``separate’’ our signal from background.</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The analysis code that was used has been heavily modified and improved to take into consideration newer developments in CERN’s data format for simulation outputs</a:t>
            </a:r>
          </a:p>
          <a:p>
            <a:pPr marL="626532" indent="-571500" defTabSz="4477612">
              <a:spcBef>
                <a:spcPct val="50000"/>
              </a:spcBef>
              <a:buFont typeface="Arial" panose="020B0604020202020204" pitchFamily="34" charset="0"/>
              <a:buChar char="•"/>
            </a:pPr>
            <a:r>
              <a:rPr lang="en-US" sz="3400" dirty="0">
                <a:latin typeface="Arial" panose="020B0604020202020204" pitchFamily="34" charset="0"/>
                <a:ea typeface="Tahoma" pitchFamily="1" charset="0"/>
                <a:cs typeface="Arial" panose="020B0604020202020204" pitchFamily="34" charset="0"/>
              </a:rPr>
              <a:t>We tested our LQ signal chain based on previous Higgs production to ensure correctness before start making comparisons.</a:t>
            </a:r>
          </a:p>
        </p:txBody>
      </p:sp>
      <p:pic>
        <p:nvPicPr>
          <p:cNvPr id="9" name="Picture 8">
            <a:extLst>
              <a:ext uri="{FF2B5EF4-FFF2-40B4-BE49-F238E27FC236}">
                <a16:creationId xmlns:a16="http://schemas.microsoft.com/office/drawing/2014/main" id="{7DCA0CF4-A1C9-9917-7BAF-98FF28F2CBE5}"/>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40290936" y="26809695"/>
            <a:ext cx="3088249" cy="3026894"/>
          </a:xfrm>
          <a:prstGeom prst="rect">
            <a:avLst/>
          </a:prstGeom>
        </p:spPr>
      </p:pic>
      <p:sp>
        <p:nvSpPr>
          <p:cNvPr id="2" name="TextBox 1">
            <a:extLst>
              <a:ext uri="{FF2B5EF4-FFF2-40B4-BE49-F238E27FC236}">
                <a16:creationId xmlns:a16="http://schemas.microsoft.com/office/drawing/2014/main" id="{07E444EC-C84B-2476-3230-3101789863A2}"/>
              </a:ext>
            </a:extLst>
          </p:cNvPr>
          <p:cNvSpPr txBox="1"/>
          <p:nvPr/>
        </p:nvSpPr>
        <p:spPr>
          <a:xfrm>
            <a:off x="32945749" y="20148000"/>
            <a:ext cx="9944940" cy="954107"/>
          </a:xfrm>
          <a:prstGeom prst="rect">
            <a:avLst/>
          </a:prstGeom>
          <a:solidFill>
            <a:srgbClr val="FEC52E"/>
          </a:solidFill>
        </p:spPr>
        <p:txBody>
          <a:bodyPr wrap="square" rtlCol="0">
            <a:spAutoFit/>
          </a:bodyPr>
          <a:lstStyle/>
          <a:p>
            <a:pPr algn="ctr"/>
            <a:r>
              <a:rPr lang="en-US" sz="5600" b="1" dirty="0">
                <a:latin typeface="Arial" panose="020B0604020202020204" pitchFamily="34" charset="0"/>
                <a:cs typeface="Arial" panose="020B0604020202020204" pitchFamily="34" charset="0"/>
              </a:rPr>
              <a:t>REFERENCES</a:t>
            </a:r>
          </a:p>
        </p:txBody>
      </p:sp>
      <p:pic>
        <p:nvPicPr>
          <p:cNvPr id="7" name="Picture 6 1">
            <a:extLst>
              <a:ext uri="{FF2B5EF4-FFF2-40B4-BE49-F238E27FC236}">
                <a16:creationId xmlns:a16="http://schemas.microsoft.com/office/drawing/2014/main" id="{8313671B-FB5C-15FA-7641-CDB4FEB47451}"/>
              </a:ext>
            </a:extLst>
          </p:cNvPr>
          <p:cNvPicPr>
            <a:picLocks noChangeAspect="1"/>
          </p:cNvPicPr>
          <p:nvPr/>
        </p:nvPicPr>
        <p:blipFill>
          <a:blip r:embed="rId15"/>
          <a:stretch>
            <a:fillRect/>
          </a:stretch>
        </p:blipFill>
        <p:spPr>
          <a:xfrm>
            <a:off x="33277105" y="29684245"/>
            <a:ext cx="2817698" cy="2817698"/>
          </a:xfrm>
          <a:prstGeom prst="rect">
            <a:avLst/>
          </a:prstGeom>
        </p:spPr>
      </p:pic>
      <p:pic>
        <p:nvPicPr>
          <p:cNvPr id="1026" name="Picture 2" descr="HIDDeN">
            <a:extLst>
              <a:ext uri="{FF2B5EF4-FFF2-40B4-BE49-F238E27FC236}">
                <a16:creationId xmlns:a16="http://schemas.microsoft.com/office/drawing/2014/main" id="{3F039664-51CE-51B7-2E15-8AF950E15D8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72160" y="26289000"/>
            <a:ext cx="8703667" cy="475423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85 2">
            <a:extLst>
              <a:ext uri="{FF2B5EF4-FFF2-40B4-BE49-F238E27FC236}">
                <a16:creationId xmlns:a16="http://schemas.microsoft.com/office/drawing/2014/main" id="{0FD59229-035F-78F5-2FB1-FEDF13260664}"/>
              </a:ext>
            </a:extLst>
          </p:cNvPr>
          <p:cNvSpPr txBox="1">
            <a:spLocks noChangeArrowheads="1"/>
          </p:cNvSpPr>
          <p:nvPr/>
        </p:nvSpPr>
        <p:spPr bwMode="auto">
          <a:xfrm>
            <a:off x="32818075" y="7958653"/>
            <a:ext cx="10200289" cy="12120897"/>
          </a:xfrm>
          <a:prstGeom prst="rect">
            <a:avLst/>
          </a:prstGeom>
          <a:noFill/>
          <a:ln w="9525">
            <a:noFill/>
            <a:miter lim="800000"/>
            <a:headEnd/>
            <a:tailEnd/>
          </a:ln>
          <a:effectLst/>
        </p:spPr>
        <p:txBody>
          <a:bodyPr lIns="121904" tIns="60952" rIns="121904" bIns="60952">
            <a:prstTxWarp prst="textNoShape">
              <a:avLst/>
            </a:prstTxWarp>
          </a:bodyPr>
          <a:lstStyle/>
          <a:p>
            <a:pPr marL="457200" indent="-457200" defTabSz="4477612">
              <a:spcBef>
                <a:spcPct val="50000"/>
              </a:spcBef>
              <a:buFont typeface="Arial" panose="020B0604020202020204" pitchFamily="34" charset="0"/>
              <a:buChar char="•"/>
            </a:pPr>
            <a:r>
              <a:rPr lang="de-DE" sz="3400" dirty="0">
                <a:latin typeface="Arial" panose="020B0604020202020204" pitchFamily="34" charset="0"/>
                <a:ea typeface="Tahoma" pitchFamily="1" charset="0"/>
                <a:cs typeface="Arial" panose="020B0604020202020204" pitchFamily="34" charset="0"/>
              </a:rPr>
              <a:t>Fig. 4 shows the output of our machine learning model and its ability to classify events as either the ttH signal or one of the backgrounds. From Fig.4, the model does well at separating the signal from the background.</a:t>
            </a:r>
          </a:p>
          <a:p>
            <a:pPr marL="457200" indent="-457200" defTabSz="4477612">
              <a:spcBef>
                <a:spcPct val="50000"/>
              </a:spcBef>
              <a:buFont typeface="Arial" panose="020B0604020202020204" pitchFamily="34" charset="0"/>
              <a:buChar char="•"/>
            </a:pPr>
            <a:r>
              <a:rPr lang="de-DE" sz="3400" dirty="0">
                <a:latin typeface="Arial" panose="020B0604020202020204" pitchFamily="34" charset="0"/>
                <a:ea typeface="Tahoma" pitchFamily="1" charset="0"/>
                <a:cs typeface="Arial" panose="020B0604020202020204" pitchFamily="34" charset="0"/>
              </a:rPr>
              <a:t>Fig. 3 shows the uncertainties associated with the model‘s prediction; we note that this is an improvement over the previous analysis of ref. [7]</a:t>
            </a:r>
          </a:p>
          <a:p>
            <a:pPr marL="457200" indent="-457200" defTabSz="4477612">
              <a:spcBef>
                <a:spcPct val="50000"/>
              </a:spcBef>
              <a:buFont typeface="Arial" panose="020B0604020202020204" pitchFamily="34" charset="0"/>
              <a:buChar char="•"/>
            </a:pPr>
            <a:r>
              <a:rPr lang="de-DE" sz="3400" dirty="0">
                <a:latin typeface="Arial" panose="020B0604020202020204" pitchFamily="34" charset="0"/>
                <a:ea typeface="Tahoma" pitchFamily="1" charset="0"/>
                <a:cs typeface="Arial" panose="020B0604020202020204" pitchFamily="34" charset="0"/>
              </a:rPr>
              <a:t>In this project, we studied a promising novel mechanism for producing LQ‘s at </a:t>
            </a:r>
            <a:r>
              <a:rPr lang="de-DE" sz="3400" dirty="0" err="1">
                <a:latin typeface="Arial" panose="020B0604020202020204" pitchFamily="34" charset="0"/>
                <a:ea typeface="Tahoma" pitchFamily="1" charset="0"/>
                <a:cs typeface="Arial" panose="020B0604020202020204" pitchFamily="34" charset="0"/>
              </a:rPr>
              <a:t>the</a:t>
            </a:r>
            <a:r>
              <a:rPr lang="de-DE" sz="3400" dirty="0">
                <a:latin typeface="Arial" panose="020B0604020202020204" pitchFamily="34" charset="0"/>
                <a:ea typeface="Tahoma" pitchFamily="1" charset="0"/>
                <a:cs typeface="Arial" panose="020B0604020202020204" pitchFamily="34" charset="0"/>
              </a:rPr>
              <a:t> LHC.</a:t>
            </a:r>
          </a:p>
          <a:p>
            <a:pPr marL="457200" indent="-457200" defTabSz="4477612">
              <a:spcBef>
                <a:spcPct val="50000"/>
              </a:spcBef>
              <a:buFont typeface="Arial" panose="020B0604020202020204" pitchFamily="34" charset="0"/>
              <a:buChar char="•"/>
            </a:pPr>
            <a:r>
              <a:rPr lang="de-DE" sz="3400" dirty="0">
                <a:latin typeface="Arial" panose="020B0604020202020204" pitchFamily="34" charset="0"/>
                <a:ea typeface="Tahoma" pitchFamily="1" charset="0"/>
                <a:cs typeface="Arial" panose="020B0604020202020204" pitchFamily="34" charset="0"/>
              </a:rPr>
              <a:t>We tested/compared newly updated analysis code on ttH to ensure validity and make it ready for the soon-to-be-finished LQ signal</a:t>
            </a:r>
          </a:p>
          <a:p>
            <a:pPr marL="457200" indent="-457200" defTabSz="4477612">
              <a:spcBef>
                <a:spcPct val="50000"/>
              </a:spcBef>
              <a:buFont typeface="Arial" panose="020B0604020202020204" pitchFamily="34" charset="0"/>
              <a:buChar char="•"/>
            </a:pPr>
            <a:r>
              <a:rPr lang="de-DE" sz="3400" b="1" dirty="0">
                <a:latin typeface="Arial" panose="020B0604020202020204" pitchFamily="34" charset="0"/>
                <a:ea typeface="Tahoma" pitchFamily="1" charset="0"/>
                <a:cs typeface="Arial" panose="020B0604020202020204" pitchFamily="34" charset="0"/>
              </a:rPr>
              <a:t>Next </a:t>
            </a:r>
            <a:r>
              <a:rPr lang="de-DE" sz="3400" b="1" dirty="0" err="1">
                <a:latin typeface="Arial" panose="020B0604020202020204" pitchFamily="34" charset="0"/>
                <a:ea typeface="Tahoma" pitchFamily="1" charset="0"/>
                <a:cs typeface="Arial" panose="020B0604020202020204" pitchFamily="34" charset="0"/>
              </a:rPr>
              <a:t>Steps</a:t>
            </a:r>
            <a:r>
              <a:rPr lang="de-DE" sz="3400" b="1" dirty="0">
                <a:latin typeface="Arial" panose="020B0604020202020204" pitchFamily="34" charset="0"/>
                <a:ea typeface="Tahoma" pitchFamily="1" charset="0"/>
                <a:cs typeface="Arial" panose="020B0604020202020204" pitchFamily="34" charset="0"/>
              </a:rPr>
              <a:t>:  </a:t>
            </a:r>
            <a:r>
              <a:rPr lang="de-DE" sz="3400" dirty="0">
                <a:latin typeface="Arial" panose="020B0604020202020204" pitchFamily="34" charset="0"/>
                <a:ea typeface="Tahoma" pitchFamily="1" charset="0"/>
                <a:cs typeface="Arial" panose="020B0604020202020204" pitchFamily="34" charset="0"/>
              </a:rPr>
              <a:t>At KSU, </a:t>
            </a:r>
            <a:r>
              <a:rPr lang="de-DE" sz="3400" dirty="0" err="1">
                <a:latin typeface="Arial" panose="020B0604020202020204" pitchFamily="34" charset="0"/>
                <a:ea typeface="Tahoma" pitchFamily="1" charset="0"/>
                <a:cs typeface="Arial" panose="020B0604020202020204" pitchFamily="34" charset="0"/>
              </a:rPr>
              <a:t>we</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study</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hadron</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collider</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phenomenology</a:t>
            </a:r>
            <a:r>
              <a:rPr lang="de-DE" sz="3400" dirty="0">
                <a:latin typeface="Arial" panose="020B0604020202020204" pitchFamily="34" charset="0"/>
                <a:ea typeface="Tahoma" pitchFamily="1" charset="0"/>
                <a:cs typeface="Arial" panose="020B0604020202020204" pitchFamily="34" charset="0"/>
              </a:rPr>
              <a:t>, QCD </a:t>
            </a:r>
            <a:r>
              <a:rPr lang="de-DE" sz="3400" dirty="0" err="1">
                <a:latin typeface="Arial" panose="020B0604020202020204" pitchFamily="34" charset="0"/>
                <a:ea typeface="Tahoma" pitchFamily="1" charset="0"/>
                <a:cs typeface="Arial" panose="020B0604020202020204" pitchFamily="34" charset="0"/>
              </a:rPr>
              <a:t>corrections</a:t>
            </a:r>
            <a:r>
              <a:rPr lang="de-DE" sz="3400" dirty="0">
                <a:latin typeface="Arial" panose="020B0604020202020204" pitchFamily="34" charset="0"/>
                <a:ea typeface="Tahoma" pitchFamily="1" charset="0"/>
                <a:cs typeface="Arial" panose="020B0604020202020204" pitchFamily="34" charset="0"/>
              </a:rPr>
              <a:t>, and delving into </a:t>
            </a:r>
            <a:r>
              <a:rPr lang="de-DE" sz="3400" dirty="0" err="1">
                <a:latin typeface="Arial" panose="020B0604020202020204" pitchFamily="34" charset="0"/>
                <a:ea typeface="Tahoma" pitchFamily="1" charset="0"/>
                <a:cs typeface="Arial" panose="020B0604020202020204" pitchFamily="34" charset="0"/>
              </a:rPr>
              <a:t>the</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structure</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of</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the</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proton</a:t>
            </a:r>
            <a:r>
              <a:rPr lang="de-DE" sz="3400" dirty="0">
                <a:latin typeface="Arial" panose="020B0604020202020204" pitchFamily="34" charset="0"/>
                <a:ea typeface="Tahoma" pitchFamily="1" charset="0"/>
                <a:cs typeface="Arial" panose="020B0604020202020204" pitchFamily="34" charset="0"/>
              </a:rPr>
              <a:t>. This </a:t>
            </a:r>
            <a:r>
              <a:rPr lang="de-DE" sz="3400" dirty="0" err="1">
                <a:latin typeface="Arial" panose="020B0604020202020204" pitchFamily="34" charset="0"/>
                <a:ea typeface="Tahoma" pitchFamily="1" charset="0"/>
                <a:cs typeface="Arial" panose="020B0604020202020204" pitchFamily="34" charset="0"/>
              </a:rPr>
              <a:t>knowledge</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is</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critical</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for</a:t>
            </a:r>
            <a:r>
              <a:rPr lang="de-DE" sz="3400" dirty="0">
                <a:latin typeface="Arial" panose="020B0604020202020204" pitchFamily="34" charset="0"/>
                <a:ea typeface="Tahoma" pitchFamily="1" charset="0"/>
                <a:cs typeface="Arial" panose="020B0604020202020204" pitchFamily="34" charset="0"/>
              </a:rPr>
              <a:t> a </a:t>
            </a:r>
            <a:r>
              <a:rPr lang="de-DE" sz="3400" dirty="0" err="1">
                <a:latin typeface="Arial" panose="020B0604020202020204" pitchFamily="34" charset="0"/>
                <a:ea typeface="Tahoma" pitchFamily="1" charset="0"/>
                <a:cs typeface="Arial" panose="020B0604020202020204" pitchFamily="34" charset="0"/>
              </a:rPr>
              <a:t>deeper</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understanding</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of</a:t>
            </a:r>
            <a:r>
              <a:rPr lang="de-DE" sz="3400" dirty="0">
                <a:latin typeface="Arial" panose="020B0604020202020204" pitchFamily="34" charset="0"/>
                <a:ea typeface="Tahoma" pitchFamily="1" charset="0"/>
                <a:cs typeface="Arial" panose="020B0604020202020204" pitchFamily="34" charset="0"/>
              </a:rPr>
              <a:t> LQ and, in </a:t>
            </a:r>
            <a:r>
              <a:rPr lang="de-DE" sz="3400" dirty="0" err="1">
                <a:latin typeface="Arial" panose="020B0604020202020204" pitchFamily="34" charset="0"/>
                <a:ea typeface="Tahoma" pitchFamily="1" charset="0"/>
                <a:cs typeface="Arial" panose="020B0604020202020204" pitchFamily="34" charset="0"/>
              </a:rPr>
              <a:t>general</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for</a:t>
            </a:r>
            <a:r>
              <a:rPr lang="de-DE" sz="3400" dirty="0">
                <a:latin typeface="Arial" panose="020B0604020202020204" pitchFamily="34" charset="0"/>
                <a:ea typeface="Tahoma" pitchFamily="1" charset="0"/>
                <a:cs typeface="Arial" panose="020B0604020202020204" pitchFamily="34" charset="0"/>
              </a:rPr>
              <a:t> all BSM </a:t>
            </a:r>
            <a:r>
              <a:rPr lang="de-DE" sz="3400" dirty="0" err="1">
                <a:latin typeface="Arial" panose="020B0604020202020204" pitchFamily="34" charset="0"/>
                <a:ea typeface="Tahoma" pitchFamily="1" charset="0"/>
                <a:cs typeface="Arial" panose="020B0604020202020204" pitchFamily="34" charset="0"/>
              </a:rPr>
              <a:t>searches</a:t>
            </a:r>
            <a:r>
              <a:rPr lang="de-DE" sz="3400" dirty="0">
                <a:latin typeface="Arial" panose="020B0604020202020204" pitchFamily="34" charset="0"/>
                <a:ea typeface="Tahoma" pitchFamily="1" charset="0"/>
                <a:cs typeface="Arial" panose="020B0604020202020204" pitchFamily="34" charset="0"/>
              </a:rPr>
              <a:t> at </a:t>
            </a:r>
            <a:r>
              <a:rPr lang="de-DE" sz="3400" dirty="0" err="1">
                <a:latin typeface="Arial" panose="020B0604020202020204" pitchFamily="34" charset="0"/>
                <a:ea typeface="Tahoma" pitchFamily="1" charset="0"/>
                <a:cs typeface="Arial" panose="020B0604020202020204" pitchFamily="34" charset="0"/>
              </a:rPr>
              <a:t>the</a:t>
            </a:r>
            <a:r>
              <a:rPr lang="de-DE" sz="3400" dirty="0">
                <a:latin typeface="Arial" panose="020B0604020202020204" pitchFamily="34" charset="0"/>
                <a:ea typeface="Tahoma" pitchFamily="1" charset="0"/>
                <a:cs typeface="Arial" panose="020B0604020202020204" pitchFamily="34" charset="0"/>
              </a:rPr>
              <a:t> LHC. In </a:t>
            </a:r>
            <a:r>
              <a:rPr lang="de-DE" sz="3400" dirty="0" err="1">
                <a:latin typeface="Arial" panose="020B0604020202020204" pitchFamily="34" charset="0"/>
                <a:ea typeface="Tahoma" pitchFamily="1" charset="0"/>
                <a:cs typeface="Arial" panose="020B0604020202020204" pitchFamily="34" charset="0"/>
              </a:rPr>
              <a:t>addition</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this</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knowledge</a:t>
            </a:r>
            <a:r>
              <a:rPr lang="de-DE" sz="3400" dirty="0">
                <a:latin typeface="Arial" panose="020B0604020202020204" pitchFamily="34" charset="0"/>
                <a:ea typeface="Tahoma" pitchFamily="1" charset="0"/>
                <a:cs typeface="Arial" panose="020B0604020202020204" pitchFamily="34" charset="0"/>
              </a:rPr>
              <a:t> will </a:t>
            </a:r>
            <a:r>
              <a:rPr lang="de-DE" sz="3400" dirty="0" err="1">
                <a:latin typeface="Arial" panose="020B0604020202020204" pitchFamily="34" charset="0"/>
                <a:ea typeface="Tahoma" pitchFamily="1" charset="0"/>
                <a:cs typeface="Arial" panose="020B0604020202020204" pitchFamily="34" charset="0"/>
              </a:rPr>
              <a:t>allow</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us</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to</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improve</a:t>
            </a:r>
            <a:r>
              <a:rPr lang="de-DE" sz="3400" dirty="0">
                <a:latin typeface="Arial" panose="020B0604020202020204" pitchFamily="34" charset="0"/>
                <a:ea typeface="Tahoma" pitchFamily="1" charset="0"/>
                <a:cs typeface="Arial" panose="020B0604020202020204" pitchFamily="34" charset="0"/>
              </a:rPr>
              <a:t> LQ </a:t>
            </a:r>
            <a:r>
              <a:rPr lang="de-DE" sz="3400" dirty="0" err="1">
                <a:latin typeface="Arial" panose="020B0604020202020204" pitchFamily="34" charset="0"/>
                <a:ea typeface="Tahoma" pitchFamily="1" charset="0"/>
                <a:cs typeface="Arial" panose="020B0604020202020204" pitchFamily="34" charset="0"/>
              </a:rPr>
              <a:t>predictions</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for</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novel</a:t>
            </a:r>
            <a:r>
              <a:rPr lang="de-DE" sz="3400" dirty="0">
                <a:latin typeface="Arial" panose="020B0604020202020204" pitchFamily="34" charset="0"/>
                <a:ea typeface="Tahoma" pitchFamily="1" charset="0"/>
                <a:cs typeface="Arial" panose="020B0604020202020204" pitchFamily="34" charset="0"/>
              </a:rPr>
              <a:t> LQ </a:t>
            </a:r>
            <a:r>
              <a:rPr lang="de-DE" sz="3400" dirty="0" err="1">
                <a:latin typeface="Arial" panose="020B0604020202020204" pitchFamily="34" charset="0"/>
                <a:ea typeface="Tahoma" pitchFamily="1" charset="0"/>
                <a:cs typeface="Arial" panose="020B0604020202020204" pitchFamily="34" charset="0"/>
              </a:rPr>
              <a:t>production</a:t>
            </a:r>
            <a:r>
              <a:rPr lang="de-DE" sz="3400" dirty="0">
                <a:latin typeface="Arial" panose="020B0604020202020204" pitchFamily="34" charset="0"/>
                <a:ea typeface="Tahoma" pitchFamily="1" charset="0"/>
                <a:cs typeface="Arial" panose="020B0604020202020204" pitchFamily="34" charset="0"/>
              </a:rPr>
              <a:t> </a:t>
            </a:r>
            <a:r>
              <a:rPr lang="de-DE" sz="3400" dirty="0" err="1">
                <a:latin typeface="Arial" panose="020B0604020202020204" pitchFamily="34" charset="0"/>
                <a:ea typeface="Tahoma" pitchFamily="1" charset="0"/>
                <a:cs typeface="Arial" panose="020B0604020202020204" pitchFamily="34" charset="0"/>
              </a:rPr>
              <a:t>mechanisms</a:t>
            </a:r>
            <a:r>
              <a:rPr lang="de-DE" sz="3400" dirty="0">
                <a:latin typeface="Arial" panose="020B0604020202020204" pitchFamily="34" charset="0"/>
                <a:ea typeface="Tahoma" pitchFamily="1" charset="0"/>
                <a:cs typeface="Arial" panose="020B0604020202020204" pitchFamily="34" charset="0"/>
              </a:rPr>
              <a:t> at </a:t>
            </a:r>
            <a:r>
              <a:rPr lang="de-DE" sz="3400" dirty="0" err="1">
                <a:latin typeface="Arial" panose="020B0604020202020204" pitchFamily="34" charset="0"/>
                <a:ea typeface="Tahoma" pitchFamily="1" charset="0"/>
                <a:cs typeface="Arial" panose="020B0604020202020204" pitchFamily="34" charset="0"/>
              </a:rPr>
              <a:t>the</a:t>
            </a:r>
            <a:r>
              <a:rPr lang="de-DE" sz="3400" dirty="0">
                <a:latin typeface="Arial" panose="020B0604020202020204" pitchFamily="34" charset="0"/>
                <a:ea typeface="Tahoma" pitchFamily="1" charset="0"/>
                <a:cs typeface="Arial" panose="020B0604020202020204" pitchFamily="34" charset="0"/>
              </a:rPr>
              <a:t> LHC. </a:t>
            </a:r>
          </a:p>
        </p:txBody>
      </p:sp>
      <p:sp>
        <p:nvSpPr>
          <p:cNvPr id="10" name="TextBox 9">
            <a:extLst>
              <a:ext uri="{FF2B5EF4-FFF2-40B4-BE49-F238E27FC236}">
                <a16:creationId xmlns:a16="http://schemas.microsoft.com/office/drawing/2014/main" id="{DD06B91A-D022-C8A0-30EA-1E7C5F3210D3}"/>
              </a:ext>
            </a:extLst>
          </p:cNvPr>
          <p:cNvSpPr txBox="1"/>
          <p:nvPr/>
        </p:nvSpPr>
        <p:spPr>
          <a:xfrm>
            <a:off x="33073424" y="6876814"/>
            <a:ext cx="9944940" cy="954107"/>
          </a:xfrm>
          <a:prstGeom prst="rect">
            <a:avLst/>
          </a:prstGeom>
          <a:solidFill>
            <a:srgbClr val="FEC52E"/>
          </a:solidFill>
        </p:spPr>
        <p:txBody>
          <a:bodyPr wrap="square" rtlCol="0">
            <a:spAutoFit/>
          </a:bodyPr>
          <a:lstStyle/>
          <a:p>
            <a:pPr algn="ctr"/>
            <a:r>
              <a:rPr lang="en-US" sz="5600" b="1" dirty="0">
                <a:latin typeface="Arial" panose="020B0604020202020204" pitchFamily="34" charset="0"/>
                <a:cs typeface="Arial" panose="020B0604020202020204" pitchFamily="34" charset="0"/>
              </a:rPr>
              <a:t>RESULTS/CONCLUSIONS</a:t>
            </a:r>
          </a:p>
        </p:txBody>
      </p:sp>
      <p:pic>
        <p:nvPicPr>
          <p:cNvPr id="20" name="Picture 19" descr="\documentclass{article}&#10;\usepackage{amsmath}&#10;\usepackage{amssymb}&#10;\pagestyle{empty}&#10;&#10;\newcommand{\vv}[1]{\boldsymbol{\mathbf{#1}}}&#10;\newcommand{\dd}{\mathrm{d}}&#10;\newcommand{\avg}[1]{\left\langle #1 \right\rangle}&#10;&#10;\begin{document}&#10;&#10;$\displaystyle \mathcal{L}_{\mathrm{int}} = Y_{1,ij}^{RR} \bar{u}_i^c \ell_j S^{\dagger}_1 + Y_{2,ij}^{LR}(\overline{Q}_i^{\intercal} \ell_j R_2) + \mathrm{h.c.}$&#10;&#10;\end{document}" title="IguanaTex Bitmap Display">
            <a:extLst>
              <a:ext uri="{FF2B5EF4-FFF2-40B4-BE49-F238E27FC236}">
                <a16:creationId xmlns:a16="http://schemas.microsoft.com/office/drawing/2014/main" id="{A93F5684-96CD-287C-F013-E67BE7262B7D}"/>
              </a:ext>
            </a:extLst>
          </p:cNvPr>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12474948" y="21140003"/>
            <a:ext cx="9448881" cy="717357"/>
          </a:xfrm>
          <a:prstGeom prst="rect">
            <a:avLst/>
          </a:prstGeom>
        </p:spPr>
      </p:pic>
      <p:pic>
        <p:nvPicPr>
          <p:cNvPr id="29" name="Picture 28">
            <a:extLst>
              <a:ext uri="{FF2B5EF4-FFF2-40B4-BE49-F238E27FC236}">
                <a16:creationId xmlns:a16="http://schemas.microsoft.com/office/drawing/2014/main" id="{7BD7913B-10E0-6A74-FB76-76F6245272D2}"/>
              </a:ext>
            </a:extLst>
          </p:cNvPr>
          <p:cNvPicPr>
            <a:picLocks noChangeAspect="1"/>
          </p:cNvPicPr>
          <p:nvPr/>
        </p:nvPicPr>
        <p:blipFill>
          <a:blip r:embed="rId18"/>
          <a:stretch>
            <a:fillRect/>
          </a:stretch>
        </p:blipFill>
        <p:spPr>
          <a:xfrm>
            <a:off x="22957087" y="23573572"/>
            <a:ext cx="8740728" cy="8353324"/>
          </a:xfrm>
          <a:prstGeom prst="rect">
            <a:avLst/>
          </a:prstGeom>
        </p:spPr>
      </p:pic>
      <p:pic>
        <p:nvPicPr>
          <p:cNvPr id="36" name="Picture 35">
            <a:extLst>
              <a:ext uri="{FF2B5EF4-FFF2-40B4-BE49-F238E27FC236}">
                <a16:creationId xmlns:a16="http://schemas.microsoft.com/office/drawing/2014/main" id="{4A2ECB45-D7FD-8DAA-8292-F8B749A5116C}"/>
              </a:ext>
            </a:extLst>
          </p:cNvPr>
          <p:cNvPicPr>
            <a:picLocks noChangeAspect="1"/>
          </p:cNvPicPr>
          <p:nvPr/>
        </p:nvPicPr>
        <p:blipFill>
          <a:blip r:embed="rId19"/>
          <a:srcRect t="6168"/>
          <a:stretch/>
        </p:blipFill>
        <p:spPr>
          <a:xfrm>
            <a:off x="12283195" y="28815246"/>
            <a:ext cx="9899902" cy="2183914"/>
          </a:xfrm>
          <a:prstGeom prst="rect">
            <a:avLst/>
          </a:prstGeom>
        </p:spPr>
      </p:pic>
      <p:sp>
        <p:nvSpPr>
          <p:cNvPr id="39" name="TextBox 38">
            <a:extLst>
              <a:ext uri="{FF2B5EF4-FFF2-40B4-BE49-F238E27FC236}">
                <a16:creationId xmlns:a16="http://schemas.microsoft.com/office/drawing/2014/main" id="{3E9AC410-F769-3D29-D70D-E38F7C369D13}"/>
              </a:ext>
            </a:extLst>
          </p:cNvPr>
          <p:cNvSpPr txBox="1"/>
          <p:nvPr/>
        </p:nvSpPr>
        <p:spPr>
          <a:xfrm>
            <a:off x="12242937" y="31303960"/>
            <a:ext cx="9275428" cy="1157240"/>
          </a:xfrm>
          <a:prstGeom prst="rect">
            <a:avLst/>
          </a:prstGeom>
          <a:noFill/>
        </p:spPr>
        <p:txBody>
          <a:bodyPr wrap="square" lIns="170688" tIns="85344" rIns="170688" bIns="85344" rtlCol="0">
            <a:spAutoFit/>
          </a:bodyPr>
          <a:lstStyle/>
          <a:p>
            <a:r>
              <a:rPr lang="en-US" sz="3200" dirty="0">
                <a:latin typeface="Gill Sans"/>
                <a:cs typeface="Gill Sans"/>
              </a:rPr>
              <a:t>Fig. 3: Uncertainty with machine learning model predictions (statistics only)</a:t>
            </a:r>
            <a:endParaRPr lang="en-US" sz="3200" dirty="0"/>
          </a:p>
        </p:txBody>
      </p:sp>
      <p:sp>
        <p:nvSpPr>
          <p:cNvPr id="41" name="TextBox 40">
            <a:extLst>
              <a:ext uri="{FF2B5EF4-FFF2-40B4-BE49-F238E27FC236}">
                <a16:creationId xmlns:a16="http://schemas.microsoft.com/office/drawing/2014/main" id="{DF6C9635-0D77-5DC6-20DB-BA4154D67006}"/>
              </a:ext>
            </a:extLst>
          </p:cNvPr>
          <p:cNvSpPr txBox="1"/>
          <p:nvPr/>
        </p:nvSpPr>
        <p:spPr>
          <a:xfrm>
            <a:off x="22640489" y="31872603"/>
            <a:ext cx="9275428" cy="664797"/>
          </a:xfrm>
          <a:prstGeom prst="rect">
            <a:avLst/>
          </a:prstGeom>
          <a:noFill/>
        </p:spPr>
        <p:txBody>
          <a:bodyPr wrap="square" lIns="170688" tIns="85344" rIns="170688" bIns="85344" rtlCol="0">
            <a:spAutoFit/>
          </a:bodyPr>
          <a:lstStyle/>
          <a:p>
            <a:r>
              <a:rPr lang="en-US" sz="3200" dirty="0">
                <a:latin typeface="Gill Sans"/>
                <a:cs typeface="Gill Sans"/>
              </a:rPr>
              <a:t>Fig. 4: Machine learning output for </a:t>
            </a:r>
            <a:r>
              <a:rPr lang="en-US" sz="3200" dirty="0" err="1">
                <a:latin typeface="Gill Sans"/>
                <a:cs typeface="Gill Sans"/>
              </a:rPr>
              <a:t>ttH</a:t>
            </a:r>
            <a:r>
              <a:rPr lang="en-US" sz="3200" dirty="0">
                <a:latin typeface="Gill Sans"/>
                <a:cs typeface="Gill Sans"/>
              </a:rPr>
              <a:t> classification.</a:t>
            </a:r>
            <a:endParaRPr lang="en-US" sz="3200" dirty="0"/>
          </a:p>
        </p:txBody>
      </p:sp>
      <p:pic>
        <p:nvPicPr>
          <p:cNvPr id="1032" name="Picture 8" descr="CERN Logo and symbol, meaning, history, PNG, brand">
            <a:extLst>
              <a:ext uri="{FF2B5EF4-FFF2-40B4-BE49-F238E27FC236}">
                <a16:creationId xmlns:a16="http://schemas.microsoft.com/office/drawing/2014/main" id="{4F05CF9D-B89D-D3DA-6C1F-28A441F0B8EF}"/>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6514759" y="29843648"/>
            <a:ext cx="3088249" cy="26142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0B9136B-CCBA-5361-3058-077E5898BC39}"/>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flipH="1">
            <a:off x="40574897" y="30376985"/>
            <a:ext cx="2539698" cy="18313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D191023-27A7-DC40-71E0-197511885D57}"/>
              </a:ext>
            </a:extLst>
          </p:cNvPr>
          <p:cNvPicPr>
            <a:picLocks noChangeAspect="1"/>
          </p:cNvPicPr>
          <p:nvPr/>
        </p:nvPicPr>
        <p:blipFill>
          <a:blip r:embed="rId22"/>
          <a:stretch>
            <a:fillRect/>
          </a:stretch>
        </p:blipFill>
        <p:spPr>
          <a:xfrm>
            <a:off x="14175278" y="6236318"/>
            <a:ext cx="5269251" cy="5520167"/>
          </a:xfrm>
          <a:prstGeom prst="rect">
            <a:avLst/>
          </a:prstGeom>
        </p:spPr>
      </p:pic>
      <p:sp>
        <p:nvSpPr>
          <p:cNvPr id="6" name="TextBox 5">
            <a:extLst>
              <a:ext uri="{FF2B5EF4-FFF2-40B4-BE49-F238E27FC236}">
                <a16:creationId xmlns:a16="http://schemas.microsoft.com/office/drawing/2014/main" id="{3C8A024E-DF7D-88D1-3819-3953C58B69E0}"/>
              </a:ext>
            </a:extLst>
          </p:cNvPr>
          <p:cNvSpPr txBox="1"/>
          <p:nvPr/>
        </p:nvSpPr>
        <p:spPr>
          <a:xfrm>
            <a:off x="15570133" y="4514258"/>
            <a:ext cx="12088566" cy="1569660"/>
          </a:xfrm>
          <a:prstGeom prst="rect">
            <a:avLst/>
          </a:prstGeom>
          <a:noFill/>
        </p:spPr>
        <p:txBody>
          <a:bodyPr wrap="none" rtlCol="0">
            <a:spAutoFit/>
          </a:bodyPr>
          <a:lstStyle/>
          <a:p>
            <a:r>
              <a:rPr lang="en-US" sz="9600" b="1" dirty="0">
                <a:latin typeface="Arial"/>
                <a:cs typeface="Arial"/>
              </a:rPr>
              <a:t>By: Casey Hampson</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70.2287"/>
  <p:tag name="ORIGINALWIDTH" val="2242.22"/>
  <p:tag name="LATEXADDIN" val="\documentclass{article}&#10;\usepackage{amsmath}&#10;\usepackage{amssymb}&#10;\pagestyle{empty}&#10;&#10;\newcommand{\vv}[1]{\boldsymbol{\mathbf{#1}}}&#10;\newcommand{\dd}{\mathrm{d}}&#10;\newcommand{\avg}[1]{\left\langle #1 \right\rangle}&#10;&#10;\begin{document}&#10;&#10;$\displaystyle \mathcal{L}_{\mathrm{int}} = Y_{1,ij}^{RR} \bar{u}_i^c \ell_j S^{\dagger}_1 + Y_{2,ij}^{LR}(\overline{Q}_i^{\intercal} \ell_j R_2) + \mathrm{h.c.}$&#10;&#10;\end{document}"/>
  <p:tag name="IGUANATEXSIZE" val="40"/>
  <p:tag name="IGUANATEXCURSOR" val="336"/>
  <p:tag name="TRANSPARENCY" val="True"/>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2018</TotalTime>
  <Words>955</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Cambria Math</vt:lpstr>
      <vt:lpstr>Gill Sans</vt:lpstr>
      <vt:lpstr>Tahoma</vt:lpstr>
      <vt:lpstr>Default Design</vt:lpstr>
      <vt:lpstr>PowerPoint Presentation</vt:lpstr>
    </vt:vector>
  </TitlesOfParts>
  <Company>Graphicland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How To Make A Scientific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Casey Hampson</cp:lastModifiedBy>
  <cp:revision>76</cp:revision>
  <dcterms:created xsi:type="dcterms:W3CDTF">2012-01-17T22:35:35Z</dcterms:created>
  <dcterms:modified xsi:type="dcterms:W3CDTF">2024-09-18T00:45:45Z</dcterms:modified>
  <cp:category>research posters template</cp:category>
</cp:coreProperties>
</file>