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CF7DB6-9B2C-6095-D4EC-5853BCEF2D8B}" v="1352" dt="2024-10-15T18:25:56.9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66"/>
    <p:restoredTop sz="94694"/>
  </p:normalViewPr>
  <p:slideViewPr>
    <p:cSldViewPr snapToGrid="0" snapToObjects="1" showGuides="1">
      <p:cViewPr varScale="1">
        <p:scale>
          <a:sx n="146" d="100"/>
          <a:sy n="146" d="100"/>
        </p:scale>
        <p:origin x="702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A0D36-D9E4-E943-8D3F-D74CAF1FA28F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AC56-E01A-F74D-9010-B0A5DC26A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01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A0D36-D9E4-E943-8D3F-D74CAF1FA28F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AC56-E01A-F74D-9010-B0A5DC26A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0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A0D36-D9E4-E943-8D3F-D74CAF1FA28F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AC56-E01A-F74D-9010-B0A5DC26A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A0D36-D9E4-E943-8D3F-D74CAF1FA28F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AC56-E01A-F74D-9010-B0A5DC26A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97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A0D36-D9E4-E943-8D3F-D74CAF1FA28F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AC56-E01A-F74D-9010-B0A5DC26A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43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A0D36-D9E4-E943-8D3F-D74CAF1FA28F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AC56-E01A-F74D-9010-B0A5DC26A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37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A0D36-D9E4-E943-8D3F-D74CAF1FA28F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AC56-E01A-F74D-9010-B0A5DC26A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83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A0D36-D9E4-E943-8D3F-D74CAF1FA28F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AC56-E01A-F74D-9010-B0A5DC26A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998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A0D36-D9E4-E943-8D3F-D74CAF1FA28F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AC56-E01A-F74D-9010-B0A5DC26A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12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A0D36-D9E4-E943-8D3F-D74CAF1FA28F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AC56-E01A-F74D-9010-B0A5DC26A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441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A0D36-D9E4-E943-8D3F-D74CAF1FA28F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AC56-E01A-F74D-9010-B0A5DC26A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42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A0D36-D9E4-E943-8D3F-D74CAF1FA28F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AC56-E01A-F74D-9010-B0A5DC26A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327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936311"/>
            <a:ext cx="2057400" cy="1428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A0D36-D9E4-E943-8D3F-D74CAF1FA28F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936311"/>
            <a:ext cx="3086100" cy="1428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936311"/>
            <a:ext cx="2057400" cy="1428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0AC56-E01A-F74D-9010-B0A5DC26A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654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2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05E45-F349-0641-9ADA-AF2384D8DF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7647" y="732588"/>
            <a:ext cx="7602582" cy="1790700"/>
          </a:xfrm>
        </p:spPr>
        <p:txBody>
          <a:bodyPr>
            <a:normAutofit fontScale="90000"/>
          </a:bodyPr>
          <a:lstStyle/>
          <a:p>
            <a:r>
              <a:rPr lang="en-US" dirty="0"/>
              <a:t>Novel Mechanism for Asymmetric Leptoquark Pair Production at Hadron Colliders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8BBB39-14F0-7B40-BDBC-E346DDE8A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592344"/>
            <a:ext cx="6858000" cy="9756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 dirty="0"/>
              <a:t>Casey Hampson (Department of Physics, Kennesaw State University)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Dr. André Sopczak (CERN; ATLAS Collaboration)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Dr. Marco Guzzi (Department of Physics, Kennesaw State University)</a:t>
            </a:r>
          </a:p>
        </p:txBody>
      </p:sp>
      <p:pic>
        <p:nvPicPr>
          <p:cNvPr id="5" name="Picture 4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D317C1B3-DA57-33B5-6086-EB7752F74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545" y="3746250"/>
            <a:ext cx="2226909" cy="925650"/>
          </a:xfrm>
          <a:prstGeom prst="rect">
            <a:avLst/>
          </a:prstGeom>
        </p:spPr>
      </p:pic>
      <p:pic>
        <p:nvPicPr>
          <p:cNvPr id="9" name="Picture 8" descr="A yellow letter m on a black background&#10;&#10;Description automatically generated">
            <a:extLst>
              <a:ext uri="{FF2B5EF4-FFF2-40B4-BE49-F238E27FC236}">
                <a16:creationId xmlns:a16="http://schemas.microsoft.com/office/drawing/2014/main" id="{57D208DC-1F5E-60BC-B4A6-7D3F906F5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37" y="3746250"/>
            <a:ext cx="1353525" cy="975666"/>
          </a:xfrm>
          <a:prstGeom prst="rect">
            <a:avLst/>
          </a:prstGeom>
        </p:spPr>
      </p:pic>
      <p:pic>
        <p:nvPicPr>
          <p:cNvPr id="11" name="Picture 10" descr="A logo of a planet earth&#10;&#10;Description automatically generated">
            <a:extLst>
              <a:ext uri="{FF2B5EF4-FFF2-40B4-BE49-F238E27FC236}">
                <a16:creationId xmlns:a16="http://schemas.microsoft.com/office/drawing/2014/main" id="{F06D82E0-0A36-BBC4-DF52-6C661A32BC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4644" y="434932"/>
            <a:ext cx="795376" cy="79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590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1438E-5CBC-466B-77C8-544C9CDF4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Results – Statistical Uncertainties</a:t>
            </a:r>
            <a:endParaRPr lang="en-US"/>
          </a:p>
        </p:txBody>
      </p:sp>
      <p:pic>
        <p:nvPicPr>
          <p:cNvPr id="4" name="Picture 3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B38DE396-5170-D98A-C4C5-77EEAD741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496292"/>
            <a:ext cx="4572000" cy="1070546"/>
          </a:xfrm>
          <a:prstGeom prst="rect">
            <a:avLst/>
          </a:prstGeom>
        </p:spPr>
      </p:pic>
      <p:pic>
        <p:nvPicPr>
          <p:cNvPr id="5" name="Picture 4" descr="A black and white image of a square with numbers and a black text&#10;&#10;Description automatically generated">
            <a:extLst>
              <a:ext uri="{FF2B5EF4-FFF2-40B4-BE49-F238E27FC236}">
                <a16:creationId xmlns:a16="http://schemas.microsoft.com/office/drawing/2014/main" id="{277C7F58-E597-F763-922B-7BA7BB6D7B1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7671" b="-1502"/>
          <a:stretch/>
        </p:blipFill>
        <p:spPr>
          <a:xfrm>
            <a:off x="1983288" y="2571443"/>
            <a:ext cx="4877323" cy="153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61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4922F-F4B5-D201-60FE-646535204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Conclusions/Next Steps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B1B9-81A9-8D57-E8DC-950E15199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Arial"/>
              </a:rPr>
              <a:t>We have shown that the analysis code prepared for this novel LQ production method performs very well after preliminary testing</a:t>
            </a:r>
          </a:p>
          <a:p>
            <a:r>
              <a:rPr lang="en-US">
                <a:cs typeface="Arial"/>
              </a:rPr>
              <a:t>Obviously, inputting the LQ samples are next</a:t>
            </a:r>
          </a:p>
          <a:p>
            <a:r>
              <a:rPr lang="en-US">
                <a:cs typeface="Arial"/>
              </a:rPr>
              <a:t>Fine tune model parameters</a:t>
            </a:r>
            <a:endParaRPr lang="en-US" dirty="0">
              <a:cs typeface="Arial"/>
            </a:endParaRPr>
          </a:p>
          <a:p>
            <a:r>
              <a:rPr lang="en-US">
                <a:cs typeface="Arial"/>
              </a:rPr>
              <a:t>Investigating systematics and things like fake-classification which are left out in the newest ntuple release</a:t>
            </a: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4705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167F7-6600-07EB-23A6-6CE7153C1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References</a:t>
            </a: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DAE173-641E-9903-9172-6A363ABAC0F1}"/>
              </a:ext>
            </a:extLst>
          </p:cNvPr>
          <p:cNvSpPr/>
          <p:nvPr/>
        </p:nvSpPr>
        <p:spPr>
          <a:xfrm>
            <a:off x="6419589" y="3906554"/>
            <a:ext cx="2270342" cy="814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-up of a document&#10;&#10;Description automatically generated">
            <a:extLst>
              <a:ext uri="{FF2B5EF4-FFF2-40B4-BE49-F238E27FC236}">
                <a16:creationId xmlns:a16="http://schemas.microsoft.com/office/drawing/2014/main" id="{F1B8DD98-6BEF-D7FC-214C-07A653AF2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465" y="989350"/>
            <a:ext cx="6101069" cy="359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481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21DA9-7ACC-59FD-FC06-2B7004EA0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AC8B9C-4A98-71E0-1346-9F6D4E0AC4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69219"/>
                <a:ext cx="7886700" cy="3263504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/>
                  <a:t>The Standard Model (SM) accurately describes 99% of the phenomena we observe in the universe. </a:t>
                </a:r>
              </a:p>
              <a:p>
                <a:r>
                  <a:rPr lang="en-US" sz="1800" dirty="0"/>
                  <a:t>At high-energy scales at the Large Hadron Collider (LHC), there arise discrepancies between SM predictions and observations that warrant attention to Beyond the Standard Model (BSM) theories.</a:t>
                </a:r>
              </a:p>
              <a:p>
                <a:r>
                  <a:rPr lang="en-US" sz="1800" dirty="0"/>
                  <a:t>One such discrepancy is the ratio of decays of the b-meson into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800" dirty="0"/>
                  <a:t>[1,2,3].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AC8B9C-4A98-71E0-1346-9F6D4E0AC4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69219"/>
                <a:ext cx="7886700" cy="3263504"/>
              </a:xfrm>
              <a:blipFill>
                <a:blip r:embed="rId2"/>
                <a:stretch>
                  <a:fillRect l="-464" t="-1869" r="-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diagram of a line with arrows&#10;&#10;Description automatically generated">
            <a:extLst>
              <a:ext uri="{FF2B5EF4-FFF2-40B4-BE49-F238E27FC236}">
                <a16:creationId xmlns:a16="http://schemas.microsoft.com/office/drawing/2014/main" id="{852512F7-1230-8326-E08A-3E3B05D3E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1385" y="3214727"/>
            <a:ext cx="2781230" cy="151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437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EFD96-BDB3-CE4F-AA62-886955589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Leptoquark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D893E-CCD9-BB84-1D41-E4F861F2E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369219"/>
            <a:ext cx="5086350" cy="3263504"/>
          </a:xfrm>
        </p:spPr>
        <p:txBody>
          <a:bodyPr/>
          <a:lstStyle/>
          <a:p>
            <a:r>
              <a:rPr lang="en-US" dirty="0"/>
              <a:t>Some BSM theories introduce the </a:t>
            </a:r>
            <a:r>
              <a:rPr lang="en-US" b="1" dirty="0"/>
              <a:t>Leptoquark (LQ)</a:t>
            </a:r>
            <a:r>
              <a:rPr lang="en-US" dirty="0"/>
              <a:t>, a boson that couples directly to both quarks and leptons.</a:t>
            </a:r>
          </a:p>
          <a:p>
            <a:r>
              <a:rPr lang="en-US" dirty="0"/>
              <a:t>The LQ can be used to explain the aforementioned discrepancy, as well as generate neutrino masses via quantum corrections [4].</a:t>
            </a:r>
          </a:p>
          <a:p>
            <a:r>
              <a:rPr lang="en-US" dirty="0"/>
              <a:t>Our goal for this project was to study a novel method for pair producing LQ’s at the LHC</a:t>
            </a:r>
          </a:p>
        </p:txBody>
      </p:sp>
      <p:pic>
        <p:nvPicPr>
          <p:cNvPr id="5" name="Picture 4" descr="A black and white drawing of a cross&#10;&#10;Description automatically generated">
            <a:extLst>
              <a:ext uri="{FF2B5EF4-FFF2-40B4-BE49-F238E27FC236}">
                <a16:creationId xmlns:a16="http://schemas.microsoft.com/office/drawing/2014/main" id="{834D3F89-DA90-52E6-97C0-C4A44CFEB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8453" y="568741"/>
            <a:ext cx="1505080" cy="1398550"/>
          </a:xfrm>
          <a:prstGeom prst="rect">
            <a:avLst/>
          </a:prstGeom>
        </p:spPr>
      </p:pic>
      <p:pic>
        <p:nvPicPr>
          <p:cNvPr id="7" name="Picture 6" descr="A diagram of a molecule&#10;&#10;Description automatically generated">
            <a:extLst>
              <a:ext uri="{FF2B5EF4-FFF2-40B4-BE49-F238E27FC236}">
                <a16:creationId xmlns:a16="http://schemas.microsoft.com/office/drawing/2014/main" id="{E66067FA-FFCE-6656-7013-A2398D5AB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503" y="2045800"/>
            <a:ext cx="1662980" cy="191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870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82591-D07E-3200-54AF-D9DCB7190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Asymmetric Pair Production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C76CDA-BBA8-13D2-CF85-5F5087E461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order to achieve this novel asymmetric pair production mechanism as proposed in Ref [6] we require:</a:t>
                </a:r>
              </a:p>
              <a:p>
                <a:pPr lvl="1"/>
                <a:r>
                  <a:rPr lang="en-US" dirty="0"/>
                  <a:t>Produced via a t-channel lepton exchange</a:t>
                </a:r>
              </a:p>
              <a:p>
                <a:pPr lvl="1"/>
                <a:r>
                  <a:rPr lang="en-US" dirty="0"/>
                  <a:t>Two LQ’s in the final states are not charge conjugates</a:t>
                </a:r>
              </a:p>
              <a:p>
                <a:pPr lvl="1"/>
                <a:r>
                  <a:rPr lang="en-US" dirty="0"/>
                  <a:t>They couple to a lepton of the same chirality and flavor</a:t>
                </a:r>
              </a:p>
              <a:p>
                <a:r>
                  <a:rPr lang="en-US" dirty="0"/>
                  <a:t>Two such LQ’s that can satisfy this criteria are denoted as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C76CDA-BBA8-13D2-CF85-5F5087E461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24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table with symbols and letters&#10;&#10;Description automatically generated">
            <a:extLst>
              <a:ext uri="{FF2B5EF4-FFF2-40B4-BE49-F238E27FC236}">
                <a16:creationId xmlns:a16="http://schemas.microsoft.com/office/drawing/2014/main" id="{88A28B1A-20D9-8ED6-9AC3-7379BEC98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3661" y="3489950"/>
            <a:ext cx="3896677" cy="90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531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67A47-2398-0068-5010-DA9CD1CD8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Asymmetric Pair Production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EAAA0-62E2-82B2-2065-CC662BCA9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3941002" cy="32635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Arial"/>
              </a:rPr>
              <a:t>We worked in the 2lSS+1tau group which specializes in more massive decay products</a:t>
            </a:r>
          </a:p>
          <a:p>
            <a:r>
              <a:rPr lang="en-US" dirty="0">
                <a:cs typeface="Arial"/>
              </a:rPr>
              <a:t>Along with the symmetry constrains from the </a:t>
            </a:r>
            <a:r>
              <a:rPr lang="en-US" dirty="0" err="1">
                <a:cs typeface="Arial"/>
              </a:rPr>
              <a:t>Lagrangian</a:t>
            </a:r>
            <a:r>
              <a:rPr lang="en-US" dirty="0">
                <a:cs typeface="Arial"/>
              </a:rPr>
              <a:t> we specify Yukawa parameters that force decays into top quarks and </a:t>
            </a:r>
            <a:r>
              <a:rPr lang="en-US" dirty="0" err="1">
                <a:cs typeface="Arial"/>
              </a:rPr>
              <a:t>taus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83FCD9-91B3-6319-AF20-B64A13BA9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399" y="958241"/>
            <a:ext cx="32429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44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AA332-106A-50C6-806F-09E245A95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58A1B-6714-E35D-1E2C-2C7FB477D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Arial"/>
              </a:rPr>
              <a:t>We used advanced event generators and </a:t>
            </a:r>
            <a:r>
              <a:rPr lang="en-US" dirty="0" err="1">
                <a:cs typeface="Arial"/>
              </a:rPr>
              <a:t>parton</a:t>
            </a:r>
            <a:r>
              <a:rPr lang="en-US" dirty="0">
                <a:cs typeface="Arial"/>
              </a:rPr>
              <a:t> showering programs like MagGraph5 and Pythia8 to simulate this</a:t>
            </a:r>
          </a:p>
          <a:p>
            <a:r>
              <a:rPr lang="en-US" dirty="0">
                <a:cs typeface="Arial"/>
              </a:rPr>
              <a:t>The decays of these heavy particles gives a final state that is almost identical to that of other SM processes</a:t>
            </a:r>
            <a:endParaRPr lang="en-US" dirty="0"/>
          </a:p>
          <a:p>
            <a:r>
              <a:rPr lang="en-US" dirty="0">
                <a:cs typeface="Arial"/>
              </a:rPr>
              <a:t>Our goal is to differentiate our final state signature (the signal) from these others (background)</a:t>
            </a:r>
          </a:p>
          <a:p>
            <a:r>
              <a:rPr lang="en-US" dirty="0">
                <a:cs typeface="Arial"/>
              </a:rPr>
              <a:t>We use machine learning on the vast number of output variables produced by CERN's simulation (</a:t>
            </a:r>
            <a:r>
              <a:rPr lang="en-US" dirty="0" err="1">
                <a:cs typeface="Arial"/>
              </a:rPr>
              <a:t>ntuples</a:t>
            </a:r>
            <a:r>
              <a:rPr lang="en-US" dirty="0">
                <a:cs typeface="Arial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12347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09097-7F77-1F5D-7A01-31264379C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527D4-6396-98B2-28BC-0CCD7AA48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Arial"/>
              </a:rPr>
              <a:t>The previous analysis code was tailored to top quark pair and </a:t>
            </a:r>
            <a:r>
              <a:rPr lang="en-US">
                <a:cs typeface="Arial"/>
              </a:rPr>
              <a:t>Higgs production (ttH), and used an older version for data formatting</a:t>
            </a:r>
            <a:endParaRPr lang="en-US" dirty="0">
              <a:cs typeface="Arial"/>
            </a:endParaRPr>
          </a:p>
          <a:p>
            <a:r>
              <a:rPr lang="en-US" dirty="0">
                <a:cs typeface="Arial"/>
              </a:rPr>
              <a:t>Lots of work involved updating the analysis code to prepare it for this LQ process and the improved </a:t>
            </a:r>
            <a:r>
              <a:rPr lang="en-US" err="1">
                <a:cs typeface="Arial"/>
              </a:rPr>
              <a:t>ntuple</a:t>
            </a:r>
            <a:r>
              <a:rPr lang="en-US" dirty="0">
                <a:cs typeface="Arial"/>
              </a:rPr>
              <a:t> models</a:t>
            </a:r>
          </a:p>
          <a:p>
            <a:r>
              <a:rPr lang="en-US">
                <a:cs typeface="Arial"/>
              </a:rPr>
              <a:t>Kept old machine learning model setups, number of layers, epochs, etc., only changed number of input parameters</a:t>
            </a: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9342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40DF4-1644-71AB-6693-1148F936D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Results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07A2-67E6-10C9-B3A3-6FC4E7A5F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Arial"/>
              </a:rPr>
              <a:t>Our fully processed LQ signal samples that we requested were not finished in time; we only show results of the analysis on previous ttH data to compare performance</a:t>
            </a:r>
            <a:endParaRPr lang="en-US" dirty="0">
              <a:cs typeface="Arial"/>
            </a:endParaRPr>
          </a:p>
          <a:p>
            <a:r>
              <a:rPr lang="en-US">
                <a:cs typeface="Arial"/>
              </a:rPr>
              <a:t>After the model was trained, we used a a program called TRExFitter to display some histograms of the model's output</a:t>
            </a:r>
            <a:endParaRPr lang="en-US" dirty="0">
              <a:cs typeface="Arial"/>
            </a:endParaRPr>
          </a:p>
          <a:p>
            <a:r>
              <a:rPr lang="en-US">
                <a:cs typeface="Arial"/>
              </a:rPr>
              <a:t>It also generated some preliminary info on the statistical uncertainty, not considering systematics</a:t>
            </a: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4971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8CAF2-FC6E-1774-0DE1-94FA01EFD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Results – Signal Separation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445544-943D-1B6F-88D9-294E9EE26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837" y="1054857"/>
            <a:ext cx="3150700" cy="368891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A87EAE8-E762-CAB4-BDE7-BD4C689AF5F3}"/>
              </a:ext>
            </a:extLst>
          </p:cNvPr>
          <p:cNvSpPr/>
          <p:nvPr/>
        </p:nvSpPr>
        <p:spPr>
          <a:xfrm>
            <a:off x="6419589" y="3906554"/>
            <a:ext cx="2270342" cy="814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A6F6C5-E7DA-B905-04D3-8DF8B929E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219" y="1052249"/>
            <a:ext cx="3300748" cy="368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490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473</TotalTime>
  <Words>547</Words>
  <Application>Microsoft Office PowerPoint</Application>
  <PresentationFormat>On-screen Show (16:9)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Cambria Math</vt:lpstr>
      <vt:lpstr>Office Theme</vt:lpstr>
      <vt:lpstr>Novel Mechanism for Asymmetric Leptoquark Pair Production at Hadron Colliders</vt:lpstr>
      <vt:lpstr>Introduction</vt:lpstr>
      <vt:lpstr>The Leptoquark</vt:lpstr>
      <vt:lpstr>Asymmetric Pair Production</vt:lpstr>
      <vt:lpstr>Asymmetric Pair Production</vt:lpstr>
      <vt:lpstr>Analysis</vt:lpstr>
      <vt:lpstr>Analysis</vt:lpstr>
      <vt:lpstr>Results</vt:lpstr>
      <vt:lpstr>Results – Signal Separation</vt:lpstr>
      <vt:lpstr>Results – Statistical Uncertainties</vt:lpstr>
      <vt:lpstr>Conclusions/Next Steps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Lucy Kimundi</dc:creator>
  <cp:lastModifiedBy>Casey Hampson</cp:lastModifiedBy>
  <cp:revision>186</cp:revision>
  <dcterms:created xsi:type="dcterms:W3CDTF">2019-08-16T16:55:48Z</dcterms:created>
  <dcterms:modified xsi:type="dcterms:W3CDTF">2024-10-16T16:11:54Z</dcterms:modified>
</cp:coreProperties>
</file>