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6" r:id="rId2"/>
    <p:sldId id="306" r:id="rId3"/>
    <p:sldId id="307" r:id="rId4"/>
    <p:sldId id="332" r:id="rId5"/>
    <p:sldId id="326" r:id="rId6"/>
    <p:sldId id="309" r:id="rId7"/>
    <p:sldId id="310" r:id="rId8"/>
    <p:sldId id="314" r:id="rId9"/>
    <p:sldId id="322" r:id="rId10"/>
    <p:sldId id="323" r:id="rId11"/>
    <p:sldId id="316" r:id="rId12"/>
    <p:sldId id="319" r:id="rId13"/>
    <p:sldId id="331" r:id="rId14"/>
    <p:sldId id="325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Godinho" initials="AG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6"/>
  </p:normalViewPr>
  <p:slideViewPr>
    <p:cSldViewPr snapToGrid="0" snapToObjects="1">
      <p:cViewPr varScale="1">
        <p:scale>
          <a:sx n="72" d="100"/>
          <a:sy n="72" d="100"/>
        </p:scale>
        <p:origin x="7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5" d="100"/>
          <a:sy n="155" d="100"/>
        </p:scale>
        <p:origin x="56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CB0CAB-A528-CD45-8F12-922B94DEC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BBD38-63DF-604F-9396-6BB856125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8731-E0D0-B242-9967-4E9E135D8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750F-00B8-E148-9878-D197EE9C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062E-52F7-A14D-A443-1F3854784447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EE9E-52B8-AA4F-8DD5-ED0FB4E5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5FC4307-AADB-BE47-352D-8E9764B34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542" y="2075542"/>
            <a:ext cx="2706915" cy="27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5616574" cy="1065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588863-2E7B-784C-BD2D-8C3D0E7E1D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-28352"/>
            <a:ext cx="6024562" cy="6365358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ictur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7B07ADD-2F17-5640-985B-72FA646913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159226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41C95B-0CD0-B44F-9130-66CCD53B86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67438" y="396970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3672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3708401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55B7D9F-7313-2F46-8079-FEA6DAA0CF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5613" y="1592263"/>
            <a:ext cx="3708400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ECDCA30-A5C6-3549-9DAD-01819664F15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681" y="396970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332EED6-F049-354D-90C1-2CDBDFEB153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59263" y="159226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6E76A3-B525-534D-9396-8E4D08F06F6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59263" y="3978015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0705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and 2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2420938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0609-1753-094D-A27B-B1604B6E4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0C24-4584-494A-B2E2-7C02911E02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BEDBAA-E014-4E48-AA09-5D0DC18C0C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35BE112-10C7-F548-91D2-DD3128654F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72200" y="2420938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845831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3708401" cy="66833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75612" y="1604966"/>
            <a:ext cx="3713187" cy="655634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9" y="2420938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C779F7E-9707-2542-A19F-DD09A53038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75613" y="2416175"/>
            <a:ext cx="3713187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/>
            </a:lvl1pPr>
          </a:lstStyle>
          <a:p>
            <a:r>
              <a:rPr lang="en-US"/>
              <a:t>Drag and Drop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53846" y="1601227"/>
            <a:ext cx="3708401" cy="668337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53848" y="2429902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5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ictures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116386" y="1601376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16386" y="2732442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0E95B09-A858-4A4A-B159-8C5B917D41E5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275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FF76D54-8841-EA4B-B514-DFCE90D05C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50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ED6363A-4107-5A4F-9E1E-0E88F802ABE9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32388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1039F33-9CD5-004A-9F94-52D16B2EB08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32388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50207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776" y="1592263"/>
            <a:ext cx="11376024" cy="2563906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685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 i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92263"/>
            <a:ext cx="12192000" cy="2945870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3906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7" y="1709738"/>
            <a:ext cx="11376025" cy="285273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4589463"/>
            <a:ext cx="1137602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FEBF6-CE90-CC4E-8695-4D9E4AF1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BCDCA-F2B2-9249-AB85-06169E64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4A1B0-EF49-4F43-ACA9-49641973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3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8F7083-D188-D543-8008-F25F138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980EB7-C2CB-9D4D-8C5E-3EB09317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74050C-1801-2345-9DC3-F06B163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50"/>
            </a:lvl1pPr>
          </a:lstStyle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61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B3E2A-0B0F-434E-B8B5-23D05F7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5946" y="6445933"/>
            <a:ext cx="1773923" cy="365125"/>
          </a:xfrm>
        </p:spPr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ECA80-B569-3D47-B163-138B2BA8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5352" y="6445933"/>
            <a:ext cx="3601152" cy="365125"/>
          </a:xfrm>
        </p:spPr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8CA65-7C13-A442-AF74-D3BBDBC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984" y="6492875"/>
            <a:ext cx="681254" cy="365125"/>
          </a:xfrm>
        </p:spPr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25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63763-5414-8544-AF6D-F8D5C9B1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8A5D0-906E-0046-B0F3-9628330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B140E-F283-BD43-9D8C-905BDA4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50"/>
            </a:lvl1pPr>
          </a:lstStyle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59AC4-96B9-704B-82C7-32D5BEFF3254}"/>
              </a:ext>
            </a:extLst>
          </p:cNvPr>
          <p:cNvSpPr txBox="1"/>
          <p:nvPr userDrawn="1"/>
        </p:nvSpPr>
        <p:spPr>
          <a:xfrm>
            <a:off x="407988" y="6196406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CH" dirty="0" err="1"/>
              <a:t>home.cern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196E8-CA32-8449-8B2F-F83D475BC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8632" y="4869770"/>
            <a:ext cx="1074737" cy="10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logooutline.eps">
            <a:extLst>
              <a:ext uri="{FF2B5EF4-FFF2-40B4-BE49-F238E27FC236}">
                <a16:creationId xmlns:a16="http://schemas.microsoft.com/office/drawing/2014/main" id="{ED75A508-7D60-F841-B3C4-7CB2A400A8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0" y="710117"/>
            <a:ext cx="1990424" cy="19704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F8ADC9-30DB-1243-8F69-09A7AAEA84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987" y="3429000"/>
            <a:ext cx="11376025" cy="2153265"/>
          </a:xfrm>
        </p:spPr>
        <p:txBody>
          <a:bodyPr anchor="t" anchorCtr="0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56D6D28-7860-E045-9091-E722B947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650824"/>
            <a:ext cx="11376026" cy="549951"/>
          </a:xfrm>
        </p:spPr>
        <p:txBody>
          <a:bodyPr>
            <a:noAutofit/>
          </a:bodyPr>
          <a:lstStyle>
            <a:lvl1pPr marL="0" indent="0" algn="l">
              <a:buNone/>
              <a:defRPr sz="17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3B4A7CD-041C-B2EA-8B83-3451E07EC5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2224" y="714489"/>
            <a:ext cx="2059046" cy="20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4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1800">
                <a:solidFill>
                  <a:schemeClr val="tx2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050"/>
            </a:lvl1pPr>
          </a:lstStyle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628650" indent="-261938"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889000" indent="-26035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209675" indent="-269875">
              <a:buSzPct val="100000"/>
              <a:buFont typeface="Arial" panose="020B0604020202020204" pitchFamily="34" charset="0"/>
              <a:buChar char="•"/>
              <a:tabLst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BAAC3B-64E8-6A4D-B184-3057E6D0D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1439863"/>
            <a:ext cx="11376025" cy="4760912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9133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1A8103C-80BA-7941-AEF5-FB81302B57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266"/>
            <a:ext cx="12192000" cy="6351588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612" y="-49017"/>
            <a:ext cx="4116387" cy="6400199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>
              <a:defRPr sz="2800">
                <a:solidFill>
                  <a:schemeClr val="bg1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2100">
                <a:solidFill>
                  <a:schemeClr val="bg1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bg1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2264"/>
            <a:ext cx="5616575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92264"/>
            <a:ext cx="5611813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3A8A69A-7619-C44B-A930-6AC38A3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55D6E3-4871-704B-B795-99BD30E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E4B464-E744-A34F-B223-6B554979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987" y="2427287"/>
            <a:ext cx="5616575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7287"/>
            <a:ext cx="5611813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511762-E0C9-6C4A-9015-D9D3D4FF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2689900-D127-9840-8E06-B694B9F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398DFD-572D-D549-8BBF-A86A1DFF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152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73F0975-ECC4-E44C-8086-9626A72D2BF3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07988" y="6312113"/>
            <a:ext cx="11457945" cy="5387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8" y="373593"/>
            <a:ext cx="11376025" cy="1065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9" y="1592263"/>
            <a:ext cx="1137602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0055" y="6424669"/>
            <a:ext cx="177392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9299" y="6422750"/>
            <a:ext cx="6193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B22024-69B4-1F4F-8860-CB954517F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68056" y="6424669"/>
            <a:ext cx="37693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2929EC-EE14-2FC5-158D-B07C2EFC934B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404069" y="6437364"/>
            <a:ext cx="368563" cy="36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  <p:sldLayoutId id="2147483650" r:id="rId4"/>
    <p:sldLayoutId id="2147483665" r:id="rId5"/>
    <p:sldLayoutId id="2147483668" r:id="rId6"/>
    <p:sldLayoutId id="2147483674" r:id="rId7"/>
    <p:sldLayoutId id="2147483652" r:id="rId8"/>
    <p:sldLayoutId id="2147483653" r:id="rId9"/>
    <p:sldLayoutId id="2147483661" r:id="rId10"/>
    <p:sldLayoutId id="2147483666" r:id="rId11"/>
    <p:sldLayoutId id="2147483667" r:id="rId12"/>
    <p:sldLayoutId id="2147483658" r:id="rId13"/>
    <p:sldLayoutId id="2147483659" r:id="rId14"/>
    <p:sldLayoutId id="2147483673" r:id="rId15"/>
    <p:sldLayoutId id="2147483660" r:id="rId16"/>
    <p:sldLayoutId id="2147483671" r:id="rId17"/>
    <p:sldLayoutId id="2147483651" r:id="rId18"/>
    <p:sldLayoutId id="2147483654" r:id="rId19"/>
    <p:sldLayoutId id="2147483669" r:id="rId20"/>
    <p:sldLayoutId id="2147483655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Font typeface="Arial"/>
        <a:buNone/>
        <a:tabLst/>
        <a:defRPr sz="21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2385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charset="0"/>
        <a:buChar char="•"/>
        <a:tabLst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48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72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pos="5087" userDrawn="1">
          <p15:clr>
            <a:srgbClr val="F26B43"/>
          </p15:clr>
        </p15:guide>
        <p15:guide id="9" pos="4997" userDrawn="1">
          <p15:clr>
            <a:srgbClr val="F26B43"/>
          </p15:clr>
        </p15:guide>
        <p15:guide id="10" pos="2683" userDrawn="1">
          <p15:clr>
            <a:srgbClr val="F26B43"/>
          </p15:clr>
        </p15:guide>
        <p15:guide id="11" pos="2593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  <p15:guide id="13" orient="horz" pos="2409" userDrawn="1">
          <p15:clr>
            <a:srgbClr val="F26B43"/>
          </p15:clr>
        </p15:guide>
        <p15:guide id="14" orient="horz" pos="913" userDrawn="1">
          <p15:clr>
            <a:srgbClr val="F26B43"/>
          </p15:clr>
        </p15:guide>
        <p15:guide id="15" orient="horz" pos="1003" userDrawn="1">
          <p15:clr>
            <a:srgbClr val="F26B43"/>
          </p15:clr>
        </p15:guide>
        <p15:guide id="16" orient="horz" pos="3974" userDrawn="1">
          <p15:clr>
            <a:srgbClr val="F26B43"/>
          </p15:clr>
        </p15:guide>
        <p15:guide id="17" pos="6312" userDrawn="1">
          <p15:clr>
            <a:srgbClr val="F26B43"/>
          </p15:clr>
        </p15:guide>
        <p15:guide id="18" pos="6221" userDrawn="1">
          <p15:clr>
            <a:srgbClr val="F26B43"/>
          </p15:clr>
        </p15:guide>
        <p15:guide id="19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o.cern.ch/event/1439002/#31-taux-pp-lq-mc-request-1010" TargetMode="External"/><Relationship Id="rId2" Type="http://schemas.openxmlformats.org/officeDocument/2006/relationships/hyperlink" Target="https://its.cern.ch/jira/browse/ATLMCPROD-11359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55D0-EF65-5184-5180-70C748F9E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New Mechanisms for Asymmetric Leptoquark Pair Production at Hadron Colliders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0DD35-25FE-650C-D3E7-DA9E47CBB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500" dirty="0"/>
              <a:t>Casey Hampson, André Sopczak, </a:t>
            </a:r>
            <a:r>
              <a:rPr lang="en-GB" sz="1500"/>
              <a:t>Marco Guzzi</a:t>
            </a:r>
            <a:endParaRPr lang="en-GB" sz="1500" dirty="0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A9C5442-23D4-BD5A-5081-64DB4818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657226"/>
            <a:ext cx="3765755" cy="1565296"/>
          </a:xfrm>
          <a:prstGeom prst="rect">
            <a:avLst/>
          </a:prstGeom>
        </p:spPr>
      </p:pic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5B51BE52-0919-F9F3-B4DD-83BB3F75B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497" y="657225"/>
            <a:ext cx="2281537" cy="215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1FB8CB-92B3-2BD4-7F5C-79B54E76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full/official LQ samples that we requested were not produced in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still needed to port the previous 2lSS+1tau analysis from Rel.21 to Rel.22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dirty="0"/>
              <a:t>Very involved! Many variables changed or were removed entirely; little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we show it works and we get the LQ samples, we just move </a:t>
            </a:r>
            <a:r>
              <a:rPr lang="en-US" dirty="0" err="1"/>
              <a:t>ttH</a:t>
            </a:r>
            <a:r>
              <a:rPr lang="en-US" dirty="0"/>
              <a:t> to background and LQ to new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B05B6D-51ED-1B93-4245-CC75D64B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2lSS+1tau Analysis for Rel.22 with </a:t>
            </a:r>
            <a:r>
              <a:rPr lang="en-US" dirty="0" err="1"/>
              <a:t>ttH</a:t>
            </a:r>
            <a:r>
              <a:rPr lang="en-US" dirty="0"/>
              <a:t> as Signal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8016-DF90-EB3B-5572-05E908BF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2760-4931-B9C5-4DF2-49D079C3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6D977D-A140-9166-D6D3-217A21D6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43" y="3781015"/>
            <a:ext cx="5347346" cy="22629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CB5A0-92A3-E01D-5C57-A2FB4C9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3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D0EF2-260B-6816-D6A8-6168496D3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511548" cy="46085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ton of other processes that can contribute to the 2lSS+1tau channel, such as various Higgs productions, boson production, top quark production,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apply weights to have the simulated processes more closely resemble the actual yields in experiment; selections for more kinematic cuts and other 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More “validation plots”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5F4BB1-5EBD-5A36-ACAA-35C1EC78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Pre-Fit Plots/Tables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ACFD-B9C2-3E4E-DC2B-53BF443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EB20-24B9-5ED3-0E6A-2DBBBFF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10A91-AD85-E627-19EA-95C1549B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81266CC-4775-9C6A-E6F9-4BCCBC57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606" y="147126"/>
            <a:ext cx="2721893" cy="3068981"/>
          </a:xfrm>
          <a:prstGeom prst="rect">
            <a:avLst/>
          </a:prstGeom>
        </p:spPr>
      </p:pic>
      <p:pic>
        <p:nvPicPr>
          <p:cNvPr id="10" name="Picture 9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B94D3780-30BA-5240-BC8C-98364C73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70" y="3216107"/>
            <a:ext cx="2721894" cy="30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5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D0EF2-260B-6816-D6A8-6168496D3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047" y="1592263"/>
            <a:ext cx="5487966" cy="46085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huge number of features in the </a:t>
            </a:r>
            <a:r>
              <a:rPr lang="en-US" dirty="0" err="1"/>
              <a:t>ntuples</a:t>
            </a:r>
            <a:r>
              <a:rPr lang="en-US" dirty="0"/>
              <a:t>, and attractive model for separating signal from background is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a simple ResNet-6 for the training; a more complicated model could be trained for a future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probabilities for events being classified as signal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5F4BB1-5EBD-5A36-ACAA-35C1EC78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ACFD-B9C2-3E4E-DC2B-53BF443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EB20-24B9-5ED3-0E6A-2DBBBFF4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pic>
        <p:nvPicPr>
          <p:cNvPr id="11" name="Picture 10" descr="A graph of a positive rate&#10;&#10;Description automatically generated">
            <a:extLst>
              <a:ext uri="{FF2B5EF4-FFF2-40B4-BE49-F238E27FC236}">
                <a16:creationId xmlns:a16="http://schemas.microsoft.com/office/drawing/2014/main" id="{54D2F624-3968-8E8E-B23D-2E73087B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56" y="1439335"/>
            <a:ext cx="3971611" cy="397161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B787-0E7D-E89A-E877-C1DDABA4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6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F8540-AE58-E2A7-2D59-61459215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77100-811A-A736-3257-FF5E6269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3B32-DA03-AF0A-3A0F-AABCC969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6B5EA5A-BC32-A742-B11B-8E7414D5B535}" type="slidenum">
              <a:rPr lang="en-US" sz="1050" smtClean="0"/>
              <a:pPr algn="ctr"/>
              <a:t>13</a:t>
            </a:fld>
            <a:endParaRPr lang="en-US" sz="1050" dirty="0"/>
          </a:p>
        </p:txBody>
      </p:sp>
      <p:pic>
        <p:nvPicPr>
          <p:cNvPr id="2" name="Picture 1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BD69060-CC65-E58C-B65E-830A967B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25" y="825256"/>
            <a:ext cx="4338558" cy="4891798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DDB4014-E821-B3D2-C9C1-626ECBAB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74" y="1033199"/>
            <a:ext cx="5609673" cy="13135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D3FED1-B053-3325-5311-94D986E8F7D3}"/>
              </a:ext>
            </a:extLst>
          </p:cNvPr>
          <p:cNvSpPr/>
          <p:nvPr/>
        </p:nvSpPr>
        <p:spPr>
          <a:xfrm>
            <a:off x="9976274" y="1359171"/>
            <a:ext cx="507515" cy="52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and white image of a square with a circle and numbers&#10;&#10;Description automatically generated">
            <a:extLst>
              <a:ext uri="{FF2B5EF4-FFF2-40B4-BE49-F238E27FC236}">
                <a16:creationId xmlns:a16="http://schemas.microsoft.com/office/drawing/2014/main" id="{5EDC674A-80F6-0209-6055-A51913325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074"/>
          <a:stretch/>
        </p:blipFill>
        <p:spPr>
          <a:xfrm>
            <a:off x="5909910" y="3667225"/>
            <a:ext cx="6176211" cy="18449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D923C4-CE86-2076-D21D-CF54DBB75638}"/>
              </a:ext>
            </a:extLst>
          </p:cNvPr>
          <p:cNvSpPr/>
          <p:nvPr/>
        </p:nvSpPr>
        <p:spPr>
          <a:xfrm>
            <a:off x="9962146" y="4412993"/>
            <a:ext cx="558266" cy="574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17A02-BFD1-213C-97A5-E13AE10E0679}"/>
              </a:ext>
            </a:extLst>
          </p:cNvPr>
          <p:cNvSpPr txBox="1"/>
          <p:nvPr/>
        </p:nvSpPr>
        <p:spPr>
          <a:xfrm>
            <a:off x="6279924" y="3898230"/>
            <a:ext cx="231006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New Rel.22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B5F9E-F7EB-F2B1-E35E-52EC8F0BF7EB}"/>
              </a:ext>
            </a:extLst>
          </p:cNvPr>
          <p:cNvSpPr txBox="1"/>
          <p:nvPr/>
        </p:nvSpPr>
        <p:spPr>
          <a:xfrm>
            <a:off x="6310452" y="842902"/>
            <a:ext cx="23100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Previous Rel.21</a:t>
            </a:r>
          </a:p>
        </p:txBody>
      </p:sp>
    </p:spTree>
    <p:extLst>
      <p:ext uri="{BB962C8B-B14F-4D97-AF65-F5344CB8AC3E}">
        <p14:creationId xmlns:p14="http://schemas.microsoft.com/office/powerpoint/2010/main" val="72968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05A920-9D10-9832-7879-CE1FEDBF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further into PLV and prompt variables to aid in classifying fakes; will help to reduce </a:t>
            </a:r>
            <a:r>
              <a:rPr lang="en-US" dirty="0" err="1"/>
              <a:t>tt</a:t>
            </a:r>
            <a:r>
              <a:rPr lang="en-US" dirty="0"/>
              <a:t> background, for instance, among many other 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Fine tune model parameters, perhaps train a better model like a transformer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Plug in the LQ samples as signal once they are done being produced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into non mass-degenerate LQ’s, as well as Yukawa coupling matrix elements that are not equal; we could prioritize the prevalent 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Huge thanks to everyone at UMICH for doing this program, and thanks to all the summer students too for being cool and making the summer super fun!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725676-0F16-7F6C-5233-63269ED7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C01EE-AEC3-6BD2-A064-020876C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7018-984F-C8C6-3601-BE1EC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227E-22F2-AD83-6C70-B19434F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6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B4D33F-CCC3-F92F-E27C-A8C6BE79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A1EB-AF12-89A7-130E-AA92BEBB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A766-BCD3-CE39-D65C-D2132CEE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497A-2524-1BB7-ED67-4DBB07B9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E0DB9F37-CB56-E86D-5FEE-A34AE78F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99" y="967587"/>
            <a:ext cx="9003601" cy="5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3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B27ECB-701B-1025-9FA2-D161BF70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2"/>
            <a:ext cx="6871310" cy="45582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Leptoquarks (LQ’s) are hypothesized BSM particles that have both baryon and lepton number, so they can couple to both quarks and leptons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2"/>
                </a:solidFill>
              </a:rPr>
              <a:t>The search for LQ’s have revived in recent years due to higher energy events at the LHC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help to explain strange behaviors with B-meson decays; main player being lepton </a:t>
            </a:r>
            <a:r>
              <a:rPr lang="en-US" dirty="0" err="1"/>
              <a:t>flavour</a:t>
            </a:r>
            <a:r>
              <a:rPr lang="en-US" dirty="0"/>
              <a:t> universality (LFU) 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dirty="0"/>
              <a:t>We don’t expect it to be violated in these processes, but it seems the case due to discrepancies between theory and experiment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D199E5-E3B7-7994-66B5-C04C3A3A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6A45-F106-B7E1-F0CA-0DA38ED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1029-535E-80A0-02F8-CC78BC4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2E05-7A1B-8F2B-6A5A-BA27243C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diagram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FE567175-F6EC-3D39-2513-2C6E5813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252" y="1790299"/>
            <a:ext cx="3888759" cy="30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1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1B0CA1-437B-5C7F-7A91-EAA4BE98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both scalar and vector leptoquarks proposed, but we focus on the scalar leptoquarks, specifically the R2 and S1 LQ’s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7E1F9-9925-6FE8-A6D6-73CDA826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Leptoquarks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19D9-EA69-762C-81C9-B40475D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4798-F049-F5C5-13AE-34C8D306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pic>
        <p:nvPicPr>
          <p:cNvPr id="8" name="Picture 7" descr="A table with symbols and letters&#10;&#10;Description automatically generated">
            <a:extLst>
              <a:ext uri="{FF2B5EF4-FFF2-40B4-BE49-F238E27FC236}">
                <a16:creationId xmlns:a16="http://schemas.microsoft.com/office/drawing/2014/main" id="{0BA09291-783D-DA73-174D-855D42C1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2595562"/>
            <a:ext cx="7153275" cy="1666875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F = 3B + L&#10;&#10;&#10;\end{document}" title="IguanaTex Picture Display">
            <a:extLst>
              <a:ext uri="{FF2B5EF4-FFF2-40B4-BE49-F238E27FC236}">
                <a16:creationId xmlns:a16="http://schemas.microsoft.com/office/drawing/2014/main" id="{BB7A6192-C119-2F30-1335-32F0D14556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57110" y="2443238"/>
            <a:ext cx="1342476" cy="193524"/>
          </a:xfrm>
          <a:prstGeom prst="rect">
            <a:avLst/>
          </a:prstGeom>
        </p:spPr>
      </p:pic>
      <p:pic>
        <p:nvPicPr>
          <p:cNvPr id="15" name="Picture 14" descr="\documentclass{article}&#10;\usepackage{amsmath, amssymb}&#10;\pagestyle{empty}&#10;\begin{document}&#10;&#10;$\mathcal{L}_{S_1,\text{int}} = Y_{1,ij}^{RR} \bar{u}_i^c \ell_j S_1^{\dagger} + Y_{1,ij}^{LL} \left(\bar{Q}_i^{c\intercal} i\sigma_2 L_j\right) S_1^{\dagger} + \text{h.c.}$&#10;&#10;\vspace*{2mm}&#10;&#10;$\mathcal{L}_{R_2,\text{int}} = Y_{2,ij}^{LR} \left(\bar{Q}_i^T \ell_j R_2\right) + Y_{2,ij}^{RL} \left( R_2^{\intercal} \bar{u}_i i\sigma_2 L_j \right) + \text{h.c.}$&#10;&#10;\end{document}" title="IguanaTex Picture Display">
            <a:extLst>
              <a:ext uri="{FF2B5EF4-FFF2-40B4-BE49-F238E27FC236}">
                <a16:creationId xmlns:a16="http://schemas.microsoft.com/office/drawing/2014/main" id="{0381D523-7868-3ACF-24DC-B35236A499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86282" y="4771982"/>
            <a:ext cx="6681468" cy="9875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ADE8-6735-83FB-239C-505D76DD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6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1B0CA1-437B-5C7F-7A91-EAA4BE98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both scalar and vector leptoquarks proposed, but we focus on the scalar leptoquarks, specifically the R2 and S1 LQ’s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7E1F9-9925-6FE8-A6D6-73CDA826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Leptoquarks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19D9-EA69-762C-81C9-B40475D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4798-F049-F5C5-13AE-34C8D306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pic>
        <p:nvPicPr>
          <p:cNvPr id="8" name="Picture 7" descr="A table with symbols and letters&#10;&#10;Description automatically generated">
            <a:extLst>
              <a:ext uri="{FF2B5EF4-FFF2-40B4-BE49-F238E27FC236}">
                <a16:creationId xmlns:a16="http://schemas.microsoft.com/office/drawing/2014/main" id="{0BA09291-783D-DA73-174D-855D42C1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2595562"/>
            <a:ext cx="7153275" cy="1666875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F = 3B + L&#10;&#10;&#10;\end{document}" title="IguanaTex Picture Display">
            <a:extLst>
              <a:ext uri="{FF2B5EF4-FFF2-40B4-BE49-F238E27FC236}">
                <a16:creationId xmlns:a16="http://schemas.microsoft.com/office/drawing/2014/main" id="{BB7A6192-C119-2F30-1335-32F0D14556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57110" y="2443238"/>
            <a:ext cx="1342476" cy="193524"/>
          </a:xfrm>
          <a:prstGeom prst="rect">
            <a:avLst/>
          </a:prstGeom>
        </p:spPr>
      </p:pic>
      <p:pic>
        <p:nvPicPr>
          <p:cNvPr id="15" name="Picture 14" descr="\documentclass{article}&#10;\usepackage{amsmath, amssymb}&#10;\pagestyle{empty}&#10;\begin{document}&#10;&#10;$\mathcal{L}_{S_1,\text{int}} = Y_{1,ij}^{RR} \bar{u}_i^c \ell_j S_1^{\dagger} + Y_{1,ij}^{LL} \left(\bar{Q}_i^{c\intercal} i\sigma_2 L_j\right) S_1^{\dagger} + \text{h.c.}$&#10;&#10;\vspace*{2mm}&#10;&#10;$\mathcal{L}_{R_2,\text{int}} = Y_{2,ij}^{LR} \left(\bar{Q}_i^T \ell_j R_2\right) + Y_{2,ij}^{RL} \left( R_2^{\intercal} \bar{u}_i i\sigma_2 L_j \right) + \text{h.c.}$&#10;&#10;\end{document}" title="IguanaTex Picture Display">
            <a:extLst>
              <a:ext uri="{FF2B5EF4-FFF2-40B4-BE49-F238E27FC236}">
                <a16:creationId xmlns:a16="http://schemas.microsoft.com/office/drawing/2014/main" id="{0381D523-7868-3ACF-24DC-B35236A499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86282" y="4771982"/>
            <a:ext cx="6681468" cy="9875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9ADE8-6735-83FB-239C-505D76DD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58ED9C-BA0A-2175-1188-EA32039C3399}"/>
              </a:ext>
            </a:extLst>
          </p:cNvPr>
          <p:cNvSpPr/>
          <p:nvPr/>
        </p:nvSpPr>
        <p:spPr>
          <a:xfrm>
            <a:off x="7055319" y="2707227"/>
            <a:ext cx="1992429" cy="1409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1B0CA1-437B-5C7F-7A91-EAA4BE98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both scalar and vector leptoquarks proposed, but we focus on the scalar leptoquarks, specifically the R2 and S1 LQ’s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7E1F9-9925-6FE8-A6D6-73CDA826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Leptoquarks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19D9-EA69-762C-81C9-B40475D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E4798-F049-F5C5-13AE-34C8D306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pic>
        <p:nvPicPr>
          <p:cNvPr id="8" name="Picture 7" descr="A table with symbols and letters&#10;&#10;Description automatically generated">
            <a:extLst>
              <a:ext uri="{FF2B5EF4-FFF2-40B4-BE49-F238E27FC236}">
                <a16:creationId xmlns:a16="http://schemas.microsoft.com/office/drawing/2014/main" id="{0BA09291-783D-DA73-174D-855D42C1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62" y="2595562"/>
            <a:ext cx="7153275" cy="1666875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F = 3B + L&#10;&#10;&#10;\end{document}" title="IguanaTex Picture Display">
            <a:extLst>
              <a:ext uri="{FF2B5EF4-FFF2-40B4-BE49-F238E27FC236}">
                <a16:creationId xmlns:a16="http://schemas.microsoft.com/office/drawing/2014/main" id="{BB7A6192-C119-2F30-1335-32F0D14556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57110" y="2443238"/>
            <a:ext cx="1342476" cy="193524"/>
          </a:xfrm>
          <a:prstGeom prst="rect">
            <a:avLst/>
          </a:prstGeom>
        </p:spPr>
      </p:pic>
      <p:pic>
        <p:nvPicPr>
          <p:cNvPr id="15" name="Picture 14" descr="\documentclass{article}&#10;\usepackage{amsmath, amssymb}&#10;\pagestyle{empty}&#10;\begin{document}&#10;&#10;$\mathcal{L}_{S_1,\text{int}} = Y_{1,ij}^{RR} \bar{u}_i^c \ell_j S_1^{\dagger} + Y_{1,ij}^{LL} \left(\bar{Q}_i^{c\intercal} i\sigma_2 L_j\right) S_1^{\dagger} + \text{h.c.}$&#10;&#10;\vspace*{2mm}&#10;&#10;$\mathcal{L}_{R_2,\text{int}} = Y_{2,ij}^{LR} \left(\bar{Q}_i^T \ell_j R_2\right) + Y_{2,ij}^{RL} \left( R_2^{\intercal} \bar{u}_i i\sigma_2 L_j \right) + \text{h.c.}$&#10;&#10;\end{document}" title="IguanaTex Picture Display">
            <a:extLst>
              <a:ext uri="{FF2B5EF4-FFF2-40B4-BE49-F238E27FC236}">
                <a16:creationId xmlns:a16="http://schemas.microsoft.com/office/drawing/2014/main" id="{0381D523-7868-3ACF-24DC-B35236A499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86282" y="4771982"/>
            <a:ext cx="6681468" cy="9875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E633AC-8CA5-1C8E-5BCE-3D820BFFFC1C}"/>
              </a:ext>
            </a:extLst>
          </p:cNvPr>
          <p:cNvSpPr/>
          <p:nvPr/>
        </p:nvSpPr>
        <p:spPr>
          <a:xfrm>
            <a:off x="3984859" y="4743107"/>
            <a:ext cx="664143" cy="493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C23A07-FB62-68B9-7A18-3CD8F8BC75D6}"/>
              </a:ext>
            </a:extLst>
          </p:cNvPr>
          <p:cNvSpPr/>
          <p:nvPr/>
        </p:nvSpPr>
        <p:spPr>
          <a:xfrm>
            <a:off x="4012130" y="5299767"/>
            <a:ext cx="664143" cy="493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80492-8FA3-ABD3-6028-FE9CCE476E69}"/>
              </a:ext>
            </a:extLst>
          </p:cNvPr>
          <p:cNvSpPr/>
          <p:nvPr/>
        </p:nvSpPr>
        <p:spPr>
          <a:xfrm>
            <a:off x="6349465" y="5307786"/>
            <a:ext cx="664143" cy="493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868485-33BC-878E-91E6-57DC6043B70E}"/>
              </a:ext>
            </a:extLst>
          </p:cNvPr>
          <p:cNvSpPr/>
          <p:nvPr/>
        </p:nvSpPr>
        <p:spPr>
          <a:xfrm>
            <a:off x="5829702" y="4739896"/>
            <a:ext cx="664143" cy="493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996FD3-5DCA-D590-A09B-B76CFFEE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CC01E-3E26-5918-21C8-E48B8FFCB439}"/>
              </a:ext>
            </a:extLst>
          </p:cNvPr>
          <p:cNvSpPr/>
          <p:nvPr/>
        </p:nvSpPr>
        <p:spPr>
          <a:xfrm>
            <a:off x="7055319" y="2707227"/>
            <a:ext cx="1992429" cy="1409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05AB7F-1E0C-46E2-BB66-2F949C34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412708" cy="41989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look at a new method that pair produces two different LQ’s, as opposed to ordinary charge-conjugate 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Desirable </a:t>
            </a:r>
            <a:r>
              <a:rPr lang="en-US" dirty="0" err="1"/>
              <a:t>qq</a:t>
            </a:r>
            <a:r>
              <a:rPr lang="en-US" dirty="0"/>
              <a:t> initial state for LHC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LQ’s to couple to lepton of same chirality and flavor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Yukawa couplings will determine what these quarks and leptons can/should be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9CDFE9-FB10-A347-03EE-6A7FBF4E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Asymmetric Production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1142-5F62-EA77-690D-006ACC5B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6A23-C8AD-66D6-0740-6F4895D8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pic>
        <p:nvPicPr>
          <p:cNvPr id="7" name="Picture 6" descr="A diagram of a hexagonal structure&#10;&#10;Description automatically generated">
            <a:extLst>
              <a:ext uri="{FF2B5EF4-FFF2-40B4-BE49-F238E27FC236}">
                <a16:creationId xmlns:a16="http://schemas.microsoft.com/office/drawing/2014/main" id="{FFD94FBC-7F1A-4C22-DADB-EE4DA2C3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30" y="1439335"/>
            <a:ext cx="3460289" cy="3852390"/>
          </a:xfrm>
          <a:prstGeom prst="rect">
            <a:avLst/>
          </a:prstGeom>
        </p:spPr>
      </p:pic>
      <p:pic>
        <p:nvPicPr>
          <p:cNvPr id="6" name="Picture 5" descr="A table with symbols and letters&#10;&#10;Description automatically generated">
            <a:extLst>
              <a:ext uri="{FF2B5EF4-FFF2-40B4-BE49-F238E27FC236}">
                <a16:creationId xmlns:a16="http://schemas.microsoft.com/office/drawing/2014/main" id="{D09C4E59-89C7-98B7-7CB5-53DD996B0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09" t="11745" r="9816" b="12033"/>
          <a:stretch/>
        </p:blipFill>
        <p:spPr>
          <a:xfrm>
            <a:off x="1867570" y="4742047"/>
            <a:ext cx="2973937" cy="12705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A5D80D-2948-EECD-FE7D-334F80A2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5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1BBFDD-604A-F314-413C-0B4419C8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5688011" cy="46085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group focuses on the 2lSS+1tau channel/signature; we are in the </a:t>
            </a:r>
            <a:r>
              <a:rPr lang="en-US" dirty="0" err="1"/>
              <a:t>Tau+X</a:t>
            </a:r>
            <a:r>
              <a:rPr lang="en-US" dirty="0"/>
              <a:t> subgroup -&gt; looking at heavy decay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achieve this, we must specify Yukawa couplings such that we have 	             be a sufficient value: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Coupling to only right-chiral 3</a:t>
            </a:r>
            <a:r>
              <a:rPr lang="en-US" baseline="30000" dirty="0"/>
              <a:t>rd</a:t>
            </a:r>
            <a:r>
              <a:rPr lang="en-US" dirty="0"/>
              <a:t> gen leptons -&gt; only the tau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quarks to avoid PDF suppression of heavy quark initial states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9A6802-DA3B-CBE7-CE83-8B1EC57C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Channel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1225-E4DE-5828-125E-10C497D4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1E4E3-D1B5-43D0-0DCF-7CAB15BC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pic>
        <p:nvPicPr>
          <p:cNvPr id="9" name="Picture 8" descr="A close-up of a clock&#10;&#10;Description automatically generated">
            <a:extLst>
              <a:ext uri="{FF2B5EF4-FFF2-40B4-BE49-F238E27FC236}">
                <a16:creationId xmlns:a16="http://schemas.microsoft.com/office/drawing/2014/main" id="{5B2CBD02-A08D-3ECE-BD0F-29D76FAFAC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560"/>
          <a:stretch/>
        </p:blipFill>
        <p:spPr>
          <a:xfrm>
            <a:off x="7257942" y="1843331"/>
            <a:ext cx="3781841" cy="2968601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\beta(LQ \rightarrow t\tau)$&#10;&#10;&#10;\end{document}" title="IguanaTex Picture Display">
            <a:extLst>
              <a:ext uri="{FF2B5EF4-FFF2-40B4-BE49-F238E27FC236}">
                <a16:creationId xmlns:a16="http://schemas.microsoft.com/office/drawing/2014/main" id="{E5CB3DE5-D0FA-0652-8EF7-1EFA41AEE7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04385" y="3197593"/>
            <a:ext cx="1384000" cy="2672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Y_{1,i3}^{RR} \neq 0,\ Y_{2,i3}^{LR} \neq 0$&#10;&#10;&#10;\end{document}" title="IguanaTex Picture Display">
            <a:extLst>
              <a:ext uri="{FF2B5EF4-FFF2-40B4-BE49-F238E27FC236}">
                <a16:creationId xmlns:a16="http://schemas.microsoft.com/office/drawing/2014/main" id="{E851FACA-6735-E3CB-47C6-2DD63C3909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59585" y="3857253"/>
            <a:ext cx="2244800" cy="329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7EB1-E2BB-5D90-2853-2DC3898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1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C90EF4-91EC-6AFE-E8E1-0619E6B9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592263"/>
            <a:ext cx="5688013" cy="460851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our model by generating a small number of samples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 it all the necessary parameters, Yukawa couplings, mass points, kinematic cuts,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Hard-scattering simulation with MG5_aMC@NLO, showering with Pythia8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 final state raw events into readable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then make “validation” plots for the kinematics to ensure model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off an official MC sample request</a:t>
            </a:r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https://its.cern.ch/jira/browse/ATLMCPROD-11359</a:t>
            </a:r>
            <a:endParaRPr lang="en-US" sz="1700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r>
              <a:rPr lang="en-US" sz="1500" dirty="0">
                <a:hlinkClick r:id="rId3"/>
              </a:rPr>
              <a:t>https://indico.cern.ch/event/1439002/#31-taux-pp-lq-mc-request-1010</a:t>
            </a:r>
            <a:endParaRPr lang="en-US" sz="1500" dirty="0"/>
          </a:p>
          <a:p>
            <a:pPr marL="6669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62D017-9917-B9C6-DCE7-5C98A45C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Event Generation and Official MC Request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2A72-FB11-A9E6-9786-63272031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FE3C-EB27-ED19-101A-73FD34AB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644D-E43B-9894-2053-85E13E1E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BB29916-B444-92C6-F32C-AB1C17F0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72" y="3555185"/>
            <a:ext cx="3819467" cy="2285288"/>
          </a:xfrm>
          <a:prstGeom prst="rect">
            <a:avLst/>
          </a:prstGeom>
        </p:spPr>
      </p:pic>
      <p:pic>
        <p:nvPicPr>
          <p:cNvPr id="15" name="Picture 14" descr="A graph of a number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1EE49BB-31DA-87BC-3D21-9343FE892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271" y="1235606"/>
            <a:ext cx="3819467" cy="22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3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4C8256-9CEE-6DAB-E85D-07949C21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1828800"/>
            <a:ext cx="11376025" cy="2733675"/>
          </a:xfrm>
        </p:spPr>
        <p:txBody>
          <a:bodyPr anchor="ctr"/>
          <a:lstStyle/>
          <a:p>
            <a:pPr algn="ctr"/>
            <a:r>
              <a:rPr lang="en-US" dirty="0"/>
              <a:t>2lSS+1tau Analysis with </a:t>
            </a:r>
            <a:r>
              <a:rPr lang="en-US" dirty="0" err="1"/>
              <a:t>ttH</a:t>
            </a:r>
            <a:r>
              <a:rPr lang="en-US" dirty="0"/>
              <a:t> as Signal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C8016-DF90-EB3B-5572-05E908BF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2760-4931-B9C5-4DF2-49D079C3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Casey Hampson | Analysis of Asymmetric LQ Pair Production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DB67F-9B3B-56DC-9F5B-DCEAE3BB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660.6674"/>
  <p:tag name="OUTPUTTYPE" val="PNG"/>
  <p:tag name="IGUANATEXVERSION" val="161"/>
  <p:tag name="LATEXADDIN" val="\documentclass{article}&#10;\usepackage{amsmath}&#10;\pagestyle{empty}&#10;\begin{document}&#10;&#10;F = 3B + L&#10;&#10;&#10;\end{document}"/>
  <p:tag name="IGUANATEXSIZE" val="20"/>
  <p:tag name="IGUANATEXCURSOR" val="91"/>
  <p:tag name="TRANSPARENCY" val="True"/>
  <p:tag name="LATEXENGINEID" val="0"/>
  <p:tag name="TEMPFOLDER" val="C:\Users\casey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1987"/>
  <p:tag name="ORIGINALWIDTH" val="2775.403"/>
  <p:tag name="OUTPUTTYPE" val="PNG"/>
  <p:tag name="IGUANATEXVERSION" val="161"/>
  <p:tag name="LATEXADDIN" val="\documentclass{article}&#10;\usepackage{amsmath, amssymb}&#10;\pagestyle{empty}&#10;\begin{document}&#10;&#10;$\mathcal{L}_{S_1,\text{int}} = Y_{1,ij}^{RR} \bar{u}_i^c \ell_j S_1^{\dagger} + Y_{1,ij}^{LL} \left(\bar{Q}_i^{c\intercal} i\sigma_2 L_j\right) S_1^{\dagger} + \text{h.c.}$&#10;&#10;\vspace*{2mm}&#10;&#10;$\mathcal{L}_{R_2,\text{int}} = Y_{2,ij}^{LR} \left(\bar{Q}_i^T \ell_j R_2\right) + Y_{2,ij}^{RL} \left( R_2^{\intercal} \bar{u}_i i\sigma_2 L_j \right) + \text{h.c.}$&#10;&#10;\end{document}"/>
  <p:tag name="IGUANATEXSIZE" val="20"/>
  <p:tag name="IGUANATEXCURSOR" val="275"/>
  <p:tag name="TRANSPARENCY" val="True"/>
  <p:tag name="LATEXENGINEID" val="0"/>
  <p:tag name="TEMPFOLDER" val="C:\Users\casey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660.6674"/>
  <p:tag name="OUTPUTTYPE" val="PNG"/>
  <p:tag name="IGUANATEXVERSION" val="161"/>
  <p:tag name="LATEXADDIN" val="\documentclass{article}&#10;\usepackage{amsmath}&#10;\pagestyle{empty}&#10;\begin{document}&#10;&#10;F = 3B + L&#10;&#10;&#10;\end{document}"/>
  <p:tag name="IGUANATEXSIZE" val="20"/>
  <p:tag name="IGUANATEXCURSOR" val="91"/>
  <p:tag name="TRANSPARENCY" val="True"/>
  <p:tag name="LATEXENGINEID" val="0"/>
  <p:tag name="TEMPFOLDER" val="C:\Users\casey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1987"/>
  <p:tag name="ORIGINALWIDTH" val="2775.403"/>
  <p:tag name="OUTPUTTYPE" val="PNG"/>
  <p:tag name="IGUANATEXVERSION" val="161"/>
  <p:tag name="LATEXADDIN" val="\documentclass{article}&#10;\usepackage{amsmath, amssymb}&#10;\pagestyle{empty}&#10;\begin{document}&#10;&#10;$\mathcal{L}_{S_1,\text{int}} = Y_{1,ij}^{RR} \bar{u}_i^c \ell_j S_1^{\dagger} + Y_{1,ij}^{LL} \left(\bar{Q}_i^{c\intercal} i\sigma_2 L_j\right) S_1^{\dagger} + \text{h.c.}$&#10;&#10;\vspace*{2mm}&#10;&#10;$\mathcal{L}_{R_2,\text{int}} = Y_{2,ij}^{LR} \left(\bar{Q}_i^T \ell_j R_2\right) + Y_{2,ij}^{RL} \left( R_2^{\intercal} \bar{u}_i i\sigma_2 L_j \right) + \text{h.c.}$&#10;&#10;\end{document}"/>
  <p:tag name="IGUANATEXSIZE" val="20"/>
  <p:tag name="IGUANATEXCURSOR" val="275"/>
  <p:tag name="TRANSPARENCY" val="True"/>
  <p:tag name="LATEXENGINEID" val="0"/>
  <p:tag name="TEMPFOLDER" val="C:\Users\casey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660.6674"/>
  <p:tag name="OUTPUTTYPE" val="PNG"/>
  <p:tag name="IGUANATEXVERSION" val="161"/>
  <p:tag name="LATEXADDIN" val="\documentclass{article}&#10;\usepackage{amsmath}&#10;\pagestyle{empty}&#10;\begin{document}&#10;&#10;F = 3B + L&#10;&#10;&#10;\end{document}"/>
  <p:tag name="IGUANATEXSIZE" val="20"/>
  <p:tag name="IGUANATEXCURSOR" val="91"/>
  <p:tag name="TRANSPARENCY" val="True"/>
  <p:tag name="LATEXENGINEID" val="0"/>
  <p:tag name="TEMPFOLDER" val="C:\Users\casey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1987"/>
  <p:tag name="ORIGINALWIDTH" val="2775.403"/>
  <p:tag name="OUTPUTTYPE" val="PNG"/>
  <p:tag name="IGUANATEXVERSION" val="161"/>
  <p:tag name="LATEXADDIN" val="\documentclass{article}&#10;\usepackage{amsmath, amssymb}&#10;\pagestyle{empty}&#10;\begin{document}&#10;&#10;$\mathcal{L}_{S_1,\text{int}} = Y_{1,ij}^{RR} \bar{u}_i^c \ell_j S_1^{\dagger} + Y_{1,ij}^{LL} \left(\bar{Q}_i^{c\intercal} i\sigma_2 L_j\right) S_1^{\dagger} + \text{h.c.}$&#10;&#10;\vspace*{2mm}&#10;&#10;$\mathcal{L}_{R_2,\text{int}} = Y_{2,ij}^{LR} \left(\bar{Q}_i^T \ell_j R_2\right) + Y_{2,ij}^{RL} \left( R_2^{\intercal} \bar{u}_i i\sigma_2 L_j \right) + \text{h.c.}$&#10;&#10;\end{document}"/>
  <p:tag name="IGUANATEXSIZE" val="20"/>
  <p:tag name="IGUANATEXCURSOR" val="275"/>
  <p:tag name="TRANSPARENCY" val="True"/>
  <p:tag name="LATEXENGINEID" val="0"/>
  <p:tag name="TEMPFOLDER" val="C:\Users\casey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8.6689"/>
  <p:tag name="OUTPUTTYPE" val="PNG"/>
  <p:tag name="IGUANATEXVERSION" val="161"/>
  <p:tag name="LATEXADDIN" val="\documentclass{article}&#10;\usepackage{amsmath}&#10;\pagestyle{empty}&#10;\begin{document}&#10;&#10;&#10;$\beta(LQ \rightarrow t\tau)$&#10;&#10;&#10;\end{document}"/>
  <p:tag name="IGUANATEXSIZE" val="21"/>
  <p:tag name="IGUANATEXCURSOR" val="110"/>
  <p:tag name="TRANSPARENCY" val="True"/>
  <p:tag name="LATEXENGINEID" val="0"/>
  <p:tag name="TEMPFOLDER" val="C:\Users\casey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1052.119"/>
  <p:tag name="OUTPUTTYPE" val="PNG"/>
  <p:tag name="IGUANATEXVERSION" val="161"/>
  <p:tag name="LATEXADDIN" val="\documentclass{article}&#10;\usepackage{amsmath}&#10;\pagestyle{empty}&#10;\begin{document}&#10;&#10;&#10;$Y_{1,i3}^{RR} \neq 0,\ Y_{2,i3}^{LR} \neq 0$&#10;&#10;&#10;\end{document}"/>
  <p:tag name="IGUANATEXSIZE" val="21"/>
  <p:tag name="IGUANATEXCURSOR" val="83"/>
  <p:tag name="TRANSPARENCY" val="True"/>
  <p:tag name="LATEXENGINEID" val="0"/>
  <p:tag name="TEMPFOLDER" val="C:\Users\casey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17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R_template  presentation.potx" id="{ED0CFC14-E614-6647-9CE1-6475111B166A}" vid="{421B573E-B94D-464A-8DFE-42673B0FBA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1037</TotalTime>
  <Words>911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New Mechanisms for Asymmetric Leptoquark Pair Production at Hadron Colliders</vt:lpstr>
      <vt:lpstr>Introduction</vt:lpstr>
      <vt:lpstr>Scalar Leptoquarks</vt:lpstr>
      <vt:lpstr>Scalar Leptoquarks</vt:lpstr>
      <vt:lpstr>Scalar Leptoquarks</vt:lpstr>
      <vt:lpstr>Novel Asymmetric Production Method</vt:lpstr>
      <vt:lpstr>Analysis Channel</vt:lpstr>
      <vt:lpstr>Test Event Generation and Official MC Request</vt:lpstr>
      <vt:lpstr>2lSS+1tau Analysis with ttH as Signal</vt:lpstr>
      <vt:lpstr>2lSS+1tau Analysis for Rel.22 with ttH as Signal</vt:lpstr>
      <vt:lpstr>Pre-Fit Plots/Tables</vt:lpstr>
      <vt:lpstr>Machine Learning</vt:lpstr>
      <vt:lpstr>PowerPoint Presentation</vt:lpstr>
      <vt:lpstr>Conclusions/Next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Casey Hampson</dc:creator>
  <cp:lastModifiedBy>Casey Hampson</cp:lastModifiedBy>
  <cp:revision>18</cp:revision>
  <dcterms:created xsi:type="dcterms:W3CDTF">2024-06-21T11:33:12Z</dcterms:created>
  <dcterms:modified xsi:type="dcterms:W3CDTF">2024-10-10T02:45:09Z</dcterms:modified>
</cp:coreProperties>
</file>