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15"/>
  </p:notes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CF7DB6-9B2C-6095-D4EC-5853BCEF2D8B}" v="1352" dt="2024-10-15T18:25:56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66"/>
    <p:restoredTop sz="94694"/>
  </p:normalViewPr>
  <p:slideViewPr>
    <p:cSldViewPr snapToGrid="0" snapToObjects="1" showGuides="1">
      <p:cViewPr varScale="1">
        <p:scale>
          <a:sx n="128" d="100"/>
          <a:sy n="128" d="100"/>
        </p:scale>
        <p:origin x="124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F24B6-CAB2-4D40-B8DD-71917A98BD38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E1D1F-2889-410B-9D9B-F383AF0E1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59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4A944-C45F-FC92-4E86-F1EC7D853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72F31-29C2-3010-ED65-59C4E94E2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89548-FA4C-8E33-56EB-2E8FCF10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5C46-F56D-4447-9B64-1B3CFBF48B74}" type="datetime1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54778-3087-775F-5018-A1644A5B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84261-B17D-5ACD-507B-DDFAEB57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BA0E-FFB4-125B-E629-66428306C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BCFD2-7E52-AB0A-644D-8B89F63E2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D9F17-84A9-7D40-6B51-5645E4240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BDEF-279C-4802-999A-FD50ED308D00}" type="datetime1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6ED6C-08B7-88F9-1F54-6CC0707F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4F387-8366-C1AF-08EE-C90EECAC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5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27B9E2-36DB-CAF1-2335-5A3A41C2C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E853E-3E23-7692-7100-C325D4BC0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24082-C358-D1EE-9B0B-A9329DFBE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AAC9-5A00-4416-A174-B26EA97CB93D}" type="datetime1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2EE18-1436-085A-4A1C-ACA07C9C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F4DDD-9F0D-8B87-B378-EC754897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7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20985-C53A-AE5B-31D8-2A233712C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77FB8-0598-8333-F9F1-FA964CF0F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3A01C-2CC6-9D10-123A-D7691D961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C47B-9913-4218-98AE-42AE00521B33}" type="datetime1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C669E-5EDB-6C09-B8EB-87B8AE839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4385F-BB63-4DFC-1567-478886D7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7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A66A7-D1CE-01A1-E87E-AA1E0CCDE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17D1D-AEB4-D6F8-BCF3-0F6EC773F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E5BC6-6A51-C765-D614-9E44F932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ACFE-9BE6-4314-B525-B5F0E6A44B18}" type="datetime1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8354C-D6F2-57C9-4756-6B3BD0CE0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BDB1D-C94B-FEC8-DDCD-68CFA38C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0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B76D-D528-CC1F-8A1A-B6739D645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045CE-AE14-FA54-8328-CA1D1A14C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4472A-4F41-BE67-B98C-DBFBDE5D2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245C3-61BE-DA75-B437-7E825FED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2FA4-27CD-41F9-B97F-C7EEE4706C0E}" type="datetime1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69929-C9F6-FF4F-1E30-B4EFAC3A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CC1DE-EDC8-EADB-3569-70A27A04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3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1200-06A6-C1D9-DA0C-423A7C55D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45293-1A1F-9A78-B8F0-F8B1118F3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E85E8-01E4-F2F9-D30E-7F41C4070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AF2D0-DF5A-144E-CE50-586A3E165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F3E083-476B-8419-B860-9F41683EE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561597-2E60-F260-93C4-EC0F15BD1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A5FE-D1C6-4469-BD9F-60D967D50870}" type="datetime1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C1B1D-C8F2-95EF-62CA-78012FABF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BA74B-AD3A-5C3C-44CB-7CD2BAA1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7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0D6C4-C555-5102-5DD1-70D3ED57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80E70E-4360-54F2-1BFE-0A935868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6C8E-96FC-45F4-B5D5-47D221DAFF52}" type="datetime1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03C3D-7009-D743-8E21-FD410934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380C2-9CB4-28B7-4BD1-051C7839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1F2241-EA85-A60F-8ED2-4F1ADDCC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FA6B-5036-40C9-8020-61681184AA69}" type="datetime1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8EA46-1396-AE8D-6E78-582CCF3D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95BFC-6AD3-A2B8-5CFC-3450A92A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7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6434-849F-0733-9E23-1ADA0DAF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35578-CE86-0082-2B9C-F4AA6D16A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3A702-AC16-439C-DDAD-715C466A2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93DE9-97CF-8C3E-BE5B-2A88E682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45D93-7EAF-48BA-AA0F-993254BC22DC}" type="datetime1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38831-F064-F90A-4E85-91EADC50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51FDF-FDD6-5624-B0B4-C5442F6B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1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CB33-33BE-7EAA-601C-489D06565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B23F6-D588-DD7F-A648-758FFF0FC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AA2CE-6C1B-6080-DEFF-148023BAB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3A5CB-B2F5-396B-AAB8-F91038AD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BE00-7C8A-4A4E-9A67-6432A2F420C1}" type="datetime1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D9A80-1F2A-7D48-15CE-2F2A508F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2C321-72FF-0185-8DBA-4EE57323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0BECE7-FC6E-2CEF-B217-3528AF53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03054-9D91-4194-2CD7-2B23BA050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9707D-9A35-91AE-80E9-F5581D78B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9FF024-3A5F-4F53-AEA6-F01821B65683}" type="datetime1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040E8-05E3-F313-F967-FC7E8DF81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2D491-3C45-8C90-68CC-380EF10FF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F0AC56-E01A-F74D-9010-B0A5DC26A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9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5E45-F349-0641-9ADA-AF2384D8D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0708" y="470477"/>
            <a:ext cx="7602582" cy="1790700"/>
          </a:xfrm>
        </p:spPr>
        <p:txBody>
          <a:bodyPr>
            <a:normAutofit/>
          </a:bodyPr>
          <a:lstStyle/>
          <a:p>
            <a:r>
              <a:rPr lang="en-US" sz="4000" dirty="0"/>
              <a:t>Novel Mechanism for Asymmetric Leptoquark Pair Production at Hadron Colliders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BBB39-14F0-7B40-BDBC-E346DDE8A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2761" y="2296721"/>
            <a:ext cx="8337259" cy="169122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Casey Hampson 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(Department of Physics, Kennesaw State University)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Dr. André Sopczak (CERN; ATLAS Collaboration)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Dr. Marco Guzzi (Department of Physics, Kennesaw State University)</a:t>
            </a:r>
          </a:p>
        </p:txBody>
      </p:sp>
      <p:pic>
        <p:nvPicPr>
          <p:cNvPr id="5" name="Picture 4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D317C1B3-DA57-33B5-6086-EB7752F74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657" y="4101674"/>
            <a:ext cx="1882096" cy="782323"/>
          </a:xfrm>
          <a:prstGeom prst="rect">
            <a:avLst/>
          </a:prstGeom>
        </p:spPr>
      </p:pic>
      <p:pic>
        <p:nvPicPr>
          <p:cNvPr id="11" name="Picture 10" descr="A logo of a planet earth&#10;&#10;Description automatically generated">
            <a:extLst>
              <a:ext uri="{FF2B5EF4-FFF2-40B4-BE49-F238E27FC236}">
                <a16:creationId xmlns:a16="http://schemas.microsoft.com/office/drawing/2014/main" id="{F06D82E0-0A36-BBC4-DF52-6C661A32B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486" y="157614"/>
            <a:ext cx="795376" cy="795376"/>
          </a:xfrm>
          <a:prstGeom prst="rect">
            <a:avLst/>
          </a:prstGeom>
        </p:spPr>
      </p:pic>
      <p:pic>
        <p:nvPicPr>
          <p:cNvPr id="1026" name="Picture 2" descr="University of Michigan Logo and symbol, meaning, history, PNG, brand">
            <a:extLst>
              <a:ext uri="{FF2B5EF4-FFF2-40B4-BE49-F238E27FC236}">
                <a16:creationId xmlns:a16="http://schemas.microsoft.com/office/drawing/2014/main" id="{B7D1FDA9-DAF6-870A-D662-2C6080D9D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5" y="2734841"/>
            <a:ext cx="1882096" cy="105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New KSU Logo - News">
            <a:extLst>
              <a:ext uri="{FF2B5EF4-FFF2-40B4-BE49-F238E27FC236}">
                <a16:creationId xmlns:a16="http://schemas.microsoft.com/office/drawing/2014/main" id="{0AE69F4C-BDA5-555D-5A6B-0B1098E48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422" y="2923454"/>
            <a:ext cx="2632578" cy="68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50CABA-5C3E-70BF-C089-E9CC00D09FF4}"/>
              </a:ext>
            </a:extLst>
          </p:cNvPr>
          <p:cNvSpPr txBox="1"/>
          <p:nvPr/>
        </p:nvSpPr>
        <p:spPr>
          <a:xfrm>
            <a:off x="121540" y="4097300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Jost"/>
              </a:rPr>
              <a:t>91st Annual Meeting of the Southeastern Section </a:t>
            </a:r>
          </a:p>
          <a:p>
            <a:r>
              <a:rPr lang="en-US" sz="1200" b="1" i="0" dirty="0">
                <a:solidFill>
                  <a:srgbClr val="000000"/>
                </a:solidFill>
                <a:effectLst/>
                <a:latin typeface="Jost"/>
              </a:rPr>
              <a:t>of the American Physics Society</a:t>
            </a:r>
          </a:p>
          <a:p>
            <a:endParaRPr lang="en-US" sz="1200" b="1" dirty="0">
              <a:solidFill>
                <a:srgbClr val="000000"/>
              </a:solidFill>
              <a:latin typeface="Jost"/>
            </a:endParaRPr>
          </a:p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var(--font-jost)"/>
              </a:rPr>
              <a:t>Oct 24–26, 2024 University of North Carolina </a:t>
            </a:r>
          </a:p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var(--font-jost)"/>
              </a:rPr>
              <a:t>at Charlotte, Charlotte, NC, USA</a:t>
            </a:r>
            <a:endParaRPr lang="en-US" sz="1200" b="1" i="0" dirty="0">
              <a:solidFill>
                <a:srgbClr val="000000"/>
              </a:solidFill>
              <a:effectLst/>
              <a:latin typeface="Jost"/>
            </a:endParaRPr>
          </a:p>
        </p:txBody>
      </p:sp>
    </p:spTree>
    <p:extLst>
      <p:ext uri="{BB962C8B-B14F-4D97-AF65-F5344CB8AC3E}">
        <p14:creationId xmlns:p14="http://schemas.microsoft.com/office/powerpoint/2010/main" val="1771034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1438E-5CBC-466B-77C8-544C9CDF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Results – Statistical Uncertainties</a:t>
            </a:r>
            <a:endParaRPr lang="en-US" dirty="0"/>
          </a:p>
        </p:txBody>
      </p:sp>
      <p:pic>
        <p:nvPicPr>
          <p:cNvPr id="4" name="Picture 3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B38DE396-5170-D98A-C4C5-77EEAD741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976" y="1876652"/>
            <a:ext cx="3920950" cy="918101"/>
          </a:xfrm>
          <a:prstGeom prst="rect">
            <a:avLst/>
          </a:prstGeom>
        </p:spPr>
      </p:pic>
      <p:pic>
        <p:nvPicPr>
          <p:cNvPr id="5" name="Picture 4" descr="A black and white image of a square with numbers and a black text&#10;&#10;Description automatically generated">
            <a:extLst>
              <a:ext uri="{FF2B5EF4-FFF2-40B4-BE49-F238E27FC236}">
                <a16:creationId xmlns:a16="http://schemas.microsoft.com/office/drawing/2014/main" id="{277C7F58-E597-F763-922B-7BA7BB6D7B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7671" b="-1502"/>
          <a:stretch/>
        </p:blipFill>
        <p:spPr>
          <a:xfrm>
            <a:off x="4776988" y="2794753"/>
            <a:ext cx="4330927" cy="136387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D080ED-571F-69EF-9360-A3D2066B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3C04236-7750-DD14-8E64-C529AAA1C7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4148337" cy="2198440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To obtain a measure of the statistical uncertainties associated with the limited dataset size in relation to our model output we consider the median signal strength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cs typeface="Arial"/>
                  </a:rPr>
                  <a:t> defined as</a:t>
                </a:r>
              </a:p>
              <a:p>
                <a:pPr marL="0" indent="0">
                  <a:buNone/>
                </a:pPr>
                <a:endParaRPr lang="en-US" dirty="0">
                  <a:cs typeface="Arial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3C04236-7750-DD14-8E64-C529AAA1C7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4148337" cy="2198440"/>
              </a:xfrm>
              <a:blipFill>
                <a:blip r:embed="rId4"/>
                <a:stretch>
                  <a:fillRect l="-1762" t="-3611" r="-441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44D93E-F32C-1329-1309-C29E306EF4FC}"/>
                  </a:ext>
                </a:extLst>
              </p:cNvPr>
              <p:cNvSpPr txBox="1"/>
              <p:nvPr/>
            </p:nvSpPr>
            <p:spPr>
              <a:xfrm>
                <a:off x="-569627" y="3567659"/>
                <a:ext cx="612348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/>
                            </a:rPr>
                            <m:t>background</m:t>
                          </m:r>
                        </m:e>
                      </m:d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/>
                        </a:rPr>
                        <m:t>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/>
                        </a:rPr>
                        <m:t>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/>
                            </a:rPr>
                            <m:t>signal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cs typeface="Arial"/>
                        </a:rPr>
                        <m:t>observed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</m:oMath>
                  </m:oMathPara>
                </a14:m>
                <a:endParaRPr lang="en-US" sz="2000" dirty="0">
                  <a:cs typeface="Arial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44D93E-F32C-1329-1309-C29E306EF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69627" y="3567659"/>
                <a:ext cx="6123482" cy="400110"/>
              </a:xfrm>
              <a:prstGeom prst="rect">
                <a:avLst/>
              </a:prstGeom>
              <a:blipFill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61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922F-F4B5-D201-60FE-64653520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Conclusions and Future Plans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B1B9-81A9-8D57-E8DC-950E15199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We have shown that the analysis code prepared for this novel LQ production method performs very well after preliminary testing</a:t>
            </a: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Inputting the LQ samples are next</a:t>
            </a:r>
          </a:p>
          <a:p>
            <a:r>
              <a:rPr lang="en-US" dirty="0">
                <a:cs typeface="Arial"/>
              </a:rPr>
              <a:t>Fine tune model parameters</a:t>
            </a:r>
          </a:p>
          <a:p>
            <a:r>
              <a:rPr lang="en-US" dirty="0">
                <a:cs typeface="Arial"/>
              </a:rPr>
              <a:t>Investigating systematics and things like fake-classification which are left out in the newest n-tuple model</a:t>
            </a:r>
          </a:p>
          <a:p>
            <a:r>
              <a:rPr lang="en-US" dirty="0">
                <a:cs typeface="Arial"/>
              </a:rPr>
              <a:t>This machinery will be used to explore the parameter space of a variety of BSM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333C4-CA7D-75E2-85AF-3E931134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05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E534-9000-26D0-8D42-144418D3D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2862951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167F7-6600-07EB-23A6-6CE7153C1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References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DAE173-641E-9903-9172-6A363ABAC0F1}"/>
              </a:ext>
            </a:extLst>
          </p:cNvPr>
          <p:cNvSpPr/>
          <p:nvPr/>
        </p:nvSpPr>
        <p:spPr>
          <a:xfrm>
            <a:off x="6419589" y="3906554"/>
            <a:ext cx="2270342" cy="814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81E314-2885-8C25-E3FD-691A3ACC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A white text with black text&#10;&#10;Description automatically generated">
            <a:extLst>
              <a:ext uri="{FF2B5EF4-FFF2-40B4-BE49-F238E27FC236}">
                <a16:creationId xmlns:a16="http://schemas.microsoft.com/office/drawing/2014/main" id="{EC185EAB-F790-F7AC-A801-7D47266A1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83" y="1017794"/>
            <a:ext cx="7168034" cy="385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8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1DA9-7ACC-59FD-FC06-2B7004EA0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AC8B9C-4A98-71E0-1346-9F6D4E0AC4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9745" y="1234309"/>
                <a:ext cx="8454452" cy="3263504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The Standard Model (SM) accurately describes 99% of the phenomena we observe in the universe. </a:t>
                </a:r>
              </a:p>
              <a:p>
                <a:r>
                  <a:rPr lang="en-US" sz="1800" dirty="0">
                    <a:ea typeface="Tahoma" pitchFamily="1" charset="0"/>
                    <a:cs typeface="Arial" panose="020B0604020202020204" pitchFamily="34" charset="0"/>
                  </a:rPr>
                  <a:t>As we explore high-energy scales in proton-proton collisions at the CERN Large Hadron Collider (LHC), discrepancies between data and theory may hide signatures of new physics, and we must consider theories that extend the SM.</a:t>
                </a:r>
                <a:endParaRPr lang="en-US" sz="1800" dirty="0"/>
              </a:p>
              <a:p>
                <a:r>
                  <a:rPr lang="en-US" sz="1800" dirty="0"/>
                  <a:t>One such discrepancy is the ratio of decays of the B-meson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/>
                  <a:t> (</a:t>
                </a:r>
                <a:r>
                  <a:rPr lang="en-US" sz="1600" dirty="0">
                    <a:solidFill>
                      <a:srgbClr val="0070C0"/>
                    </a:solidFill>
                  </a:rPr>
                  <a:t>LHCb 2406.03387, </a:t>
                </a:r>
                <a:r>
                  <a:rPr lang="en-US" sz="1600" dirty="0" err="1">
                    <a:solidFill>
                      <a:srgbClr val="0070C0"/>
                    </a:solidFill>
                  </a:rPr>
                  <a:t>LHCb</a:t>
                </a:r>
                <a:r>
                  <a:rPr lang="en-US" sz="1600" dirty="0">
                    <a:solidFill>
                      <a:srgbClr val="0070C0"/>
                    </a:solidFill>
                  </a:rPr>
                  <a:t> 2312.09115, Pacey 2405.11572</a:t>
                </a:r>
                <a:r>
                  <a:rPr lang="en-US" sz="1800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AC8B9C-4A98-71E0-1346-9F6D4E0AC4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9745" y="1234309"/>
                <a:ext cx="8454452" cy="3263504"/>
              </a:xfrm>
              <a:blipFill>
                <a:blip r:embed="rId2"/>
                <a:stretch>
                  <a:fillRect l="-505" t="-1679" r="-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diagram of a line with arrows&#10;&#10;Description automatically generated">
            <a:extLst>
              <a:ext uri="{FF2B5EF4-FFF2-40B4-BE49-F238E27FC236}">
                <a16:creationId xmlns:a16="http://schemas.microsoft.com/office/drawing/2014/main" id="{852512F7-1230-8326-E08A-3E3B05D3E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143" y="3333401"/>
            <a:ext cx="3165713" cy="172921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06432-8493-38AE-46A3-7B4BC54D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37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EFD96-BDB3-CE4F-AA62-88695558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Leptoquark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D893E-CCD9-BB84-1D41-E4F861F2E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264288"/>
            <a:ext cx="5086350" cy="3615011"/>
          </a:xfrm>
        </p:spPr>
        <p:txBody>
          <a:bodyPr>
            <a:normAutofit/>
          </a:bodyPr>
          <a:lstStyle/>
          <a:p>
            <a:r>
              <a:rPr lang="en-US" dirty="0"/>
              <a:t>Some BSM theories introduce the </a:t>
            </a:r>
            <a:r>
              <a:rPr lang="en-US" b="1" dirty="0"/>
              <a:t>Leptoquark (LQ)</a:t>
            </a:r>
            <a:r>
              <a:rPr lang="en-US" dirty="0"/>
              <a:t>, a (spin-0,1) boson that couples directly to both quarks and leptons.</a:t>
            </a:r>
          </a:p>
          <a:p>
            <a:r>
              <a:rPr lang="en-US" dirty="0"/>
              <a:t>The LQ can be used to explain the aforementioned discrepancy, as well as generate neutrino masses via quantum corrections. </a:t>
            </a:r>
            <a:r>
              <a:rPr lang="en-US" sz="1600" dirty="0">
                <a:solidFill>
                  <a:srgbClr val="0070C0"/>
                </a:solidFill>
              </a:rPr>
              <a:t>Babu, Julio, NPB841 (2010).</a:t>
            </a:r>
            <a:endParaRPr lang="en-US" dirty="0"/>
          </a:p>
          <a:p>
            <a:r>
              <a:rPr lang="en-US" dirty="0"/>
              <a:t>Our goal for this project was to study a novel method for pair producing LQ’s at the LHC</a:t>
            </a:r>
          </a:p>
        </p:txBody>
      </p:sp>
      <p:pic>
        <p:nvPicPr>
          <p:cNvPr id="5" name="Picture 4" descr="A black and white drawing of a cross&#10;&#10;Description automatically generated">
            <a:extLst>
              <a:ext uri="{FF2B5EF4-FFF2-40B4-BE49-F238E27FC236}">
                <a16:creationId xmlns:a16="http://schemas.microsoft.com/office/drawing/2014/main" id="{834D3F89-DA90-52E6-97C0-C4A44CFEB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294" y="394726"/>
            <a:ext cx="1871596" cy="1739124"/>
          </a:xfrm>
          <a:prstGeom prst="rect">
            <a:avLst/>
          </a:prstGeom>
        </p:spPr>
      </p:pic>
      <p:pic>
        <p:nvPicPr>
          <p:cNvPr id="7" name="Picture 6" descr="A diagram of a molecule&#10;&#10;Description automatically generated">
            <a:extLst>
              <a:ext uri="{FF2B5EF4-FFF2-40B4-BE49-F238E27FC236}">
                <a16:creationId xmlns:a16="http://schemas.microsoft.com/office/drawing/2014/main" id="{E66067FA-FFCE-6656-7013-A2398D5AB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189" y="2488367"/>
            <a:ext cx="1936701" cy="222477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C7F24-E875-8B31-DD5D-A7130E4A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70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2591-D07E-3200-54AF-D9DCB719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Pair Production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C76CDA-BBA8-13D2-CF85-5F5087E461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To achieve this novel asymmetric pair production mechanism as proposed in (</a:t>
                </a:r>
                <a:r>
                  <a:rPr lang="en-US" sz="1600" dirty="0" err="1">
                    <a:solidFill>
                      <a:srgbClr val="0070C0"/>
                    </a:solidFill>
                  </a:rPr>
                  <a:t>Doršner</a:t>
                </a:r>
                <a:r>
                  <a:rPr lang="en-US" sz="1600" dirty="0">
                    <a:solidFill>
                      <a:srgbClr val="0070C0"/>
                    </a:solidFill>
                  </a:rPr>
                  <a:t>, et. al. JHEP (2023), </a:t>
                </a:r>
                <a:r>
                  <a:rPr lang="en-US" sz="1600" dirty="0" err="1">
                    <a:solidFill>
                      <a:srgbClr val="0070C0"/>
                    </a:solidFill>
                  </a:rPr>
                  <a:t>Doršner</a:t>
                </a:r>
                <a:r>
                  <a:rPr lang="en-US" sz="1600" dirty="0">
                    <a:solidFill>
                      <a:srgbClr val="0070C0"/>
                    </a:solidFill>
                  </a:rPr>
                  <a:t>, et. al. JHEP (2021)</a:t>
                </a:r>
                <a:r>
                  <a:rPr lang="en-US" dirty="0"/>
                  <a:t>) we </a:t>
                </a:r>
                <a:r>
                  <a:rPr lang="en-US" sz="2000" dirty="0"/>
                  <a:t>require:</a:t>
                </a:r>
                <a:endParaRPr lang="en-US" dirty="0"/>
              </a:p>
              <a:p>
                <a:pPr lvl="1"/>
                <a:r>
                  <a:rPr lang="en-US" dirty="0"/>
                  <a:t>Produced via a t-channel lepton exchange</a:t>
                </a:r>
              </a:p>
              <a:p>
                <a:pPr lvl="1"/>
                <a:r>
                  <a:rPr lang="en-US" dirty="0"/>
                  <a:t>Two LQ’s in the final states are not charge conjugates</a:t>
                </a:r>
              </a:p>
              <a:p>
                <a:pPr lvl="1"/>
                <a:r>
                  <a:rPr lang="en-US" dirty="0"/>
                  <a:t>They couple to a lepton of the same chirality and flavor</a:t>
                </a:r>
              </a:p>
              <a:p>
                <a:pPr marL="3429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Two such LQ’s that can satisfy this criteria are denoted as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C76CDA-BBA8-13D2-CF85-5F5087E461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2430" r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table with symbols and letters&#10;&#10;Description automatically generated">
            <a:extLst>
              <a:ext uri="{FF2B5EF4-FFF2-40B4-BE49-F238E27FC236}">
                <a16:creationId xmlns:a16="http://schemas.microsoft.com/office/drawing/2014/main" id="{88A28B1A-20D9-8ED6-9AC3-7379BEC98E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847"/>
          <a:stretch/>
        </p:blipFill>
        <p:spPr>
          <a:xfrm>
            <a:off x="2005716" y="3642609"/>
            <a:ext cx="5132567" cy="132662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112BA-6CB4-0D1E-A364-D3B7EA3C9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3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67A47-2398-0068-5010-DA9CD1CD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Asymmetric Pair Production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EAAA0-62E2-82B2-2065-CC662BCA94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3941002" cy="3263504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dirty="0">
                    <a:cs typeface="Arial"/>
                  </a:rPr>
                  <a:t>We worked in the 2lSS+1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/>
                      </a:rPr>
                      <m:t>𝜏</m:t>
                    </m:r>
                  </m:oMath>
                </a14:m>
                <a:r>
                  <a:rPr lang="en-US" dirty="0">
                    <a:cs typeface="Arial"/>
                  </a:rPr>
                  <a:t> group which specializes in more massive decay products</a:t>
                </a:r>
              </a:p>
              <a:p>
                <a:pPr marL="0" indent="0">
                  <a:buNone/>
                </a:pPr>
                <a:endParaRPr lang="en-US" dirty="0">
                  <a:cs typeface="Arial"/>
                </a:endParaRPr>
              </a:p>
              <a:p>
                <a:r>
                  <a:rPr lang="en-US" dirty="0">
                    <a:cs typeface="Arial"/>
                  </a:rPr>
                  <a:t>Along with the symmetry constrains from the Lagrangian we specify Yukawa parameters that force decays into top quarks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/>
                      </a:rPr>
                      <m:t>𝜏</m:t>
                    </m:r>
                  </m:oMath>
                </a14:m>
                <a:r>
                  <a:rPr lang="en-US" dirty="0">
                    <a:cs typeface="Arial"/>
                  </a:rPr>
                  <a:t>’s</a:t>
                </a:r>
                <a:endParaRPr lang="en-US" dirty="0" err="1">
                  <a:cs typeface="Arial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EAAA0-62E2-82B2-2065-CC662BCA94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3941002" cy="3263504"/>
              </a:xfrm>
              <a:blipFill>
                <a:blip r:embed="rId2"/>
                <a:stretch>
                  <a:fillRect l="-1546" t="-2430" r="-2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583FCD9-91B3-6319-AF20-B64A13BA9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301" y="1028700"/>
            <a:ext cx="3242900" cy="30861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C034F-99C4-9176-AA40-4826C8B3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4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AA332-106A-50C6-806F-09E245A95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58A1B-6714-E35D-1E2C-2C7FB477D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We used advanced event generators and </a:t>
            </a:r>
            <a:r>
              <a:rPr lang="en-US" dirty="0" err="1">
                <a:cs typeface="Arial"/>
              </a:rPr>
              <a:t>parton</a:t>
            </a:r>
            <a:r>
              <a:rPr lang="en-US" dirty="0">
                <a:cs typeface="Arial"/>
              </a:rPr>
              <a:t> showering programs like MadGraph5 and Pythia8 for the simulation</a:t>
            </a:r>
          </a:p>
          <a:p>
            <a:r>
              <a:rPr lang="en-US" dirty="0">
                <a:cs typeface="Arial"/>
              </a:rPr>
              <a:t>The decays of these heavy particles give a final state that is almost identical to that of other SM processes</a:t>
            </a:r>
            <a:endParaRPr lang="en-US" dirty="0"/>
          </a:p>
          <a:p>
            <a:r>
              <a:rPr lang="en-US" dirty="0">
                <a:cs typeface="Arial"/>
              </a:rPr>
              <a:t>Our goal is to differentiate our final-state signature (the signal) from these others (background)</a:t>
            </a:r>
          </a:p>
          <a:p>
            <a:r>
              <a:rPr lang="en-US" dirty="0">
                <a:cs typeface="Arial"/>
              </a:rPr>
              <a:t>We use Machine Learning (ML) on the vast number of output variables produced by the simulations (n-tuples)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912DD-1DB8-3EC6-EC78-87E84C240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4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09097-7F77-1F5D-7A01-31264379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6527D4-6396-98B2-28BC-0CCD7AA483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4737829" cy="3263504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dirty="0">
                    <a:cs typeface="Arial"/>
                  </a:rPr>
                  <a:t>I heavily updated the analysis code (previously tailored to to top-quark pair in association with Higgs production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/>
                      </a:rPr>
                      <m:t>𝑡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/>
                          </a:rPr>
                          <m:t>𝑡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Arial"/>
                      </a:rPr>
                      <m:t>𝐻</m:t>
                    </m:r>
                  </m:oMath>
                </a14:m>
                <a:r>
                  <a:rPr lang="en-US" dirty="0">
                    <a:cs typeface="Arial"/>
                  </a:rPr>
                  <a:t>)) to process the LQ’s and the improved n-tuple models</a:t>
                </a:r>
              </a:p>
              <a:p>
                <a:endParaRPr lang="en-US" dirty="0">
                  <a:cs typeface="Arial"/>
                </a:endParaRPr>
              </a:p>
              <a:p>
                <a:r>
                  <a:rPr lang="en-US" dirty="0">
                    <a:cs typeface="Arial"/>
                  </a:rPr>
                  <a:t>Kept old ML model setups, including the number of layers, epochs, etc., only changed number of input parameters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6527D4-6396-98B2-28BC-0CCD7AA483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4737829" cy="3263504"/>
              </a:xfrm>
              <a:blipFill>
                <a:blip r:embed="rId2"/>
                <a:stretch>
                  <a:fillRect l="-1287" t="-2430" b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07E77-17DE-237B-5A2F-CC6DC325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A graph of a positive rate&#10;&#10;Description automatically generated">
            <a:extLst>
              <a:ext uri="{FF2B5EF4-FFF2-40B4-BE49-F238E27FC236}">
                <a16:creationId xmlns:a16="http://schemas.microsoft.com/office/drawing/2014/main" id="{19F107F4-6C51-BF6F-C8E2-D0A58D3C0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367" y="2308485"/>
            <a:ext cx="2419175" cy="2419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F4B137-36DE-9D0D-07AD-9797F83D931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2704" b="13663"/>
          <a:stretch/>
        </p:blipFill>
        <p:spPr>
          <a:xfrm>
            <a:off x="6027328" y="571368"/>
            <a:ext cx="2167116" cy="159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42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40DF4-1644-71AB-6693-1148F936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07A2-67E6-10C9-B3A3-6FC4E7A5F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We show results of the analysis code on the previous </a:t>
            </a:r>
            <a:r>
              <a:rPr lang="en-US" dirty="0" err="1">
                <a:cs typeface="Arial"/>
              </a:rPr>
              <a:t>ttH</a:t>
            </a:r>
            <a:r>
              <a:rPr lang="en-US" dirty="0">
                <a:cs typeface="Arial"/>
              </a:rPr>
              <a:t> data to compare the performance</a:t>
            </a:r>
          </a:p>
          <a:p>
            <a:r>
              <a:rPr lang="en-US" dirty="0">
                <a:cs typeface="Arial"/>
              </a:rPr>
              <a:t>Full LQ results are still a work in progress</a:t>
            </a: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After the model was trained, we used a program called </a:t>
            </a:r>
            <a:r>
              <a:rPr lang="en-US" dirty="0" err="1">
                <a:cs typeface="Arial"/>
              </a:rPr>
              <a:t>TRExFitter</a:t>
            </a:r>
            <a:r>
              <a:rPr lang="en-US" dirty="0">
                <a:cs typeface="Arial"/>
              </a:rPr>
              <a:t> to display some histograms of the model's output</a:t>
            </a:r>
          </a:p>
          <a:p>
            <a:r>
              <a:rPr lang="en-US" dirty="0">
                <a:cs typeface="Arial"/>
              </a:rPr>
              <a:t>It also generated some preliminary info on the statistical uncertainty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C0D1C-83C6-8610-968D-490680C7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71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CAF2-FC6E-1774-0DE1-94FA01EFD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Results – Signal Separation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445544-943D-1B6F-88D9-294E9EE26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837" y="1054857"/>
            <a:ext cx="3150700" cy="368891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A87EAE8-E762-CAB4-BDE7-BD4C689AF5F3}"/>
              </a:ext>
            </a:extLst>
          </p:cNvPr>
          <p:cNvSpPr/>
          <p:nvPr/>
        </p:nvSpPr>
        <p:spPr>
          <a:xfrm>
            <a:off x="6419589" y="3906554"/>
            <a:ext cx="2270342" cy="814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A6F6C5-E7DA-B905-04D3-8DF8B929E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219" y="1052249"/>
            <a:ext cx="3300748" cy="368108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800C7F-45F1-E6CD-5A08-6F4F44C9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9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</TotalTime>
  <Words>660</Words>
  <Application>Microsoft Office PowerPoint</Application>
  <PresentationFormat>On-screen Show (16:9)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Jost</vt:lpstr>
      <vt:lpstr>Tahoma</vt:lpstr>
      <vt:lpstr>var(--font-jost)</vt:lpstr>
      <vt:lpstr>Office Theme</vt:lpstr>
      <vt:lpstr>Novel Mechanism for Asymmetric Leptoquark Pair Production at Hadron Colliders</vt:lpstr>
      <vt:lpstr>Introduction</vt:lpstr>
      <vt:lpstr>The Leptoquark</vt:lpstr>
      <vt:lpstr>Asymmetric Pair Production</vt:lpstr>
      <vt:lpstr>Asymmetric Pair Production</vt:lpstr>
      <vt:lpstr>Analysis</vt:lpstr>
      <vt:lpstr>Analysis</vt:lpstr>
      <vt:lpstr>Results</vt:lpstr>
      <vt:lpstr>Results – Signal Separation</vt:lpstr>
      <vt:lpstr>Results – Statistical Uncertainties</vt:lpstr>
      <vt:lpstr>Conclusions and Future Plans</vt:lpstr>
      <vt:lpstr>Backup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Lucy Kimundi</dc:creator>
  <cp:lastModifiedBy>Casey Hampson</cp:lastModifiedBy>
  <cp:revision>192</cp:revision>
  <dcterms:created xsi:type="dcterms:W3CDTF">2019-08-16T16:55:48Z</dcterms:created>
  <dcterms:modified xsi:type="dcterms:W3CDTF">2024-10-24T12:07:30Z</dcterms:modified>
</cp:coreProperties>
</file>