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335" r:id="rId3"/>
    <p:sldId id="385" r:id="rId4"/>
    <p:sldId id="386" r:id="rId5"/>
    <p:sldId id="387" r:id="rId6"/>
    <p:sldId id="388" r:id="rId7"/>
    <p:sldId id="389" r:id="rId8"/>
    <p:sldId id="390" r:id="rId9"/>
    <p:sldId id="391" r:id="rId10"/>
    <p:sldId id="392" r:id="rId11"/>
    <p:sldId id="393" r:id="rId12"/>
    <p:sldId id="336" r:id="rId13"/>
    <p:sldId id="394" r:id="rId14"/>
    <p:sldId id="395" r:id="rId15"/>
    <p:sldId id="337" r:id="rId16"/>
    <p:sldId id="33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9"/>
    <p:restoredTop sz="96180"/>
  </p:normalViewPr>
  <p:slideViewPr>
    <p:cSldViewPr snapToGrid="0">
      <p:cViewPr varScale="1">
        <p:scale>
          <a:sx n="123" d="100"/>
          <a:sy n="123" d="100"/>
        </p:scale>
        <p:origin x="7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B93F-3E2A-C74F-BFEA-D26690FE2488}" type="datetimeFigureOut">
              <a:rPr lang="en-US" smtClean="0"/>
              <a:t>4/7/25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94C52-17AB-5243-9EED-E9B9384B3209}" type="slidenum">
              <a:rPr lang="en-US" smtClean="0"/>
              <a:t>‹#›</a:t>
            </a:fld>
            <a:endParaRPr lang="en-US"/>
          </a:p>
        </p:txBody>
      </p:sp>
    </p:spTree>
    <p:extLst>
      <p:ext uri="{BB962C8B-B14F-4D97-AF65-F5344CB8AC3E}">
        <p14:creationId xmlns:p14="http://schemas.microsoft.com/office/powerpoint/2010/main" val="4228936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F9AE07-89C6-F443-97AC-F6CE14E72020}"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35265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9AE07-89C6-F443-97AC-F6CE14E72020}"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105136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9AE07-89C6-F443-97AC-F6CE14E72020}"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91488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9AE07-89C6-F443-97AC-F6CE14E72020}"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96826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9AE07-89C6-F443-97AC-F6CE14E72020}"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305238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F9AE07-89C6-F443-97AC-F6CE14E72020}" type="datetimeFigureOut">
              <a:rPr lang="en-US" smtClean="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363342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F9AE07-89C6-F443-97AC-F6CE14E72020}" type="datetimeFigureOut">
              <a:rPr lang="en-US" smtClean="0"/>
              <a:t>4/7/25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310078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F9AE07-89C6-F443-97AC-F6CE14E72020}" type="datetimeFigureOut">
              <a:rPr lang="en-US" smtClean="0"/>
              <a:t>4/7/25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474091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AE07-89C6-F443-97AC-F6CE14E72020}" type="datetimeFigureOut">
              <a:rPr lang="en-US" smtClean="0"/>
              <a:t>4/7/25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85205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F9AE07-89C6-F443-97AC-F6CE14E72020}" type="datetimeFigureOut">
              <a:rPr lang="en-US" smtClean="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383331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F9AE07-89C6-F443-97AC-F6CE14E72020}" type="datetimeFigureOut">
              <a:rPr lang="en-US" smtClean="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39596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AE07-89C6-F443-97AC-F6CE14E72020}" type="datetimeFigureOut">
              <a:rPr lang="en-US" smtClean="0"/>
              <a:t>4/7/25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F1EA7-ED5E-A14A-A819-62E43F955FCB}" type="slidenum">
              <a:rPr lang="en-US" smtClean="0"/>
              <a:t>‹#›</a:t>
            </a:fld>
            <a:endParaRPr lang="en-US"/>
          </a:p>
        </p:txBody>
      </p:sp>
    </p:spTree>
    <p:extLst>
      <p:ext uri="{BB962C8B-B14F-4D97-AF65-F5344CB8AC3E}">
        <p14:creationId xmlns:p14="http://schemas.microsoft.com/office/powerpoint/2010/main" val="1419290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hyperlink" Target="https://ncatlab.org/nlab/show/radius+of+convergence" TargetMode="Externa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emf"/></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0.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00.png"/><Relationship Id="rId5" Type="http://schemas.openxmlformats.org/officeDocument/2006/relationships/image" Target="../media/image3.png"/><Relationship Id="rId4" Type="http://schemas.openxmlformats.org/officeDocument/2006/relationships/image" Target="../media/image98.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103.png"/><Relationship Id="rId1" Type="http://schemas.openxmlformats.org/officeDocument/2006/relationships/slideLayout" Target="../slideLayouts/slideLayout6.xml"/><Relationship Id="rId6" Type="http://schemas.openxmlformats.org/officeDocument/2006/relationships/image" Target="../media/image107.png"/><Relationship Id="rId5" Type="http://schemas.openxmlformats.org/officeDocument/2006/relationships/image" Target="../media/image7.png"/><Relationship Id="rId4" Type="http://schemas.openxmlformats.org/officeDocument/2006/relationships/image" Target="../media/image10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124.png"/></Relationships>
</file>

<file path=ppt/slides/_rels/slide8.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129.png"/><Relationship Id="rId4" Type="http://schemas.openxmlformats.org/officeDocument/2006/relationships/image" Target="../media/image1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0DC1-FD22-4F2D-E0C4-2B2A96B7A818}"/>
              </a:ext>
            </a:extLst>
          </p:cNvPr>
          <p:cNvSpPr>
            <a:spLocks noGrp="1"/>
          </p:cNvSpPr>
          <p:nvPr>
            <p:ph type="ctrTitle"/>
          </p:nvPr>
        </p:nvSpPr>
        <p:spPr/>
        <p:txBody>
          <a:bodyPr>
            <a:normAutofit fontScale="90000"/>
          </a:bodyPr>
          <a:lstStyle/>
          <a:p>
            <a:r>
              <a:rPr lang="en-US" dirty="0"/>
              <a:t>PHYS4260 Quantum Mechanics II</a:t>
            </a:r>
            <a:br>
              <a:rPr lang="en-US" dirty="0"/>
            </a:br>
            <a:r>
              <a:rPr lang="en-US" dirty="0"/>
              <a:t>Spring 2025</a:t>
            </a:r>
            <a:br>
              <a:rPr lang="en-US" dirty="0"/>
            </a:br>
            <a:endParaRPr lang="en-US" dirty="0"/>
          </a:p>
        </p:txBody>
      </p:sp>
      <p:sp>
        <p:nvSpPr>
          <p:cNvPr id="3" name="Subtitle 2">
            <a:extLst>
              <a:ext uri="{FF2B5EF4-FFF2-40B4-BE49-F238E27FC236}">
                <a16:creationId xmlns:a16="http://schemas.microsoft.com/office/drawing/2014/main" id="{C6165166-31DD-9AC8-B957-5FC5A0C85355}"/>
              </a:ext>
            </a:extLst>
          </p:cNvPr>
          <p:cNvSpPr>
            <a:spLocks noGrp="1"/>
          </p:cNvSpPr>
          <p:nvPr>
            <p:ph type="subTitle" idx="1"/>
          </p:nvPr>
        </p:nvSpPr>
        <p:spPr/>
        <p:txBody>
          <a:bodyPr>
            <a:normAutofit/>
          </a:bodyPr>
          <a:lstStyle/>
          <a:p>
            <a:r>
              <a:rPr lang="en-US" sz="4000" dirty="0"/>
              <a:t>Time Dependent Perturbation Theory</a:t>
            </a:r>
          </a:p>
        </p:txBody>
      </p:sp>
    </p:spTree>
    <p:extLst>
      <p:ext uri="{BB962C8B-B14F-4D97-AF65-F5344CB8AC3E}">
        <p14:creationId xmlns:p14="http://schemas.microsoft.com/office/powerpoint/2010/main" val="222469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5AD5-A677-1ECF-5F60-3C37FC59A935}"/>
              </a:ext>
            </a:extLst>
          </p:cNvPr>
          <p:cNvSpPr>
            <a:spLocks noGrp="1"/>
          </p:cNvSpPr>
          <p:nvPr>
            <p:ph type="title"/>
          </p:nvPr>
        </p:nvSpPr>
        <p:spPr>
          <a:xfrm>
            <a:off x="193963" y="0"/>
            <a:ext cx="10515600" cy="1325563"/>
          </a:xfrm>
        </p:spPr>
        <p:txBody>
          <a:bodyPr/>
          <a:lstStyle/>
          <a:p>
            <a:r>
              <a:rPr lang="en-US" b="1" dirty="0"/>
              <a:t>Why do we keep using perturbation theory?</a:t>
            </a:r>
          </a:p>
        </p:txBody>
      </p:sp>
      <p:sp>
        <p:nvSpPr>
          <p:cNvPr id="4" name="TextBox 3">
            <a:extLst>
              <a:ext uri="{FF2B5EF4-FFF2-40B4-BE49-F238E27FC236}">
                <a16:creationId xmlns:a16="http://schemas.microsoft.com/office/drawing/2014/main" id="{848159AD-07AB-4056-5993-74B592ABFD89}"/>
              </a:ext>
            </a:extLst>
          </p:cNvPr>
          <p:cNvSpPr txBox="1"/>
          <p:nvPr/>
        </p:nvSpPr>
        <p:spPr>
          <a:xfrm>
            <a:off x="335973" y="1135118"/>
            <a:ext cx="11662064" cy="1477328"/>
          </a:xfrm>
          <a:prstGeom prst="rect">
            <a:avLst/>
          </a:prstGeom>
          <a:noFill/>
        </p:spPr>
        <p:txBody>
          <a:bodyPr wrap="square">
            <a:spAutoFit/>
          </a:bodyPr>
          <a:lstStyle/>
          <a:p>
            <a:r>
              <a:rPr lang="en-US" dirty="0"/>
              <a:t>The key point is that the expansion in perturbation theory is viewed as an </a:t>
            </a:r>
            <a:r>
              <a:rPr lang="en-US" dirty="0">
                <a:solidFill>
                  <a:srgbClr val="FF0000"/>
                </a:solidFill>
              </a:rPr>
              <a:t>asymptotic expansion</a:t>
            </a:r>
            <a:r>
              <a:rPr lang="en-US" dirty="0"/>
              <a:t>.</a:t>
            </a:r>
          </a:p>
          <a:p>
            <a:endParaRPr lang="en-US" dirty="0"/>
          </a:p>
          <a:p>
            <a:r>
              <a:rPr lang="en-US" dirty="0"/>
              <a:t>An asymptotic expansion of a function is a formal power series that may not converge, but whose terms decrease fast enough such that the truncation of the series at any finite order still provides a controlled approximation to a given function.</a:t>
            </a:r>
          </a:p>
        </p:txBody>
      </p:sp>
      <p:pic>
        <p:nvPicPr>
          <p:cNvPr id="6" name="Picture 5" descr="A mathematical equation with numbers and symbols&#10;&#10;AI-generated content may be incorrect.">
            <a:extLst>
              <a:ext uri="{FF2B5EF4-FFF2-40B4-BE49-F238E27FC236}">
                <a16:creationId xmlns:a16="http://schemas.microsoft.com/office/drawing/2014/main" id="{141CE1AB-6A03-7EC5-80DE-01E315F01165}"/>
              </a:ext>
            </a:extLst>
          </p:cNvPr>
          <p:cNvPicPr>
            <a:picLocks noChangeAspect="1"/>
          </p:cNvPicPr>
          <p:nvPr/>
        </p:nvPicPr>
        <p:blipFill>
          <a:blip r:embed="rId2"/>
          <a:stretch>
            <a:fillRect/>
          </a:stretch>
        </p:blipFill>
        <p:spPr>
          <a:xfrm>
            <a:off x="3808844" y="3637866"/>
            <a:ext cx="3556000" cy="10922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4379A1-13BB-CC56-6EFB-01BA6E487776}"/>
                  </a:ext>
                </a:extLst>
              </p:cNvPr>
              <p:cNvSpPr txBox="1"/>
              <p:nvPr/>
            </p:nvSpPr>
            <p:spPr>
              <a:xfrm>
                <a:off x="335972" y="2714536"/>
                <a:ext cx="11457709" cy="943079"/>
              </a:xfrm>
              <a:prstGeom prst="rect">
                <a:avLst/>
              </a:prstGeom>
              <a:noFill/>
            </p:spPr>
            <p:txBody>
              <a:bodyPr wrap="square">
                <a:spAutoFit/>
              </a:bodyPr>
              <a:lstStyle/>
              <a:p>
                <a:r>
                  <a:rPr lang="en-US" b="1" dirty="0"/>
                  <a:t>Asymptotic expansion.</a:t>
                </a:r>
                <a:r>
                  <a:rPr lang="en-US" dirty="0"/>
                  <a:t> Given a function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ℝ</m:t>
                    </m:r>
                    <m:r>
                      <a:rPr lang="en-US" i="1" dirty="0" smtClean="0">
                        <a:latin typeface="Cambria Math" panose="02040503050406030204" pitchFamily="18" charset="0"/>
                      </a:rPr>
                      <m:t>→</m:t>
                    </m:r>
                    <m:r>
                      <a:rPr lang="en-US" i="1" dirty="0" smtClean="0">
                        <a:latin typeface="Cambria Math" panose="02040503050406030204" pitchFamily="18" charset="0"/>
                      </a:rPr>
                      <m:t>ℝ</m:t>
                    </m:r>
                  </m:oMath>
                </a14:m>
                <a:r>
                  <a:rPr lang="en-US" dirty="0"/>
                  <a:t>, a formal power series                          is an asymptotic expansion of </a:t>
                </a:r>
                <a14:m>
                  <m:oMath xmlns:m="http://schemas.openxmlformats.org/officeDocument/2006/math">
                    <m:r>
                      <a:rPr lang="en-US" i="1" dirty="0" smtClean="0">
                        <a:latin typeface="Cambria Math" panose="02040503050406030204" pitchFamily="18" charset="0"/>
                      </a:rPr>
                      <m:t>𝑓</m:t>
                    </m:r>
                  </m:oMath>
                </a14:m>
                <a:r>
                  <a:rPr lang="en-US" dirty="0"/>
                  <a:t> at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=0</m:t>
                    </m:r>
                  </m:oMath>
                </a14:m>
                <a:r>
                  <a:rPr lang="en-US" dirty="0"/>
                  <a:t> if for each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ℕ</m:t>
                    </m:r>
                  </m:oMath>
                </a14:m>
                <a:r>
                  <a:rPr lang="en-US" dirty="0"/>
                  <a:t> the limit of the difference between </a:t>
                </a:r>
                <a14:m>
                  <m:oMath xmlns:m="http://schemas.openxmlformats.org/officeDocument/2006/math">
                    <m:r>
                      <a:rPr lang="en-US" i="1" dirty="0" smtClean="0">
                        <a:latin typeface="Cambria Math" panose="02040503050406030204" pitchFamily="18" charset="0"/>
                      </a:rPr>
                      <m:t>𝑓</m:t>
                    </m:r>
                  </m:oMath>
                </a14:m>
                <a:r>
                  <a:rPr lang="en-US" dirty="0"/>
                  <a:t> and the sum of the first </a:t>
                </a:r>
                <a14:m>
                  <m:oMath xmlns:m="http://schemas.openxmlformats.org/officeDocument/2006/math">
                    <m:r>
                      <a:rPr lang="en-US" i="1" dirty="0" smtClean="0">
                        <a:latin typeface="Cambria Math" panose="02040503050406030204" pitchFamily="18" charset="0"/>
                      </a:rPr>
                      <m:t>𝑛</m:t>
                    </m:r>
                  </m:oMath>
                </a14:m>
                <a:r>
                  <a:rPr lang="en-US" dirty="0"/>
                  <a:t> terms of the series divided by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𝑛</m:t>
                        </m:r>
                      </m:sup>
                    </m:sSup>
                  </m:oMath>
                </a14:m>
                <a:r>
                  <a:rPr lang="en-US" dirty="0"/>
                  <a:t> is zero as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 </m:t>
                    </m:r>
                  </m:oMath>
                </a14:m>
                <a:r>
                  <a:rPr lang="en-US" dirty="0"/>
                  <a:t>tends to 0:</a:t>
                </a:r>
              </a:p>
            </p:txBody>
          </p:sp>
        </mc:Choice>
        <mc:Fallback xmlns="">
          <p:sp>
            <p:nvSpPr>
              <p:cNvPr id="8" name="TextBox 7">
                <a:extLst>
                  <a:ext uri="{FF2B5EF4-FFF2-40B4-BE49-F238E27FC236}">
                    <a16:creationId xmlns:a16="http://schemas.microsoft.com/office/drawing/2014/main" id="{314379A1-13BB-CC56-6EFB-01BA6E487776}"/>
                  </a:ext>
                </a:extLst>
              </p:cNvPr>
              <p:cNvSpPr txBox="1">
                <a:spLocks noRot="1" noChangeAspect="1" noMove="1" noResize="1" noEditPoints="1" noAdjustHandles="1" noChangeArrowheads="1" noChangeShapeType="1" noTextEdit="1"/>
              </p:cNvSpPr>
              <p:nvPr/>
            </p:nvSpPr>
            <p:spPr>
              <a:xfrm>
                <a:off x="335972" y="2714536"/>
                <a:ext cx="11457709" cy="943079"/>
              </a:xfrm>
              <a:prstGeom prst="rect">
                <a:avLst/>
              </a:prstGeom>
              <a:blipFill>
                <a:blip r:embed="rId3"/>
                <a:stretch>
                  <a:fillRect l="-443" t="-2667" b="-8000"/>
                </a:stretch>
              </a:blipFill>
            </p:spPr>
            <p:txBody>
              <a:bodyPr/>
              <a:lstStyle/>
              <a:p>
                <a:r>
                  <a:rPr lang="en-US">
                    <a:noFill/>
                  </a:rPr>
                  <a:t> </a:t>
                </a:r>
              </a:p>
            </p:txBody>
          </p:sp>
        </mc:Fallback>
      </mc:AlternateContent>
      <p:pic>
        <p:nvPicPr>
          <p:cNvPr id="10" name="Picture 9" descr="A black and white image of a mathematical equation&#10;&#10;AI-generated content may be incorrect.">
            <a:extLst>
              <a:ext uri="{FF2B5EF4-FFF2-40B4-BE49-F238E27FC236}">
                <a16:creationId xmlns:a16="http://schemas.microsoft.com/office/drawing/2014/main" id="{EE07170A-08F4-0090-484B-068185C672BD}"/>
              </a:ext>
            </a:extLst>
          </p:cNvPr>
          <p:cNvPicPr>
            <a:picLocks noChangeAspect="1"/>
          </p:cNvPicPr>
          <p:nvPr/>
        </p:nvPicPr>
        <p:blipFill>
          <a:blip r:embed="rId4"/>
          <a:stretch>
            <a:fillRect/>
          </a:stretch>
        </p:blipFill>
        <p:spPr>
          <a:xfrm>
            <a:off x="7267864" y="2626644"/>
            <a:ext cx="1168400" cy="419100"/>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8ED1821-9D8F-FB0E-2B93-F4F252007276}"/>
                  </a:ext>
                </a:extLst>
              </p:cNvPr>
              <p:cNvSpPr txBox="1"/>
              <p:nvPr/>
            </p:nvSpPr>
            <p:spPr>
              <a:xfrm>
                <a:off x="392545" y="5046589"/>
                <a:ext cx="11662064" cy="646331"/>
              </a:xfrm>
              <a:prstGeom prst="rect">
                <a:avLst/>
              </a:prstGeom>
              <a:noFill/>
            </p:spPr>
            <p:txBody>
              <a:bodyPr wrap="square">
                <a:spAutoFit/>
              </a:bodyPr>
              <a:lstStyle/>
              <a:p>
                <a:r>
                  <a:rPr lang="en-US" b="0" i="0" dirty="0">
                    <a:solidFill>
                      <a:srgbClr val="333333"/>
                    </a:solidFill>
                    <a:effectLst/>
                    <a:latin typeface="DejaVu Serif"/>
                  </a:rPr>
                  <a:t>This definition makes no statement about the behavior as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b="0" i="0" dirty="0">
                    <a:solidFill>
                      <a:srgbClr val="333333"/>
                    </a:solidFill>
                    <a:effectLst/>
                    <a:latin typeface="DejaVu Serif"/>
                  </a:rPr>
                  <a:t>. In particular, an asymptotic expansion may have vanishing </a:t>
                </a:r>
                <a:r>
                  <a:rPr lang="en-US" b="0" i="0" dirty="0">
                    <a:effectLst/>
                    <a:latin typeface="DejaVu Serif"/>
                    <a:hlinkClick r:id="rId5">
                      <a:extLst>
                        <a:ext uri="{A12FA001-AC4F-418D-AE19-62706E023703}">
                          <ahyp:hlinkClr xmlns:ahyp="http://schemas.microsoft.com/office/drawing/2018/hyperlinkcolor" val="tx"/>
                        </a:ext>
                      </a:extLst>
                    </a:hlinkClick>
                  </a:rPr>
                  <a:t>radius of convergence</a:t>
                </a:r>
                <a:r>
                  <a:rPr lang="en-US" b="0" i="0" dirty="0">
                    <a:effectLst/>
                    <a:latin typeface="DejaVu Serif"/>
                  </a:rPr>
                  <a:t> </a:t>
                </a:r>
                <a:r>
                  <a:rPr lang="en-US" b="0" i="0" dirty="0">
                    <a:solidFill>
                      <a:srgbClr val="333333"/>
                    </a:solidFill>
                    <a:effectLst/>
                    <a:latin typeface="DejaVu Serif"/>
                  </a:rPr>
                  <a:t>(and nevertheless provide useful approximate information).</a:t>
                </a:r>
                <a:endParaRPr lang="en-US" dirty="0"/>
              </a:p>
            </p:txBody>
          </p:sp>
        </mc:Choice>
        <mc:Fallback>
          <p:sp>
            <p:nvSpPr>
              <p:cNvPr id="5" name="TextBox 4">
                <a:extLst>
                  <a:ext uri="{FF2B5EF4-FFF2-40B4-BE49-F238E27FC236}">
                    <a16:creationId xmlns:a16="http://schemas.microsoft.com/office/drawing/2014/main" id="{08ED1821-9D8F-FB0E-2B93-F4F252007276}"/>
                  </a:ext>
                </a:extLst>
              </p:cNvPr>
              <p:cNvSpPr txBox="1">
                <a:spLocks noRot="1" noChangeAspect="1" noMove="1" noResize="1" noEditPoints="1" noAdjustHandles="1" noChangeArrowheads="1" noChangeShapeType="1" noTextEdit="1"/>
              </p:cNvSpPr>
              <p:nvPr/>
            </p:nvSpPr>
            <p:spPr>
              <a:xfrm>
                <a:off x="392545" y="5046589"/>
                <a:ext cx="11662064" cy="646331"/>
              </a:xfrm>
              <a:prstGeom prst="rect">
                <a:avLst/>
              </a:prstGeom>
              <a:blipFill>
                <a:blip r:embed="rId6"/>
                <a:stretch>
                  <a:fillRect l="-435" t="-3846" b="-13462"/>
                </a:stretch>
              </a:blipFill>
            </p:spPr>
            <p:txBody>
              <a:bodyPr/>
              <a:lstStyle/>
              <a:p>
                <a:r>
                  <a:rPr lang="en-US">
                    <a:noFill/>
                  </a:rPr>
                  <a:t> </a:t>
                </a:r>
              </a:p>
            </p:txBody>
          </p:sp>
        </mc:Fallback>
      </mc:AlternateContent>
    </p:spTree>
    <p:extLst>
      <p:ext uri="{BB962C8B-B14F-4D97-AF65-F5344CB8AC3E}">
        <p14:creationId xmlns:p14="http://schemas.microsoft.com/office/powerpoint/2010/main" val="360886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F71AE4-E5AE-C364-749B-0FA37873507C}"/>
              </a:ext>
            </a:extLst>
          </p:cNvPr>
          <p:cNvSpPr txBox="1"/>
          <p:nvPr/>
        </p:nvSpPr>
        <p:spPr>
          <a:xfrm>
            <a:off x="193962" y="1325562"/>
            <a:ext cx="11599719" cy="1754326"/>
          </a:xfrm>
          <a:prstGeom prst="rect">
            <a:avLst/>
          </a:prstGeom>
          <a:noFill/>
        </p:spPr>
        <p:txBody>
          <a:bodyPr wrap="square">
            <a:spAutoFit/>
          </a:bodyPr>
          <a:lstStyle/>
          <a:p>
            <a:r>
              <a:rPr lang="en-US" dirty="0"/>
              <a:t>Nevertheless, for examples such as quantum electrodynamics and quantum chromodynamics as in the standard model of particles, the truncation of these series to the first handful of loop orders happens to agree with experiment (such as at the LHC collider) to high precision (for QED) or at least good precision (for QCD). </a:t>
            </a:r>
          </a:p>
          <a:p>
            <a:endParaRPr lang="en-US" dirty="0"/>
          </a:p>
          <a:p>
            <a:r>
              <a:rPr lang="en-US" dirty="0"/>
              <a:t>Therefore, one interprets the scattering matrix in perturbative quantum field theory as an asymptotic expansion of what should be the true non-perturbative result.</a:t>
            </a:r>
          </a:p>
        </p:txBody>
      </p:sp>
      <p:sp>
        <p:nvSpPr>
          <p:cNvPr id="5" name="Title 1">
            <a:extLst>
              <a:ext uri="{FF2B5EF4-FFF2-40B4-BE49-F238E27FC236}">
                <a16:creationId xmlns:a16="http://schemas.microsoft.com/office/drawing/2014/main" id="{8FED0760-D303-93BA-BFCD-F0EF2B842876}"/>
              </a:ext>
            </a:extLst>
          </p:cNvPr>
          <p:cNvSpPr txBox="1">
            <a:spLocks/>
          </p:cNvSpPr>
          <p:nvPr/>
        </p:nvSpPr>
        <p:spPr>
          <a:xfrm>
            <a:off x="193963"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Why do we keep using perturbation theory?</a:t>
            </a:r>
            <a:endParaRPr lang="en-US" b="1" dirty="0"/>
          </a:p>
        </p:txBody>
      </p:sp>
    </p:spTree>
    <p:extLst>
      <p:ext uri="{BB962C8B-B14F-4D97-AF65-F5344CB8AC3E}">
        <p14:creationId xmlns:p14="http://schemas.microsoft.com/office/powerpoint/2010/main" val="1219477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79F69A-00BB-A71D-42C9-56B1149DE8CD}"/>
              </a:ext>
            </a:extLst>
          </p:cNvPr>
          <p:cNvSpPr>
            <a:spLocks noGrp="1"/>
          </p:cNvSpPr>
          <p:nvPr>
            <p:ph type="title"/>
          </p:nvPr>
        </p:nvSpPr>
        <p:spPr>
          <a:xfrm>
            <a:off x="390331" y="0"/>
            <a:ext cx="10515600" cy="1325563"/>
          </a:xfrm>
        </p:spPr>
        <p:txBody>
          <a:bodyPr/>
          <a:lstStyle/>
          <a:p>
            <a:r>
              <a:rPr lang="en-US" b="1" dirty="0"/>
              <a:t>Necessity of a Field viewpoint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39640C3-3CDC-10C6-8AA2-8A0EBD3BFA05}"/>
                  </a:ext>
                </a:extLst>
              </p:cNvPr>
              <p:cNvSpPr txBox="1"/>
              <p:nvPr/>
            </p:nvSpPr>
            <p:spPr>
              <a:xfrm>
                <a:off x="464198" y="1325564"/>
                <a:ext cx="11516308" cy="5078313"/>
              </a:xfrm>
              <a:prstGeom prst="rect">
                <a:avLst/>
              </a:prstGeom>
              <a:noFill/>
            </p:spPr>
            <p:txBody>
              <a:bodyPr wrap="square">
                <a:spAutoFit/>
              </a:bodyPr>
              <a:lstStyle/>
              <a:p>
                <a:r>
                  <a:rPr lang="en-US" dirty="0"/>
                  <a:t>Quantum field theory (QFT) is the application of quantum mechanics to dynamical systems of fields, in the same sense that Quantum Mechanics is concerned mainly with the quantization of dynamical systems of particles.</a:t>
                </a:r>
              </a:p>
              <a:p>
                <a:endParaRPr lang="en-US" dirty="0"/>
              </a:p>
              <a:p>
                <a:r>
                  <a:rPr lang="en-US" dirty="0"/>
                  <a:t>Goal: understand processes that occur at very small (quantum-mechanical) scales and very large (relativistic) energies. </a:t>
                </a:r>
              </a:p>
              <a:p>
                <a:endParaRPr lang="en-US" dirty="0"/>
              </a:p>
              <a:p>
                <a:r>
                  <a:rPr lang="en-US" b="1" dirty="0"/>
                  <a:t>Question:</a:t>
                </a:r>
                <a:r>
                  <a:rPr lang="en-US" dirty="0"/>
                  <a:t> Why do we need to study the quantization of fields?</a:t>
                </a:r>
              </a:p>
              <a:p>
                <a:endParaRPr lang="en-US" dirty="0"/>
              </a:p>
              <a:p>
                <a:r>
                  <a:rPr lang="en-US" b="1" dirty="0"/>
                  <a:t>Question:</a:t>
                </a:r>
                <a:r>
                  <a:rPr lang="en-US" dirty="0"/>
                  <a:t> Why can't we just quantize relativistic particles the way we quantized nonrelativistic particles?</a:t>
                </a:r>
              </a:p>
              <a:p>
                <a:endParaRPr lang="en-US" dirty="0"/>
              </a:p>
              <a:p>
                <a:r>
                  <a:rPr lang="en-US" dirty="0"/>
                  <a:t>An answer can be given at different levels:</a:t>
                </a:r>
              </a:p>
              <a:p>
                <a:endParaRPr lang="en-US" dirty="0"/>
              </a:p>
              <a:p>
                <a:pPr marL="342900" indent="-342900">
                  <a:buAutoNum type="arabicPeriod"/>
                </a:pPr>
                <a:r>
                  <a:rPr lang="en-US" dirty="0"/>
                  <a:t>a single-particle relativistic wave equation (such as the Klein-Gordon equation or the Dirac equation) gives rise to negative energy states and other inconsistencies.</a:t>
                </a:r>
              </a:p>
              <a:p>
                <a:pPr marL="342900" indent="-342900">
                  <a:buAutoNum type="arabicPeriod"/>
                </a:pPr>
                <a:endParaRPr lang="en-US" dirty="0"/>
              </a:p>
              <a:p>
                <a:pPr marL="342900" indent="-342900">
                  <a:buAutoNum type="arabicPeriod"/>
                </a:pPr>
                <a:r>
                  <a:rPr lang="en-US" dirty="0"/>
                  <a:t>No right to assume that any relativistic process can be explained in terms of a single particle, since the Einstein relation </a:t>
                </a:r>
                <a14:m>
                  <m:oMath xmlns:m="http://schemas.openxmlformats.org/officeDocument/2006/math">
                    <m:r>
                      <a:rPr lang="en-US" i="1" dirty="0" smtClean="0">
                        <a:latin typeface="Cambria Math" panose="02040503050406030204" pitchFamily="18" charset="0"/>
                      </a:rPr>
                      <m:t>𝐸</m:t>
                    </m:r>
                    <m:r>
                      <a:rPr lang="en-US" i="1" dirty="0" smtClean="0">
                        <a:latin typeface="Cambria Math" panose="02040503050406030204" pitchFamily="18" charset="0"/>
                      </a:rPr>
                      <m:t>=</m:t>
                    </m:r>
                    <m:r>
                      <a:rPr lang="en-US" i="1" dirty="0" smtClean="0">
                        <a:latin typeface="Cambria Math" panose="02040503050406030204" pitchFamily="18" charset="0"/>
                      </a:rPr>
                      <m:t>𝑚</m:t>
                    </m:r>
                    <m:sSup>
                      <m:sSupPr>
                        <m:ctrlPr>
                          <a:rPr lang="en-US" i="1" dirty="0">
                            <a:latin typeface="Cambria Math" panose="02040503050406030204" pitchFamily="18" charset="0"/>
                          </a:rPr>
                        </m:ctrlPr>
                      </m:sSupPr>
                      <m:e>
                        <m:r>
                          <a:rPr lang="en-US" i="1" dirty="0">
                            <a:latin typeface="Cambria Math" panose="02040503050406030204" pitchFamily="18" charset="0"/>
                          </a:rPr>
                          <m:t>𝑐</m:t>
                        </m:r>
                      </m:e>
                      <m:sup>
                        <m:r>
                          <a:rPr lang="en-US" i="1" dirty="0">
                            <a:latin typeface="Cambria Math" panose="02040503050406030204" pitchFamily="18" charset="0"/>
                          </a:rPr>
                          <m:t>2</m:t>
                        </m:r>
                      </m:sup>
                    </m:sSup>
                  </m:oMath>
                </a14:m>
                <a:r>
                  <a:rPr lang="en-US" dirty="0"/>
                  <a:t> allows for the creation of particle-antiparticle pairs. Even when there is not enough energy for pair creation, multiparticle states appear. </a:t>
                </a:r>
              </a:p>
              <a:p>
                <a:pPr marL="342900" indent="-342900">
                  <a:buAutoNum type="arabicPeriod"/>
                </a:pPr>
                <a:endParaRPr lang="en-US" dirty="0"/>
              </a:p>
            </p:txBody>
          </p:sp>
        </mc:Choice>
        <mc:Fallback xmlns="">
          <p:sp>
            <p:nvSpPr>
              <p:cNvPr id="6" name="TextBox 5">
                <a:extLst>
                  <a:ext uri="{FF2B5EF4-FFF2-40B4-BE49-F238E27FC236}">
                    <a16:creationId xmlns:a16="http://schemas.microsoft.com/office/drawing/2014/main" id="{039640C3-3CDC-10C6-8AA2-8A0EBD3BFA05}"/>
                  </a:ext>
                </a:extLst>
              </p:cNvPr>
              <p:cNvSpPr txBox="1">
                <a:spLocks noRot="1" noChangeAspect="1" noMove="1" noResize="1" noEditPoints="1" noAdjustHandles="1" noChangeArrowheads="1" noChangeShapeType="1" noTextEdit="1"/>
              </p:cNvSpPr>
              <p:nvPr/>
            </p:nvSpPr>
            <p:spPr>
              <a:xfrm>
                <a:off x="464198" y="1325564"/>
                <a:ext cx="11516308" cy="5078313"/>
              </a:xfrm>
              <a:prstGeom prst="rect">
                <a:avLst/>
              </a:prstGeom>
              <a:blipFill>
                <a:blip r:embed="rId2"/>
                <a:stretch>
                  <a:fillRect l="-441" t="-499"/>
                </a:stretch>
              </a:blipFill>
            </p:spPr>
            <p:txBody>
              <a:bodyPr/>
              <a:lstStyle/>
              <a:p>
                <a:r>
                  <a:rPr lang="en-US">
                    <a:noFill/>
                  </a:rPr>
                  <a:t> </a:t>
                </a:r>
              </a:p>
            </p:txBody>
          </p:sp>
        </mc:Fallback>
      </mc:AlternateContent>
    </p:spTree>
    <p:extLst>
      <p:ext uri="{BB962C8B-B14F-4D97-AF65-F5344CB8AC3E}">
        <p14:creationId xmlns:p14="http://schemas.microsoft.com/office/powerpoint/2010/main" val="47158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12F03-E342-CCF9-962F-76DC0B568AB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38E5F1A-ECC3-4C22-E323-E2E8B3562A01}"/>
              </a:ext>
            </a:extLst>
          </p:cNvPr>
          <p:cNvSpPr>
            <a:spLocks noGrp="1"/>
          </p:cNvSpPr>
          <p:nvPr>
            <p:ph type="title"/>
          </p:nvPr>
        </p:nvSpPr>
        <p:spPr>
          <a:xfrm>
            <a:off x="390331" y="0"/>
            <a:ext cx="11411338" cy="1288473"/>
          </a:xfrm>
        </p:spPr>
        <p:txBody>
          <a:bodyPr/>
          <a:lstStyle/>
          <a:p>
            <a:r>
              <a:rPr lang="en-US" b="1" dirty="0"/>
              <a:t>Issues with non-relativistic Quantum Mechanics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8281453-0DFE-BF3B-C1BA-63211C64F7B4}"/>
                  </a:ext>
                </a:extLst>
              </p:cNvPr>
              <p:cNvSpPr txBox="1"/>
              <p:nvPr/>
            </p:nvSpPr>
            <p:spPr>
              <a:xfrm>
                <a:off x="285361" y="1161687"/>
                <a:ext cx="11516308" cy="2862322"/>
              </a:xfrm>
              <a:prstGeom prst="rect">
                <a:avLst/>
              </a:prstGeom>
              <a:noFill/>
            </p:spPr>
            <p:txBody>
              <a:bodyPr wrap="square">
                <a:spAutoFit/>
              </a:bodyPr>
              <a:lstStyle/>
              <a:p>
                <a:r>
                  <a:rPr lang="en-US" dirty="0"/>
                  <a:t>Non-Relativistic QM (1923-1926):        unified and logically consistent picture of many phenomena in atomic physics.</a:t>
                </a:r>
              </a:p>
              <a:p>
                <a:endParaRPr lang="en-US" dirty="0"/>
              </a:p>
              <a:p>
                <a:r>
                  <a:rPr lang="en-US" dirty="0"/>
                  <a:t>NR QM is unfortunately incomplete:</a:t>
                </a:r>
              </a:p>
              <a:p>
                <a:endParaRPr lang="en-US" dirty="0"/>
              </a:p>
              <a:p>
                <a:r>
                  <a:rPr lang="en-US" dirty="0"/>
                  <a:t>1. NR QM </a:t>
                </a:r>
                <a:r>
                  <a:rPr lang="en-US" dirty="0" err="1"/>
                  <a:t>yelds</a:t>
                </a:r>
                <a:r>
                  <a:rPr lang="en-US" dirty="0"/>
                  <a:t> NR energy momentum relations in the classical limit, i.e., cannot explain the fine structure of hydrogen.</a:t>
                </a:r>
              </a:p>
              <a:p>
                <a:endParaRPr lang="en-US" dirty="0"/>
              </a:p>
              <a:p>
                <a:r>
                  <a:rPr lang="en-US" dirty="0"/>
                  <a:t>2. NR QM makes no prediction about the dynamics of particles moving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v</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oMath>
                </a14:m>
                <a:endParaRPr lang="en-US" dirty="0"/>
              </a:p>
              <a:p>
                <a:endParaRPr lang="en-US" dirty="0"/>
              </a:p>
              <a:p>
                <a:r>
                  <a:rPr lang="en-US" dirty="0"/>
                  <a:t>3. NR QM is a single particle theory in which the probability density for finding a particle integrated over all space is the unity at all times:         it cannot describe phenomena such as beta decay, </a:t>
                </a:r>
              </a:p>
            </p:txBody>
          </p:sp>
        </mc:Choice>
        <mc:Fallback>
          <p:sp>
            <p:nvSpPr>
              <p:cNvPr id="6" name="TextBox 5">
                <a:extLst>
                  <a:ext uri="{FF2B5EF4-FFF2-40B4-BE49-F238E27FC236}">
                    <a16:creationId xmlns:a16="http://schemas.microsoft.com/office/drawing/2014/main" id="{D8281453-0DFE-BF3B-C1BA-63211C64F7B4}"/>
                  </a:ext>
                </a:extLst>
              </p:cNvPr>
              <p:cNvSpPr txBox="1">
                <a:spLocks noRot="1" noChangeAspect="1" noMove="1" noResize="1" noEditPoints="1" noAdjustHandles="1" noChangeArrowheads="1" noChangeShapeType="1" noTextEdit="1"/>
              </p:cNvSpPr>
              <p:nvPr/>
            </p:nvSpPr>
            <p:spPr>
              <a:xfrm>
                <a:off x="285361" y="1161687"/>
                <a:ext cx="11516308" cy="2862322"/>
              </a:xfrm>
              <a:prstGeom prst="rect">
                <a:avLst/>
              </a:prstGeom>
              <a:blipFill>
                <a:blip r:embed="rId2"/>
                <a:stretch>
                  <a:fillRect l="-441" t="-885" b="-2655"/>
                </a:stretch>
              </a:blipFill>
            </p:spPr>
            <p:txBody>
              <a:bodyPr/>
              <a:lstStyle/>
              <a:p>
                <a:r>
                  <a:rPr lang="en-US">
                    <a:noFill/>
                  </a:rPr>
                  <a:t> </a:t>
                </a:r>
              </a:p>
            </p:txBody>
          </p:sp>
        </mc:Fallback>
      </mc:AlternateContent>
      <p:sp>
        <p:nvSpPr>
          <p:cNvPr id="2" name="Right Arrow 1">
            <a:extLst>
              <a:ext uri="{FF2B5EF4-FFF2-40B4-BE49-F238E27FC236}">
                <a16:creationId xmlns:a16="http://schemas.microsoft.com/office/drawing/2014/main" id="{81C6B29B-1FFD-E9E5-D18E-FC216CD7E080}"/>
              </a:ext>
            </a:extLst>
          </p:cNvPr>
          <p:cNvSpPr/>
          <p:nvPr/>
        </p:nvSpPr>
        <p:spPr>
          <a:xfrm>
            <a:off x="3532909" y="1208901"/>
            <a:ext cx="322118" cy="3221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BA41C193-0206-FF17-EB7F-04DB677E6DF8}"/>
              </a:ext>
            </a:extLst>
          </p:cNvPr>
          <p:cNvSpPr/>
          <p:nvPr/>
        </p:nvSpPr>
        <p:spPr>
          <a:xfrm>
            <a:off x="2043546" y="3681109"/>
            <a:ext cx="322118" cy="3221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molecule&#10;&#10;AI-generated content may be incorrect.">
            <a:extLst>
              <a:ext uri="{FF2B5EF4-FFF2-40B4-BE49-F238E27FC236}">
                <a16:creationId xmlns:a16="http://schemas.microsoft.com/office/drawing/2014/main" id="{3EFAAEC4-4D5E-AE2D-FC14-F656F76DA9C5}"/>
              </a:ext>
            </a:extLst>
          </p:cNvPr>
          <p:cNvPicPr>
            <a:picLocks noChangeAspect="1"/>
          </p:cNvPicPr>
          <p:nvPr/>
        </p:nvPicPr>
        <p:blipFill>
          <a:blip r:embed="rId3"/>
          <a:stretch>
            <a:fillRect/>
          </a:stretch>
        </p:blipFill>
        <p:spPr>
          <a:xfrm>
            <a:off x="390331" y="4111337"/>
            <a:ext cx="2288309" cy="1681027"/>
          </a:xfrm>
          <a:prstGeom prst="rect">
            <a:avLst/>
          </a:prstGeom>
        </p:spPr>
      </p:pic>
      <p:pic>
        <p:nvPicPr>
          <p:cNvPr id="8" name="Picture 7">
            <a:extLst>
              <a:ext uri="{FF2B5EF4-FFF2-40B4-BE49-F238E27FC236}">
                <a16:creationId xmlns:a16="http://schemas.microsoft.com/office/drawing/2014/main" id="{AB073F45-0B6C-65A8-EFB5-460FB98BFAAD}"/>
              </a:ext>
            </a:extLst>
          </p:cNvPr>
          <p:cNvPicPr>
            <a:picLocks noChangeAspect="1"/>
          </p:cNvPicPr>
          <p:nvPr/>
        </p:nvPicPr>
        <p:blipFill>
          <a:blip r:embed="rId4"/>
          <a:stretch>
            <a:fillRect/>
          </a:stretch>
        </p:blipFill>
        <p:spPr>
          <a:xfrm>
            <a:off x="2893291" y="4204855"/>
            <a:ext cx="2073564" cy="244909"/>
          </a:xfrm>
          <a:prstGeom prst="rect">
            <a:avLst/>
          </a:prstGeom>
        </p:spPr>
      </p:pic>
      <p:sp>
        <p:nvSpPr>
          <p:cNvPr id="9" name="TextBox 8">
            <a:extLst>
              <a:ext uri="{FF2B5EF4-FFF2-40B4-BE49-F238E27FC236}">
                <a16:creationId xmlns:a16="http://schemas.microsoft.com/office/drawing/2014/main" id="{840F398E-1B0D-5A7E-654E-A39DC3516380}"/>
              </a:ext>
            </a:extLst>
          </p:cNvPr>
          <p:cNvSpPr txBox="1"/>
          <p:nvPr/>
        </p:nvSpPr>
        <p:spPr>
          <a:xfrm>
            <a:off x="394855" y="5891645"/>
            <a:ext cx="10503645" cy="646331"/>
          </a:xfrm>
          <a:prstGeom prst="rect">
            <a:avLst/>
          </a:prstGeom>
          <a:noFill/>
        </p:spPr>
        <p:txBody>
          <a:bodyPr wrap="none" rtlCol="0">
            <a:spAutoFit/>
          </a:bodyPr>
          <a:lstStyle/>
          <a:p>
            <a:r>
              <a:rPr lang="en-US" dirty="0"/>
              <a:t>or it cannot describe excited atoms returning to their ground state by spontaneously emitting a single photon </a:t>
            </a:r>
          </a:p>
          <a:p>
            <a:r>
              <a:rPr lang="en-US" dirty="0"/>
              <a:t>in the absence of any external field</a:t>
            </a:r>
          </a:p>
        </p:txBody>
      </p:sp>
    </p:spTree>
    <p:extLst>
      <p:ext uri="{BB962C8B-B14F-4D97-AF65-F5344CB8AC3E}">
        <p14:creationId xmlns:p14="http://schemas.microsoft.com/office/powerpoint/2010/main" val="1939442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83E26-87D2-8609-E5FA-7EC1C32A13D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FE2810C-F651-FBB3-BB81-BA2BFF5F7996}"/>
              </a:ext>
            </a:extLst>
          </p:cNvPr>
          <p:cNvSpPr>
            <a:spLocks noGrp="1"/>
          </p:cNvSpPr>
          <p:nvPr>
            <p:ph type="title"/>
          </p:nvPr>
        </p:nvSpPr>
        <p:spPr>
          <a:xfrm>
            <a:off x="390331" y="0"/>
            <a:ext cx="11411338" cy="1288473"/>
          </a:xfrm>
        </p:spPr>
        <p:txBody>
          <a:bodyPr/>
          <a:lstStyle/>
          <a:p>
            <a:r>
              <a:rPr lang="en-US" b="1" dirty="0"/>
              <a:t>Issues with non-relativistic Quantum Mechanics</a:t>
            </a:r>
          </a:p>
        </p:txBody>
      </p:sp>
      <p:sp>
        <p:nvSpPr>
          <p:cNvPr id="6" name="TextBox 5">
            <a:extLst>
              <a:ext uri="{FF2B5EF4-FFF2-40B4-BE49-F238E27FC236}">
                <a16:creationId xmlns:a16="http://schemas.microsoft.com/office/drawing/2014/main" id="{4E9CEDB0-4A2E-E74F-273B-D4BFF1174D40}"/>
              </a:ext>
            </a:extLst>
          </p:cNvPr>
          <p:cNvSpPr txBox="1"/>
          <p:nvPr/>
        </p:nvSpPr>
        <p:spPr>
          <a:xfrm>
            <a:off x="285361" y="1161687"/>
            <a:ext cx="11516308" cy="1477328"/>
          </a:xfrm>
          <a:prstGeom prst="rect">
            <a:avLst/>
          </a:prstGeom>
          <a:noFill/>
        </p:spPr>
        <p:txBody>
          <a:bodyPr wrap="square">
            <a:spAutoFit/>
          </a:bodyPr>
          <a:lstStyle/>
          <a:p>
            <a:r>
              <a:rPr lang="en-US" dirty="0"/>
              <a:t>Essentially, NR QM cannot cope with the dynamics of multi-particle systems with creation and annihilation.</a:t>
            </a:r>
          </a:p>
          <a:p>
            <a:endParaRPr lang="en-US" dirty="0"/>
          </a:p>
          <a:p>
            <a:r>
              <a:rPr lang="en-US" dirty="0"/>
              <a:t>Dirac 1927: Quantum Theory of emission and absorption of radiation        opened up a new subject called Quantum Fields.</a:t>
            </a:r>
          </a:p>
          <a:p>
            <a:endParaRPr lang="en-US" dirty="0"/>
          </a:p>
          <a:p>
            <a:r>
              <a:rPr lang="en-US" dirty="0">
                <a:solidFill>
                  <a:srgbClr val="FF0000"/>
                </a:solidFill>
              </a:rPr>
              <a:t>Particles of definite mass and spin are interpreted as quantum mechanical excitation of a field.</a:t>
            </a:r>
          </a:p>
        </p:txBody>
      </p:sp>
      <p:sp>
        <p:nvSpPr>
          <p:cNvPr id="5" name="Right Arrow 4">
            <a:extLst>
              <a:ext uri="{FF2B5EF4-FFF2-40B4-BE49-F238E27FC236}">
                <a16:creationId xmlns:a16="http://schemas.microsoft.com/office/drawing/2014/main" id="{7310BA02-F347-D9D8-C313-4294C541F2A5}"/>
              </a:ext>
            </a:extLst>
          </p:cNvPr>
          <p:cNvSpPr/>
          <p:nvPr/>
        </p:nvSpPr>
        <p:spPr>
          <a:xfrm>
            <a:off x="6826827" y="1761851"/>
            <a:ext cx="322118" cy="3221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diagram of a quantum field theory&#10;&#10;AI-generated content may be incorrect.">
            <a:extLst>
              <a:ext uri="{FF2B5EF4-FFF2-40B4-BE49-F238E27FC236}">
                <a16:creationId xmlns:a16="http://schemas.microsoft.com/office/drawing/2014/main" id="{45D4F871-F68C-831A-5522-B3CDA3643702}"/>
              </a:ext>
            </a:extLst>
          </p:cNvPr>
          <p:cNvPicPr>
            <a:picLocks noChangeAspect="1"/>
          </p:cNvPicPr>
          <p:nvPr/>
        </p:nvPicPr>
        <p:blipFill>
          <a:blip r:embed="rId2"/>
          <a:stretch>
            <a:fillRect/>
          </a:stretch>
        </p:blipFill>
        <p:spPr>
          <a:xfrm>
            <a:off x="3491345" y="2883858"/>
            <a:ext cx="5613205" cy="3877795"/>
          </a:xfrm>
          <a:prstGeom prst="rect">
            <a:avLst/>
          </a:prstGeom>
        </p:spPr>
      </p:pic>
    </p:spTree>
    <p:extLst>
      <p:ext uri="{BB962C8B-B14F-4D97-AF65-F5344CB8AC3E}">
        <p14:creationId xmlns:p14="http://schemas.microsoft.com/office/powerpoint/2010/main" val="1165341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4547F4-7DE5-C484-9ABA-775563AA18A6}"/>
                  </a:ext>
                </a:extLst>
              </p:cNvPr>
              <p:cNvSpPr txBox="1"/>
              <p:nvPr/>
            </p:nvSpPr>
            <p:spPr>
              <a:xfrm>
                <a:off x="390331" y="1222310"/>
                <a:ext cx="9982861" cy="1754326"/>
              </a:xfrm>
              <a:prstGeom prst="rect">
                <a:avLst/>
              </a:prstGeom>
              <a:noFill/>
            </p:spPr>
            <p:txBody>
              <a:bodyPr wrap="none" rtlCol="0">
                <a:spAutoFit/>
              </a:bodyPr>
              <a:lstStyle/>
              <a:p>
                <a:r>
                  <a:rPr lang="en-US" dirty="0"/>
                  <a:t>These states can exist for a short amount of time according to the uncertainty principle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𝐸</m:t>
                    </m:r>
                    <m:r>
                      <m:rPr>
                        <m:sty m:val="p"/>
                      </m:rPr>
                      <a:rPr lang="el-GR" b="0"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=ℏ</m:t>
                    </m:r>
                  </m:oMath>
                </a14:m>
                <a:r>
                  <a:rPr lang="en-US" dirty="0"/>
                  <a:t>. </a:t>
                </a:r>
              </a:p>
              <a:p>
                <a:r>
                  <a:rPr lang="en-US" dirty="0"/>
                  <a:t>As we go to higher orders in perturbation theory, arbitrarily many such "virtual" particles can be created.</a:t>
                </a:r>
              </a:p>
              <a:p>
                <a:endParaRPr lang="en-US" dirty="0"/>
              </a:p>
              <a:p>
                <a:r>
                  <a:rPr lang="en-US" dirty="0"/>
                  <a:t>3. Causality cannot be violated.</a:t>
                </a:r>
              </a:p>
              <a:p>
                <a:endParaRPr lang="en-US" dirty="0"/>
              </a:p>
              <a:p>
                <a:r>
                  <a:rPr lang="en-US" dirty="0"/>
                  <a:t>Consider the amplitude for a free particle to propagate from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dirty="0"/>
                  <a:t> to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xmlns="">
          <p:sp>
            <p:nvSpPr>
              <p:cNvPr id="4" name="TextBox 3">
                <a:extLst>
                  <a:ext uri="{FF2B5EF4-FFF2-40B4-BE49-F238E27FC236}">
                    <a16:creationId xmlns:a16="http://schemas.microsoft.com/office/drawing/2014/main" id="{434547F4-7DE5-C484-9ABA-775563AA18A6}"/>
                  </a:ext>
                </a:extLst>
              </p:cNvPr>
              <p:cNvSpPr txBox="1">
                <a:spLocks noRot="1" noChangeAspect="1" noMove="1" noResize="1" noEditPoints="1" noAdjustHandles="1" noChangeArrowheads="1" noChangeShapeType="1" noTextEdit="1"/>
              </p:cNvSpPr>
              <p:nvPr/>
            </p:nvSpPr>
            <p:spPr>
              <a:xfrm>
                <a:off x="390331" y="1222310"/>
                <a:ext cx="9982861" cy="1754326"/>
              </a:xfrm>
              <a:prstGeom prst="rect">
                <a:avLst/>
              </a:prstGeom>
              <a:blipFill>
                <a:blip r:embed="rId2"/>
                <a:stretch>
                  <a:fillRect l="-508" t="-1439" b="-4317"/>
                </a:stretch>
              </a:blipFill>
            </p:spPr>
            <p:txBody>
              <a:bodyPr/>
              <a:lstStyle/>
              <a:p>
                <a:r>
                  <a:rPr lang="en-US">
                    <a:noFill/>
                  </a:rPr>
                  <a:t> </a:t>
                </a:r>
              </a:p>
            </p:txBody>
          </p:sp>
        </mc:Fallback>
      </mc:AlternateContent>
      <p:pic>
        <p:nvPicPr>
          <p:cNvPr id="6" name="Picture 5" descr="A black text with a white background&#10;&#10;Description automatically generated">
            <a:extLst>
              <a:ext uri="{FF2B5EF4-FFF2-40B4-BE49-F238E27FC236}">
                <a16:creationId xmlns:a16="http://schemas.microsoft.com/office/drawing/2014/main" id="{7C06E2BE-9EB7-8C6D-B8DB-E8EE39B01326}"/>
              </a:ext>
            </a:extLst>
          </p:cNvPr>
          <p:cNvPicPr>
            <a:picLocks noChangeAspect="1"/>
          </p:cNvPicPr>
          <p:nvPr/>
        </p:nvPicPr>
        <p:blipFill>
          <a:blip r:embed="rId3"/>
          <a:stretch>
            <a:fillRect/>
          </a:stretch>
        </p:blipFill>
        <p:spPr>
          <a:xfrm>
            <a:off x="4308281" y="2976636"/>
            <a:ext cx="2465743" cy="59598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B24CD7C-2A4A-62AB-6BBF-5A6F426898A7}"/>
                  </a:ext>
                </a:extLst>
              </p:cNvPr>
              <p:cNvSpPr txBox="1"/>
              <p:nvPr/>
            </p:nvSpPr>
            <p:spPr>
              <a:xfrm>
                <a:off x="390331" y="3572621"/>
                <a:ext cx="6097554" cy="369332"/>
              </a:xfrm>
              <a:prstGeom prst="rect">
                <a:avLst/>
              </a:prstGeom>
              <a:noFill/>
            </p:spPr>
            <p:txBody>
              <a:bodyPr wrap="square">
                <a:spAutoFit/>
              </a:bodyPr>
              <a:lstStyle/>
              <a:p>
                <a:r>
                  <a:rPr lang="en-US" dirty="0"/>
                  <a:t>In nonrelativistic quantum mechanics we have </a:t>
                </a:r>
                <a14:m>
                  <m:oMath xmlns:m="http://schemas.openxmlformats.org/officeDocument/2006/math">
                    <m:r>
                      <a:rPr lang="en-US" i="1" dirty="0" smtClean="0">
                        <a:latin typeface="Cambria Math" panose="02040503050406030204" pitchFamily="18" charset="0"/>
                      </a:rPr>
                      <m:t>𝐸</m:t>
                    </m:r>
                    <m:r>
                      <a:rPr lang="en-US"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r>
                      <a:rPr lang="en-US" b="0" i="0" dirty="0" smtClean="0">
                        <a:latin typeface="Cambria Math" panose="02040503050406030204" pitchFamily="18" charset="0"/>
                      </a:rPr>
                      <m:t>/2</m:t>
                    </m:r>
                    <m:r>
                      <a:rPr lang="en-US" b="0" i="1" dirty="0" smtClean="0">
                        <a:latin typeface="Cambria Math" panose="02040503050406030204" pitchFamily="18" charset="0"/>
                      </a:rPr>
                      <m:t>𝑚</m:t>
                    </m:r>
                  </m:oMath>
                </a14:m>
                <a:r>
                  <a:rPr lang="en-US" i="1" dirty="0"/>
                  <a:t>, so</a:t>
                </a:r>
              </a:p>
            </p:txBody>
          </p:sp>
        </mc:Choice>
        <mc:Fallback xmlns="">
          <p:sp>
            <p:nvSpPr>
              <p:cNvPr id="8" name="TextBox 7">
                <a:extLst>
                  <a:ext uri="{FF2B5EF4-FFF2-40B4-BE49-F238E27FC236}">
                    <a16:creationId xmlns:a16="http://schemas.microsoft.com/office/drawing/2014/main" id="{0B24CD7C-2A4A-62AB-6BBF-5A6F426898A7}"/>
                  </a:ext>
                </a:extLst>
              </p:cNvPr>
              <p:cNvSpPr txBox="1">
                <a:spLocks noRot="1" noChangeAspect="1" noMove="1" noResize="1" noEditPoints="1" noAdjustHandles="1" noChangeArrowheads="1" noChangeShapeType="1" noTextEdit="1"/>
              </p:cNvSpPr>
              <p:nvPr/>
            </p:nvSpPr>
            <p:spPr>
              <a:xfrm>
                <a:off x="390331" y="3572621"/>
                <a:ext cx="6097554" cy="369332"/>
              </a:xfrm>
              <a:prstGeom prst="rect">
                <a:avLst/>
              </a:prstGeom>
              <a:blipFill>
                <a:blip r:embed="rId4"/>
                <a:stretch>
                  <a:fillRect l="-832" t="-6667" b="-26667"/>
                </a:stretch>
              </a:blipFill>
            </p:spPr>
            <p:txBody>
              <a:bodyPr/>
              <a:lstStyle/>
              <a:p>
                <a:r>
                  <a:rPr lang="en-US">
                    <a:noFill/>
                  </a:rPr>
                  <a:t> </a:t>
                </a:r>
              </a:p>
            </p:txBody>
          </p:sp>
        </mc:Fallback>
      </mc:AlternateContent>
      <p:pic>
        <p:nvPicPr>
          <p:cNvPr id="10" name="Picture 9" descr="A math equations on a white background&#10;&#10;Description automatically generated">
            <a:extLst>
              <a:ext uri="{FF2B5EF4-FFF2-40B4-BE49-F238E27FC236}">
                <a16:creationId xmlns:a16="http://schemas.microsoft.com/office/drawing/2014/main" id="{6B82D4D6-1836-C887-4C24-4BE0CCE28872}"/>
              </a:ext>
            </a:extLst>
          </p:cNvPr>
          <p:cNvPicPr>
            <a:picLocks noChangeAspect="1"/>
          </p:cNvPicPr>
          <p:nvPr/>
        </p:nvPicPr>
        <p:blipFill>
          <a:blip r:embed="rId5"/>
          <a:stretch>
            <a:fillRect/>
          </a:stretch>
        </p:blipFill>
        <p:spPr>
          <a:xfrm>
            <a:off x="3736910" y="4121352"/>
            <a:ext cx="4464698" cy="2413063"/>
          </a:xfrm>
          <a:prstGeom prst="rect">
            <a:avLst/>
          </a:prstGeom>
        </p:spPr>
      </p:pic>
      <p:sp>
        <p:nvSpPr>
          <p:cNvPr id="11" name="TextBox 10">
            <a:extLst>
              <a:ext uri="{FF2B5EF4-FFF2-40B4-BE49-F238E27FC236}">
                <a16:creationId xmlns:a16="http://schemas.microsoft.com/office/drawing/2014/main" id="{10845212-B62C-6725-AAA6-9E33DA2080B4}"/>
              </a:ext>
            </a:extLst>
          </p:cNvPr>
          <p:cNvSpPr txBox="1"/>
          <p:nvPr/>
        </p:nvSpPr>
        <p:spPr>
          <a:xfrm>
            <a:off x="8467531" y="5104045"/>
            <a:ext cx="3724469" cy="1200329"/>
          </a:xfrm>
          <a:prstGeom prst="rect">
            <a:avLst/>
          </a:prstGeom>
          <a:noFill/>
        </p:spPr>
        <p:txBody>
          <a:bodyPr wrap="square">
            <a:spAutoFit/>
          </a:bodyPr>
          <a:lstStyle/>
          <a:p>
            <a:r>
              <a:rPr lang="en-US" dirty="0"/>
              <a:t>This expression is nonzero for all x and t, indicating that a particle can propagate between any two points in an arbitrarily short time. </a:t>
            </a:r>
          </a:p>
        </p:txBody>
      </p:sp>
      <p:pic>
        <p:nvPicPr>
          <p:cNvPr id="5" name="Picture 4" descr="A black text on a white background&#10;&#10;AI-generated content may be incorrect.">
            <a:extLst>
              <a:ext uri="{FF2B5EF4-FFF2-40B4-BE49-F238E27FC236}">
                <a16:creationId xmlns:a16="http://schemas.microsoft.com/office/drawing/2014/main" id="{8A08EEEE-04F6-EBE4-0A64-AE6FF70E0C9C}"/>
              </a:ext>
            </a:extLst>
          </p:cNvPr>
          <p:cNvPicPr>
            <a:picLocks noChangeAspect="1"/>
          </p:cNvPicPr>
          <p:nvPr/>
        </p:nvPicPr>
        <p:blipFill>
          <a:blip r:embed="rId6"/>
          <a:stretch>
            <a:fillRect/>
          </a:stretch>
        </p:blipFill>
        <p:spPr>
          <a:xfrm>
            <a:off x="286421" y="5848460"/>
            <a:ext cx="2707413" cy="614448"/>
          </a:xfrm>
          <a:prstGeom prst="rect">
            <a:avLst/>
          </a:prstGeom>
        </p:spPr>
      </p:pic>
      <p:sp>
        <p:nvSpPr>
          <p:cNvPr id="7" name="TextBox 6">
            <a:extLst>
              <a:ext uri="{FF2B5EF4-FFF2-40B4-BE49-F238E27FC236}">
                <a16:creationId xmlns:a16="http://schemas.microsoft.com/office/drawing/2014/main" id="{ED39AB15-E62F-ED62-25EB-834CB7CC29C8}"/>
              </a:ext>
            </a:extLst>
          </p:cNvPr>
          <p:cNvSpPr txBox="1"/>
          <p:nvPr/>
        </p:nvSpPr>
        <p:spPr>
          <a:xfrm>
            <a:off x="390331" y="5387575"/>
            <a:ext cx="1684757" cy="369332"/>
          </a:xfrm>
          <a:prstGeom prst="rect">
            <a:avLst/>
          </a:prstGeom>
          <a:noFill/>
        </p:spPr>
        <p:txBody>
          <a:bodyPr wrap="none" rtlCol="0">
            <a:spAutoFit/>
          </a:bodyPr>
          <a:lstStyle/>
          <a:p>
            <a:r>
              <a:rPr lang="en-US" dirty="0"/>
              <a:t>Use the relation</a:t>
            </a:r>
          </a:p>
        </p:txBody>
      </p:sp>
      <p:sp>
        <p:nvSpPr>
          <p:cNvPr id="12" name="Title 3">
            <a:extLst>
              <a:ext uri="{FF2B5EF4-FFF2-40B4-BE49-F238E27FC236}">
                <a16:creationId xmlns:a16="http://schemas.microsoft.com/office/drawing/2014/main" id="{1CA364AE-AA5F-C5EF-8960-EE14C81038F1}"/>
              </a:ext>
            </a:extLst>
          </p:cNvPr>
          <p:cNvSpPr>
            <a:spLocks noGrp="1"/>
          </p:cNvSpPr>
          <p:nvPr>
            <p:ph type="title"/>
          </p:nvPr>
        </p:nvSpPr>
        <p:spPr>
          <a:xfrm>
            <a:off x="390331" y="0"/>
            <a:ext cx="11411338" cy="1288473"/>
          </a:xfrm>
        </p:spPr>
        <p:txBody>
          <a:bodyPr/>
          <a:lstStyle/>
          <a:p>
            <a:r>
              <a:rPr lang="en-US" b="1" dirty="0"/>
              <a:t>Issues with non-relativistic Quantum Mechanics</a:t>
            </a:r>
          </a:p>
        </p:txBody>
      </p:sp>
    </p:spTree>
    <p:extLst>
      <p:ext uri="{BB962C8B-B14F-4D97-AF65-F5344CB8AC3E}">
        <p14:creationId xmlns:p14="http://schemas.microsoft.com/office/powerpoint/2010/main" val="64609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F19272-0A19-D154-8083-8A060F4FB1F5}"/>
                  </a:ext>
                </a:extLst>
              </p:cNvPr>
              <p:cNvSpPr txBox="1"/>
              <p:nvPr/>
            </p:nvSpPr>
            <p:spPr>
              <a:xfrm>
                <a:off x="390331" y="1157197"/>
                <a:ext cx="11562183" cy="704745"/>
              </a:xfrm>
              <a:prstGeom prst="rect">
                <a:avLst/>
              </a:prstGeom>
              <a:noFill/>
            </p:spPr>
            <p:txBody>
              <a:bodyPr wrap="square">
                <a:spAutoFit/>
              </a:bodyPr>
              <a:lstStyle/>
              <a:p>
                <a:r>
                  <a:rPr lang="en-US" dirty="0"/>
                  <a:t>In a relativistic theory, this conclusion would signal a violation of causality. One might hope that using the relativistic expression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sSup>
                          <m:sSupPr>
                            <m:ctrlPr>
                              <a:rPr lang="en-US" i="1">
                                <a:latin typeface="Cambria Math" panose="02040503050406030204" pitchFamily="18" charset="0"/>
                              </a:rPr>
                            </m:ctrlPr>
                          </m:sSupPr>
                          <m:e>
                            <m:r>
                              <a:rPr lang="en-US" b="0" i="1" smtClean="0">
                                <a:latin typeface="Cambria Math" panose="02040503050406030204" pitchFamily="18" charset="0"/>
                              </a:rPr>
                              <m:t>𝑐</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𝑚</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4</m:t>
                            </m:r>
                          </m:sup>
                        </m:sSup>
                      </m:e>
                    </m:rad>
                  </m:oMath>
                </a14:m>
                <a:r>
                  <a:rPr lang="en-US" dirty="0"/>
                  <a:t> would help, but it does not. In analogy with the nonrelativistic case, we have</a:t>
                </a:r>
              </a:p>
            </p:txBody>
          </p:sp>
        </mc:Choice>
        <mc:Fallback xmlns="">
          <p:sp>
            <p:nvSpPr>
              <p:cNvPr id="4" name="TextBox 3">
                <a:extLst>
                  <a:ext uri="{FF2B5EF4-FFF2-40B4-BE49-F238E27FC236}">
                    <a16:creationId xmlns:a16="http://schemas.microsoft.com/office/drawing/2014/main" id="{28F19272-0A19-D154-8083-8A060F4FB1F5}"/>
                  </a:ext>
                </a:extLst>
              </p:cNvPr>
              <p:cNvSpPr txBox="1">
                <a:spLocks noRot="1" noChangeAspect="1" noMove="1" noResize="1" noEditPoints="1" noAdjustHandles="1" noChangeArrowheads="1" noChangeShapeType="1" noTextEdit="1"/>
              </p:cNvSpPr>
              <p:nvPr/>
            </p:nvSpPr>
            <p:spPr>
              <a:xfrm>
                <a:off x="390331" y="1157197"/>
                <a:ext cx="11562183" cy="704745"/>
              </a:xfrm>
              <a:prstGeom prst="rect">
                <a:avLst/>
              </a:prstGeom>
              <a:blipFill>
                <a:blip r:embed="rId2"/>
                <a:stretch>
                  <a:fillRect l="-439" t="-5357" b="-14286"/>
                </a:stretch>
              </a:blipFill>
            </p:spPr>
            <p:txBody>
              <a:bodyPr/>
              <a:lstStyle/>
              <a:p>
                <a:r>
                  <a:rPr lang="en-US">
                    <a:noFill/>
                  </a:rPr>
                  <a:t> </a:t>
                </a:r>
              </a:p>
            </p:txBody>
          </p:sp>
        </mc:Fallback>
      </mc:AlternateContent>
      <p:pic>
        <p:nvPicPr>
          <p:cNvPr id="7" name="Picture 6" descr="A math equations and formulas&#10;&#10;Description automatically generated with medium confidence">
            <a:extLst>
              <a:ext uri="{FF2B5EF4-FFF2-40B4-BE49-F238E27FC236}">
                <a16:creationId xmlns:a16="http://schemas.microsoft.com/office/drawing/2014/main" id="{05AD3C9D-21EB-E9B2-B6AF-1837324E0EB1}"/>
              </a:ext>
            </a:extLst>
          </p:cNvPr>
          <p:cNvPicPr>
            <a:picLocks noChangeAspect="1"/>
          </p:cNvPicPr>
          <p:nvPr/>
        </p:nvPicPr>
        <p:blipFill>
          <a:blip r:embed="rId3"/>
          <a:stretch>
            <a:fillRect/>
          </a:stretch>
        </p:blipFill>
        <p:spPr>
          <a:xfrm>
            <a:off x="3503969" y="1929059"/>
            <a:ext cx="5184062" cy="1932872"/>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37D91E6-5ADA-23B9-9590-7F8DE18F0F20}"/>
                  </a:ext>
                </a:extLst>
              </p:cNvPr>
              <p:cNvSpPr txBox="1"/>
              <p:nvPr/>
            </p:nvSpPr>
            <p:spPr>
              <a:xfrm>
                <a:off x="221601" y="3929048"/>
                <a:ext cx="11730913" cy="1288473"/>
              </a:xfrm>
              <a:prstGeom prst="rect">
                <a:avLst/>
              </a:prstGeom>
              <a:noFill/>
            </p:spPr>
            <p:txBody>
              <a:bodyPr wrap="square">
                <a:spAutoFit/>
              </a:bodyPr>
              <a:lstStyle/>
              <a:p>
                <a:r>
                  <a:rPr lang="en-US" dirty="0"/>
                  <a:t>This integral can be evaluated explicitly in terms of Bessel functions, but we can limit ourselves to study the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2</m:t>
                        </m:r>
                      </m:sup>
                    </m:sSup>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𝑡</m:t>
                        </m:r>
                      </m:e>
                      <m:sup>
                        <m:r>
                          <a:rPr lang="en-US" i="1" dirty="0">
                            <a:latin typeface="Cambria Math" panose="02040503050406030204" pitchFamily="18" charset="0"/>
                          </a:rPr>
                          <m:t>2</m:t>
                        </m:r>
                      </m:sup>
                    </m:sSup>
                    <m:r>
                      <a:rPr lang="en-US" i="1" dirty="0">
                        <a:latin typeface="Cambria Math" panose="02040503050406030204" pitchFamily="18" charset="0"/>
                      </a:rPr>
                      <m:t> </m:t>
                    </m:r>
                  </m:oMath>
                </a14:m>
                <a:r>
                  <a:rPr lang="en-US" dirty="0"/>
                  <a:t>  limit (well outside the light-cone). The phase function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𝑡</m:t>
                    </m:r>
                    <m:r>
                      <a:rPr lang="en-US" i="1" dirty="0" smtClean="0">
                        <a:latin typeface="Cambria Math" panose="02040503050406030204" pitchFamily="18" charset="0"/>
                      </a:rPr>
                      <m:t> </m:t>
                    </m:r>
                    <m:rad>
                      <m:radPr>
                        <m:degHide m:val="on"/>
                        <m:ctrlPr>
                          <a:rPr lang="en-US" i="1" smtClean="0">
                            <a:latin typeface="Cambria Math" panose="02040503050406030204" pitchFamily="18" charset="0"/>
                          </a:rPr>
                        </m:ctrlPr>
                      </m:radPr>
                      <m:deg/>
                      <m:e>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rad>
                  </m:oMath>
                </a14:m>
                <a:r>
                  <a:rPr lang="en-US" dirty="0"/>
                  <a:t>    has a stationary point at </a:t>
                </a:r>
                <a14:m>
                  <m:oMath xmlns:m="http://schemas.openxmlformats.org/officeDocument/2006/math">
                    <m:r>
                      <a:rPr lang="en-US" i="1" dirty="0">
                        <a:latin typeface="Cambria Math" panose="02040503050406030204" pitchFamily="18" charset="0"/>
                      </a:rPr>
                      <m:t>𝑝</m:t>
                    </m:r>
                    <m:r>
                      <a:rPr lang="en-US" b="0" i="1" dirty="0" smtClean="0">
                        <a:latin typeface="Cambria Math" panose="02040503050406030204" pitchFamily="18" charset="0"/>
                      </a:rPr>
                      <m:t>=</m:t>
                    </m:r>
                    <m:r>
                      <a:rPr lang="en-US" b="0" i="1" dirty="0" smtClean="0">
                        <a:latin typeface="Cambria Math" panose="02040503050406030204" pitchFamily="18" charset="0"/>
                      </a:rPr>
                      <m:t>𝑖𝑚𝑥</m:t>
                    </m:r>
                    <m:r>
                      <a:rPr lang="en-US" b="0" i="1" dirty="0" smtClean="0">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m:t>
                            </m:r>
                          </m:e>
                          <m:sup>
                            <m:r>
                              <a:rPr lang="en-US" i="1">
                                <a:latin typeface="Cambria Math" panose="02040503050406030204" pitchFamily="18" charset="0"/>
                              </a:rPr>
                              <m:t>2</m:t>
                            </m:r>
                          </m:sup>
                        </m:sSup>
                      </m:e>
                    </m:rad>
                  </m:oMath>
                </a14:m>
                <a:r>
                  <a:rPr lang="en-US" dirty="0"/>
                  <a:t>. </a:t>
                </a:r>
              </a:p>
              <a:p>
                <a:r>
                  <a:rPr lang="en-US" dirty="0"/>
                  <a:t>We may freely push the contour upward so that it goes through this point. Plugging in this value for p, we find that, up to a rational function of x and t,</a:t>
                </a:r>
              </a:p>
            </p:txBody>
          </p:sp>
        </mc:Choice>
        <mc:Fallback>
          <p:sp>
            <p:nvSpPr>
              <p:cNvPr id="9" name="TextBox 8">
                <a:extLst>
                  <a:ext uri="{FF2B5EF4-FFF2-40B4-BE49-F238E27FC236}">
                    <a16:creationId xmlns:a16="http://schemas.microsoft.com/office/drawing/2014/main" id="{B37D91E6-5ADA-23B9-9590-7F8DE18F0F20}"/>
                  </a:ext>
                </a:extLst>
              </p:cNvPr>
              <p:cNvSpPr txBox="1">
                <a:spLocks noRot="1" noChangeAspect="1" noMove="1" noResize="1" noEditPoints="1" noAdjustHandles="1" noChangeArrowheads="1" noChangeShapeType="1" noTextEdit="1"/>
              </p:cNvSpPr>
              <p:nvPr/>
            </p:nvSpPr>
            <p:spPr>
              <a:xfrm>
                <a:off x="221601" y="3929048"/>
                <a:ext cx="11730913" cy="1288473"/>
              </a:xfrm>
              <a:prstGeom prst="rect">
                <a:avLst/>
              </a:prstGeom>
              <a:blipFill>
                <a:blip r:embed="rId4"/>
                <a:stretch>
                  <a:fillRect l="-432" t="-1961" b="-4902"/>
                </a:stretch>
              </a:blipFill>
            </p:spPr>
            <p:txBody>
              <a:bodyPr/>
              <a:lstStyle/>
              <a:p>
                <a:r>
                  <a:rPr lang="en-US">
                    <a:noFill/>
                  </a:rPr>
                  <a:t> </a:t>
                </a:r>
              </a:p>
            </p:txBody>
          </p:sp>
        </mc:Fallback>
      </mc:AlternateContent>
      <p:sp>
        <p:nvSpPr>
          <p:cNvPr id="2" name="Title 3">
            <a:extLst>
              <a:ext uri="{FF2B5EF4-FFF2-40B4-BE49-F238E27FC236}">
                <a16:creationId xmlns:a16="http://schemas.microsoft.com/office/drawing/2014/main" id="{C69C130A-738F-B29B-E71F-2B5D7F81FE4C}"/>
              </a:ext>
            </a:extLst>
          </p:cNvPr>
          <p:cNvSpPr>
            <a:spLocks noGrp="1"/>
          </p:cNvSpPr>
          <p:nvPr>
            <p:ph type="title"/>
          </p:nvPr>
        </p:nvSpPr>
        <p:spPr>
          <a:xfrm>
            <a:off x="390331" y="0"/>
            <a:ext cx="11411338" cy="1288473"/>
          </a:xfrm>
        </p:spPr>
        <p:txBody>
          <a:bodyPr/>
          <a:lstStyle/>
          <a:p>
            <a:r>
              <a:rPr lang="en-US" b="1" dirty="0"/>
              <a:t>Issues with non-relativistic Quantum Mechanics</a:t>
            </a:r>
          </a:p>
        </p:txBody>
      </p:sp>
      <p:pic>
        <p:nvPicPr>
          <p:cNvPr id="6" name="Picture 5" descr="A black text on a white background&#10;&#10;AI-generated content may be incorrect.">
            <a:extLst>
              <a:ext uri="{FF2B5EF4-FFF2-40B4-BE49-F238E27FC236}">
                <a16:creationId xmlns:a16="http://schemas.microsoft.com/office/drawing/2014/main" id="{351B51ED-71F7-CF02-0E57-8E0B7D302DB8}"/>
              </a:ext>
            </a:extLst>
          </p:cNvPr>
          <p:cNvPicPr>
            <a:picLocks noChangeAspect="1"/>
          </p:cNvPicPr>
          <p:nvPr/>
        </p:nvPicPr>
        <p:blipFill>
          <a:blip r:embed="rId5"/>
          <a:stretch>
            <a:fillRect/>
          </a:stretch>
        </p:blipFill>
        <p:spPr>
          <a:xfrm>
            <a:off x="4723246" y="5085195"/>
            <a:ext cx="2413000" cy="698500"/>
          </a:xfrm>
          <a:prstGeom prst="rect">
            <a:avLst/>
          </a:prstGeom>
        </p:spPr>
      </p:pic>
      <p:sp>
        <p:nvSpPr>
          <p:cNvPr id="10" name="TextBox 9">
            <a:extLst>
              <a:ext uri="{FF2B5EF4-FFF2-40B4-BE49-F238E27FC236}">
                <a16:creationId xmlns:a16="http://schemas.microsoft.com/office/drawing/2014/main" id="{72517250-B1AA-7B92-FB3D-B0D58ED16F94}"/>
              </a:ext>
            </a:extLst>
          </p:cNvPr>
          <p:cNvSpPr txBox="1"/>
          <p:nvPr/>
        </p:nvSpPr>
        <p:spPr>
          <a:xfrm>
            <a:off x="221601" y="5783695"/>
            <a:ext cx="10782372" cy="369332"/>
          </a:xfrm>
          <a:prstGeom prst="rect">
            <a:avLst/>
          </a:prstGeom>
          <a:noFill/>
        </p:spPr>
        <p:txBody>
          <a:bodyPr wrap="square">
            <a:spAutoFit/>
          </a:bodyPr>
          <a:lstStyle/>
          <a:p>
            <a:r>
              <a:rPr lang="en-US" dirty="0"/>
              <a:t>Thus, the propagation amplitude is small but nonzero outside the light-cone, and causality is still violated</a:t>
            </a:r>
          </a:p>
        </p:txBody>
      </p:sp>
    </p:spTree>
    <p:extLst>
      <p:ext uri="{BB962C8B-B14F-4D97-AF65-F5344CB8AC3E}">
        <p14:creationId xmlns:p14="http://schemas.microsoft.com/office/powerpoint/2010/main" val="346969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6C5D02-4045-E958-B1BA-F79E08ABF6BC}"/>
              </a:ext>
            </a:extLst>
          </p:cNvPr>
          <p:cNvSpPr>
            <a:spLocks noGrp="1"/>
          </p:cNvSpPr>
          <p:nvPr>
            <p:ph type="title"/>
          </p:nvPr>
        </p:nvSpPr>
        <p:spPr/>
        <p:txBody>
          <a:bodyPr/>
          <a:lstStyle/>
          <a:p>
            <a:r>
              <a:rPr lang="en-US" b="1" dirty="0"/>
              <a:t>Outline</a:t>
            </a:r>
          </a:p>
        </p:txBody>
      </p:sp>
      <p:sp>
        <p:nvSpPr>
          <p:cNvPr id="4" name="Content Placeholder 3">
            <a:extLst>
              <a:ext uri="{FF2B5EF4-FFF2-40B4-BE49-F238E27FC236}">
                <a16:creationId xmlns:a16="http://schemas.microsoft.com/office/drawing/2014/main" id="{E57347F8-3AFC-2E9C-0659-7516EB8E7F06}"/>
              </a:ext>
            </a:extLst>
          </p:cNvPr>
          <p:cNvSpPr>
            <a:spLocks noGrp="1"/>
          </p:cNvSpPr>
          <p:nvPr>
            <p:ph idx="1"/>
          </p:nvPr>
        </p:nvSpPr>
        <p:spPr/>
        <p:txBody>
          <a:bodyPr/>
          <a:lstStyle/>
          <a:p>
            <a:r>
              <a:rPr lang="en-US" dirty="0"/>
              <a:t>Final remarks on perturbation theory</a:t>
            </a:r>
          </a:p>
          <a:p>
            <a:r>
              <a:rPr lang="en-US" dirty="0"/>
              <a:t>Necessity of a field viewpoint</a:t>
            </a:r>
          </a:p>
          <a:p>
            <a:endParaRPr lang="en-US" dirty="0"/>
          </a:p>
          <a:p>
            <a:endParaRPr lang="en-US" dirty="0"/>
          </a:p>
          <a:p>
            <a:endParaRPr lang="en-US" dirty="0"/>
          </a:p>
        </p:txBody>
      </p:sp>
    </p:spTree>
    <p:extLst>
      <p:ext uri="{BB962C8B-B14F-4D97-AF65-F5344CB8AC3E}">
        <p14:creationId xmlns:p14="http://schemas.microsoft.com/office/powerpoint/2010/main" val="3399272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016C455-3733-1F2E-62D6-4A9E500E3383}"/>
              </a:ext>
            </a:extLst>
          </p:cNvPr>
          <p:cNvSpPr txBox="1">
            <a:spLocks/>
          </p:cNvSpPr>
          <p:nvPr/>
        </p:nvSpPr>
        <p:spPr>
          <a:xfrm>
            <a:off x="23552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 Final remarks on Perturbation Series</a:t>
            </a:r>
          </a:p>
        </p:txBody>
      </p:sp>
      <p:sp>
        <p:nvSpPr>
          <p:cNvPr id="4" name="TextBox 3">
            <a:extLst>
              <a:ext uri="{FF2B5EF4-FFF2-40B4-BE49-F238E27FC236}">
                <a16:creationId xmlns:a16="http://schemas.microsoft.com/office/drawing/2014/main" id="{2A1503F3-38BB-C138-E818-9DBA99CDED60}"/>
              </a:ext>
            </a:extLst>
          </p:cNvPr>
          <p:cNvSpPr txBox="1"/>
          <p:nvPr/>
        </p:nvSpPr>
        <p:spPr>
          <a:xfrm>
            <a:off x="235528" y="1059873"/>
            <a:ext cx="4376391" cy="369332"/>
          </a:xfrm>
          <a:prstGeom prst="rect">
            <a:avLst/>
          </a:prstGeom>
          <a:noFill/>
        </p:spPr>
        <p:txBody>
          <a:bodyPr wrap="none" rtlCol="0">
            <a:spAutoFit/>
          </a:bodyPr>
          <a:lstStyle/>
          <a:p>
            <a:r>
              <a:rPr lang="en-US" dirty="0"/>
              <a:t>Last week we have seen that, we can write </a:t>
            </a:r>
          </a:p>
        </p:txBody>
      </p:sp>
      <p:pic>
        <p:nvPicPr>
          <p:cNvPr id="6" name="Picture 5" descr="A black symbols with a white background&#10;&#10;AI-generated content may be incorrect.">
            <a:extLst>
              <a:ext uri="{FF2B5EF4-FFF2-40B4-BE49-F238E27FC236}">
                <a16:creationId xmlns:a16="http://schemas.microsoft.com/office/drawing/2014/main" id="{EAE48DFF-D3D9-7A39-A12A-1CCC4BA350FA}"/>
              </a:ext>
            </a:extLst>
          </p:cNvPr>
          <p:cNvPicPr>
            <a:picLocks noChangeAspect="1"/>
          </p:cNvPicPr>
          <p:nvPr/>
        </p:nvPicPr>
        <p:blipFill>
          <a:blip r:embed="rId2"/>
          <a:stretch>
            <a:fillRect/>
          </a:stretch>
        </p:blipFill>
        <p:spPr>
          <a:xfrm>
            <a:off x="4159137" y="1429205"/>
            <a:ext cx="2761208" cy="487272"/>
          </a:xfrm>
          <a:prstGeom prst="rect">
            <a:avLst/>
          </a:prstGeom>
        </p:spPr>
      </p:pic>
      <p:grpSp>
        <p:nvGrpSpPr>
          <p:cNvPr id="17" name="Group 16">
            <a:extLst>
              <a:ext uri="{FF2B5EF4-FFF2-40B4-BE49-F238E27FC236}">
                <a16:creationId xmlns:a16="http://schemas.microsoft.com/office/drawing/2014/main" id="{F3FC5D7E-55F8-7204-2F31-6CF835D4A4A1}"/>
              </a:ext>
            </a:extLst>
          </p:cNvPr>
          <p:cNvGrpSpPr/>
          <p:nvPr/>
        </p:nvGrpSpPr>
        <p:grpSpPr>
          <a:xfrm>
            <a:off x="201590" y="1997321"/>
            <a:ext cx="4159014" cy="369332"/>
            <a:chOff x="235528" y="2156837"/>
            <a:chExt cx="4159014" cy="369332"/>
          </a:xfrm>
        </p:grpSpPr>
        <p:sp>
          <p:nvSpPr>
            <p:cNvPr id="7" name="TextBox 6">
              <a:extLst>
                <a:ext uri="{FF2B5EF4-FFF2-40B4-BE49-F238E27FC236}">
                  <a16:creationId xmlns:a16="http://schemas.microsoft.com/office/drawing/2014/main" id="{5FD7B3ED-8D03-01FB-FFC3-ADCC8461404C}"/>
                </a:ext>
              </a:extLst>
            </p:cNvPr>
            <p:cNvSpPr txBox="1"/>
            <p:nvPr/>
          </p:nvSpPr>
          <p:spPr>
            <a:xfrm>
              <a:off x="235528" y="2156837"/>
              <a:ext cx="2867323" cy="369332"/>
            </a:xfrm>
            <a:prstGeom prst="rect">
              <a:avLst/>
            </a:prstGeom>
            <a:noFill/>
          </p:spPr>
          <p:txBody>
            <a:bodyPr wrap="none" rtlCol="0">
              <a:spAutoFit/>
            </a:bodyPr>
            <a:lstStyle/>
            <a:p>
              <a:r>
                <a:rPr lang="en-US" dirty="0"/>
                <a:t>with the boundary condition</a:t>
              </a:r>
            </a:p>
          </p:txBody>
        </p:sp>
        <p:pic>
          <p:nvPicPr>
            <p:cNvPr id="9" name="Picture 8">
              <a:extLst>
                <a:ext uri="{FF2B5EF4-FFF2-40B4-BE49-F238E27FC236}">
                  <a16:creationId xmlns:a16="http://schemas.microsoft.com/office/drawing/2014/main" id="{998ADA58-1360-BB4D-4111-A24144C3805C}"/>
                </a:ext>
              </a:extLst>
            </p:cNvPr>
            <p:cNvPicPr>
              <a:picLocks noChangeAspect="1"/>
            </p:cNvPicPr>
            <p:nvPr/>
          </p:nvPicPr>
          <p:blipFill>
            <a:blip r:embed="rId3"/>
            <a:stretch>
              <a:fillRect/>
            </a:stretch>
          </p:blipFill>
          <p:spPr>
            <a:xfrm>
              <a:off x="3071678" y="2174671"/>
              <a:ext cx="1322864" cy="330716"/>
            </a:xfrm>
            <a:prstGeom prst="rect">
              <a:avLst/>
            </a:prstGeom>
          </p:spPr>
        </p:pic>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6D4B67-9F89-B619-BF98-093CC4BF6D9A}"/>
                  </a:ext>
                </a:extLst>
              </p:cNvPr>
              <p:cNvSpPr txBox="1"/>
              <p:nvPr/>
            </p:nvSpPr>
            <p:spPr>
              <a:xfrm>
                <a:off x="4338584" y="2002610"/>
                <a:ext cx="6173581" cy="369332"/>
              </a:xfrm>
              <a:prstGeom prst="rect">
                <a:avLst/>
              </a:prstGeom>
              <a:noFill/>
            </p:spPr>
            <p:txBody>
              <a:bodyPr wrap="square" rtlCol="0">
                <a:spAutoFit/>
              </a:bodyPr>
              <a:lstStyle/>
              <a:p>
                <a:r>
                  <a:rPr lang="en-US" dirty="0"/>
                  <a:t>.  Integrating this equation from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0</m:t>
                        </m:r>
                      </m:sub>
                    </m:sSub>
                  </m:oMath>
                </a14:m>
                <a:r>
                  <a:rPr lang="en-US" dirty="0"/>
                  <a:t> to </a:t>
                </a:r>
                <a14:m>
                  <m:oMath xmlns:m="http://schemas.openxmlformats.org/officeDocument/2006/math">
                    <m:r>
                      <a:rPr lang="en-US" i="1" dirty="0">
                        <a:latin typeface="Cambria Math" panose="02040503050406030204" pitchFamily="18" charset="0"/>
                      </a:rPr>
                      <m:t>𝑡</m:t>
                    </m:r>
                  </m:oMath>
                </a14:m>
                <a:r>
                  <a:rPr lang="en-US" dirty="0"/>
                  <a:t>, formally we obtain,</a:t>
                </a:r>
              </a:p>
            </p:txBody>
          </p:sp>
        </mc:Choice>
        <mc:Fallback xmlns="">
          <p:sp>
            <p:nvSpPr>
              <p:cNvPr id="10" name="TextBox 9">
                <a:extLst>
                  <a:ext uri="{FF2B5EF4-FFF2-40B4-BE49-F238E27FC236}">
                    <a16:creationId xmlns:a16="http://schemas.microsoft.com/office/drawing/2014/main" id="{356D4B67-9F89-B619-BF98-093CC4BF6D9A}"/>
                  </a:ext>
                </a:extLst>
              </p:cNvPr>
              <p:cNvSpPr txBox="1">
                <a:spLocks noRot="1" noChangeAspect="1" noMove="1" noResize="1" noEditPoints="1" noAdjustHandles="1" noChangeArrowheads="1" noChangeShapeType="1" noTextEdit="1"/>
              </p:cNvSpPr>
              <p:nvPr/>
            </p:nvSpPr>
            <p:spPr>
              <a:xfrm>
                <a:off x="4338584" y="2002610"/>
                <a:ext cx="6173581" cy="369332"/>
              </a:xfrm>
              <a:prstGeom prst="rect">
                <a:avLst/>
              </a:prstGeom>
              <a:blipFill>
                <a:blip r:embed="rId4"/>
                <a:stretch>
                  <a:fillRect l="-821" t="-6667" b="-26667"/>
                </a:stretch>
              </a:blipFill>
            </p:spPr>
            <p:txBody>
              <a:bodyPr/>
              <a:lstStyle/>
              <a:p>
                <a:r>
                  <a:rPr lang="en-US">
                    <a:noFill/>
                  </a:rPr>
                  <a:t> </a:t>
                </a:r>
              </a:p>
            </p:txBody>
          </p:sp>
        </mc:Fallback>
      </mc:AlternateContent>
      <p:pic>
        <p:nvPicPr>
          <p:cNvPr id="12" name="Picture 11" descr="A math equations and formulas&#10;&#10;AI-generated content may be incorrect.">
            <a:extLst>
              <a:ext uri="{FF2B5EF4-FFF2-40B4-BE49-F238E27FC236}">
                <a16:creationId xmlns:a16="http://schemas.microsoft.com/office/drawing/2014/main" id="{379368EC-B09A-F9A7-A8BF-88CC6797C186}"/>
              </a:ext>
            </a:extLst>
          </p:cNvPr>
          <p:cNvPicPr>
            <a:picLocks noChangeAspect="1"/>
          </p:cNvPicPr>
          <p:nvPr/>
        </p:nvPicPr>
        <p:blipFill>
          <a:blip r:embed="rId5"/>
          <a:stretch>
            <a:fillRect/>
          </a:stretch>
        </p:blipFill>
        <p:spPr>
          <a:xfrm>
            <a:off x="3665190" y="2482214"/>
            <a:ext cx="3535710" cy="724182"/>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7853BA7-02D0-7EB6-05B4-25D3B6D075E8}"/>
                  </a:ext>
                </a:extLst>
              </p:cNvPr>
              <p:cNvSpPr txBox="1"/>
              <p:nvPr/>
            </p:nvSpPr>
            <p:spPr>
              <a:xfrm>
                <a:off x="235528" y="3336316"/>
                <a:ext cx="11620499" cy="669992"/>
              </a:xfrm>
              <a:prstGeom prst="rect">
                <a:avLst/>
              </a:prstGeom>
              <a:noFill/>
            </p:spPr>
            <p:txBody>
              <a:bodyPr wrap="square">
                <a:spAutoFit/>
              </a:bodyPr>
              <a:lstStyle/>
              <a:p>
                <a:r>
                  <a:rPr lang="en-US" dirty="0"/>
                  <a:t>This result provides a self-consistent equation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𝐼</m:t>
                        </m:r>
                      </m:sub>
                    </m:sSub>
                    <m:d>
                      <m:dPr>
                        <m:ctrlPr>
                          <a:rPr lang="en-US" i="1">
                            <a:latin typeface="Cambria Math" panose="02040503050406030204" pitchFamily="18" charset="0"/>
                          </a:rPr>
                        </m:ctrlPr>
                      </m:dPr>
                      <m:e>
                        <m:r>
                          <a:rPr lang="en-US" b="0" i="1" smtClean="0">
                            <a:latin typeface="Cambria Math" panose="02040503050406030204" pitchFamily="18" charset="0"/>
                          </a:rPr>
                          <m:t>𝑡</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0</m:t>
                            </m:r>
                          </m:sub>
                        </m:sSub>
                      </m:e>
                    </m:d>
                    <m:r>
                      <a:rPr lang="en-US" b="0" i="1" smtClean="0">
                        <a:latin typeface="Cambria Math" panose="02040503050406030204" pitchFamily="18" charset="0"/>
                      </a:rPr>
                      <m:t>,</m:t>
                    </m:r>
                  </m:oMath>
                </a14:m>
                <a:r>
                  <a:rPr lang="en-US" dirty="0"/>
                  <a:t> i.e. if we take this expression and substitute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under the integrand, we obtain</a:t>
                </a:r>
              </a:p>
            </p:txBody>
          </p:sp>
        </mc:Choice>
        <mc:Fallback xmlns="">
          <p:sp>
            <p:nvSpPr>
              <p:cNvPr id="14" name="TextBox 13">
                <a:extLst>
                  <a:ext uri="{FF2B5EF4-FFF2-40B4-BE49-F238E27FC236}">
                    <a16:creationId xmlns:a16="http://schemas.microsoft.com/office/drawing/2014/main" id="{E7853BA7-02D0-7EB6-05B4-25D3B6D075E8}"/>
                  </a:ext>
                </a:extLst>
              </p:cNvPr>
              <p:cNvSpPr txBox="1">
                <a:spLocks noRot="1" noChangeAspect="1" noMove="1" noResize="1" noEditPoints="1" noAdjustHandles="1" noChangeArrowheads="1" noChangeShapeType="1" noTextEdit="1"/>
              </p:cNvSpPr>
              <p:nvPr/>
            </p:nvSpPr>
            <p:spPr>
              <a:xfrm>
                <a:off x="235528" y="3336316"/>
                <a:ext cx="11620499" cy="669992"/>
              </a:xfrm>
              <a:prstGeom prst="rect">
                <a:avLst/>
              </a:prstGeom>
              <a:blipFill>
                <a:blip r:embed="rId6"/>
                <a:stretch>
                  <a:fillRect l="-437" t="-3704" b="-9259"/>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FA79C830-BA44-2EC6-8B6F-31EF8F8913FE}"/>
              </a:ext>
            </a:extLst>
          </p:cNvPr>
          <p:cNvPicPr>
            <a:picLocks noChangeAspect="1"/>
          </p:cNvPicPr>
          <p:nvPr/>
        </p:nvPicPr>
        <p:blipFill>
          <a:blip r:embed="rId7"/>
          <a:stretch>
            <a:fillRect/>
          </a:stretch>
        </p:blipFill>
        <p:spPr>
          <a:xfrm>
            <a:off x="2243380" y="4136228"/>
            <a:ext cx="6592721" cy="669992"/>
          </a:xfrm>
          <a:prstGeom prst="rect">
            <a:avLst/>
          </a:prstGeom>
        </p:spPr>
      </p:pic>
      <p:sp>
        <p:nvSpPr>
          <p:cNvPr id="19" name="TextBox 18">
            <a:extLst>
              <a:ext uri="{FF2B5EF4-FFF2-40B4-BE49-F238E27FC236}">
                <a16:creationId xmlns:a16="http://schemas.microsoft.com/office/drawing/2014/main" id="{42476955-8FAE-C0C4-C463-B958DEAAAC72}"/>
              </a:ext>
            </a:extLst>
          </p:cNvPr>
          <p:cNvSpPr txBox="1"/>
          <p:nvPr/>
        </p:nvSpPr>
        <p:spPr>
          <a:xfrm>
            <a:off x="201590" y="4900572"/>
            <a:ext cx="6109854" cy="369332"/>
          </a:xfrm>
          <a:prstGeom prst="rect">
            <a:avLst/>
          </a:prstGeom>
          <a:noFill/>
        </p:spPr>
        <p:txBody>
          <a:bodyPr wrap="square">
            <a:spAutoFit/>
          </a:bodyPr>
          <a:lstStyle/>
          <a:p>
            <a:r>
              <a:rPr lang="en-US" dirty="0"/>
              <a:t>Iterating this procedure, we thus obtain</a:t>
            </a:r>
          </a:p>
        </p:txBody>
      </p:sp>
      <p:pic>
        <p:nvPicPr>
          <p:cNvPr id="21" name="Picture 20" descr="A black and white math equation&#10;&#10;AI-generated content may be incorrect.">
            <a:extLst>
              <a:ext uri="{FF2B5EF4-FFF2-40B4-BE49-F238E27FC236}">
                <a16:creationId xmlns:a16="http://schemas.microsoft.com/office/drawing/2014/main" id="{7A8D993A-D583-28CE-0A35-79D8DB6295CB}"/>
              </a:ext>
            </a:extLst>
          </p:cNvPr>
          <p:cNvPicPr>
            <a:picLocks noChangeAspect="1"/>
          </p:cNvPicPr>
          <p:nvPr/>
        </p:nvPicPr>
        <p:blipFill>
          <a:blip r:embed="rId8"/>
          <a:stretch>
            <a:fillRect/>
          </a:stretch>
        </p:blipFill>
        <p:spPr>
          <a:xfrm>
            <a:off x="2378874" y="5588208"/>
            <a:ext cx="6228907" cy="857705"/>
          </a:xfrm>
          <a:prstGeom prst="rect">
            <a:avLst/>
          </a:prstGeom>
        </p:spPr>
      </p:pic>
      <p:sp>
        <p:nvSpPr>
          <p:cNvPr id="22" name="TextBox 21">
            <a:extLst>
              <a:ext uri="{FF2B5EF4-FFF2-40B4-BE49-F238E27FC236}">
                <a16:creationId xmlns:a16="http://schemas.microsoft.com/office/drawing/2014/main" id="{D78CF9D4-1416-81E1-347E-75007C9001F1}"/>
              </a:ext>
            </a:extLst>
          </p:cNvPr>
          <p:cNvSpPr txBox="1"/>
          <p:nvPr/>
        </p:nvSpPr>
        <p:spPr>
          <a:xfrm>
            <a:off x="8749146" y="5832394"/>
            <a:ext cx="442750"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66311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0F3401F-F930-F534-955A-C5BB5C39A64D}"/>
              </a:ext>
            </a:extLst>
          </p:cNvPr>
          <p:cNvSpPr txBox="1">
            <a:spLocks/>
          </p:cNvSpPr>
          <p:nvPr/>
        </p:nvSpPr>
        <p:spPr>
          <a:xfrm>
            <a:off x="23552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 Final remarks on Perturbation Series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6483001-0090-7621-8A2A-A68EA56D4DEC}"/>
                  </a:ext>
                </a:extLst>
              </p:cNvPr>
              <p:cNvSpPr txBox="1"/>
              <p:nvPr/>
            </p:nvSpPr>
            <p:spPr>
              <a:xfrm>
                <a:off x="235528" y="1059873"/>
                <a:ext cx="11360727" cy="646331"/>
              </a:xfrm>
              <a:prstGeom prst="rect">
                <a:avLst/>
              </a:prstGeom>
              <a:noFill/>
            </p:spPr>
            <p:txBody>
              <a:bodyPr wrap="square" rtlCol="0">
                <a:spAutoFit/>
              </a:bodyPr>
              <a:lstStyle/>
              <a:p>
                <a:r>
                  <a:rPr lang="en-US" dirty="0"/>
                  <a:t>The term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 0 </m:t>
                    </m:r>
                  </m:oMath>
                </a14:m>
                <a:r>
                  <a:rPr lang="en-US" dirty="0"/>
                  <a:t>translates to </a:t>
                </a:r>
                <a14:m>
                  <m:oMath xmlns:m="http://schemas.openxmlformats.org/officeDocument/2006/math">
                    <m:r>
                      <a:rPr lang="en-US" i="1" dirty="0" smtClean="0">
                        <a:latin typeface="Cambria Math" panose="02040503050406030204" pitchFamily="18" charset="0"/>
                        <a:ea typeface="Cambria Math" panose="02040503050406030204" pitchFamily="18" charset="0"/>
                      </a:rPr>
                      <m:t>𝕀</m:t>
                    </m:r>
                  </m:oMath>
                </a14:m>
                <a:r>
                  <a:rPr lang="en-US" dirty="0"/>
                  <a:t>. Note that the operators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𝐼</m:t>
                        </m:r>
                      </m:sub>
                    </m:sSub>
                    <m:r>
                      <a:rPr lang="en-US" i="1" dirty="0" smtClean="0">
                        <a:latin typeface="Cambria Math" panose="02040503050406030204" pitchFamily="18" charset="0"/>
                      </a:rPr>
                      <m:t> (</m:t>
                    </m:r>
                    <m:r>
                      <a:rPr lang="en-US" i="1" dirty="0" smtClean="0">
                        <a:latin typeface="Cambria Math" panose="02040503050406030204" pitchFamily="18" charset="0"/>
                      </a:rPr>
                      <m:t>𝑡</m:t>
                    </m:r>
                    <m:r>
                      <a:rPr lang="en-US" i="1" dirty="0" smtClean="0">
                        <a:latin typeface="Cambria Math" panose="02040503050406030204" pitchFamily="18" charset="0"/>
                      </a:rPr>
                      <m:t>)</m:t>
                    </m:r>
                  </m:oMath>
                </a14:m>
                <a:r>
                  <a:rPr lang="en-US" dirty="0"/>
                  <a:t> are organized in a time-ordered sequence, with </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𝑛</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oMath>
                </a14:m>
                <a:r>
                  <a:rPr lang="en-US" dirty="0"/>
                  <a:t>…</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𝑡</m:t>
                    </m:r>
                  </m:oMath>
                </a14:m>
                <a:r>
                  <a:rPr lang="en-US" dirty="0"/>
                  <a:t>. With this understanding, we can write this expression more compactly as</a:t>
                </a:r>
              </a:p>
            </p:txBody>
          </p:sp>
        </mc:Choice>
        <mc:Fallback xmlns="">
          <p:sp>
            <p:nvSpPr>
              <p:cNvPr id="4" name="TextBox 3">
                <a:extLst>
                  <a:ext uri="{FF2B5EF4-FFF2-40B4-BE49-F238E27FC236}">
                    <a16:creationId xmlns:a16="http://schemas.microsoft.com/office/drawing/2014/main" id="{36483001-0090-7621-8A2A-A68EA56D4DEC}"/>
                  </a:ext>
                </a:extLst>
              </p:cNvPr>
              <p:cNvSpPr txBox="1">
                <a:spLocks noRot="1" noChangeAspect="1" noMove="1" noResize="1" noEditPoints="1" noAdjustHandles="1" noChangeArrowheads="1" noChangeShapeType="1" noTextEdit="1"/>
              </p:cNvSpPr>
              <p:nvPr/>
            </p:nvSpPr>
            <p:spPr>
              <a:xfrm>
                <a:off x="235528" y="1059873"/>
                <a:ext cx="11360727" cy="646331"/>
              </a:xfrm>
              <a:prstGeom prst="rect">
                <a:avLst/>
              </a:prstGeom>
              <a:blipFill>
                <a:blip r:embed="rId2"/>
                <a:stretch>
                  <a:fillRect l="-447" t="-3846" b="-15385"/>
                </a:stretch>
              </a:blipFill>
            </p:spPr>
            <p:txBody>
              <a:bodyPr/>
              <a:lstStyle/>
              <a:p>
                <a:r>
                  <a:rPr lang="en-US">
                    <a:noFill/>
                  </a:rPr>
                  <a:t> </a:t>
                </a:r>
              </a:p>
            </p:txBody>
          </p:sp>
        </mc:Fallback>
      </mc:AlternateContent>
      <p:pic>
        <p:nvPicPr>
          <p:cNvPr id="6" name="Picture 5" descr="A mathematical equation with a square and a square with a square and a square with a square and a square with a square and a square with a square and a square with a square and a square&#10;&#10;AI-generated content may be incorrect.">
            <a:extLst>
              <a:ext uri="{FF2B5EF4-FFF2-40B4-BE49-F238E27FC236}">
                <a16:creationId xmlns:a16="http://schemas.microsoft.com/office/drawing/2014/main" id="{AA7692C1-EE7B-4D69-1C80-901DC93B3494}"/>
              </a:ext>
            </a:extLst>
          </p:cNvPr>
          <p:cNvPicPr>
            <a:picLocks noChangeAspect="1"/>
          </p:cNvPicPr>
          <p:nvPr/>
        </p:nvPicPr>
        <p:blipFill>
          <a:blip r:embed="rId3"/>
          <a:stretch>
            <a:fillRect/>
          </a:stretch>
        </p:blipFill>
        <p:spPr>
          <a:xfrm>
            <a:off x="3642014" y="1830317"/>
            <a:ext cx="3299113" cy="69365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69936A5-2E95-5BFA-63E2-6AE0B862013B}"/>
                  </a:ext>
                </a:extLst>
              </p:cNvPr>
              <p:cNvSpPr txBox="1"/>
              <p:nvPr/>
            </p:nvSpPr>
            <p:spPr>
              <a:xfrm>
                <a:off x="235528" y="2665117"/>
                <a:ext cx="9916390" cy="646331"/>
              </a:xfrm>
              <a:prstGeom prst="rect">
                <a:avLst/>
              </a:prstGeom>
              <a:noFill/>
            </p:spPr>
            <p:txBody>
              <a:bodyPr wrap="square">
                <a:spAutoFit/>
              </a:bodyPr>
              <a:lstStyle/>
              <a:p>
                <a:r>
                  <a:rPr lang="en-US" dirty="0"/>
                  <a:t>where “T” denotes the time-ordering operator, and its action is understood by Eq. (1). If a system is prepared in an initial state,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a:t> at time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r>
                  <a:rPr lang="en-US" dirty="0"/>
                  <a:t>, at a subsequent time, </a:t>
                </a:r>
                <a14:m>
                  <m:oMath xmlns:m="http://schemas.openxmlformats.org/officeDocument/2006/math">
                    <m:r>
                      <a:rPr lang="en-US" i="1" dirty="0" smtClean="0">
                        <a:latin typeface="Cambria Math" panose="02040503050406030204" pitchFamily="18" charset="0"/>
                      </a:rPr>
                      <m:t>𝑡</m:t>
                    </m:r>
                  </m:oMath>
                </a14:m>
                <a:r>
                  <a:rPr lang="en-US" dirty="0"/>
                  <a:t>, the system will be in a final state,</a:t>
                </a:r>
              </a:p>
            </p:txBody>
          </p:sp>
        </mc:Choice>
        <mc:Fallback xmlns="">
          <p:sp>
            <p:nvSpPr>
              <p:cNvPr id="8" name="TextBox 7">
                <a:extLst>
                  <a:ext uri="{FF2B5EF4-FFF2-40B4-BE49-F238E27FC236}">
                    <a16:creationId xmlns:a16="http://schemas.microsoft.com/office/drawing/2014/main" id="{169936A5-2E95-5BFA-63E2-6AE0B862013B}"/>
                  </a:ext>
                </a:extLst>
              </p:cNvPr>
              <p:cNvSpPr txBox="1">
                <a:spLocks noRot="1" noChangeAspect="1" noMove="1" noResize="1" noEditPoints="1" noAdjustHandles="1" noChangeArrowheads="1" noChangeShapeType="1" noTextEdit="1"/>
              </p:cNvSpPr>
              <p:nvPr/>
            </p:nvSpPr>
            <p:spPr>
              <a:xfrm>
                <a:off x="235528" y="2665117"/>
                <a:ext cx="9916390" cy="646331"/>
              </a:xfrm>
              <a:prstGeom prst="rect">
                <a:avLst/>
              </a:prstGeom>
              <a:blipFill>
                <a:blip r:embed="rId4"/>
                <a:stretch>
                  <a:fillRect l="-512" t="-3846" b="-15385"/>
                </a:stretch>
              </a:blipFill>
            </p:spPr>
            <p:txBody>
              <a:bodyPr/>
              <a:lstStyle/>
              <a:p>
                <a:r>
                  <a:rPr lang="en-US">
                    <a:noFill/>
                  </a:rPr>
                  <a:t> </a:t>
                </a:r>
              </a:p>
            </p:txBody>
          </p:sp>
        </mc:Fallback>
      </mc:AlternateContent>
      <p:pic>
        <p:nvPicPr>
          <p:cNvPr id="10" name="Picture 9" descr="A black math symbols with a white background&#10;&#10;AI-generated content may be incorrect.">
            <a:extLst>
              <a:ext uri="{FF2B5EF4-FFF2-40B4-BE49-F238E27FC236}">
                <a16:creationId xmlns:a16="http://schemas.microsoft.com/office/drawing/2014/main" id="{EB3AE6CC-2E52-121A-CADD-55184DD3EEB3}"/>
              </a:ext>
            </a:extLst>
          </p:cNvPr>
          <p:cNvPicPr>
            <a:picLocks noChangeAspect="1"/>
          </p:cNvPicPr>
          <p:nvPr/>
        </p:nvPicPr>
        <p:blipFill>
          <a:blip r:embed="rId5"/>
          <a:stretch>
            <a:fillRect/>
          </a:stretch>
        </p:blipFill>
        <p:spPr>
          <a:xfrm>
            <a:off x="3312969" y="3429000"/>
            <a:ext cx="4152900" cy="88900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5C58203-E573-4609-1EB2-CA05D3DE3390}"/>
                  </a:ext>
                </a:extLst>
              </p:cNvPr>
              <p:cNvSpPr txBox="1"/>
              <p:nvPr/>
            </p:nvSpPr>
            <p:spPr>
              <a:xfrm>
                <a:off x="235528" y="4435552"/>
                <a:ext cx="10183091" cy="375424"/>
              </a:xfrm>
              <a:prstGeom prst="rect">
                <a:avLst/>
              </a:prstGeom>
              <a:noFill/>
            </p:spPr>
            <p:txBody>
              <a:bodyPr wrap="square" rtlCol="0">
                <a:spAutoFit/>
              </a:bodyPr>
              <a:lstStyle/>
              <a:p>
                <a:r>
                  <a:rPr lang="en-US" dirty="0"/>
                  <a:t>Making use of Eq. (1), and the resolution of identity, </a:t>
                </a:r>
                <a14:m>
                  <m:oMath xmlns:m="http://schemas.openxmlformats.org/officeDocument/2006/math">
                    <m:nary>
                      <m:naryPr>
                        <m:chr m:val="∑"/>
                        <m:supHide m:val="on"/>
                        <m:ctrlPr>
                          <a:rPr lang="en-US" i="1" dirty="0" smtClean="0">
                            <a:latin typeface="Cambria Math" panose="02040503050406030204" pitchFamily="18" charset="0"/>
                          </a:rPr>
                        </m:ctrlPr>
                      </m:naryPr>
                      <m:sub>
                        <m:r>
                          <m:rPr>
                            <m:brk m:alnAt="7"/>
                          </m:rPr>
                          <a:rPr lang="en-US" b="0" i="1" dirty="0" smtClean="0">
                            <a:latin typeface="Cambria Math" panose="02040503050406030204" pitchFamily="18" charset="0"/>
                          </a:rPr>
                          <m:t>𝑚</m:t>
                        </m:r>
                      </m:sub>
                      <m:sup/>
                      <m:e>
                        <m:r>
                          <a:rPr lang="en-US" i="1" dirty="0">
                            <a:latin typeface="Cambria Math" panose="02040503050406030204" pitchFamily="18" charset="0"/>
                          </a:rPr>
                          <m:t>|</m:t>
                        </m:r>
                        <m:r>
                          <a:rPr lang="en-US" i="1" dirty="0">
                            <a:latin typeface="Cambria Math" panose="02040503050406030204" pitchFamily="18" charset="0"/>
                          </a:rPr>
                          <m:t>𝑚</m:t>
                        </m:r>
                        <m:r>
                          <a:rPr lang="en-US" i="1" dirty="0">
                            <a:latin typeface="Cambria Math" panose="02040503050406030204" pitchFamily="18" charset="0"/>
                          </a:rPr>
                          <m:t>⟩⟨</m:t>
                        </m:r>
                        <m:r>
                          <a:rPr lang="en-US" i="1" dirty="0">
                            <a:latin typeface="Cambria Math" panose="02040503050406030204" pitchFamily="18" charset="0"/>
                          </a:rPr>
                          <m:t>𝑚</m:t>
                        </m:r>
                        <m:r>
                          <a:rPr lang="en-US" i="1" dirty="0">
                            <a:latin typeface="Cambria Math" panose="02040503050406030204" pitchFamily="18" charset="0"/>
                          </a:rPr>
                          <m:t>|</m:t>
                        </m:r>
                      </m:e>
                    </m:nary>
                    <m:r>
                      <a:rPr lang="en-US" i="1" dirty="0" smtClean="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𝕀</m:t>
                    </m:r>
                  </m:oMath>
                </a14:m>
                <a:r>
                  <a:rPr lang="en-US" dirty="0"/>
                  <a:t>, we obtain</a:t>
                </a:r>
              </a:p>
            </p:txBody>
          </p:sp>
        </mc:Choice>
        <mc:Fallback xmlns="">
          <p:sp>
            <p:nvSpPr>
              <p:cNvPr id="11" name="TextBox 10">
                <a:extLst>
                  <a:ext uri="{FF2B5EF4-FFF2-40B4-BE49-F238E27FC236}">
                    <a16:creationId xmlns:a16="http://schemas.microsoft.com/office/drawing/2014/main" id="{45C58203-E573-4609-1EB2-CA05D3DE3390}"/>
                  </a:ext>
                </a:extLst>
              </p:cNvPr>
              <p:cNvSpPr txBox="1">
                <a:spLocks noRot="1" noChangeAspect="1" noMove="1" noResize="1" noEditPoints="1" noAdjustHandles="1" noChangeArrowheads="1" noChangeShapeType="1" noTextEdit="1"/>
              </p:cNvSpPr>
              <p:nvPr/>
            </p:nvSpPr>
            <p:spPr>
              <a:xfrm>
                <a:off x="235528" y="4435552"/>
                <a:ext cx="10183091" cy="375424"/>
              </a:xfrm>
              <a:prstGeom prst="rect">
                <a:avLst/>
              </a:prstGeom>
              <a:blipFill>
                <a:blip r:embed="rId6"/>
                <a:stretch>
                  <a:fillRect l="-498" t="-113333" b="-166667"/>
                </a:stretch>
              </a:blipFill>
            </p:spPr>
            <p:txBody>
              <a:bodyPr/>
              <a:lstStyle/>
              <a:p>
                <a:r>
                  <a:rPr lang="en-US">
                    <a:noFill/>
                  </a:rPr>
                  <a:t> </a:t>
                </a:r>
              </a:p>
            </p:txBody>
          </p:sp>
        </mc:Fallback>
      </mc:AlternateContent>
      <p:pic>
        <p:nvPicPr>
          <p:cNvPr id="13" name="Picture 12" descr="A math equations with numbers&#10;&#10;AI-generated content may be incorrect.">
            <a:extLst>
              <a:ext uri="{FF2B5EF4-FFF2-40B4-BE49-F238E27FC236}">
                <a16:creationId xmlns:a16="http://schemas.microsoft.com/office/drawing/2014/main" id="{B860A723-F758-1B91-40EC-A3ABD1AC6E4D}"/>
              </a:ext>
            </a:extLst>
          </p:cNvPr>
          <p:cNvPicPr>
            <a:picLocks noChangeAspect="1"/>
          </p:cNvPicPr>
          <p:nvPr/>
        </p:nvPicPr>
        <p:blipFill>
          <a:blip r:embed="rId7"/>
          <a:stretch>
            <a:fillRect/>
          </a:stretch>
        </p:blipFill>
        <p:spPr>
          <a:xfrm>
            <a:off x="1317912" y="4980482"/>
            <a:ext cx="8411963" cy="1340442"/>
          </a:xfrm>
          <a:prstGeom prst="rect">
            <a:avLst/>
          </a:prstGeom>
        </p:spPr>
      </p:pic>
    </p:spTree>
    <p:extLst>
      <p:ext uri="{BB962C8B-B14F-4D97-AF65-F5344CB8AC3E}">
        <p14:creationId xmlns:p14="http://schemas.microsoft.com/office/powerpoint/2010/main" val="29687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69805A-5958-8BCB-D513-B84F93C6B291}"/>
              </a:ext>
            </a:extLst>
          </p:cNvPr>
          <p:cNvSpPr txBox="1">
            <a:spLocks/>
          </p:cNvSpPr>
          <p:nvPr/>
        </p:nvSpPr>
        <p:spPr>
          <a:xfrm>
            <a:off x="23552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 Final remarks on Perturbation Series</a:t>
            </a:r>
          </a:p>
        </p:txBody>
      </p:sp>
      <p:pic>
        <p:nvPicPr>
          <p:cNvPr id="5" name="Picture 4" descr="A black text on a white background&#10;&#10;AI-generated content may be incorrect.">
            <a:extLst>
              <a:ext uri="{FF2B5EF4-FFF2-40B4-BE49-F238E27FC236}">
                <a16:creationId xmlns:a16="http://schemas.microsoft.com/office/drawing/2014/main" id="{B6C7A3C5-73E2-E065-7D14-B24EF287ECA7}"/>
              </a:ext>
            </a:extLst>
          </p:cNvPr>
          <p:cNvPicPr>
            <a:picLocks noChangeAspect="1"/>
          </p:cNvPicPr>
          <p:nvPr/>
        </p:nvPicPr>
        <p:blipFill>
          <a:blip r:embed="rId2"/>
          <a:stretch>
            <a:fillRect/>
          </a:stretch>
        </p:blipFill>
        <p:spPr>
          <a:xfrm>
            <a:off x="1742607" y="1116510"/>
            <a:ext cx="2303133" cy="446232"/>
          </a:xfrm>
          <a:prstGeom prst="rect">
            <a:avLst/>
          </a:prstGeom>
        </p:spPr>
      </p:pic>
      <p:pic>
        <p:nvPicPr>
          <p:cNvPr id="7" name="Picture 6" descr="A close-up of a math equation&#10;&#10;AI-generated content may be incorrect.">
            <a:extLst>
              <a:ext uri="{FF2B5EF4-FFF2-40B4-BE49-F238E27FC236}">
                <a16:creationId xmlns:a16="http://schemas.microsoft.com/office/drawing/2014/main" id="{0CC35905-384E-1FA1-EC14-AA082481AC2D}"/>
              </a:ext>
            </a:extLst>
          </p:cNvPr>
          <p:cNvPicPr>
            <a:picLocks noChangeAspect="1"/>
          </p:cNvPicPr>
          <p:nvPr/>
        </p:nvPicPr>
        <p:blipFill>
          <a:blip r:embed="rId3"/>
          <a:stretch>
            <a:fillRect/>
          </a:stretch>
        </p:blipFill>
        <p:spPr>
          <a:xfrm>
            <a:off x="2359024" y="1738039"/>
            <a:ext cx="6268607" cy="1408067"/>
          </a:xfrm>
          <a:prstGeom prst="rect">
            <a:avLst/>
          </a:prstGeom>
        </p:spPr>
      </p:pic>
      <p:sp>
        <p:nvSpPr>
          <p:cNvPr id="8" name="TextBox 7">
            <a:extLst>
              <a:ext uri="{FF2B5EF4-FFF2-40B4-BE49-F238E27FC236}">
                <a16:creationId xmlns:a16="http://schemas.microsoft.com/office/drawing/2014/main" id="{7F6C086D-C945-26A2-D34E-7E90E6C73553}"/>
              </a:ext>
            </a:extLst>
          </p:cNvPr>
          <p:cNvSpPr txBox="1"/>
          <p:nvPr/>
        </p:nvSpPr>
        <p:spPr>
          <a:xfrm>
            <a:off x="235528" y="1179781"/>
            <a:ext cx="1507079" cy="369332"/>
          </a:xfrm>
          <a:prstGeom prst="rect">
            <a:avLst/>
          </a:prstGeom>
          <a:noFill/>
        </p:spPr>
        <p:txBody>
          <a:bodyPr wrap="none" rtlCol="0">
            <a:spAutoFit/>
          </a:bodyPr>
          <a:lstStyle/>
          <a:p>
            <a:r>
              <a:rPr lang="en-US" dirty="0"/>
              <a:t>Re calling that</a:t>
            </a:r>
          </a:p>
        </p:txBody>
      </p:sp>
      <p:sp>
        <p:nvSpPr>
          <p:cNvPr id="9" name="TextBox 8">
            <a:extLst>
              <a:ext uri="{FF2B5EF4-FFF2-40B4-BE49-F238E27FC236}">
                <a16:creationId xmlns:a16="http://schemas.microsoft.com/office/drawing/2014/main" id="{FB41BC95-EB7B-621E-A950-E29AD0F3B7DE}"/>
              </a:ext>
            </a:extLst>
          </p:cNvPr>
          <p:cNvSpPr txBox="1"/>
          <p:nvPr/>
        </p:nvSpPr>
        <p:spPr>
          <a:xfrm>
            <a:off x="4094034" y="1179781"/>
            <a:ext cx="4278415" cy="369332"/>
          </a:xfrm>
          <a:prstGeom prst="rect">
            <a:avLst/>
          </a:prstGeom>
          <a:noFill/>
        </p:spPr>
        <p:txBody>
          <a:bodyPr wrap="none" rtlCol="0">
            <a:spAutoFit/>
          </a:bodyPr>
          <a:lstStyle/>
          <a:p>
            <a:r>
              <a:rPr lang="en-US" dirty="0"/>
              <a:t>we thus find the coefficients perturbatively </a:t>
            </a:r>
          </a:p>
        </p:txBody>
      </p:sp>
      <p:sp>
        <p:nvSpPr>
          <p:cNvPr id="12" name="TextBox 11">
            <a:extLst>
              <a:ext uri="{FF2B5EF4-FFF2-40B4-BE49-F238E27FC236}">
                <a16:creationId xmlns:a16="http://schemas.microsoft.com/office/drawing/2014/main" id="{E7BEB57F-3BF1-0147-59AC-694A12C99860}"/>
              </a:ext>
            </a:extLst>
          </p:cNvPr>
          <p:cNvSpPr txBox="1"/>
          <p:nvPr/>
        </p:nvSpPr>
        <p:spPr>
          <a:xfrm>
            <a:off x="235528" y="3331417"/>
            <a:ext cx="779572" cy="369332"/>
          </a:xfrm>
          <a:prstGeom prst="rect">
            <a:avLst/>
          </a:prstGeom>
          <a:noFill/>
        </p:spPr>
        <p:txBody>
          <a:bodyPr wrap="none" rtlCol="0">
            <a:spAutoFit/>
          </a:bodyPr>
          <a:lstStyle/>
          <a:p>
            <a:r>
              <a:rPr lang="en-US" dirty="0"/>
              <a:t>where</a:t>
            </a:r>
          </a:p>
        </p:txBody>
      </p:sp>
      <p:pic>
        <p:nvPicPr>
          <p:cNvPr id="14" name="Picture 13">
            <a:extLst>
              <a:ext uri="{FF2B5EF4-FFF2-40B4-BE49-F238E27FC236}">
                <a16:creationId xmlns:a16="http://schemas.microsoft.com/office/drawing/2014/main" id="{B765EB0D-EE07-1319-B161-736A357A8302}"/>
              </a:ext>
            </a:extLst>
          </p:cNvPr>
          <p:cNvPicPr>
            <a:picLocks noChangeAspect="1"/>
          </p:cNvPicPr>
          <p:nvPr/>
        </p:nvPicPr>
        <p:blipFill>
          <a:blip r:embed="rId4"/>
          <a:stretch>
            <a:fillRect/>
          </a:stretch>
        </p:blipFill>
        <p:spPr>
          <a:xfrm>
            <a:off x="3687630" y="3404386"/>
            <a:ext cx="2133600" cy="279400"/>
          </a:xfrm>
          <a:prstGeom prst="rect">
            <a:avLst/>
          </a:prstGeom>
        </p:spPr>
      </p:pic>
      <p:pic>
        <p:nvPicPr>
          <p:cNvPr id="16" name="Picture 15" descr="A black and white math symbol&#10;&#10;AI-generated content may be incorrect.">
            <a:extLst>
              <a:ext uri="{FF2B5EF4-FFF2-40B4-BE49-F238E27FC236}">
                <a16:creationId xmlns:a16="http://schemas.microsoft.com/office/drawing/2014/main" id="{BA65E423-30A2-6041-BDDB-9D4B222A2551}"/>
              </a:ext>
            </a:extLst>
          </p:cNvPr>
          <p:cNvPicPr>
            <a:picLocks noChangeAspect="1"/>
          </p:cNvPicPr>
          <p:nvPr/>
        </p:nvPicPr>
        <p:blipFill>
          <a:blip r:embed="rId5"/>
          <a:stretch>
            <a:fillRect/>
          </a:stretch>
        </p:blipFill>
        <p:spPr>
          <a:xfrm>
            <a:off x="1015100" y="3373152"/>
            <a:ext cx="2133600" cy="355600"/>
          </a:xfrm>
          <a:prstGeom prst="rect">
            <a:avLst/>
          </a:prstGeom>
        </p:spPr>
      </p:pic>
      <p:sp>
        <p:nvSpPr>
          <p:cNvPr id="17" name="TextBox 16">
            <a:extLst>
              <a:ext uri="{FF2B5EF4-FFF2-40B4-BE49-F238E27FC236}">
                <a16:creationId xmlns:a16="http://schemas.microsoft.com/office/drawing/2014/main" id="{D5F33874-AC3A-55A5-9FE2-E06B6687F150}"/>
              </a:ext>
            </a:extLst>
          </p:cNvPr>
          <p:cNvSpPr txBox="1"/>
          <p:nvPr/>
        </p:nvSpPr>
        <p:spPr>
          <a:xfrm>
            <a:off x="3148700" y="3359420"/>
            <a:ext cx="538930" cy="369332"/>
          </a:xfrm>
          <a:prstGeom prst="rect">
            <a:avLst/>
          </a:prstGeom>
          <a:noFill/>
        </p:spPr>
        <p:txBody>
          <a:bodyPr wrap="none" rtlCol="0">
            <a:spAutoFit/>
          </a:bodyPr>
          <a:lstStyle/>
          <a:p>
            <a:r>
              <a:rPr lang="en-US" dirty="0"/>
              <a:t>and</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C10D394-FBB0-209E-0842-4464C705FE8D}"/>
                  </a:ext>
                </a:extLst>
              </p:cNvPr>
              <p:cNvSpPr txBox="1"/>
              <p:nvPr/>
            </p:nvSpPr>
            <p:spPr>
              <a:xfrm>
                <a:off x="235528" y="3830044"/>
                <a:ext cx="7998628" cy="369332"/>
              </a:xfrm>
              <a:prstGeom prst="rect">
                <a:avLst/>
              </a:prstGeom>
              <a:noFill/>
            </p:spPr>
            <p:txBody>
              <a:bodyPr wrap="square">
                <a:spAutoFit/>
              </a:bodyPr>
              <a:lstStyle/>
              <a:p>
                <a:r>
                  <a:rPr lang="en-US" dirty="0"/>
                  <a:t>The probability of eﬀecting a transition from state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a:t> to state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for </a:t>
                </a:r>
                <a14:m>
                  <m:oMath xmlns:m="http://schemas.openxmlformats.org/officeDocument/2006/math">
                    <m:r>
                      <m:rPr>
                        <m:sty m:val="p"/>
                      </m:rPr>
                      <a:rPr lang="en-US" b="0" i="0" dirty="0" smtClean="0">
                        <a:latin typeface="Cambria Math" panose="02040503050406030204" pitchFamily="18" charset="0"/>
                        <a:ea typeface="Cambria Math" panose="02040503050406030204" pitchFamily="18" charset="0"/>
                      </a:rPr>
                      <m:t>n</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𝑖</m:t>
                    </m:r>
                  </m:oMath>
                </a14:m>
                <a:r>
                  <a:rPr lang="en-US" dirty="0"/>
                  <a:t> is given</a:t>
                </a:r>
              </a:p>
            </p:txBody>
          </p:sp>
        </mc:Choice>
        <mc:Fallback xmlns="">
          <p:sp>
            <p:nvSpPr>
              <p:cNvPr id="20" name="TextBox 19">
                <a:extLst>
                  <a:ext uri="{FF2B5EF4-FFF2-40B4-BE49-F238E27FC236}">
                    <a16:creationId xmlns:a16="http://schemas.microsoft.com/office/drawing/2014/main" id="{9C10D394-FBB0-209E-0842-4464C705FE8D}"/>
                  </a:ext>
                </a:extLst>
              </p:cNvPr>
              <p:cNvSpPr txBox="1">
                <a:spLocks noRot="1" noChangeAspect="1" noMove="1" noResize="1" noEditPoints="1" noAdjustHandles="1" noChangeArrowheads="1" noChangeShapeType="1" noTextEdit="1"/>
              </p:cNvSpPr>
              <p:nvPr/>
            </p:nvSpPr>
            <p:spPr>
              <a:xfrm>
                <a:off x="235528" y="3830044"/>
                <a:ext cx="7998628" cy="369332"/>
              </a:xfrm>
              <a:prstGeom prst="rect">
                <a:avLst/>
              </a:prstGeom>
              <a:blipFill>
                <a:blip r:embed="rId6"/>
                <a:stretch>
                  <a:fillRect l="-634" t="-6667" b="-26667"/>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3DD55D8A-5DC6-38E7-A6CE-D48203EF23D2}"/>
              </a:ext>
            </a:extLst>
          </p:cNvPr>
          <p:cNvPicPr>
            <a:picLocks noChangeAspect="1"/>
          </p:cNvPicPr>
          <p:nvPr/>
        </p:nvPicPr>
        <p:blipFill>
          <a:blip r:embed="rId7"/>
          <a:stretch>
            <a:fillRect/>
          </a:stretch>
        </p:blipFill>
        <p:spPr>
          <a:xfrm>
            <a:off x="3032991" y="4523124"/>
            <a:ext cx="4812146" cy="433392"/>
          </a:xfrm>
          <a:prstGeom prst="rect">
            <a:avLst/>
          </a:prstGeom>
        </p:spPr>
      </p:pic>
    </p:spTree>
    <p:extLst>
      <p:ext uri="{BB962C8B-B14F-4D97-AF65-F5344CB8AC3E}">
        <p14:creationId xmlns:p14="http://schemas.microsoft.com/office/powerpoint/2010/main" val="1586229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B210-6382-4B10-8831-DC46DAA5C974}"/>
              </a:ext>
            </a:extLst>
          </p:cNvPr>
          <p:cNvSpPr>
            <a:spLocks noGrp="1"/>
          </p:cNvSpPr>
          <p:nvPr>
            <p:ph type="title"/>
          </p:nvPr>
        </p:nvSpPr>
        <p:spPr>
          <a:xfrm>
            <a:off x="339437" y="0"/>
            <a:ext cx="10515600" cy="1325563"/>
          </a:xfrm>
        </p:spPr>
        <p:txBody>
          <a:bodyPr/>
          <a:lstStyle/>
          <a:p>
            <a:r>
              <a:rPr lang="en-US" b="1" dirty="0"/>
              <a:t>The question (or quest?) for convergence </a:t>
            </a:r>
          </a:p>
        </p:txBody>
      </p:sp>
      <p:sp>
        <p:nvSpPr>
          <p:cNvPr id="4" name="TextBox 3">
            <a:extLst>
              <a:ext uri="{FF2B5EF4-FFF2-40B4-BE49-F238E27FC236}">
                <a16:creationId xmlns:a16="http://schemas.microsoft.com/office/drawing/2014/main" id="{09DD1C6C-7074-DE50-156E-17CD53593C42}"/>
              </a:ext>
            </a:extLst>
          </p:cNvPr>
          <p:cNvSpPr txBox="1"/>
          <p:nvPr/>
        </p:nvSpPr>
        <p:spPr>
          <a:xfrm>
            <a:off x="339437" y="1024235"/>
            <a:ext cx="11513126" cy="923330"/>
          </a:xfrm>
          <a:prstGeom prst="rect">
            <a:avLst/>
          </a:prstGeom>
          <a:noFill/>
        </p:spPr>
        <p:txBody>
          <a:bodyPr wrap="square">
            <a:spAutoFit/>
          </a:bodyPr>
          <a:lstStyle/>
          <a:p>
            <a:r>
              <a:rPr lang="en-US" dirty="0"/>
              <a:t>In 1952 Freeman Dyson shocked the high energy physics community by declaring that, quite generally, the QED perturbation series cannot converge. The argument he used is explained as follows. Suppose we have the form of a physical quantity given as a power series in the charge coupling in QED</a:t>
            </a:r>
          </a:p>
        </p:txBody>
      </p:sp>
      <p:pic>
        <p:nvPicPr>
          <p:cNvPr id="8" name="Picture 7" descr="A math formula with a plus and two numbers&#10;&#10;AI-generated content may be incorrect.">
            <a:extLst>
              <a:ext uri="{FF2B5EF4-FFF2-40B4-BE49-F238E27FC236}">
                <a16:creationId xmlns:a16="http://schemas.microsoft.com/office/drawing/2014/main" id="{ABA2894F-6C5F-8D79-38F2-1EB068500D69}"/>
              </a:ext>
            </a:extLst>
          </p:cNvPr>
          <p:cNvPicPr>
            <a:picLocks noChangeAspect="1"/>
          </p:cNvPicPr>
          <p:nvPr/>
        </p:nvPicPr>
        <p:blipFill>
          <a:blip r:embed="rId2"/>
          <a:stretch>
            <a:fillRect/>
          </a:stretch>
        </p:blipFill>
        <p:spPr>
          <a:xfrm>
            <a:off x="3740151" y="1947565"/>
            <a:ext cx="4025900" cy="508000"/>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8E1017A-7D0B-40F4-CC14-82890176BC31}"/>
                  </a:ext>
                </a:extLst>
              </p:cNvPr>
              <p:cNvSpPr txBox="1"/>
              <p:nvPr/>
            </p:nvSpPr>
            <p:spPr>
              <a:xfrm>
                <a:off x="339437" y="2455564"/>
                <a:ext cx="11513126" cy="923330"/>
              </a:xfrm>
              <a:prstGeom prst="rect">
                <a:avLst/>
              </a:prstGeom>
              <a:noFill/>
            </p:spPr>
            <p:txBody>
              <a:bodyPr wrap="square">
                <a:spAutoFit/>
              </a:bodyPr>
              <a:lstStyle/>
              <a:p>
                <a:r>
                  <a:rPr lang="en-US" dirty="0"/>
                  <a:t>for some nonzero value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oMath>
                </a14:m>
                <a:r>
                  <a:rPr lang="en-US" dirty="0"/>
                  <a:t>. Then, </a:t>
                </a:r>
                <a14:m>
                  <m:oMath xmlns:m="http://schemas.openxmlformats.org/officeDocument/2006/math">
                    <m:r>
                      <a:rPr lang="en-US" b="0" i="1" smtClean="0">
                        <a:latin typeface="Cambria Math" panose="02040503050406030204" pitchFamily="18" charset="0"/>
                      </a:rPr>
                      <m:t>𝐹</m:t>
                    </m:r>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en-US" b="0" i="1" smtClean="0">
                        <a:latin typeface="Cambria Math" panose="02040503050406030204" pitchFamily="18" charset="0"/>
                      </a:rPr>
                      <m:t>)</m:t>
                    </m:r>
                  </m:oMath>
                </a14:m>
                <a:r>
                  <a:rPr lang="en-US" dirty="0"/>
                  <a:t> analytic at </a:t>
                </a:r>
                <a14:m>
                  <m:oMath xmlns:m="http://schemas.openxmlformats.org/officeDocument/2006/math">
                    <m:r>
                      <a:rPr lang="en-US" i="1" dirty="0" smtClean="0">
                        <a:latin typeface="Cambria Math" panose="02040503050406030204" pitchFamily="18" charset="0"/>
                      </a:rPr>
                      <m:t>𝑒</m:t>
                    </m:r>
                    <m:r>
                      <a:rPr lang="en-US" i="1" dirty="0" smtClean="0">
                        <a:latin typeface="Cambria Math" panose="02040503050406030204" pitchFamily="18" charset="0"/>
                      </a:rPr>
                      <m:t> = 0</m:t>
                    </m:r>
                  </m:oMath>
                </a14:m>
                <a:r>
                  <a:rPr lang="en-US" dirty="0"/>
                  <a:t> means that the physical quantity is an analytic function of </a:t>
                </a:r>
                <a14:m>
                  <m:oMath xmlns:m="http://schemas.openxmlformats.org/officeDocument/2006/math">
                    <m:r>
                      <a:rPr lang="en-US" i="1" dirty="0" smtClean="0">
                        <a:latin typeface="Cambria Math" panose="02040503050406030204" pitchFamily="18" charset="0"/>
                      </a:rPr>
                      <m:t>𝑒</m:t>
                    </m:r>
                  </m:oMath>
                </a14:m>
                <a:r>
                  <a:rPr lang="en-US" dirty="0"/>
                  <a:t> for </a:t>
                </a:r>
                <a14:m>
                  <m:oMath xmlns:m="http://schemas.openxmlformats.org/officeDocument/2006/math">
                    <m:r>
                      <a:rPr lang="en-US" i="1" dirty="0" smtClean="0">
                        <a:latin typeface="Cambria Math" panose="02040503050406030204" pitchFamily="18" charset="0"/>
                      </a:rPr>
                      <m:t>𝑒</m:t>
                    </m:r>
                    <m:r>
                      <a:rPr lang="en-US" i="1" dirty="0" smtClean="0">
                        <a:latin typeface="Cambria Math" panose="02040503050406030204" pitchFamily="18" charset="0"/>
                      </a:rPr>
                      <m:t> = 0</m:t>
                    </m:r>
                  </m:oMath>
                </a14:m>
                <a:r>
                  <a:rPr lang="en-US" dirty="0"/>
                  <a:t>. Therefore, if </a:t>
                </a:r>
                <a14:m>
                  <m:oMath xmlns:m="http://schemas.openxmlformats.org/officeDocument/2006/math">
                    <m:r>
                      <a:rPr lang="en-US" i="1">
                        <a:latin typeface="Cambria Math" panose="02040503050406030204" pitchFamily="18" charset="0"/>
                      </a:rPr>
                      <m:t>𝐹</m:t>
                    </m:r>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en-US" i="1">
                        <a:latin typeface="Cambria Math" panose="02040503050406030204" pitchFamily="18" charset="0"/>
                      </a:rPr>
                      <m:t>)</m:t>
                    </m:r>
                  </m:oMath>
                </a14:m>
                <a:r>
                  <a:rPr lang="en-US" dirty="0"/>
                  <a:t> is an analytic function, we can extend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oMath>
                </a14:m>
                <a:r>
                  <a:rPr lang="en-US" dirty="0"/>
                  <a:t> to the complex plane and the radius of convergence must be finite about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r>
                      <a:rPr lang="en-US" b="0" i="0" smtClean="0">
                        <a:latin typeface="Cambria Math" panose="02040503050406030204" pitchFamily="18" charset="0"/>
                      </a:rPr>
                      <m:t>=0</m:t>
                    </m:r>
                  </m:oMath>
                </a14:m>
                <a:r>
                  <a:rPr lang="en-US" dirty="0"/>
                  <a:t>. So,</a:t>
                </a:r>
              </a:p>
            </p:txBody>
          </p:sp>
        </mc:Choice>
        <mc:Fallback>
          <p:sp>
            <p:nvSpPr>
              <p:cNvPr id="10" name="TextBox 9">
                <a:extLst>
                  <a:ext uri="{FF2B5EF4-FFF2-40B4-BE49-F238E27FC236}">
                    <a16:creationId xmlns:a16="http://schemas.microsoft.com/office/drawing/2014/main" id="{B8E1017A-7D0B-40F4-CC14-82890176BC31}"/>
                  </a:ext>
                </a:extLst>
              </p:cNvPr>
              <p:cNvSpPr txBox="1">
                <a:spLocks noRot="1" noChangeAspect="1" noMove="1" noResize="1" noEditPoints="1" noAdjustHandles="1" noChangeArrowheads="1" noChangeShapeType="1" noTextEdit="1"/>
              </p:cNvSpPr>
              <p:nvPr/>
            </p:nvSpPr>
            <p:spPr>
              <a:xfrm>
                <a:off x="339437" y="2455564"/>
                <a:ext cx="11513126" cy="923330"/>
              </a:xfrm>
              <a:prstGeom prst="rect">
                <a:avLst/>
              </a:prstGeom>
              <a:blipFill>
                <a:blip r:embed="rId3"/>
                <a:stretch>
                  <a:fillRect l="-441" t="-2740" b="-10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5F98938-F810-16DA-2092-5861C08E4367}"/>
                  </a:ext>
                </a:extLst>
              </p:cNvPr>
              <p:cNvSpPr txBox="1"/>
              <p:nvPr/>
            </p:nvSpPr>
            <p:spPr>
              <a:xfrm>
                <a:off x="339437" y="3781137"/>
                <a:ext cx="11193257" cy="646331"/>
              </a:xfrm>
              <a:prstGeom prst="rect">
                <a:avLst/>
              </a:prstGeom>
              <a:noFill/>
            </p:spPr>
            <p:txBody>
              <a:bodyPr wrap="none" rtlCol="0">
                <a:spAutoFit/>
              </a:bodyPr>
              <a:lstStyle/>
              <a:p>
                <a:r>
                  <a:rPr lang="en-US" dirty="0"/>
                  <a:t>should also be convergent for sufficiently small values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oMath>
                </a14:m>
                <a:r>
                  <a:rPr lang="en-US" dirty="0"/>
                  <a:t>. We can interpret the physical quantity </a:t>
                </a:r>
                <a14:m>
                  <m:oMath xmlns:m="http://schemas.openxmlformats.org/officeDocument/2006/math">
                    <m:r>
                      <m:rPr>
                        <m:sty m:val="p"/>
                      </m:rPr>
                      <a:rPr lang="en-US">
                        <a:latin typeface="Cambria Math" panose="02040503050406030204" pitchFamily="18" charset="0"/>
                      </a:rPr>
                      <m:t>F</m:t>
                    </m:r>
                    <m:r>
                      <a:rPr lang="en-US">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𝑒</m:t>
                        </m:r>
                      </m:e>
                      <m:sup>
                        <m:r>
                          <a:rPr lang="en-US" i="1">
                            <a:latin typeface="Cambria Math" panose="02040503050406030204" pitchFamily="18" charset="0"/>
                          </a:rPr>
                          <m:t>2</m:t>
                        </m:r>
                      </m:sup>
                    </m:sSup>
                    <m:r>
                      <a:rPr lang="en-US" i="1">
                        <a:latin typeface="Cambria Math" panose="02040503050406030204" pitchFamily="18" charset="0"/>
                      </a:rPr>
                      <m:t>)</m:t>
                    </m:r>
                  </m:oMath>
                </a14:m>
                <a:r>
                  <a:rPr lang="en-US" dirty="0"/>
                  <a:t> as arising </a:t>
                </a:r>
              </a:p>
              <a:p>
                <a:r>
                  <a:rPr lang="en-US" dirty="0"/>
                  <a:t>in a world where like charges attract each other.</a:t>
                </a:r>
              </a:p>
            </p:txBody>
          </p:sp>
        </mc:Choice>
        <mc:Fallback xmlns="">
          <p:sp>
            <p:nvSpPr>
              <p:cNvPr id="13" name="TextBox 12">
                <a:extLst>
                  <a:ext uri="{FF2B5EF4-FFF2-40B4-BE49-F238E27FC236}">
                    <a16:creationId xmlns:a16="http://schemas.microsoft.com/office/drawing/2014/main" id="{65F98938-F810-16DA-2092-5861C08E4367}"/>
                  </a:ext>
                </a:extLst>
              </p:cNvPr>
              <p:cNvSpPr txBox="1">
                <a:spLocks noRot="1" noChangeAspect="1" noMove="1" noResize="1" noEditPoints="1" noAdjustHandles="1" noChangeArrowheads="1" noChangeShapeType="1" noTextEdit="1"/>
              </p:cNvSpPr>
              <p:nvPr/>
            </p:nvSpPr>
            <p:spPr>
              <a:xfrm>
                <a:off x="339437" y="3781137"/>
                <a:ext cx="11193257" cy="646331"/>
              </a:xfrm>
              <a:prstGeom prst="rect">
                <a:avLst/>
              </a:prstGeom>
              <a:blipFill>
                <a:blip r:embed="rId4"/>
                <a:stretch>
                  <a:fillRect l="-453" t="-3846" b="-13462"/>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9DAD22E9-9385-E339-F597-41F456876CA1}"/>
              </a:ext>
            </a:extLst>
          </p:cNvPr>
          <p:cNvPicPr>
            <a:picLocks noChangeAspect="1"/>
          </p:cNvPicPr>
          <p:nvPr/>
        </p:nvPicPr>
        <p:blipFill>
          <a:blip r:embed="rId5"/>
          <a:stretch>
            <a:fillRect/>
          </a:stretch>
        </p:blipFill>
        <p:spPr>
          <a:xfrm>
            <a:off x="4380877" y="3397140"/>
            <a:ext cx="3110375" cy="383997"/>
          </a:xfrm>
          <a:prstGeom prst="rect">
            <a:avLst/>
          </a:prstGeom>
        </p:spPr>
      </p:pic>
      <p:grpSp>
        <p:nvGrpSpPr>
          <p:cNvPr id="24" name="Group 23">
            <a:extLst>
              <a:ext uri="{FF2B5EF4-FFF2-40B4-BE49-F238E27FC236}">
                <a16:creationId xmlns:a16="http://schemas.microsoft.com/office/drawing/2014/main" id="{CF48D798-E318-2811-3571-D06DFDCF9678}"/>
              </a:ext>
            </a:extLst>
          </p:cNvPr>
          <p:cNvGrpSpPr/>
          <p:nvPr/>
        </p:nvGrpSpPr>
        <p:grpSpPr>
          <a:xfrm>
            <a:off x="4540251" y="4427468"/>
            <a:ext cx="2425700" cy="1816100"/>
            <a:chOff x="4540251" y="4427468"/>
            <a:chExt cx="2425700" cy="1816100"/>
          </a:xfrm>
        </p:grpSpPr>
        <p:pic>
          <p:nvPicPr>
            <p:cNvPr id="17" name="Picture 16" descr="A diagram of a diagram&#10;&#10;AI-generated content may be incorrect.">
              <a:extLst>
                <a:ext uri="{FF2B5EF4-FFF2-40B4-BE49-F238E27FC236}">
                  <a16:creationId xmlns:a16="http://schemas.microsoft.com/office/drawing/2014/main" id="{2CDF12B7-E146-D7DF-062D-2155943E3481}"/>
                </a:ext>
              </a:extLst>
            </p:cNvPr>
            <p:cNvPicPr>
              <a:picLocks noChangeAspect="1"/>
            </p:cNvPicPr>
            <p:nvPr/>
          </p:nvPicPr>
          <p:blipFill>
            <a:blip r:embed="rId6"/>
            <a:stretch>
              <a:fillRect/>
            </a:stretch>
          </p:blipFill>
          <p:spPr>
            <a:xfrm>
              <a:off x="4540251" y="4427468"/>
              <a:ext cx="2425700" cy="1816100"/>
            </a:xfrm>
            <a:prstGeom prst="rect">
              <a:avLst/>
            </a:prstGeom>
          </p:spPr>
        </p:pic>
        <p:pic>
          <p:nvPicPr>
            <p:cNvPr id="19" name="Picture 18">
              <a:extLst>
                <a:ext uri="{FF2B5EF4-FFF2-40B4-BE49-F238E27FC236}">
                  <a16:creationId xmlns:a16="http://schemas.microsoft.com/office/drawing/2014/main" id="{0913CE42-B7F9-10E3-9BE0-9962BFEF989D}"/>
                </a:ext>
              </a:extLst>
            </p:cNvPr>
            <p:cNvPicPr>
              <a:picLocks noChangeAspect="1"/>
            </p:cNvPicPr>
            <p:nvPr/>
          </p:nvPicPr>
          <p:blipFill>
            <a:blip r:embed="rId7"/>
            <a:stretch>
              <a:fillRect/>
            </a:stretch>
          </p:blipFill>
          <p:spPr>
            <a:xfrm>
              <a:off x="5178713" y="5938081"/>
              <a:ext cx="265522" cy="254901"/>
            </a:xfrm>
            <a:prstGeom prst="rect">
              <a:avLst/>
            </a:prstGeom>
          </p:spPr>
        </p:pic>
        <p:pic>
          <p:nvPicPr>
            <p:cNvPr id="20" name="Picture 19">
              <a:extLst>
                <a:ext uri="{FF2B5EF4-FFF2-40B4-BE49-F238E27FC236}">
                  <a16:creationId xmlns:a16="http://schemas.microsoft.com/office/drawing/2014/main" id="{E2372EBE-A2D8-3BB2-2BA0-8621D720390E}"/>
                </a:ext>
              </a:extLst>
            </p:cNvPr>
            <p:cNvPicPr>
              <a:picLocks noChangeAspect="1"/>
            </p:cNvPicPr>
            <p:nvPr/>
          </p:nvPicPr>
          <p:blipFill>
            <a:blip r:embed="rId7"/>
            <a:stretch>
              <a:fillRect/>
            </a:stretch>
          </p:blipFill>
          <p:spPr>
            <a:xfrm rot="10800000">
              <a:off x="6050949" y="5927689"/>
              <a:ext cx="265522" cy="254901"/>
            </a:xfrm>
            <a:prstGeom prst="rect">
              <a:avLst/>
            </a:prstGeom>
          </p:spPr>
        </p:pic>
        <p:pic>
          <p:nvPicPr>
            <p:cNvPr id="22" name="Picture 21" descr="A white background with black and white clouds&#10;&#10;AI-generated content may be incorrect.">
              <a:extLst>
                <a:ext uri="{FF2B5EF4-FFF2-40B4-BE49-F238E27FC236}">
                  <a16:creationId xmlns:a16="http://schemas.microsoft.com/office/drawing/2014/main" id="{F4FCC1C6-F1D0-7935-E9D0-558C436AF20F}"/>
                </a:ext>
              </a:extLst>
            </p:cNvPr>
            <p:cNvPicPr>
              <a:picLocks noChangeAspect="1"/>
            </p:cNvPicPr>
            <p:nvPr/>
          </p:nvPicPr>
          <p:blipFill>
            <a:blip r:embed="rId8"/>
            <a:stretch>
              <a:fillRect/>
            </a:stretch>
          </p:blipFill>
          <p:spPr>
            <a:xfrm>
              <a:off x="4589029" y="5932154"/>
              <a:ext cx="336262" cy="270650"/>
            </a:xfrm>
            <a:prstGeom prst="rect">
              <a:avLst/>
            </a:prstGeom>
          </p:spPr>
        </p:pic>
        <p:pic>
          <p:nvPicPr>
            <p:cNvPr id="23" name="Picture 22" descr="A white background with black and white clouds&#10;&#10;AI-generated content may be incorrect.">
              <a:extLst>
                <a:ext uri="{FF2B5EF4-FFF2-40B4-BE49-F238E27FC236}">
                  <a16:creationId xmlns:a16="http://schemas.microsoft.com/office/drawing/2014/main" id="{377D35C4-BF6A-DA49-7739-60F6C6D64DAC}"/>
                </a:ext>
              </a:extLst>
            </p:cNvPr>
            <p:cNvPicPr>
              <a:picLocks noChangeAspect="1"/>
            </p:cNvPicPr>
            <p:nvPr/>
          </p:nvPicPr>
          <p:blipFill>
            <a:blip r:embed="rId8"/>
            <a:stretch>
              <a:fillRect/>
            </a:stretch>
          </p:blipFill>
          <p:spPr>
            <a:xfrm>
              <a:off x="6558273" y="5842788"/>
              <a:ext cx="336262" cy="270650"/>
            </a:xfrm>
            <a:prstGeom prst="rect">
              <a:avLst/>
            </a:prstGeom>
          </p:spPr>
        </p:pic>
      </p:grpSp>
    </p:spTree>
    <p:extLst>
      <p:ext uri="{BB962C8B-B14F-4D97-AF65-F5344CB8AC3E}">
        <p14:creationId xmlns:p14="http://schemas.microsoft.com/office/powerpoint/2010/main" val="264703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20EA8-9FA8-3A74-FD5B-3CCD8E91B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7CA00A-BC98-101E-F6D3-E850198E4529}"/>
              </a:ext>
            </a:extLst>
          </p:cNvPr>
          <p:cNvSpPr>
            <a:spLocks noGrp="1"/>
          </p:cNvSpPr>
          <p:nvPr>
            <p:ph type="title"/>
          </p:nvPr>
        </p:nvSpPr>
        <p:spPr>
          <a:xfrm>
            <a:off x="339437" y="0"/>
            <a:ext cx="10515600" cy="1325563"/>
          </a:xfrm>
        </p:spPr>
        <p:txBody>
          <a:bodyPr/>
          <a:lstStyle/>
          <a:p>
            <a:r>
              <a:rPr lang="en-US" b="1" dirty="0"/>
              <a:t>The question (or quest?) for convergence </a:t>
            </a:r>
          </a:p>
        </p:txBody>
      </p:sp>
      <p:sp>
        <p:nvSpPr>
          <p:cNvPr id="4" name="TextBox 3">
            <a:extLst>
              <a:ext uri="{FF2B5EF4-FFF2-40B4-BE49-F238E27FC236}">
                <a16:creationId xmlns:a16="http://schemas.microsoft.com/office/drawing/2014/main" id="{8768C843-29E9-BB10-FC3D-95486D952D69}"/>
              </a:ext>
            </a:extLst>
          </p:cNvPr>
          <p:cNvSpPr txBox="1"/>
          <p:nvPr/>
        </p:nvSpPr>
        <p:spPr>
          <a:xfrm>
            <a:off x="339437" y="1024235"/>
            <a:ext cx="11513126" cy="1200329"/>
          </a:xfrm>
          <a:prstGeom prst="rect">
            <a:avLst/>
          </a:prstGeom>
          <a:noFill/>
        </p:spPr>
        <p:txBody>
          <a:bodyPr wrap="square">
            <a:spAutoFit/>
          </a:bodyPr>
          <a:lstStyle/>
          <a:p>
            <a:r>
              <a:rPr lang="en-US" dirty="0"/>
              <a:t>In the classical limit of large particle number and large distances, the potential between charges is just the classical Coulomb potential with a sign reversal. </a:t>
            </a:r>
            <a:r>
              <a:rPr lang="en-US" dirty="0">
                <a:solidFill>
                  <a:srgbClr val="FF0000"/>
                </a:solidFill>
              </a:rPr>
              <a:t>One can imagine a “pathological” state with a large number of electron-positron pairs with the electrons separated from the positrons in different regions of space such that the negative Coulomb potential is larger than the rest energy and kinetic energy of the particles themselves</a:t>
            </a:r>
            <a:r>
              <a:rPr lang="en-US" dirty="0"/>
              <a: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2F31CC7-604A-B698-9412-203496661EA4}"/>
                  </a:ext>
                </a:extLst>
              </p:cNvPr>
              <p:cNvSpPr txBox="1"/>
              <p:nvPr/>
            </p:nvSpPr>
            <p:spPr>
              <a:xfrm>
                <a:off x="339437" y="2224564"/>
                <a:ext cx="11121736" cy="1200329"/>
              </a:xfrm>
              <a:prstGeom prst="rect">
                <a:avLst/>
              </a:prstGeom>
              <a:noFill/>
            </p:spPr>
            <p:txBody>
              <a:bodyPr wrap="square">
                <a:spAutoFit/>
              </a:bodyPr>
              <a:lstStyle/>
              <a:p>
                <a:r>
                  <a:rPr lang="en-US" dirty="0"/>
                  <a:t>In the case of the ``alternate’’ QED where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oMath>
                </a14:m>
                <a:r>
                  <a:rPr lang="en-US" dirty="0"/>
                  <a:t> has gone to </a:t>
                </a:r>
                <a14:m>
                  <m:oMath xmlns:m="http://schemas.openxmlformats.org/officeDocument/2006/math">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oMath>
                </a14:m>
                <a:r>
                  <a:rPr lang="en-US" dirty="0"/>
                  <a:t> , any physical state is unstable against the spontaneous generation of many particles. Once in such a pathological state, the system will generate even more particles, and the vacuum will “disintegrate” by this spontaneous polarization. Such a theory will not have equations of motions that can be put into an analytic form.</a:t>
                </a:r>
              </a:p>
            </p:txBody>
          </p:sp>
        </mc:Choice>
        <mc:Fallback>
          <p:sp>
            <p:nvSpPr>
              <p:cNvPr id="5" name="TextBox 4">
                <a:extLst>
                  <a:ext uri="{FF2B5EF4-FFF2-40B4-BE49-F238E27FC236}">
                    <a16:creationId xmlns:a16="http://schemas.microsoft.com/office/drawing/2014/main" id="{32F31CC7-604A-B698-9412-203496661EA4}"/>
                  </a:ext>
                </a:extLst>
              </p:cNvPr>
              <p:cNvSpPr txBox="1">
                <a:spLocks noRot="1" noChangeAspect="1" noMove="1" noResize="1" noEditPoints="1" noAdjustHandles="1" noChangeArrowheads="1" noChangeShapeType="1" noTextEdit="1"/>
              </p:cNvSpPr>
              <p:nvPr/>
            </p:nvSpPr>
            <p:spPr>
              <a:xfrm>
                <a:off x="339437" y="2224564"/>
                <a:ext cx="11121736" cy="1200329"/>
              </a:xfrm>
              <a:prstGeom prst="rect">
                <a:avLst/>
              </a:prstGeom>
              <a:blipFill>
                <a:blip r:embed="rId2"/>
                <a:stretch>
                  <a:fillRect l="-456" t="-3158" r="-570" b="-7368"/>
                </a:stretch>
              </a:blipFill>
            </p:spPr>
            <p:txBody>
              <a:bodyPr/>
              <a:lstStyle/>
              <a:p>
                <a:r>
                  <a:rPr lang="en-US">
                    <a:noFill/>
                  </a:rPr>
                  <a:t> </a:t>
                </a:r>
              </a:p>
            </p:txBody>
          </p:sp>
        </mc:Fallback>
      </mc:AlternateContent>
      <p:pic>
        <p:nvPicPr>
          <p:cNvPr id="7" name="Picture 6" descr="A diagram of a graph&#10;&#10;AI-generated content may be incorrect.">
            <a:extLst>
              <a:ext uri="{FF2B5EF4-FFF2-40B4-BE49-F238E27FC236}">
                <a16:creationId xmlns:a16="http://schemas.microsoft.com/office/drawing/2014/main" id="{BD07EB6E-32F5-ECC7-3E06-78718A4E5A91}"/>
              </a:ext>
            </a:extLst>
          </p:cNvPr>
          <p:cNvPicPr>
            <a:picLocks noChangeAspect="1"/>
          </p:cNvPicPr>
          <p:nvPr/>
        </p:nvPicPr>
        <p:blipFill>
          <a:blip r:embed="rId3"/>
          <a:stretch>
            <a:fillRect/>
          </a:stretch>
        </p:blipFill>
        <p:spPr>
          <a:xfrm>
            <a:off x="3479800" y="3718213"/>
            <a:ext cx="5232400" cy="156210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C2EC0B1-1E03-A81B-9732-BDEC17319813}"/>
                  </a:ext>
                </a:extLst>
              </p:cNvPr>
              <p:cNvSpPr txBox="1"/>
              <p:nvPr/>
            </p:nvSpPr>
            <p:spPr>
              <a:xfrm>
                <a:off x="339437" y="5474824"/>
                <a:ext cx="11513126" cy="1200329"/>
              </a:xfrm>
              <a:prstGeom prst="rect">
                <a:avLst/>
              </a:prstGeom>
              <a:noFill/>
            </p:spPr>
            <p:txBody>
              <a:bodyPr wrap="square" rtlCol="0">
                <a:spAutoFit/>
              </a:bodyPr>
              <a:lstStyle/>
              <a:p>
                <a:r>
                  <a:rPr lang="en-US" dirty="0"/>
                  <a:t>This means, the naive empty vacuum state starts to fill up with electrons and positrons when </a:t>
                </a:r>
                <a14:m>
                  <m:oMath xmlns:m="http://schemas.openxmlformats.org/officeDocument/2006/math">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oMath>
                </a14:m>
                <a:r>
                  <a:rPr lang="en-US" dirty="0"/>
                  <a:t> is considered.</a:t>
                </a:r>
              </a:p>
              <a:p>
                <a:r>
                  <a:rPr lang="en-US" dirty="0"/>
                  <a:t>Now we can’t lower the energy indefinitely because when we try to group more and more electron-positron pairs together, we necessarily bring electrons close to other electrons and positrons close to other positrons. These equal charged particles repel each other in our normal world, and this sets a lower bound on the energy.  </a:t>
                </a:r>
              </a:p>
            </p:txBody>
          </p:sp>
        </mc:Choice>
        <mc:Fallback xmlns="">
          <p:sp>
            <p:nvSpPr>
              <p:cNvPr id="9" name="TextBox 8">
                <a:extLst>
                  <a:ext uri="{FF2B5EF4-FFF2-40B4-BE49-F238E27FC236}">
                    <a16:creationId xmlns:a16="http://schemas.microsoft.com/office/drawing/2014/main" id="{7C2EC0B1-1E03-A81B-9732-BDEC17319813}"/>
                  </a:ext>
                </a:extLst>
              </p:cNvPr>
              <p:cNvSpPr txBox="1">
                <a:spLocks noRot="1" noChangeAspect="1" noMove="1" noResize="1" noEditPoints="1" noAdjustHandles="1" noChangeArrowheads="1" noChangeShapeType="1" noTextEdit="1"/>
              </p:cNvSpPr>
              <p:nvPr/>
            </p:nvSpPr>
            <p:spPr>
              <a:xfrm>
                <a:off x="339437" y="5474824"/>
                <a:ext cx="11513126" cy="1200329"/>
              </a:xfrm>
              <a:prstGeom prst="rect">
                <a:avLst/>
              </a:prstGeom>
              <a:blipFill>
                <a:blip r:embed="rId4"/>
                <a:stretch>
                  <a:fillRect l="-441" t="-2105" b="-7368"/>
                </a:stretch>
              </a:blipFill>
            </p:spPr>
            <p:txBody>
              <a:bodyPr/>
              <a:lstStyle/>
              <a:p>
                <a:r>
                  <a:rPr lang="en-US">
                    <a:noFill/>
                  </a:rPr>
                  <a:t> </a:t>
                </a:r>
              </a:p>
            </p:txBody>
          </p:sp>
        </mc:Fallback>
      </mc:AlternateContent>
    </p:spTree>
    <p:extLst>
      <p:ext uri="{BB962C8B-B14F-4D97-AF65-F5344CB8AC3E}">
        <p14:creationId xmlns:p14="http://schemas.microsoft.com/office/powerpoint/2010/main" val="406329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EBC2151-EC07-1836-AAC8-5E3A007C9F99}"/>
              </a:ext>
            </a:extLst>
          </p:cNvPr>
          <p:cNvSpPr txBox="1">
            <a:spLocks/>
          </p:cNvSpPr>
          <p:nvPr/>
        </p:nvSpPr>
        <p:spPr>
          <a:xfrm>
            <a:off x="33943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The question (or quest?) for convergence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9E2212-EB4C-6A90-6422-FF07602B520B}"/>
                  </a:ext>
                </a:extLst>
              </p:cNvPr>
              <p:cNvSpPr txBox="1"/>
              <p:nvPr/>
            </p:nvSpPr>
            <p:spPr>
              <a:xfrm>
                <a:off x="339436" y="1048849"/>
                <a:ext cx="11360727" cy="3970318"/>
              </a:xfrm>
              <a:prstGeom prst="rect">
                <a:avLst/>
              </a:prstGeom>
              <a:noFill/>
            </p:spPr>
            <p:txBody>
              <a:bodyPr wrap="square">
                <a:spAutoFit/>
              </a:bodyPr>
              <a:lstStyle/>
              <a:p>
                <a:r>
                  <a:rPr lang="en-US" dirty="0"/>
                  <a:t>In contrast to our normal world with positive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sup>
                    </m:sSup>
                  </m:oMath>
                </a14:m>
                <a:r>
                  <a:rPr lang="el-GR" dirty="0"/>
                  <a:t>, </a:t>
                </a:r>
                <a:r>
                  <a:rPr lang="en-US" dirty="0"/>
                  <a:t>in our fictitious world with </a:t>
                </a:r>
                <a14:m>
                  <m:oMath xmlns:m="http://schemas.openxmlformats.org/officeDocument/2006/math">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m:t>
                        </m:r>
                      </m:sup>
                    </m:sSup>
                  </m:oMath>
                </a14:m>
                <a:r>
                  <a:rPr lang="el-GR" dirty="0"/>
                  <a:t>, </a:t>
                </a:r>
                <a:r>
                  <a:rPr lang="en-US" dirty="0"/>
                  <a:t>a bound state of many electrons or positrons has a large negative energy. This means that our energy isn’t bounded from below because it can become arbitrarily negative. The most dramatic effect of this is what happens to the ground state in such a world, as already mentioned above. If we would start with a naive vacuum with no particles, it would spontaneously turn into a state with lots of electrons on one side and lots of positrons on the other side.</a:t>
                </a:r>
              </a:p>
              <a:p>
                <a:endParaRPr lang="en-US" dirty="0"/>
              </a:p>
              <a:p>
                <a:r>
                  <a:rPr lang="en-US" dirty="0"/>
                  <a:t>This process would never stop. When the vacuum state isn’t stable against decay, no state is. Therefore, in a world with a negative coupling constant, every state could decay into pairs of electrons and positrons indefinitely.</a:t>
                </a:r>
              </a:p>
              <a:p>
                <a:r>
                  <a:rPr lang="en-US" dirty="0"/>
                  <a:t>So, as claimed earlier, physics truly becomes dramatically different as soon as the coupling constant becomes negative.</a:t>
                </a:r>
              </a:p>
              <a:p>
                <a:endParaRPr lang="en-US" dirty="0"/>
              </a:p>
              <a:p>
                <a:r>
                  <a:rPr lang="en-US" dirty="0">
                    <a:solidFill>
                      <a:srgbClr val="FF0000"/>
                    </a:solidFill>
                  </a:rPr>
                  <a:t>This leads us to the conclusion that we have a singularity at  </a:t>
                </a:r>
                <a14:m>
                  <m:oMath xmlns:m="http://schemas.openxmlformats.org/officeDocument/2006/math">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𝑒</m:t>
                        </m:r>
                      </m:e>
                      <m:sup>
                        <m:r>
                          <a:rPr lang="en-US" b="0" i="1" smtClean="0">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=0</m:t>
                    </m:r>
                  </m:oMath>
                </a14:m>
                <a:r>
                  <a:rPr lang="el-GR" dirty="0">
                    <a:solidFill>
                      <a:srgbClr val="FF0000"/>
                    </a:solidFill>
                  </a:rPr>
                  <a:t>, </a:t>
                </a:r>
                <a:r>
                  <a:rPr lang="en-US" dirty="0">
                    <a:solidFill>
                      <a:srgbClr val="FF0000"/>
                    </a:solidFill>
                  </a:rPr>
                  <a:t>which means we can’t write down a convergent perturbation series for observables!!!</a:t>
                </a:r>
              </a:p>
              <a:p>
                <a:br>
                  <a:rPr lang="en-US" dirty="0"/>
                </a:br>
                <a:endParaRPr lang="en-US" dirty="0"/>
              </a:p>
            </p:txBody>
          </p:sp>
        </mc:Choice>
        <mc:Fallback xmlns="">
          <p:sp>
            <p:nvSpPr>
              <p:cNvPr id="5" name="TextBox 4">
                <a:extLst>
                  <a:ext uri="{FF2B5EF4-FFF2-40B4-BE49-F238E27FC236}">
                    <a16:creationId xmlns:a16="http://schemas.microsoft.com/office/drawing/2014/main" id="{669E2212-EB4C-6A90-6422-FF07602B520B}"/>
                  </a:ext>
                </a:extLst>
              </p:cNvPr>
              <p:cNvSpPr txBox="1">
                <a:spLocks noRot="1" noChangeAspect="1" noMove="1" noResize="1" noEditPoints="1" noAdjustHandles="1" noChangeArrowheads="1" noChangeShapeType="1" noTextEdit="1"/>
              </p:cNvSpPr>
              <p:nvPr/>
            </p:nvSpPr>
            <p:spPr>
              <a:xfrm>
                <a:off x="339436" y="1048849"/>
                <a:ext cx="11360727" cy="3970318"/>
              </a:xfrm>
              <a:prstGeom prst="rect">
                <a:avLst/>
              </a:prstGeom>
              <a:blipFill>
                <a:blip r:embed="rId2"/>
                <a:stretch>
                  <a:fillRect l="-446" t="-637" r="-558"/>
                </a:stretch>
              </a:blipFill>
            </p:spPr>
            <p:txBody>
              <a:bodyPr/>
              <a:lstStyle/>
              <a:p>
                <a:r>
                  <a:rPr lang="en-US">
                    <a:noFill/>
                  </a:rPr>
                  <a:t> </a:t>
                </a:r>
              </a:p>
            </p:txBody>
          </p:sp>
        </mc:Fallback>
      </mc:AlternateContent>
    </p:spTree>
    <p:extLst>
      <p:ext uri="{BB962C8B-B14F-4D97-AF65-F5344CB8AC3E}">
        <p14:creationId xmlns:p14="http://schemas.microsoft.com/office/powerpoint/2010/main" val="58687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85201ED-84F1-3E38-D902-A4D0CFCF91D2}"/>
              </a:ext>
            </a:extLst>
          </p:cNvPr>
          <p:cNvSpPr txBox="1">
            <a:spLocks/>
          </p:cNvSpPr>
          <p:nvPr/>
        </p:nvSpPr>
        <p:spPr>
          <a:xfrm>
            <a:off x="33943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The question (or quest?) for convergence </a:t>
            </a:r>
          </a:p>
        </p:txBody>
      </p:sp>
      <p:sp>
        <p:nvSpPr>
          <p:cNvPr id="4" name="TextBox 3">
            <a:extLst>
              <a:ext uri="{FF2B5EF4-FFF2-40B4-BE49-F238E27FC236}">
                <a16:creationId xmlns:a16="http://schemas.microsoft.com/office/drawing/2014/main" id="{52BB6807-BE56-0437-A9FB-111A70730208}"/>
              </a:ext>
            </a:extLst>
          </p:cNvPr>
          <p:cNvSpPr txBox="1"/>
          <p:nvPr/>
        </p:nvSpPr>
        <p:spPr>
          <a:xfrm>
            <a:off x="339437" y="1140897"/>
            <a:ext cx="10203242" cy="369332"/>
          </a:xfrm>
          <a:prstGeom prst="rect">
            <a:avLst/>
          </a:prstGeom>
          <a:noFill/>
        </p:spPr>
        <p:txBody>
          <a:bodyPr wrap="none" rtlCol="0">
            <a:spAutoFit/>
          </a:bodyPr>
          <a:lstStyle/>
          <a:p>
            <a:r>
              <a:rPr lang="en-US" dirty="0"/>
              <a:t>The instability situation is similar to the case of the non-relativistic perturbed quantum harmonic oscillator</a:t>
            </a:r>
          </a:p>
        </p:txBody>
      </p:sp>
      <p:pic>
        <p:nvPicPr>
          <p:cNvPr id="6" name="Picture 5" descr="A math equation with black text&#10;&#10;AI-generated content may be incorrect.">
            <a:extLst>
              <a:ext uri="{FF2B5EF4-FFF2-40B4-BE49-F238E27FC236}">
                <a16:creationId xmlns:a16="http://schemas.microsoft.com/office/drawing/2014/main" id="{48E0F111-544D-0B16-4382-356868E6101B}"/>
              </a:ext>
            </a:extLst>
          </p:cNvPr>
          <p:cNvPicPr>
            <a:picLocks noChangeAspect="1"/>
          </p:cNvPicPr>
          <p:nvPr/>
        </p:nvPicPr>
        <p:blipFill>
          <a:blip r:embed="rId2"/>
          <a:stretch>
            <a:fillRect/>
          </a:stretch>
        </p:blipFill>
        <p:spPr>
          <a:xfrm>
            <a:off x="165100" y="1682462"/>
            <a:ext cx="4546600" cy="927100"/>
          </a:xfrm>
          <a:prstGeom prst="rect">
            <a:avLst/>
          </a:prstGeom>
        </p:spPr>
      </p:pic>
      <p:pic>
        <p:nvPicPr>
          <p:cNvPr id="8" name="Picture 7" descr="A graph of function and function&#10;&#10;AI-generated content may be incorrect.">
            <a:extLst>
              <a:ext uri="{FF2B5EF4-FFF2-40B4-BE49-F238E27FC236}">
                <a16:creationId xmlns:a16="http://schemas.microsoft.com/office/drawing/2014/main" id="{0807B32B-A7EC-D609-A375-13964EBCE3C0}"/>
              </a:ext>
            </a:extLst>
          </p:cNvPr>
          <p:cNvPicPr>
            <a:picLocks noChangeAspect="1"/>
          </p:cNvPicPr>
          <p:nvPr/>
        </p:nvPicPr>
        <p:blipFill>
          <a:blip r:embed="rId3"/>
          <a:stretch>
            <a:fillRect/>
          </a:stretch>
        </p:blipFill>
        <p:spPr>
          <a:xfrm>
            <a:off x="6284715" y="1682462"/>
            <a:ext cx="5245100" cy="3289300"/>
          </a:xfrm>
          <a:prstGeom prst="rect">
            <a:avLst/>
          </a:prstGeom>
        </p:spPr>
      </p:pic>
      <p:sp>
        <p:nvSpPr>
          <p:cNvPr id="9" name="Oval 8">
            <a:extLst>
              <a:ext uri="{FF2B5EF4-FFF2-40B4-BE49-F238E27FC236}">
                <a16:creationId xmlns:a16="http://schemas.microsoft.com/office/drawing/2014/main" id="{BDA39F67-ACFA-8C00-E64E-60EBB926D71D}"/>
              </a:ext>
            </a:extLst>
          </p:cNvPr>
          <p:cNvSpPr/>
          <p:nvPr/>
        </p:nvSpPr>
        <p:spPr>
          <a:xfrm>
            <a:off x="3844637" y="1870365"/>
            <a:ext cx="867064" cy="59609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6C74553-226C-D05F-86AA-8C708062F907}"/>
              </a:ext>
            </a:extLst>
          </p:cNvPr>
          <p:cNvCxnSpPr>
            <a:cxnSpLocks/>
          </p:cNvCxnSpPr>
          <p:nvPr/>
        </p:nvCxnSpPr>
        <p:spPr>
          <a:xfrm>
            <a:off x="4635815" y="2379518"/>
            <a:ext cx="372603" cy="230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88BCEE9-8572-E3D6-CABF-73BA9297F672}"/>
              </a:ext>
            </a:extLst>
          </p:cNvPr>
          <p:cNvSpPr txBox="1"/>
          <p:nvPr/>
        </p:nvSpPr>
        <p:spPr>
          <a:xfrm>
            <a:off x="4800600" y="2609562"/>
            <a:ext cx="1384803" cy="369332"/>
          </a:xfrm>
          <a:prstGeom prst="rect">
            <a:avLst/>
          </a:prstGeom>
          <a:noFill/>
        </p:spPr>
        <p:txBody>
          <a:bodyPr wrap="none" rtlCol="0">
            <a:spAutoFit/>
          </a:bodyPr>
          <a:lstStyle/>
          <a:p>
            <a:r>
              <a:rPr lang="en-US" dirty="0"/>
              <a:t>perturbation</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2A0423B-D5DC-1ABB-A88F-F1AEB5DD6628}"/>
                  </a:ext>
                </a:extLst>
              </p:cNvPr>
              <p:cNvSpPr txBox="1"/>
              <p:nvPr/>
            </p:nvSpPr>
            <p:spPr>
              <a:xfrm>
                <a:off x="6378233" y="4971762"/>
                <a:ext cx="5508966" cy="1200329"/>
              </a:xfrm>
              <a:prstGeom prst="rect">
                <a:avLst/>
              </a:prstGeom>
              <a:noFill/>
            </p:spPr>
            <p:txBody>
              <a:bodyPr wrap="square">
                <a:spAutoFit/>
              </a:bodyPr>
              <a:lstStyle/>
              <a:p>
                <a:r>
                  <a:rPr lang="en-US" dirty="0"/>
                  <a:t>A plot of the potential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𝑉</m:t>
                        </m:r>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𝑥</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oMath>
                </a14:m>
                <a:r>
                  <a:rPr lang="en-US" dirty="0"/>
                  <a:t>. Because </a:t>
                </a:r>
                <a14:m>
                  <m:oMath xmlns:m="http://schemas.openxmlformats.org/officeDocument/2006/math">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 ±∞) = −∞</m:t>
                    </m:r>
                  </m:oMath>
                </a14:m>
                <a:r>
                  <a:rPr lang="en-US" dirty="0"/>
                  <a:t> the states for the perturbed Hamiltonian are mostly unbound states with the possibility of only quasi-bound states.</a:t>
                </a:r>
              </a:p>
            </p:txBody>
          </p:sp>
        </mc:Choice>
        <mc:Fallback xmlns="">
          <p:sp>
            <p:nvSpPr>
              <p:cNvPr id="14" name="TextBox 13">
                <a:extLst>
                  <a:ext uri="{FF2B5EF4-FFF2-40B4-BE49-F238E27FC236}">
                    <a16:creationId xmlns:a16="http://schemas.microsoft.com/office/drawing/2014/main" id="{92A0423B-D5DC-1ABB-A88F-F1AEB5DD6628}"/>
                  </a:ext>
                </a:extLst>
              </p:cNvPr>
              <p:cNvSpPr txBox="1">
                <a:spLocks noRot="1" noChangeAspect="1" noMove="1" noResize="1" noEditPoints="1" noAdjustHandles="1" noChangeArrowheads="1" noChangeShapeType="1" noTextEdit="1"/>
              </p:cNvSpPr>
              <p:nvPr/>
            </p:nvSpPr>
            <p:spPr>
              <a:xfrm>
                <a:off x="6378233" y="4971762"/>
                <a:ext cx="5508966" cy="1200329"/>
              </a:xfrm>
              <a:prstGeom prst="rect">
                <a:avLst/>
              </a:prstGeom>
              <a:blipFill>
                <a:blip r:embed="rId4"/>
                <a:stretch>
                  <a:fillRect l="-920" t="-2105" b="-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AD0F132-A16A-32F2-5EA4-0F75941244DB}"/>
                  </a:ext>
                </a:extLst>
              </p:cNvPr>
              <p:cNvSpPr txBox="1"/>
              <p:nvPr/>
            </p:nvSpPr>
            <p:spPr>
              <a:xfrm>
                <a:off x="339437" y="3196999"/>
                <a:ext cx="5159086" cy="3206134"/>
              </a:xfrm>
              <a:prstGeom prst="rect">
                <a:avLst/>
              </a:prstGeom>
              <a:noFill/>
            </p:spPr>
            <p:txBody>
              <a:bodyPr wrap="square">
                <a:spAutoFit/>
              </a:bodyPr>
              <a:lstStyle/>
              <a:p>
                <a:r>
                  <a:rPr lang="en-US" dirty="0"/>
                  <a:t>For </a:t>
                </a:r>
                <a14:m>
                  <m:oMath xmlns:m="http://schemas.openxmlformats.org/officeDocument/2006/math">
                    <m:r>
                      <a:rPr lang="el-GR" i="1" dirty="0" smtClean="0">
                        <a:latin typeface="Cambria Math" panose="02040503050406030204" pitchFamily="18" charset="0"/>
                      </a:rPr>
                      <m:t>𝜆</m:t>
                    </m:r>
                    <m:r>
                      <a:rPr lang="el-GR" i="1" dirty="0" smtClean="0">
                        <a:latin typeface="Cambria Math" panose="02040503050406030204" pitchFamily="18" charset="0"/>
                      </a:rPr>
                      <m:t> &gt; 0</m:t>
                    </m:r>
                  </m:oMath>
                </a14:m>
                <a:r>
                  <a:rPr lang="el-GR" dirty="0"/>
                  <a:t>, </a:t>
                </a:r>
                <a:r>
                  <a:rPr lang="en-US" dirty="0"/>
                  <a:t>both </a:t>
                </a:r>
                <a14:m>
                  <m:oMath xmlns:m="http://schemas.openxmlformats.org/officeDocument/2006/math">
                    <m:r>
                      <a:rPr lang="en-US" i="1" dirty="0" smtClean="0">
                        <a:latin typeface="Cambria Math" panose="02040503050406030204" pitchFamily="18" charset="0"/>
                      </a:rPr>
                      <m:t>𝐻</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tend to </a:t>
                </a:r>
                <a14:m>
                  <m:oMath xmlns:m="http://schemas.openxmlformats.org/officeDocument/2006/math">
                    <m:r>
                      <a:rPr lang="en-US" i="1" dirty="0" smtClean="0">
                        <a:latin typeface="Cambria Math" panose="02040503050406030204" pitchFamily="18" charset="0"/>
                      </a:rPr>
                      <m:t>∞</m:t>
                    </m:r>
                  </m:oMath>
                </a14:m>
                <a:r>
                  <a:rPr lang="en-US" dirty="0"/>
                  <a:t> as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oMath>
                </a14:m>
                <a:r>
                  <a:rPr lang="en-US" dirty="0"/>
                  <a:t> and so the states are always bound states with a discrete spectrum in both cases. </a:t>
                </a:r>
              </a:p>
              <a:p>
                <a:endParaRPr lang="en-US" dirty="0"/>
              </a:p>
              <a:p>
                <a:r>
                  <a:rPr lang="en-US" dirty="0"/>
                  <a:t>For </a:t>
                </a:r>
                <a14:m>
                  <m:oMath xmlns:m="http://schemas.openxmlformats.org/officeDocument/2006/math">
                    <m:r>
                      <a:rPr lang="el-GR" i="1" dirty="0" smtClean="0">
                        <a:latin typeface="Cambria Math" panose="02040503050406030204" pitchFamily="18" charset="0"/>
                      </a:rPr>
                      <m:t>𝜆</m:t>
                    </m:r>
                    <m:r>
                      <a:rPr lang="el-GR" i="1" dirty="0" smtClean="0">
                        <a:latin typeface="Cambria Math" panose="02040503050406030204" pitchFamily="18" charset="0"/>
                      </a:rPr>
                      <m:t> &lt; 0</m:t>
                    </m:r>
                  </m:oMath>
                </a14:m>
                <a:r>
                  <a:rPr lang="el-GR"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has only bound states, and </a:t>
                </a:r>
                <a14:m>
                  <m:oMath xmlns:m="http://schemas.openxmlformats.org/officeDocument/2006/math">
                    <m:r>
                      <a:rPr lang="en-US" i="1" dirty="0" smtClean="0">
                        <a:latin typeface="Cambria Math" panose="02040503050406030204" pitchFamily="18" charset="0"/>
                      </a:rPr>
                      <m:t>𝐻</m:t>
                    </m:r>
                  </m:oMath>
                </a14:m>
                <a:r>
                  <a:rPr lang="en-US" dirty="0"/>
                  <a:t> has no true bound states, except for a set of quasi-bound states that are ultimately delocalized. No matter how small |</a:t>
                </a:r>
                <a:r>
                  <a:rPr lang="el-GR" dirty="0"/>
                  <a:t>λ| </a:t>
                </a:r>
                <a:r>
                  <a:rPr lang="en-US" dirty="0"/>
                  <a:t>gets, the </a:t>
                </a:r>
                <a14:m>
                  <m:oMath xmlns:m="http://schemas.openxmlformats.org/officeDocument/2006/math">
                    <m:r>
                      <a:rPr lang="en-US" b="0" i="1" smtClean="0">
                        <a:latin typeface="Cambria Math" panose="02040503050406030204" pitchFamily="18" charset="0"/>
                      </a:rPr>
                      <m:t>1/4</m:t>
                    </m:r>
                    <m:r>
                      <a:rPr lang="en-US" b="0" i="1" smtClean="0">
                        <a:latin typeface="Cambria Math" panose="02040503050406030204" pitchFamily="18" charset="0"/>
                        <a:ea typeface="Cambria Math" panose="02040503050406030204" pitchFamily="18" charset="0"/>
                      </a:rPr>
                      <m:t>𝜆</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4</m:t>
                        </m:r>
                      </m:sup>
                    </m:sSup>
                  </m:oMath>
                </a14:m>
                <a:r>
                  <a:rPr lang="en-US" dirty="0"/>
                  <a:t> term will always overpower </a:t>
                </a:r>
                <a14:m>
                  <m:oMath xmlns:m="http://schemas.openxmlformats.org/officeDocument/2006/math">
                    <m:r>
                      <a:rPr lang="en-US" i="1">
                        <a:latin typeface="Cambria Math" panose="02040503050406030204" pitchFamily="18" charset="0"/>
                      </a:rPr>
                      <m:t>1/</m:t>
                    </m:r>
                    <m:r>
                      <a:rPr lang="en-US" b="0" i="1" smtClean="0">
                        <a:latin typeface="Cambria Math" panose="02040503050406030204" pitchFamily="18" charset="0"/>
                      </a:rPr>
                      <m:t>2</m:t>
                    </m:r>
                    <m:r>
                      <a:rPr lang="en-US" b="0" i="1" smtClean="0">
                        <a:latin typeface="Cambria Math" panose="02040503050406030204" pitchFamily="18" charset="0"/>
                      </a:rPr>
                      <m:t>𝑘</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oMath>
                </a14:m>
                <a:r>
                  <a:rPr lang="en-US" dirty="0"/>
                  <a:t> for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&gt;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e>
                    </m:rad>
                  </m:oMath>
                </a14:m>
                <a:r>
                  <a:rPr lang="el-GR" dirty="0"/>
                  <a:t> </a:t>
                </a:r>
                <a:r>
                  <a:rPr lang="en-US" dirty="0"/>
                  <a:t>and all the states will have a finite probability of escaping the potential due to the tunneling process.</a:t>
                </a:r>
              </a:p>
            </p:txBody>
          </p:sp>
        </mc:Choice>
        <mc:Fallback xmlns="">
          <p:sp>
            <p:nvSpPr>
              <p:cNvPr id="17" name="TextBox 16">
                <a:extLst>
                  <a:ext uri="{FF2B5EF4-FFF2-40B4-BE49-F238E27FC236}">
                    <a16:creationId xmlns:a16="http://schemas.microsoft.com/office/drawing/2014/main" id="{0AD0F132-A16A-32F2-5EA4-0F75941244DB}"/>
                  </a:ext>
                </a:extLst>
              </p:cNvPr>
              <p:cNvSpPr txBox="1">
                <a:spLocks noRot="1" noChangeAspect="1" noMove="1" noResize="1" noEditPoints="1" noAdjustHandles="1" noChangeArrowheads="1" noChangeShapeType="1" noTextEdit="1"/>
              </p:cNvSpPr>
              <p:nvPr/>
            </p:nvSpPr>
            <p:spPr>
              <a:xfrm>
                <a:off x="339437" y="3196999"/>
                <a:ext cx="5159086" cy="3206134"/>
              </a:xfrm>
              <a:prstGeom prst="rect">
                <a:avLst/>
              </a:prstGeom>
              <a:blipFill>
                <a:blip r:embed="rId5"/>
                <a:stretch>
                  <a:fillRect l="-983" t="-787" r="-983" b="-1575"/>
                </a:stretch>
              </a:blipFill>
            </p:spPr>
            <p:txBody>
              <a:bodyPr/>
              <a:lstStyle/>
              <a:p>
                <a:r>
                  <a:rPr lang="en-US">
                    <a:noFill/>
                  </a:rPr>
                  <a:t> </a:t>
                </a:r>
              </a:p>
            </p:txBody>
          </p:sp>
        </mc:Fallback>
      </mc:AlternateContent>
    </p:spTree>
    <p:extLst>
      <p:ext uri="{BB962C8B-B14F-4D97-AF65-F5344CB8AC3E}">
        <p14:creationId xmlns:p14="http://schemas.microsoft.com/office/powerpoint/2010/main" val="8669102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36041</TotalTime>
  <Words>1925</Words>
  <Application>Microsoft Macintosh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DejaVu Serif</vt:lpstr>
      <vt:lpstr>Office Theme</vt:lpstr>
      <vt:lpstr>PHYS4260 Quantum Mechanics II Spring 2025 </vt:lpstr>
      <vt:lpstr>Outline</vt:lpstr>
      <vt:lpstr>PowerPoint Presentation</vt:lpstr>
      <vt:lpstr>PowerPoint Presentation</vt:lpstr>
      <vt:lpstr>PowerPoint Presentation</vt:lpstr>
      <vt:lpstr>The question (or quest?) for convergence </vt:lpstr>
      <vt:lpstr>The question (or quest?) for convergence </vt:lpstr>
      <vt:lpstr>PowerPoint Presentation</vt:lpstr>
      <vt:lpstr>PowerPoint Presentation</vt:lpstr>
      <vt:lpstr>Why do we keep using perturbation theory?</vt:lpstr>
      <vt:lpstr>PowerPoint Presentation</vt:lpstr>
      <vt:lpstr>Necessity of a Field viewpoint</vt:lpstr>
      <vt:lpstr>Issues with non-relativistic Quantum Mechanics</vt:lpstr>
      <vt:lpstr>Issues with non-relativistic Quantum Mechanics</vt:lpstr>
      <vt:lpstr>Issues with non-relativistic Quantum Mechanics</vt:lpstr>
      <vt:lpstr>Issues with non-relativistic Quantum Mechanics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PHYS4260 Quantum Mechanics II Spring 2024 </dc:title>
  <dc:creator>Marco Guzzi</dc:creator>
  <cp:lastModifiedBy>Marco Guzzi</cp:lastModifiedBy>
  <cp:revision>228</cp:revision>
  <dcterms:created xsi:type="dcterms:W3CDTF">2024-01-06T21:01:45Z</dcterms:created>
  <dcterms:modified xsi:type="dcterms:W3CDTF">2025-04-08T20:28:24Z</dcterms:modified>
</cp:coreProperties>
</file>