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335" r:id="rId3"/>
    <p:sldId id="377" r:id="rId4"/>
    <p:sldId id="375" r:id="rId5"/>
    <p:sldId id="376" r:id="rId6"/>
    <p:sldId id="359" r:id="rId7"/>
    <p:sldId id="360" r:id="rId8"/>
    <p:sldId id="361" r:id="rId9"/>
    <p:sldId id="362" r:id="rId10"/>
    <p:sldId id="363" r:id="rId11"/>
    <p:sldId id="366" r:id="rId12"/>
    <p:sldId id="364" r:id="rId13"/>
    <p:sldId id="365" r:id="rId14"/>
    <p:sldId id="367" r:id="rId15"/>
    <p:sldId id="368" r:id="rId16"/>
    <p:sldId id="369" r:id="rId17"/>
    <p:sldId id="373" r:id="rId18"/>
    <p:sldId id="370" r:id="rId19"/>
    <p:sldId id="3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57"/>
    <p:restoredTop sz="96192"/>
  </p:normalViewPr>
  <p:slideViewPr>
    <p:cSldViewPr snapToGrid="0">
      <p:cViewPr varScale="1">
        <p:scale>
          <a:sx n="118" d="100"/>
          <a:sy n="118" d="100"/>
        </p:scale>
        <p:origin x="99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B93F-3E2A-C74F-BFEA-D26690FE2488}" type="datetimeFigureOut">
              <a:rPr lang="en-US" smtClean="0"/>
              <a:t>4/24/25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F94C52-17AB-5243-9EED-E9B9384B3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936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AE07-89C6-F443-97AC-F6CE14E7202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F1EA7-ED5E-A14A-A819-62E43F955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658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AE07-89C6-F443-97AC-F6CE14E7202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F1EA7-ED5E-A14A-A819-62E43F955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66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AE07-89C6-F443-97AC-F6CE14E7202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F1EA7-ED5E-A14A-A819-62E43F955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889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AE07-89C6-F443-97AC-F6CE14E7202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F1EA7-ED5E-A14A-A819-62E43F955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65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AE07-89C6-F443-97AC-F6CE14E7202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F1EA7-ED5E-A14A-A819-62E43F955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84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AE07-89C6-F443-97AC-F6CE14E7202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F1EA7-ED5E-A14A-A819-62E43F955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342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AE07-89C6-F443-97AC-F6CE14E7202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F1EA7-ED5E-A14A-A819-62E43F955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8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AE07-89C6-F443-97AC-F6CE14E7202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F1EA7-ED5E-A14A-A819-62E43F955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91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AE07-89C6-F443-97AC-F6CE14E7202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F1EA7-ED5E-A14A-A819-62E43F955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59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AE07-89C6-F443-97AC-F6CE14E7202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F1EA7-ED5E-A14A-A819-62E43F955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313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AE07-89C6-F443-97AC-F6CE14E7202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F1EA7-ED5E-A14A-A819-62E43F955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963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9AE07-89C6-F443-97AC-F6CE14E7202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F1EA7-ED5E-A14A-A819-62E43F955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90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62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5" Type="http://schemas.openxmlformats.org/officeDocument/2006/relationships/image" Target="../media/image281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8.png"/><Relationship Id="rId4" Type="http://schemas.openxmlformats.org/officeDocument/2006/relationships/image" Target="../media/image3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3" Type="http://schemas.openxmlformats.org/officeDocument/2006/relationships/image" Target="../media/image78.png"/><Relationship Id="rId7" Type="http://schemas.openxmlformats.org/officeDocument/2006/relationships/image" Target="../media/image4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0.png"/><Relationship Id="rId5" Type="http://schemas.openxmlformats.org/officeDocument/2006/relationships/image" Target="../media/image41.png"/><Relationship Id="rId4" Type="http://schemas.openxmlformats.org/officeDocument/2006/relationships/image" Target="../media/image7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60.png"/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8.png"/><Relationship Id="rId5" Type="http://schemas.openxmlformats.org/officeDocument/2006/relationships/image" Target="../media/image56.png"/><Relationship Id="rId4" Type="http://schemas.openxmlformats.org/officeDocument/2006/relationships/image" Target="../media/image56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image" Target="../media/image4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90DC1-FD22-4F2D-E0C4-2B2A96B7A8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PHYS4260 Quantum Mechanics II</a:t>
            </a:r>
            <a:br>
              <a:rPr lang="en-US" dirty="0"/>
            </a:br>
            <a:r>
              <a:rPr lang="en-US" dirty="0"/>
              <a:t>Spring 2025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165166-31DD-9AC8-B957-5FC5A0C853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Path Integral in QM</a:t>
            </a:r>
          </a:p>
        </p:txBody>
      </p:sp>
    </p:spTree>
    <p:extLst>
      <p:ext uri="{BB962C8B-B14F-4D97-AF65-F5344CB8AC3E}">
        <p14:creationId xmlns:p14="http://schemas.microsoft.com/office/powerpoint/2010/main" val="2224692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BA913F9-791D-02DB-EFCE-8A09CEFE0526}"/>
              </a:ext>
            </a:extLst>
          </p:cNvPr>
          <p:cNvSpPr txBox="1">
            <a:spLocks/>
          </p:cNvSpPr>
          <p:nvPr/>
        </p:nvSpPr>
        <p:spPr>
          <a:xfrm>
            <a:off x="3810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Perturbation theory and the S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4D6A957-9DAF-F5D2-C005-C998B65C07D1}"/>
                  </a:ext>
                </a:extLst>
              </p:cNvPr>
              <p:cNvSpPr txBox="1"/>
              <p:nvPr/>
            </p:nvSpPr>
            <p:spPr>
              <a:xfrm>
                <a:off x="381000" y="1140897"/>
                <a:ext cx="11811000" cy="3915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The two terms in curly brackets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replacing                                 we obtain  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4D6A957-9DAF-F5D2-C005-C998B65C07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140897"/>
                <a:ext cx="11811000" cy="391582"/>
              </a:xfrm>
              <a:prstGeom prst="rect">
                <a:avLst/>
              </a:prstGeom>
              <a:blipFill>
                <a:blip r:embed="rId2"/>
                <a:stretch>
                  <a:fillRect l="-537" t="-6250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9742BAB3-C31F-FF54-DF99-A119DC111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5790" y="1169213"/>
            <a:ext cx="1549146" cy="334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3D78CA-F775-853E-8C88-2878481737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4729" y="1730622"/>
            <a:ext cx="6622542" cy="7358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AB7043F-EC87-AC3D-9721-0FF4FA338F0B}"/>
                  </a:ext>
                </a:extLst>
              </p:cNvPr>
              <p:cNvSpPr txBox="1"/>
              <p:nvPr/>
            </p:nvSpPr>
            <p:spPr>
              <a:xfrm>
                <a:off x="381000" y="2664603"/>
                <a:ext cx="11682685" cy="668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Now,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vanishes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;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vanishes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therefore the integration may be taken over </a:t>
                </a:r>
              </a:p>
              <a:p>
                <a:r>
                  <a:rPr lang="en-US" dirty="0"/>
                  <a:t>all values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: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AB7043F-EC87-AC3D-9721-0FF4FA338F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664603"/>
                <a:ext cx="11682685" cy="668581"/>
              </a:xfrm>
              <a:prstGeom prst="rect">
                <a:avLst/>
              </a:prstGeom>
              <a:blipFill>
                <a:blip r:embed="rId5"/>
                <a:stretch>
                  <a:fillRect l="-543" t="-3704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E555FC8A-F8EF-BC88-C490-4669A83AEF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4729" y="3429000"/>
            <a:ext cx="6390912" cy="67836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A74F9AE-7484-E2B7-4BBB-D5C6D3151B54}"/>
              </a:ext>
            </a:extLst>
          </p:cNvPr>
          <p:cNvSpPr txBox="1"/>
          <p:nvPr/>
        </p:nvSpPr>
        <p:spPr>
          <a:xfrm>
            <a:off x="381000" y="4203181"/>
            <a:ext cx="115427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is the first order correction to the free propagator. In a similar way, we may prove that the second order correction is</a:t>
            </a:r>
          </a:p>
        </p:txBody>
      </p:sp>
      <p:pic>
        <p:nvPicPr>
          <p:cNvPr id="16" name="Picture 15" descr="A math equations and formulas&#10;&#10;Description automatically generated with medium confidence">
            <a:extLst>
              <a:ext uri="{FF2B5EF4-FFF2-40B4-BE49-F238E27FC236}">
                <a16:creationId xmlns:a16="http://schemas.microsoft.com/office/drawing/2014/main" id="{29889F18-B962-8481-FEDF-5D8C1027CE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2636" y="4873752"/>
            <a:ext cx="8117388" cy="1313901"/>
          </a:xfrm>
          <a:prstGeom prst="rect">
            <a:avLst/>
          </a:prstGeom>
        </p:spPr>
      </p:pic>
      <p:pic>
        <p:nvPicPr>
          <p:cNvPr id="18" name="Picture 17" descr="A white background with black and white clouds&#10;&#10;Description automatically generated">
            <a:extLst>
              <a:ext uri="{FF2B5EF4-FFF2-40B4-BE49-F238E27FC236}">
                <a16:creationId xmlns:a16="http://schemas.microsoft.com/office/drawing/2014/main" id="{159716CB-5181-D981-ABCC-2D088AA361F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50021" y="5551418"/>
            <a:ext cx="17145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706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6750234-1C5D-DA26-6971-05E77881D69B}"/>
              </a:ext>
            </a:extLst>
          </p:cNvPr>
          <p:cNvSpPr txBox="1">
            <a:spLocks/>
          </p:cNvSpPr>
          <p:nvPr/>
        </p:nvSpPr>
        <p:spPr>
          <a:xfrm>
            <a:off x="252984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/>
              <a:t>Born Series (again…)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88EA082-3659-B35E-615E-CE5A3A43CB6D}"/>
                  </a:ext>
                </a:extLst>
              </p:cNvPr>
              <p:cNvSpPr txBox="1"/>
              <p:nvPr/>
            </p:nvSpPr>
            <p:spPr>
              <a:xfrm>
                <a:off x="252984" y="1185595"/>
                <a:ext cx="10515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Analogous expressions hold 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, in the expansion, so we write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88EA082-3659-B35E-615E-CE5A3A43CB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84" y="1185595"/>
                <a:ext cx="10515600" cy="369332"/>
              </a:xfrm>
              <a:prstGeom prst="rect">
                <a:avLst/>
              </a:prstGeom>
              <a:blipFill>
                <a:blip r:embed="rId2"/>
                <a:stretch>
                  <a:fillRect l="-603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6E7416D0-99D9-A4C4-BFD0-9AB50E5DD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727" y="1705410"/>
            <a:ext cx="7924546" cy="2070224"/>
          </a:xfrm>
          <a:prstGeom prst="rect">
            <a:avLst/>
          </a:prstGeom>
        </p:spPr>
      </p:pic>
      <p:pic>
        <p:nvPicPr>
          <p:cNvPr id="8" name="Picture 7" descr="A white background with black dots&#10;&#10;Description automatically generated">
            <a:extLst>
              <a:ext uri="{FF2B5EF4-FFF2-40B4-BE49-F238E27FC236}">
                <a16:creationId xmlns:a16="http://schemas.microsoft.com/office/drawing/2014/main" id="{4FB823FA-BEB8-C5B0-F48C-595A47C26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3375" y="3205455"/>
            <a:ext cx="834898" cy="5976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09576E4-F9FC-D1F1-A5B4-C2A10D5C6DC9}"/>
                  </a:ext>
                </a:extLst>
              </p:cNvPr>
              <p:cNvSpPr txBox="1"/>
              <p:nvPr/>
            </p:nvSpPr>
            <p:spPr>
              <a:xfrm>
                <a:off x="252984" y="3803066"/>
                <a:ext cx="962253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This is the solution to the perturbation series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and is called the Born series which we have seen in the context of scattering theory.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09576E4-F9FC-D1F1-A5B4-C2A10D5C6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84" y="3803066"/>
                <a:ext cx="9622536" cy="646331"/>
              </a:xfrm>
              <a:prstGeom prst="rect">
                <a:avLst/>
              </a:prstGeom>
              <a:blipFill>
                <a:blip r:embed="rId5"/>
                <a:stretch>
                  <a:fillRect l="-660" t="-3846" r="-792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A diagram of mathematical equations&#10;&#10;Description automatically generated">
            <a:extLst>
              <a:ext uri="{FF2B5EF4-FFF2-40B4-BE49-F238E27FC236}">
                <a16:creationId xmlns:a16="http://schemas.microsoft.com/office/drawing/2014/main" id="{B56F6AAB-8E07-05C3-B42C-89CEB67768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1480" y="4200446"/>
            <a:ext cx="3651504" cy="246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084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FAA26-125D-FF2A-040D-D896DC9A9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84" y="0"/>
            <a:ext cx="10515600" cy="1325563"/>
          </a:xfrm>
        </p:spPr>
        <p:txBody>
          <a:bodyPr/>
          <a:lstStyle/>
          <a:p>
            <a:r>
              <a:rPr lang="en-US" b="1" dirty="0"/>
              <a:t>Born Series (again…)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A12099-968A-2266-F8E8-166B6C958D4B}"/>
                  </a:ext>
                </a:extLst>
              </p:cNvPr>
              <p:cNvSpPr txBox="1"/>
              <p:nvPr/>
            </p:nvSpPr>
            <p:spPr>
              <a:xfrm>
                <a:off x="252984" y="1325563"/>
                <a:ext cx="11789664" cy="14995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describes the free propagation of the wave function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describes propagation with one interaction with the potential V; and so on. </a:t>
                </a:r>
              </a:p>
              <a:p>
                <a:endParaRPr lang="en-US" dirty="0"/>
              </a:p>
              <a:p>
                <a:r>
                  <a:rPr lang="en-US" dirty="0"/>
                  <a:t>Note that the previous equation does not include the factor 1/2! present in the Taylor expansion of the potential. The reason for this is as follows. The two interactions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occur at different times but are indistinguishable, so we write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A12099-968A-2266-F8E8-166B6C958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84" y="1325563"/>
                <a:ext cx="11789664" cy="1499578"/>
              </a:xfrm>
              <a:prstGeom prst="rect">
                <a:avLst/>
              </a:prstGeom>
              <a:blipFill>
                <a:blip r:embed="rId2"/>
                <a:stretch>
                  <a:fillRect l="-538" t="-1681" r="-646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F701E0A6-6E91-2112-52B9-60B1081AF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0" y="3051557"/>
            <a:ext cx="5905500" cy="19626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A789929-0C6E-59EA-DF7D-A0B3684CA0C8}"/>
                  </a:ext>
                </a:extLst>
              </p:cNvPr>
              <p:cNvSpPr txBox="1"/>
              <p:nvPr/>
            </p:nvSpPr>
            <p:spPr>
              <a:xfrm>
                <a:off x="97536" y="5240579"/>
                <a:ext cx="698906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In a similar way, there is no factor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! </m:t>
                    </m:r>
                  </m:oMath>
                </a14:m>
                <a:r>
                  <a:rPr lang="en-US" dirty="0"/>
                  <a:t>in the expression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A789929-0C6E-59EA-DF7D-A0B3684CA0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36" y="5240579"/>
                <a:ext cx="6989064" cy="369332"/>
              </a:xfrm>
              <a:prstGeom prst="rect">
                <a:avLst/>
              </a:prstGeom>
              <a:blipFill>
                <a:blip r:embed="rId4"/>
                <a:stretch>
                  <a:fillRect l="-725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9718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AC2D3-8300-2838-CFB1-D96AC3568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" y="0"/>
            <a:ext cx="10515600" cy="1325563"/>
          </a:xfrm>
        </p:spPr>
        <p:txBody>
          <a:bodyPr/>
          <a:lstStyle/>
          <a:p>
            <a:r>
              <a:rPr lang="en-US" b="1" dirty="0"/>
              <a:t>Green’s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B0398BD-25AE-9C87-52A7-5DE2E1BB2318}"/>
                  </a:ext>
                </a:extLst>
              </p:cNvPr>
              <p:cNvSpPr txBox="1"/>
              <p:nvPr/>
            </p:nvSpPr>
            <p:spPr>
              <a:xfrm>
                <a:off x="323373" y="1140897"/>
                <a:ext cx="1134599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Now we shall show that the free propagator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simply the Green’s function for the Schrödinger equation. To see this,</a:t>
                </a:r>
              </a:p>
              <a:p>
                <a:r>
                  <a:rPr lang="en-US" dirty="0"/>
                  <a:t>we substitute the Born series in   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B0398BD-25AE-9C87-52A7-5DE2E1BB23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73" y="1140897"/>
                <a:ext cx="11345991" cy="646331"/>
              </a:xfrm>
              <a:prstGeom prst="rect">
                <a:avLst/>
              </a:prstGeom>
              <a:blipFill>
                <a:blip r:embed="rId2"/>
                <a:stretch>
                  <a:fillRect l="-447" t="-384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162C874E-3119-7048-DA25-C706B1C63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9845" y="1864007"/>
            <a:ext cx="3758819" cy="5934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A260FAB-B388-3853-E239-2940FD4FF491}"/>
                  </a:ext>
                </a:extLst>
              </p:cNvPr>
              <p:cNvSpPr txBox="1"/>
              <p:nvPr/>
            </p:nvSpPr>
            <p:spPr>
              <a:xfrm>
                <a:off x="335280" y="2615702"/>
                <a:ext cx="71958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and obtain (note that we are using the vector position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now instead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A260FAB-B388-3853-E239-2940FD4FF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" y="2615702"/>
                <a:ext cx="7195881" cy="369332"/>
              </a:xfrm>
              <a:prstGeom prst="rect">
                <a:avLst/>
              </a:prstGeom>
              <a:blipFill>
                <a:blip r:embed="rId4"/>
                <a:stretch>
                  <a:fillRect l="-705" t="-322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A group of black text&#10;&#10;Description automatically generated">
            <a:extLst>
              <a:ext uri="{FF2B5EF4-FFF2-40B4-BE49-F238E27FC236}">
                <a16:creationId xmlns:a16="http://schemas.microsoft.com/office/drawing/2014/main" id="{FBBEE9DB-1D78-C423-16B6-611BD58157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9845" y="2985034"/>
            <a:ext cx="6579870" cy="26569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C2765C9-15CE-2699-C0BB-3EA14E609A1F}"/>
              </a:ext>
            </a:extLst>
          </p:cNvPr>
          <p:cNvSpPr txBox="1"/>
          <p:nvPr/>
        </p:nvSpPr>
        <p:spPr>
          <a:xfrm>
            <a:off x="323372" y="5846310"/>
            <a:ext cx="11792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and we have also changed from one space dimension to three. </a:t>
            </a:r>
          </a:p>
        </p:txBody>
      </p:sp>
    </p:spTree>
    <p:extLst>
      <p:ext uri="{BB962C8B-B14F-4D97-AF65-F5344CB8AC3E}">
        <p14:creationId xmlns:p14="http://schemas.microsoft.com/office/powerpoint/2010/main" val="1554196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AA363EF-D3BA-398C-0164-B9DA1FD475CD}"/>
              </a:ext>
            </a:extLst>
          </p:cNvPr>
          <p:cNvSpPr txBox="1">
            <a:spLocks/>
          </p:cNvSpPr>
          <p:nvPr/>
        </p:nvSpPr>
        <p:spPr>
          <a:xfrm>
            <a:off x="33528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Green’s functions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925BD3-7017-2D86-49C8-15E058FD9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819" y="1701003"/>
            <a:ext cx="7530539" cy="8107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75A33A7-2310-9F8F-A9BD-C4C70A1E6221}"/>
                  </a:ext>
                </a:extLst>
              </p:cNvPr>
              <p:cNvSpPr txBox="1"/>
              <p:nvPr/>
            </p:nvSpPr>
            <p:spPr>
              <a:xfrm>
                <a:off x="260604" y="1054672"/>
                <a:ext cx="1166317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Assuming the series above converges, the effect of the unwritten terms is to modify the last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to the full propagator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so that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75A33A7-2310-9F8F-A9BD-C4C70A1E6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04" y="1054672"/>
                <a:ext cx="11663172" cy="646331"/>
              </a:xfrm>
              <a:prstGeom prst="rect">
                <a:avLst/>
              </a:prstGeom>
              <a:blipFill>
                <a:blip r:embed="rId3"/>
                <a:stretch>
                  <a:fillRect l="-435" t="-3922" r="-109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E51CB7D-2EBE-BA4B-C71D-BBFF48E1EB9E}"/>
                  </a:ext>
                </a:extLst>
              </p:cNvPr>
              <p:cNvSpPr txBox="1"/>
              <p:nvPr/>
            </p:nvSpPr>
            <p:spPr>
              <a:xfrm>
                <a:off x="260604" y="2591968"/>
                <a:ext cx="11663172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This equation is exact and is an integral equation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. Now assume that in the distant past,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−∞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 becomes free that is, a plane wave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. Then, the first term on the right-hand side of is also a plane wave, since it results from the free propagation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we may write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E51CB7D-2EBE-BA4B-C71D-BBFF48E1EB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04" y="2591968"/>
                <a:ext cx="11663172" cy="923330"/>
              </a:xfrm>
              <a:prstGeom prst="rect">
                <a:avLst/>
              </a:prstGeom>
              <a:blipFill>
                <a:blip r:embed="rId4"/>
                <a:stretch>
                  <a:fillRect l="-435" t="-2740" b="-10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7035EE5F-C66A-314C-6072-1E692DCB87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8709" y="3595559"/>
            <a:ext cx="5826961" cy="698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8FF9F89-E444-BEE9-93D5-97B4C6F5BD9F}"/>
                  </a:ext>
                </a:extLst>
              </p:cNvPr>
              <p:cNvSpPr txBox="1"/>
              <p:nvPr/>
            </p:nvSpPr>
            <p:spPr>
              <a:xfrm>
                <a:off x="335280" y="4482583"/>
                <a:ext cx="4647234" cy="411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Now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obeys the Schrödinger equation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8FF9F89-E444-BEE9-93D5-97B4C6F5B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" y="4482583"/>
                <a:ext cx="4647234" cy="411331"/>
              </a:xfrm>
              <a:prstGeom prst="rect">
                <a:avLst/>
              </a:prstGeom>
              <a:blipFill>
                <a:blip r:embed="rId6"/>
                <a:stretch>
                  <a:fillRect l="-1090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E897EBCB-8F39-9199-348B-D9D88EAB88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04792" y="5082438"/>
            <a:ext cx="4982416" cy="96617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9A8B01F-E1B9-EE9C-A34C-93F38F2F51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46358" y="1455886"/>
            <a:ext cx="2068945" cy="32971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C8E6F99-D5FD-8A18-39D1-5CB985F0DB29}"/>
              </a:ext>
            </a:extLst>
          </p:cNvPr>
          <p:cNvCxnSpPr>
            <a:cxnSpLocks/>
          </p:cNvCxnSpPr>
          <p:nvPr/>
        </p:nvCxnSpPr>
        <p:spPr>
          <a:xfrm flipV="1">
            <a:off x="8873836" y="1653669"/>
            <a:ext cx="772522" cy="406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221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D4228E6-0E03-71D3-D803-BCA9A6D3D848}"/>
              </a:ext>
            </a:extLst>
          </p:cNvPr>
          <p:cNvSpPr txBox="1">
            <a:spLocks/>
          </p:cNvSpPr>
          <p:nvPr/>
        </p:nvSpPr>
        <p:spPr>
          <a:xfrm>
            <a:off x="33528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Green’s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462E4D9-FA72-D105-BEF5-18367D0DB4B0}"/>
                  </a:ext>
                </a:extLst>
              </p:cNvPr>
              <p:cNvSpPr txBox="1"/>
              <p:nvPr/>
            </p:nvSpPr>
            <p:spPr>
              <a:xfrm>
                <a:off x="335280" y="1119897"/>
                <a:ext cx="7871770" cy="411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ϕ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obeys the free-particle equation (with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),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must obey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462E4D9-FA72-D105-BEF5-18367D0DB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" y="1119897"/>
                <a:ext cx="7871770" cy="411331"/>
              </a:xfrm>
              <a:prstGeom prst="rect">
                <a:avLst/>
              </a:prstGeom>
              <a:blipFill>
                <a:blip r:embed="rId2"/>
                <a:stretch>
                  <a:fillRect l="-644" t="-3030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A054DECA-5D0D-1E3A-EA5B-7230E2655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594" y="1719580"/>
            <a:ext cx="6652812" cy="8407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91A84DC-5023-8886-0A01-25AEFDC5F83B}"/>
                  </a:ext>
                </a:extLst>
              </p:cNvPr>
              <p:cNvSpPr txBox="1"/>
              <p:nvPr/>
            </p:nvSpPr>
            <p:spPr>
              <a:xfrm>
                <a:off x="335280" y="2748672"/>
                <a:ext cx="11625072" cy="9678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which is the equation for the Green's function of the Schrödinger equation. Note that the presence of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to be expected from the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occurring in the definition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. The propagator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then simply the Green's function of the Schrödinger equation, as claimed.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91A84DC-5023-8886-0A01-25AEFDC5F8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" y="2748672"/>
                <a:ext cx="11625072" cy="967829"/>
              </a:xfrm>
              <a:prstGeom prst="rect">
                <a:avLst/>
              </a:prstGeom>
              <a:blipFill>
                <a:blip r:embed="rId4"/>
                <a:stretch>
                  <a:fillRect l="-437" t="-2597" b="-10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8894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4617E-BEF0-101C-116B-312900D05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264" y="0"/>
            <a:ext cx="10515600" cy="1325563"/>
          </a:xfrm>
        </p:spPr>
        <p:txBody>
          <a:bodyPr/>
          <a:lstStyle/>
          <a:p>
            <a:r>
              <a:rPr lang="en-US" b="1" dirty="0"/>
              <a:t>S-matrix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0615B3C-B580-4F0D-E0A4-A9EFC5897AB4}"/>
                  </a:ext>
                </a:extLst>
              </p:cNvPr>
              <p:cNvSpPr txBox="1"/>
              <p:nvPr/>
            </p:nvSpPr>
            <p:spPr>
              <a:xfrm>
                <a:off x="308264" y="1111331"/>
                <a:ext cx="11443854" cy="36933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We pass now to the calculation of the scattering amplitude. In the measurement of a scattering process, the experimental conditions are that a particle is free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−∞ </m:t>
                    </m:r>
                  </m:oMath>
                </a14:m>
                <a:r>
                  <a:rPr lang="en-US" dirty="0"/>
                  <a:t>, then scatters, and is free again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 +∞</m:t>
                    </m:r>
                  </m:oMath>
                </a14:m>
                <a:r>
                  <a:rPr lang="en-US" dirty="0"/>
                  <a:t>. </a:t>
                </a:r>
              </a:p>
              <a:p>
                <a:endParaRPr lang="en-US" dirty="0"/>
              </a:p>
              <a:p>
                <a:r>
                  <a:rPr lang="en-US" dirty="0"/>
                  <a:t>This is a source of difficulty, however, because a free particle (that is, one with a definite energy and momentum) is described by a plane wave, which spreads out over all space and time, including the center of the interaction potential V(x), so the particle can never be free! </a:t>
                </a:r>
              </a:p>
              <a:p>
                <a:endParaRPr lang="en-US" dirty="0"/>
              </a:p>
              <a:p>
                <a:r>
                  <a:rPr lang="en-US" dirty="0"/>
                  <a:t>To get around this problem, the potential V is switched on and off again slowly (adiabatic hypothesis), so that V = 0 </a:t>
                </a:r>
              </a:p>
              <a:p>
                <a:r>
                  <a:rPr lang="en-US" dirty="0"/>
                  <a:t>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 +∞ </m:t>
                    </m:r>
                  </m:oMath>
                </a14:m>
                <a:r>
                  <a:rPr lang="en-US" dirty="0"/>
                  <a:t>and the particle is free. V must not be switched on and off too quickly; this would imply, through Fourier transformation, that the time dependence of V results in the scattering center emitting or absorbing energy, which must not happen.</a:t>
                </a:r>
              </a:p>
              <a:p>
                <a:endParaRPr lang="en-US" dirty="0"/>
              </a:p>
              <a:p>
                <a:r>
                  <a:rPr lang="en-US" dirty="0"/>
                  <a:t>The initial condition is that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 is a plane wave: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0615B3C-B580-4F0D-E0A4-A9EFC5897A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64" y="1111331"/>
                <a:ext cx="11443854" cy="3693319"/>
              </a:xfrm>
              <a:prstGeom prst="rect">
                <a:avLst/>
              </a:prstGeom>
              <a:blipFill>
                <a:blip r:embed="rId2"/>
                <a:stretch>
                  <a:fillRect l="-443" t="-685" b="-17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B7C552B8-CFBA-EE6E-1270-241038F99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742" y="5204860"/>
            <a:ext cx="2863850" cy="541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705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8BD335E-6F1E-43F5-0529-03CF8469032E}"/>
              </a:ext>
            </a:extLst>
          </p:cNvPr>
          <p:cNvSpPr txBox="1">
            <a:spLocks/>
          </p:cNvSpPr>
          <p:nvPr/>
        </p:nvSpPr>
        <p:spPr>
          <a:xfrm>
            <a:off x="308264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/>
              <a:t>S-matrix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8C2BFB7-9C8F-47D4-D256-3F078A9A47CE}"/>
                  </a:ext>
                </a:extLst>
              </p:cNvPr>
              <p:cNvSpPr txBox="1"/>
              <p:nvPr/>
            </p:nvSpPr>
            <p:spPr>
              <a:xfrm>
                <a:off x="308264" y="1110780"/>
                <a:ext cx="1157547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We assume that V → 0 for large negative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and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even further in the past. Taking the first Born approximation in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8C2BFB7-9C8F-47D4-D256-3F078A9A4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64" y="1110780"/>
                <a:ext cx="11575472" cy="369332"/>
              </a:xfrm>
              <a:prstGeom prst="rect">
                <a:avLst/>
              </a:prstGeom>
              <a:blipFill>
                <a:blip r:embed="rId2"/>
                <a:stretch>
                  <a:fillRect l="-439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group of black text&#10;&#10;Description automatically generated">
            <a:extLst>
              <a:ext uri="{FF2B5EF4-FFF2-40B4-BE49-F238E27FC236}">
                <a16:creationId xmlns:a16="http://schemas.microsoft.com/office/drawing/2014/main" id="{DD0A115D-549B-EB24-0D7D-7E8A80C94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4328" y="1562443"/>
            <a:ext cx="7116407" cy="28620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6F77AD-390F-F4FC-4EEC-BDC43AE509F9}"/>
              </a:ext>
            </a:extLst>
          </p:cNvPr>
          <p:cNvSpPr txBox="1"/>
          <p:nvPr/>
        </p:nvSpPr>
        <p:spPr>
          <a:xfrm>
            <a:off x="308264" y="4186933"/>
            <a:ext cx="653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gives</a:t>
            </a:r>
          </a:p>
        </p:txBody>
      </p:sp>
      <p:pic>
        <p:nvPicPr>
          <p:cNvPr id="9" name="Picture 8" descr="A close-up of math equations&#10;&#10;Description automatically generated">
            <a:extLst>
              <a:ext uri="{FF2B5EF4-FFF2-40B4-BE49-F238E27FC236}">
                <a16:creationId xmlns:a16="http://schemas.microsoft.com/office/drawing/2014/main" id="{F22D74D3-634B-8DC1-65A4-14EAE41929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1934" y="4790209"/>
            <a:ext cx="7772400" cy="143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704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4E3058C-1D12-23BF-D9D1-BE1D6DCDAF09}"/>
                  </a:ext>
                </a:extLst>
              </p:cNvPr>
              <p:cNvSpPr txBox="1"/>
              <p:nvPr/>
            </p:nvSpPr>
            <p:spPr>
              <a:xfrm>
                <a:off x="308264" y="1034626"/>
                <a:ext cx="11714018" cy="18201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The superscript on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denotes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corresponds to a wave which was free at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=−∞ </m:t>
                    </m:r>
                  </m:oMath>
                </a14:m>
                <a:r>
                  <a:rPr lang="en-US" dirty="0"/>
                  <a:t>and thus involves the propagator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 which vanishes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′&gt;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. It is equally acceptable to write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 consisting of a wave which becomes free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=+∞ 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.,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the propagator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which vanishes when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. </a:t>
                </a:r>
              </a:p>
              <a:p>
                <a:endParaRPr lang="en-US" dirty="0"/>
              </a:p>
              <a:p>
                <a:r>
                  <a:rPr lang="en-US" dirty="0"/>
                  <a:t>We are interested in the amplitude for detecting a final particle with definite momentum, i.e., a plane wave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This is called the scattering amplitude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, and is the overlap of the wave functions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4E3058C-1D12-23BF-D9D1-BE1D6DCDA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64" y="1034626"/>
                <a:ext cx="11714018" cy="1820114"/>
              </a:xfrm>
              <a:prstGeom prst="rect">
                <a:avLst/>
              </a:prstGeom>
              <a:blipFill>
                <a:blip r:embed="rId2"/>
                <a:stretch>
                  <a:fillRect l="-433" b="-4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1">
            <a:extLst>
              <a:ext uri="{FF2B5EF4-FFF2-40B4-BE49-F238E27FC236}">
                <a16:creationId xmlns:a16="http://schemas.microsoft.com/office/drawing/2014/main" id="{08BD335E-6F1E-43F5-0529-03CF8469032E}"/>
              </a:ext>
            </a:extLst>
          </p:cNvPr>
          <p:cNvSpPr txBox="1">
            <a:spLocks/>
          </p:cNvSpPr>
          <p:nvPr/>
        </p:nvSpPr>
        <p:spPr>
          <a:xfrm>
            <a:off x="308264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/>
              <a:t>S-matrix</a:t>
            </a:r>
            <a:endParaRPr lang="en-US" b="1" dirty="0"/>
          </a:p>
        </p:txBody>
      </p:sp>
      <p:pic>
        <p:nvPicPr>
          <p:cNvPr id="7" name="Picture 6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E63852EA-839C-8A88-B002-E3DBAE2CB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2950" y="3062558"/>
            <a:ext cx="8583811" cy="3711659"/>
          </a:xfrm>
          <a:prstGeom prst="rect">
            <a:avLst/>
          </a:prstGeom>
        </p:spPr>
      </p:pic>
      <p:pic>
        <p:nvPicPr>
          <p:cNvPr id="9" name="Picture 8" descr="A white background with black dots&#10;&#10;Description automatically generated">
            <a:extLst>
              <a:ext uri="{FF2B5EF4-FFF2-40B4-BE49-F238E27FC236}">
                <a16:creationId xmlns:a16="http://schemas.microsoft.com/office/drawing/2014/main" id="{488ECA25-B77A-8D8F-1DE1-AFDAEBD870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1046" y="5865590"/>
            <a:ext cx="12700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911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8BD335E-6F1E-43F5-0529-03CF8469032E}"/>
              </a:ext>
            </a:extLst>
          </p:cNvPr>
          <p:cNvSpPr txBox="1">
            <a:spLocks/>
          </p:cNvSpPr>
          <p:nvPr/>
        </p:nvSpPr>
        <p:spPr>
          <a:xfrm>
            <a:off x="308264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/>
              <a:t>S-matrix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21C7794-8926-9022-0A72-E8E7FB519937}"/>
                  </a:ext>
                </a:extLst>
              </p:cNvPr>
              <p:cNvSpPr txBox="1"/>
              <p:nvPr/>
            </p:nvSpPr>
            <p:spPr>
              <a:xfrm>
                <a:off x="308264" y="1119897"/>
                <a:ext cx="11651672" cy="688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where the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just like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si a plane wave. If the initial and final momenta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ℏ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ℏ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we have, with </a:t>
                </a:r>
                <a:r>
                  <a:rPr lang="en-US"/>
                  <a:t>box normalization</a:t>
                </a:r>
                <a:r>
                  <a:rPr lang="en-US" dirty="0"/>
                  <a:t>, 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21C7794-8926-9022-0A72-E8E7FB5199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64" y="1119897"/>
                <a:ext cx="11651672" cy="688330"/>
              </a:xfrm>
              <a:prstGeom prst="rect">
                <a:avLst/>
              </a:prstGeom>
              <a:blipFill>
                <a:blip r:embed="rId2"/>
                <a:stretch>
                  <a:fillRect l="-436" t="-1818" b="-1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mathematical equations and formulas&#10;&#10;Description automatically generated with medium confidence">
            <a:extLst>
              <a:ext uri="{FF2B5EF4-FFF2-40B4-BE49-F238E27FC236}">
                <a16:creationId xmlns:a16="http://schemas.microsoft.com/office/drawing/2014/main" id="{8C20BCAC-E953-D155-D987-6CEC3EE19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2863" y="1808227"/>
            <a:ext cx="3689927" cy="15446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AB8AB6-E92E-DB03-6524-978CD4FCD405}"/>
                  </a:ext>
                </a:extLst>
              </p:cNvPr>
              <p:cNvSpPr txBox="1"/>
              <p:nvPr/>
            </p:nvSpPr>
            <p:spPr>
              <a:xfrm>
                <a:off x="308263" y="3505153"/>
                <a:ext cx="1177636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is the volume of the box, which of course is arbitrary. Substituting into the first term of the previous equation using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AB8AB6-E92E-DB03-6524-978CD4FCD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63" y="3505153"/>
                <a:ext cx="11776363" cy="646331"/>
              </a:xfrm>
              <a:prstGeom prst="rect">
                <a:avLst/>
              </a:prstGeom>
              <a:blipFill>
                <a:blip r:embed="rId4"/>
                <a:stretch>
                  <a:fillRect l="-431" t="-3922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black math equation&#10;&#10;Description automatically generated with medium confidence">
            <a:extLst>
              <a:ext uri="{FF2B5EF4-FFF2-40B4-BE49-F238E27FC236}">
                <a16:creationId xmlns:a16="http://schemas.microsoft.com/office/drawing/2014/main" id="{C6291102-C9D8-86B6-FB87-0F13EA3135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5140" y="4159266"/>
            <a:ext cx="2212686" cy="6471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B1D439-C9D4-93B5-6EB6-2F1AAA327C2A}"/>
              </a:ext>
            </a:extLst>
          </p:cNvPr>
          <p:cNvSpPr txBox="1"/>
          <p:nvPr/>
        </p:nvSpPr>
        <p:spPr>
          <a:xfrm>
            <a:off x="308263" y="4795256"/>
            <a:ext cx="1151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obtain</a:t>
            </a:r>
          </a:p>
        </p:txBody>
      </p:sp>
      <p:pic>
        <p:nvPicPr>
          <p:cNvPr id="12" name="Picture 11" descr="A math equations and formulas&#10;&#10;Description automatically generated with medium confidence">
            <a:extLst>
              <a:ext uri="{FF2B5EF4-FFF2-40B4-BE49-F238E27FC236}">
                <a16:creationId xmlns:a16="http://schemas.microsoft.com/office/drawing/2014/main" id="{4923DA5F-3E66-C2E7-79DF-02C55C7BC0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3616" y="5125346"/>
            <a:ext cx="6360968" cy="1374481"/>
          </a:xfrm>
          <a:prstGeom prst="rect">
            <a:avLst/>
          </a:prstGeom>
        </p:spPr>
      </p:pic>
      <p:pic>
        <p:nvPicPr>
          <p:cNvPr id="14" name="Picture 13" descr="A black and white math symbol&#10;&#10;Description automatically generated">
            <a:extLst>
              <a:ext uri="{FF2B5EF4-FFF2-40B4-BE49-F238E27FC236}">
                <a16:creationId xmlns:a16="http://schemas.microsoft.com/office/drawing/2014/main" id="{7D0C6816-39F5-24E1-31AF-A40FE9F171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9996" y="4293496"/>
            <a:ext cx="1127963" cy="36933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4BD4AFE-4FD7-6B1C-CA57-997E2BC198DB}"/>
              </a:ext>
            </a:extLst>
          </p:cNvPr>
          <p:cNvSpPr txBox="1"/>
          <p:nvPr/>
        </p:nvSpPr>
        <p:spPr>
          <a:xfrm>
            <a:off x="6184446" y="4303789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</a:t>
            </a:r>
          </a:p>
        </p:txBody>
      </p:sp>
    </p:spTree>
    <p:extLst>
      <p:ext uri="{BB962C8B-B14F-4D97-AF65-F5344CB8AC3E}">
        <p14:creationId xmlns:p14="http://schemas.microsoft.com/office/powerpoint/2010/main" val="3993059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6C5D02-4045-E958-B1BA-F79E08ABF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7347F8-3AFC-2E9C-0659-7516EB8E7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Perturbation theory and the S-Matrix</a:t>
            </a:r>
          </a:p>
          <a:p>
            <a:r>
              <a:rPr lang="en-US" dirty="0"/>
              <a:t>Born Series</a:t>
            </a:r>
          </a:p>
          <a:p>
            <a:r>
              <a:rPr lang="en-US" dirty="0"/>
              <a:t>Green’s functions</a:t>
            </a:r>
          </a:p>
        </p:txBody>
      </p:sp>
    </p:spTree>
    <p:extLst>
      <p:ext uri="{BB962C8B-B14F-4D97-AF65-F5344CB8AC3E}">
        <p14:creationId xmlns:p14="http://schemas.microsoft.com/office/powerpoint/2010/main" val="3399272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B13B40BA-039F-243A-6F67-ED0CBB23CF5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8432" y="0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b="1" dirty="0"/>
                  <a:t>Re: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b="1" dirty="0"/>
                  <a:t>-integration</a:t>
                </a:r>
              </a:p>
            </p:txBody>
          </p:sp>
        </mc:Choice>
        <mc:Fallback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B13B40BA-039F-243A-6F67-ED0CBB23CF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432" y="0"/>
                <a:ext cx="10515600" cy="1325563"/>
              </a:xfrm>
              <a:prstGeom prst="rect">
                <a:avLst/>
              </a:prstGeom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B81E26A-39F0-3CF5-50F7-7CC54368B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888" y="1636033"/>
            <a:ext cx="8239874" cy="93391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DDEA2AC-541C-20A0-19B4-A65369824705}"/>
                  </a:ext>
                </a:extLst>
              </p:cNvPr>
              <p:cNvSpPr txBox="1"/>
              <p:nvPr/>
            </p:nvSpPr>
            <p:spPr>
              <a:xfrm>
                <a:off x="263652" y="1152054"/>
                <a:ext cx="4221027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Doing the integration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one arrives at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DDEA2AC-541C-20A0-19B4-A65369824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52" y="1152054"/>
                <a:ext cx="4221027" cy="391646"/>
              </a:xfrm>
              <a:prstGeom prst="rect">
                <a:avLst/>
              </a:prstGeom>
              <a:blipFill>
                <a:blip r:embed="rId4"/>
                <a:stretch>
                  <a:fillRect l="-1198" t="-6250" r="-898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D54CE3B-0E84-CAFC-D372-01DEE81ACE66}"/>
              </a:ext>
            </a:extLst>
          </p:cNvPr>
          <p:cNvSpPr txBox="1"/>
          <p:nvPr/>
        </p:nvSpPr>
        <p:spPr>
          <a:xfrm>
            <a:off x="263652" y="2668579"/>
            <a:ext cx="4573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 hence, in the continuum limit, one obtains</a:t>
            </a:r>
          </a:p>
        </p:txBody>
      </p:sp>
      <p:pic>
        <p:nvPicPr>
          <p:cNvPr id="9" name="Picture 8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65184A38-EB50-E3D4-2FB0-C4CC7C37C3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5641" y="3146262"/>
            <a:ext cx="4853375" cy="7595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8CAA1A3-C1EE-2B3F-FECB-47B71CF0CBF2}"/>
                  </a:ext>
                </a:extLst>
              </p:cNvPr>
              <p:cNvSpPr txBox="1"/>
              <p:nvPr/>
            </p:nvSpPr>
            <p:spPr>
              <a:xfrm>
                <a:off x="263652" y="4014186"/>
                <a:ext cx="11928348" cy="23510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is the classical </a:t>
                </a:r>
                <a:r>
                  <a:rPr lang="en-US" dirty="0" err="1"/>
                  <a:t>Lagrangian</a:t>
                </a:r>
                <a:r>
                  <a:rPr lang="en-US" dirty="0"/>
                  <a:t>. In the limit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becomes infinite, but this does not matter, since we </a:t>
                </a:r>
              </a:p>
              <a:p>
                <a:r>
                  <a:rPr lang="en-US" dirty="0"/>
                  <a:t>shall always deal with normalized transition amplitudes.</a:t>
                </a:r>
              </a:p>
              <a:p>
                <a:endParaRPr lang="en-US" dirty="0"/>
              </a:p>
              <a:p>
                <a:r>
                  <a:rPr lang="en-US" dirty="0"/>
                  <a:t>The integrand is the classical action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𝐿𝑑𝑡</m:t>
                        </m:r>
                      </m:e>
                    </m:nary>
                  </m:oMath>
                </a14:m>
                <a:r>
                  <a:rPr lang="en-US" dirty="0"/>
                  <a:t>. We have proved this equation from the postulates of quantum mechanics, and by assuming that the Hamiltonian is of the form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. </a:t>
                </a:r>
              </a:p>
              <a:p>
                <a:endParaRPr lang="en-US" dirty="0"/>
              </a:p>
              <a:p>
                <a:r>
                  <a:rPr lang="en-US" dirty="0"/>
                  <a:t>Feynman's original approach was to adopt (*) as a hypothesis and then prove the Schrödinger equation from it. </a:t>
                </a:r>
              </a:p>
              <a:p>
                <a:r>
                  <a:rPr lang="en-US" dirty="0"/>
                  <a:t>The disadvantage of this approach is that (*) does not hold in general, since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is not always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8CAA1A3-C1EE-2B3F-FECB-47B71CF0C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52" y="4014186"/>
                <a:ext cx="11928348" cy="2351093"/>
              </a:xfrm>
              <a:prstGeom prst="rect">
                <a:avLst/>
              </a:prstGeom>
              <a:blipFill>
                <a:blip r:embed="rId6"/>
                <a:stretch>
                  <a:fillRect l="-425" t="-1070" b="-3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A175AD5-1DAB-4E5A-738A-D9FDAE479A47}"/>
              </a:ext>
            </a:extLst>
          </p:cNvPr>
          <p:cNvSpPr txBox="1"/>
          <p:nvPr/>
        </p:nvSpPr>
        <p:spPr>
          <a:xfrm>
            <a:off x="8266176" y="334138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(*)</a:t>
            </a:r>
          </a:p>
        </p:txBody>
      </p:sp>
    </p:spTree>
    <p:extLst>
      <p:ext uri="{BB962C8B-B14F-4D97-AF65-F5344CB8AC3E}">
        <p14:creationId xmlns:p14="http://schemas.microsoft.com/office/powerpoint/2010/main" val="2308630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9AB7D-A6CA-5BB0-8FC3-E4561468E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0"/>
            <a:ext cx="10515600" cy="1325563"/>
          </a:xfrm>
        </p:spPr>
        <p:txBody>
          <a:bodyPr/>
          <a:lstStyle/>
          <a:p>
            <a:r>
              <a:rPr lang="en-US" b="1" dirty="0"/>
              <a:t>Perturbation theory and the S matrix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953C79B-9FDC-2222-278A-B053568B1C5E}"/>
                  </a:ext>
                </a:extLst>
              </p:cNvPr>
              <p:cNvSpPr txBox="1"/>
              <p:nvPr/>
            </p:nvSpPr>
            <p:spPr>
              <a:xfrm>
                <a:off x="381000" y="1121587"/>
                <a:ext cx="11430000" cy="20313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We want to illustrate how the path-integral method is used in the calculation of scattering processes.</a:t>
                </a:r>
              </a:p>
              <a:p>
                <a:r>
                  <a:rPr lang="en-US" b="1" dirty="0"/>
                  <a:t>Starting point: Rutherford scattering!</a:t>
                </a:r>
              </a:p>
              <a:p>
                <a:endParaRPr lang="en-US" dirty="0"/>
              </a:p>
              <a:p>
                <a:r>
                  <a:rPr lang="en-US" dirty="0"/>
                  <a:t>The scattering of one particle on another is described, non-</a:t>
                </a:r>
                <a:r>
                  <a:rPr lang="en-US" dirty="0" err="1"/>
                  <a:t>relativistically</a:t>
                </a:r>
                <a:r>
                  <a:rPr lang="en-US" dirty="0"/>
                  <a:t>, by interaction through a potential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Since the expression for the transition amplitude is not exactly calculable, we resort, as usual, to perturbation theory. This is valid when the potential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small, or, more precisely, when the time integral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small compared with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ℏ</m:t>
                    </m:r>
                  </m:oMath>
                </a14:m>
                <a:r>
                  <a:rPr lang="en-US" dirty="0"/>
                  <a:t>. In that case we may write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953C79B-9FDC-2222-278A-B053568B1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121587"/>
                <a:ext cx="11430000" cy="2031325"/>
              </a:xfrm>
              <a:prstGeom prst="rect">
                <a:avLst/>
              </a:prstGeom>
              <a:blipFill>
                <a:blip r:embed="rId2"/>
                <a:stretch>
                  <a:fillRect l="-555" t="-1242" r="-77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48A5374E-7E9F-DEAF-4263-2121A74E7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3314694"/>
            <a:ext cx="7772400" cy="7807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73F6E9-BF5D-9795-A6F1-0D25B0186D29}"/>
              </a:ext>
            </a:extLst>
          </p:cNvPr>
          <p:cNvSpPr txBox="1"/>
          <p:nvPr/>
        </p:nvSpPr>
        <p:spPr>
          <a:xfrm>
            <a:off x="381000" y="4257265"/>
            <a:ext cx="9640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is the perturbation expansion. When substituted into the expression for the propagator </a:t>
            </a:r>
          </a:p>
        </p:txBody>
      </p:sp>
      <p:pic>
        <p:nvPicPr>
          <p:cNvPr id="10" name="Picture 9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68A6459C-0DCE-0442-585D-D80A378AE2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9823" y="4797185"/>
            <a:ext cx="4892929" cy="733437"/>
          </a:xfrm>
          <a:prstGeom prst="rect">
            <a:avLst/>
          </a:prstGeom>
        </p:spPr>
      </p:pic>
      <p:pic>
        <p:nvPicPr>
          <p:cNvPr id="12" name="Picture 11" descr="A black and white image of a mathematical equation&#10;&#10;Description automatically generated with medium confidence">
            <a:extLst>
              <a:ext uri="{FF2B5EF4-FFF2-40B4-BE49-F238E27FC236}">
                <a16:creationId xmlns:a16="http://schemas.microsoft.com/office/drawing/2014/main" id="{1C20387F-B5F0-A1DB-B908-18CB09CA82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6503" y="5871816"/>
            <a:ext cx="3118993" cy="5950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FDCBC3F-4151-F034-9A42-60A87A6469BC}"/>
              </a:ext>
            </a:extLst>
          </p:cNvPr>
          <p:cNvSpPr txBox="1"/>
          <p:nvPr/>
        </p:nvSpPr>
        <p:spPr>
          <a:xfrm>
            <a:off x="381000" y="5687150"/>
            <a:ext cx="1615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remember that</a:t>
            </a:r>
          </a:p>
        </p:txBody>
      </p:sp>
      <p:pic>
        <p:nvPicPr>
          <p:cNvPr id="15" name="Picture 1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EFBC92F6-27A9-A203-02A1-7A3CEAAC53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5999" y="5996714"/>
            <a:ext cx="1537716" cy="41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925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78EF919-D2FE-A09F-55E1-BA3FEB71C13E}"/>
              </a:ext>
            </a:extLst>
          </p:cNvPr>
          <p:cNvSpPr txBox="1">
            <a:spLocks/>
          </p:cNvSpPr>
          <p:nvPr/>
        </p:nvSpPr>
        <p:spPr>
          <a:xfrm>
            <a:off x="3810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/>
              <a:t>Perturbation theory and the S matrix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A983DD-FAEA-DB5F-5DCB-97E67E38533F}"/>
              </a:ext>
            </a:extLst>
          </p:cNvPr>
          <p:cNvSpPr txBox="1"/>
          <p:nvPr/>
        </p:nvSpPr>
        <p:spPr>
          <a:xfrm>
            <a:off x="381000" y="1140897"/>
            <a:ext cx="6099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 get a series expansion</a:t>
            </a:r>
          </a:p>
        </p:txBody>
      </p:sp>
      <p:pic>
        <p:nvPicPr>
          <p:cNvPr id="6" name="Picture 5" descr="A black letter on a white background&#10;&#10;Description automatically generated">
            <a:extLst>
              <a:ext uri="{FF2B5EF4-FFF2-40B4-BE49-F238E27FC236}">
                <a16:creationId xmlns:a16="http://schemas.microsoft.com/office/drawing/2014/main" id="{0A98F641-8029-A66D-AA90-57308567D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391" y="1597152"/>
            <a:ext cx="3242818" cy="48190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AA6511-760F-11AC-105D-92D80FCF167D}"/>
                  </a:ext>
                </a:extLst>
              </p:cNvPr>
              <p:cNvSpPr txBox="1"/>
              <p:nvPr/>
            </p:nvSpPr>
            <p:spPr>
              <a:xfrm>
                <a:off x="381000" y="2281794"/>
                <a:ext cx="609904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̇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 first term of which is the free propagator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AA6511-760F-11AC-105D-92D80FCF1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281794"/>
                <a:ext cx="6099048" cy="369332"/>
              </a:xfrm>
              <a:prstGeom prst="rect">
                <a:avLst/>
              </a:prstGeom>
              <a:blipFill>
                <a:blip r:embed="rId3"/>
                <a:stretch>
                  <a:fillRect l="-1040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9385F532-07C1-4482-C960-B11EB50E9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8496" y="2827142"/>
            <a:ext cx="2797048" cy="784307"/>
          </a:xfrm>
          <a:prstGeom prst="rect">
            <a:avLst/>
          </a:prstGeom>
        </p:spPr>
      </p:pic>
      <p:pic>
        <p:nvPicPr>
          <p:cNvPr id="12" name="Picture 11" descr="A mathematical equation with numbers and symbols&#10;&#10;Description automatically generated">
            <a:extLst>
              <a:ext uri="{FF2B5EF4-FFF2-40B4-BE49-F238E27FC236}">
                <a16:creationId xmlns:a16="http://schemas.microsoft.com/office/drawing/2014/main" id="{73B3DCC2-0FEA-EF96-8387-924B1996B5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7426" y="2873809"/>
            <a:ext cx="3174238" cy="72607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0A89354-915D-DC55-7CFC-E030C49DF11B}"/>
              </a:ext>
            </a:extLst>
          </p:cNvPr>
          <p:cNvSpPr txBox="1"/>
          <p:nvPr/>
        </p:nvSpPr>
        <p:spPr>
          <a:xfrm>
            <a:off x="381000" y="3787465"/>
            <a:ext cx="6099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To evaluate this, we write it in its discrete form</a:t>
            </a:r>
          </a:p>
        </p:txBody>
      </p:sp>
      <p:pic>
        <p:nvPicPr>
          <p:cNvPr id="16" name="Picture 15" descr="A black and white math equation&#10;&#10;Description automatically generated">
            <a:extLst>
              <a:ext uri="{FF2B5EF4-FFF2-40B4-BE49-F238E27FC236}">
                <a16:creationId xmlns:a16="http://schemas.microsoft.com/office/drawing/2014/main" id="{E0623746-20B6-EFED-9907-FCEA503C85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8496" y="4332813"/>
            <a:ext cx="6210046" cy="775088"/>
          </a:xfrm>
          <a:prstGeom prst="rect">
            <a:avLst/>
          </a:prstGeom>
        </p:spPr>
      </p:pic>
      <p:pic>
        <p:nvPicPr>
          <p:cNvPr id="18" name="Picture 17" descr="A math equations with numbers and symbols&#10;&#10;Description automatically generated with medium confidence">
            <a:extLst>
              <a:ext uri="{FF2B5EF4-FFF2-40B4-BE49-F238E27FC236}">
                <a16:creationId xmlns:a16="http://schemas.microsoft.com/office/drawing/2014/main" id="{ADD1AE39-80C0-B147-B2A1-27BF00C4C4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98496" y="5424178"/>
            <a:ext cx="6717351" cy="141155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D3563BA-5B6C-F0B0-07E7-F07DA09553D4}"/>
              </a:ext>
            </a:extLst>
          </p:cNvPr>
          <p:cNvSpPr txBox="1"/>
          <p:nvPr/>
        </p:nvSpPr>
        <p:spPr>
          <a:xfrm>
            <a:off x="395173" y="5239512"/>
            <a:ext cx="2280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 using the identity </a:t>
            </a:r>
          </a:p>
        </p:txBody>
      </p:sp>
    </p:spTree>
    <p:extLst>
      <p:ext uri="{BB962C8B-B14F-4D97-AF65-F5344CB8AC3E}">
        <p14:creationId xmlns:p14="http://schemas.microsoft.com/office/powerpoint/2010/main" val="2241106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9AB7D-A6CA-5BB0-8FC3-E4561468E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0"/>
            <a:ext cx="10515600" cy="1325563"/>
          </a:xfrm>
        </p:spPr>
        <p:txBody>
          <a:bodyPr/>
          <a:lstStyle/>
          <a:p>
            <a:r>
              <a:rPr lang="en-US" b="1" dirty="0"/>
              <a:t>Recap: Perturbation theory and the S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953C79B-9FDC-2222-278A-B053568B1C5E}"/>
                  </a:ext>
                </a:extLst>
              </p:cNvPr>
              <p:cNvSpPr txBox="1"/>
              <p:nvPr/>
            </p:nvSpPr>
            <p:spPr>
              <a:xfrm>
                <a:off x="381000" y="1121587"/>
                <a:ext cx="11430000" cy="20313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We want to illustrate how the path-integral method is used in the calculation of scattering processes.</a:t>
                </a:r>
              </a:p>
              <a:p>
                <a:r>
                  <a:rPr lang="en-US" dirty="0"/>
                  <a:t>Starting point: </a:t>
                </a:r>
                <a:r>
                  <a:rPr lang="en-US" b="1" dirty="0"/>
                  <a:t>Rutherford scattering</a:t>
                </a:r>
                <a:r>
                  <a:rPr lang="en-US" dirty="0"/>
                  <a:t>!</a:t>
                </a:r>
              </a:p>
              <a:p>
                <a:endParaRPr lang="en-US" dirty="0"/>
              </a:p>
              <a:p>
                <a:r>
                  <a:rPr lang="en-US" dirty="0"/>
                  <a:t>The scattering of one particle on another is described, non-</a:t>
                </a:r>
                <a:r>
                  <a:rPr lang="en-US" dirty="0" err="1"/>
                  <a:t>relativistically</a:t>
                </a:r>
                <a:r>
                  <a:rPr lang="en-US" dirty="0"/>
                  <a:t>, by interaction through a potential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Since the expression for the transition amplitude is not exactly calculable, we resort, as usual, to perturbation theory. This is valid when the potential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small, or, more precisely, when the time integral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small compared with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ℏ</m:t>
                    </m:r>
                  </m:oMath>
                </a14:m>
                <a:r>
                  <a:rPr lang="en-US" dirty="0"/>
                  <a:t>. In that case we may write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953C79B-9FDC-2222-278A-B053568B1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121587"/>
                <a:ext cx="11430000" cy="2031325"/>
              </a:xfrm>
              <a:prstGeom prst="rect">
                <a:avLst/>
              </a:prstGeom>
              <a:blipFill>
                <a:blip r:embed="rId2"/>
                <a:stretch>
                  <a:fillRect l="-555" t="-1242" r="-77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48A5374E-7E9F-DEAF-4263-2121A74E7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3314694"/>
            <a:ext cx="7772400" cy="7807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73F6E9-BF5D-9795-A6F1-0D25B0186D29}"/>
              </a:ext>
            </a:extLst>
          </p:cNvPr>
          <p:cNvSpPr txBox="1"/>
          <p:nvPr/>
        </p:nvSpPr>
        <p:spPr>
          <a:xfrm>
            <a:off x="381000" y="4257265"/>
            <a:ext cx="9640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is the perturbation expansion. When substituted into the expression for the propagator </a:t>
            </a:r>
          </a:p>
        </p:txBody>
      </p:sp>
      <p:pic>
        <p:nvPicPr>
          <p:cNvPr id="10" name="Picture 9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68A6459C-0DCE-0442-585D-D80A378AE2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9823" y="4797185"/>
            <a:ext cx="4892929" cy="733437"/>
          </a:xfrm>
          <a:prstGeom prst="rect">
            <a:avLst/>
          </a:prstGeom>
        </p:spPr>
      </p:pic>
      <p:pic>
        <p:nvPicPr>
          <p:cNvPr id="12" name="Picture 11" descr="A black and white image of a mathematical equation&#10;&#10;Description automatically generated with medium confidence">
            <a:extLst>
              <a:ext uri="{FF2B5EF4-FFF2-40B4-BE49-F238E27FC236}">
                <a16:creationId xmlns:a16="http://schemas.microsoft.com/office/drawing/2014/main" id="{1C20387F-B5F0-A1DB-B908-18CB09CA82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4722" y="5996104"/>
            <a:ext cx="3118993" cy="5950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FDCBC3F-4151-F034-9A42-60A87A6469BC}"/>
              </a:ext>
            </a:extLst>
          </p:cNvPr>
          <p:cNvSpPr txBox="1"/>
          <p:nvPr/>
        </p:nvSpPr>
        <p:spPr>
          <a:xfrm>
            <a:off x="381000" y="5687150"/>
            <a:ext cx="6051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 remember that the whole point is the identification below</a:t>
            </a:r>
          </a:p>
        </p:txBody>
      </p:sp>
      <p:pic>
        <p:nvPicPr>
          <p:cNvPr id="15" name="Picture 1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EFBC92F6-27A9-A203-02A1-7A3CEAAC53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5999" y="6114615"/>
            <a:ext cx="1537716" cy="41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582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78EF919-D2FE-A09F-55E1-BA3FEB71C13E}"/>
              </a:ext>
            </a:extLst>
          </p:cNvPr>
          <p:cNvSpPr txBox="1">
            <a:spLocks/>
          </p:cNvSpPr>
          <p:nvPr/>
        </p:nvSpPr>
        <p:spPr>
          <a:xfrm>
            <a:off x="3810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Recap: Perturbation theory and the S matrix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A983DD-FAEA-DB5F-5DCB-97E67E38533F}"/>
              </a:ext>
            </a:extLst>
          </p:cNvPr>
          <p:cNvSpPr txBox="1"/>
          <p:nvPr/>
        </p:nvSpPr>
        <p:spPr>
          <a:xfrm>
            <a:off x="381000" y="1140897"/>
            <a:ext cx="6099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 get a series expansion</a:t>
            </a:r>
          </a:p>
        </p:txBody>
      </p:sp>
      <p:pic>
        <p:nvPicPr>
          <p:cNvPr id="6" name="Picture 5" descr="A black letter on a white background&#10;&#10;Description automatically generated">
            <a:extLst>
              <a:ext uri="{FF2B5EF4-FFF2-40B4-BE49-F238E27FC236}">
                <a16:creationId xmlns:a16="http://schemas.microsoft.com/office/drawing/2014/main" id="{0A98F641-8029-A66D-AA90-57308567D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391" y="1597152"/>
            <a:ext cx="3242818" cy="4819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AA6511-760F-11AC-105D-92D80FCF167D}"/>
                  </a:ext>
                </a:extLst>
              </p:cNvPr>
              <p:cNvSpPr txBox="1"/>
              <p:nvPr/>
            </p:nvSpPr>
            <p:spPr>
              <a:xfrm>
                <a:off x="381000" y="2281794"/>
                <a:ext cx="609904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the first term of which is the free propagator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AA6511-760F-11AC-105D-92D80FCF1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281794"/>
                <a:ext cx="6099048" cy="369332"/>
              </a:xfrm>
              <a:prstGeom prst="rect">
                <a:avLst/>
              </a:prstGeom>
              <a:blipFill>
                <a:blip r:embed="rId3"/>
                <a:stretch>
                  <a:fillRect l="-1040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9385F532-07C1-4482-C960-B11EB50E9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8496" y="2827142"/>
            <a:ext cx="2797048" cy="784307"/>
          </a:xfrm>
          <a:prstGeom prst="rect">
            <a:avLst/>
          </a:prstGeom>
        </p:spPr>
      </p:pic>
      <p:pic>
        <p:nvPicPr>
          <p:cNvPr id="12" name="Picture 11" descr="A mathematical equation with numbers and symbols&#10;&#10;Description automatically generated">
            <a:extLst>
              <a:ext uri="{FF2B5EF4-FFF2-40B4-BE49-F238E27FC236}">
                <a16:creationId xmlns:a16="http://schemas.microsoft.com/office/drawing/2014/main" id="{73B3DCC2-0FEA-EF96-8387-924B1996B5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7426" y="2873809"/>
            <a:ext cx="3174238" cy="72607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0A89354-915D-DC55-7CFC-E030C49DF11B}"/>
              </a:ext>
            </a:extLst>
          </p:cNvPr>
          <p:cNvSpPr txBox="1"/>
          <p:nvPr/>
        </p:nvSpPr>
        <p:spPr>
          <a:xfrm>
            <a:off x="381000" y="3787465"/>
            <a:ext cx="6099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To evaluate this, we write it in the discrete form</a:t>
            </a:r>
          </a:p>
        </p:txBody>
      </p:sp>
      <p:pic>
        <p:nvPicPr>
          <p:cNvPr id="16" name="Picture 15" descr="A black and white math equation&#10;&#10;Description automatically generated">
            <a:extLst>
              <a:ext uri="{FF2B5EF4-FFF2-40B4-BE49-F238E27FC236}">
                <a16:creationId xmlns:a16="http://schemas.microsoft.com/office/drawing/2014/main" id="{E0623746-20B6-EFED-9907-FCEA503C85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8496" y="4332813"/>
            <a:ext cx="6210046" cy="775088"/>
          </a:xfrm>
          <a:prstGeom prst="rect">
            <a:avLst/>
          </a:prstGeom>
        </p:spPr>
      </p:pic>
      <p:pic>
        <p:nvPicPr>
          <p:cNvPr id="18" name="Picture 17" descr="A math equations with numbers and symbols&#10;&#10;Description automatically generated with medium confidence">
            <a:extLst>
              <a:ext uri="{FF2B5EF4-FFF2-40B4-BE49-F238E27FC236}">
                <a16:creationId xmlns:a16="http://schemas.microsoft.com/office/drawing/2014/main" id="{ADD1AE39-80C0-B147-B2A1-27BF00C4C4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98496" y="5424178"/>
            <a:ext cx="6717351" cy="141155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D3563BA-5B6C-F0B0-07E7-F07DA09553D4}"/>
              </a:ext>
            </a:extLst>
          </p:cNvPr>
          <p:cNvSpPr txBox="1"/>
          <p:nvPr/>
        </p:nvSpPr>
        <p:spPr>
          <a:xfrm>
            <a:off x="395173" y="5239512"/>
            <a:ext cx="2303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 using the identity </a:t>
            </a:r>
          </a:p>
        </p:txBody>
      </p:sp>
    </p:spTree>
    <p:extLst>
      <p:ext uri="{BB962C8B-B14F-4D97-AF65-F5344CB8AC3E}">
        <p14:creationId xmlns:p14="http://schemas.microsoft.com/office/powerpoint/2010/main" val="1764789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E46EE97-17C7-1572-61D3-F33899070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0"/>
            <a:ext cx="10515600" cy="1325563"/>
          </a:xfrm>
        </p:spPr>
        <p:txBody>
          <a:bodyPr/>
          <a:lstStyle/>
          <a:p>
            <a:r>
              <a:rPr lang="en-US" b="1" dirty="0"/>
              <a:t>Perturbation theory and the S matrix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B4896B-5913-9830-BE8F-A50068AB38B4}"/>
              </a:ext>
            </a:extLst>
          </p:cNvPr>
          <p:cNvSpPr txBox="1"/>
          <p:nvPr/>
        </p:nvSpPr>
        <p:spPr>
          <a:xfrm>
            <a:off x="381000" y="1140897"/>
            <a:ext cx="1118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obtain</a:t>
            </a:r>
          </a:p>
        </p:txBody>
      </p:sp>
      <p:pic>
        <p:nvPicPr>
          <p:cNvPr id="6" name="Picture 5" descr="A math equation with a number and a number&#10;&#10;Description automatically generated with medium confidence">
            <a:extLst>
              <a:ext uri="{FF2B5EF4-FFF2-40B4-BE49-F238E27FC236}">
                <a16:creationId xmlns:a16="http://schemas.microsoft.com/office/drawing/2014/main" id="{402920E4-8123-A715-62D6-C67AEC851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805" y="1325563"/>
            <a:ext cx="6269990" cy="90369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3B3BF1-C43F-665D-EDBC-6F17ACEDD95B}"/>
                  </a:ext>
                </a:extLst>
              </p:cNvPr>
              <p:cNvSpPr txBox="1"/>
              <p:nvPr/>
            </p:nvSpPr>
            <p:spPr>
              <a:xfrm>
                <a:off x="381000" y="2359152"/>
                <a:ext cx="8009244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Therefore, since we divided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interval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equal parts, we can rewrite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3B3BF1-C43F-665D-EDBC-6F17ACEDD9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359152"/>
                <a:ext cx="8009244" cy="391582"/>
              </a:xfrm>
              <a:prstGeom prst="rect">
                <a:avLst/>
              </a:prstGeom>
              <a:blipFill>
                <a:blip r:embed="rId3"/>
                <a:stretch>
                  <a:fillRect l="-792" t="-6250" r="-317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black symbol with a white background&#10;&#10;Description automatically generated">
            <a:extLst>
              <a:ext uri="{FF2B5EF4-FFF2-40B4-BE49-F238E27FC236}">
                <a16:creationId xmlns:a16="http://schemas.microsoft.com/office/drawing/2014/main" id="{E4134EA3-5BE1-B4FB-EEDC-FC06DEC7E8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8000" y="2905865"/>
            <a:ext cx="2201672" cy="402229"/>
          </a:xfrm>
          <a:prstGeom prst="rect">
            <a:avLst/>
          </a:prstGeom>
        </p:spPr>
      </p:pic>
      <p:pic>
        <p:nvPicPr>
          <p:cNvPr id="11" name="Picture 10" descr="A math equation with numbers and symbols&#10;&#10;Description automatically generated">
            <a:extLst>
              <a:ext uri="{FF2B5EF4-FFF2-40B4-BE49-F238E27FC236}">
                <a16:creationId xmlns:a16="http://schemas.microsoft.com/office/drawing/2014/main" id="{14DB0D3C-DD4E-0C93-50D7-0D10F712DF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7574" y="4107266"/>
            <a:ext cx="6704848" cy="90369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72714E7-694E-E70E-50A5-65BE1A6E94D8}"/>
              </a:ext>
            </a:extLst>
          </p:cNvPr>
          <p:cNvSpPr txBox="1"/>
          <p:nvPr/>
        </p:nvSpPr>
        <p:spPr>
          <a:xfrm>
            <a:off x="381000" y="3549907"/>
            <a:ext cx="4494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obtain the propagator for the free particle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04D4030-9C86-F328-AB69-18559B98EE8B}"/>
                  </a:ext>
                </a:extLst>
              </p:cNvPr>
              <p:cNvSpPr txBox="1"/>
              <p:nvPr/>
            </p:nvSpPr>
            <p:spPr>
              <a:xfrm>
                <a:off x="2860826" y="4356160"/>
                <a:ext cx="3108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04D4030-9C86-F328-AB69-18559B98EE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0826" y="4356160"/>
                <a:ext cx="310896" cy="369332"/>
              </a:xfrm>
              <a:prstGeom prst="rect">
                <a:avLst/>
              </a:prstGeom>
              <a:blipFill>
                <a:blip r:embed="rId6"/>
                <a:stretch>
                  <a:fillRect r="-4000"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0BD56F6-485A-54DD-9CA8-F10D9F8A9FB5}"/>
                  </a:ext>
                </a:extLst>
              </p:cNvPr>
              <p:cNvSpPr txBox="1"/>
              <p:nvPr/>
            </p:nvSpPr>
            <p:spPr>
              <a:xfrm rot="10800000">
                <a:off x="5528564" y="4631746"/>
                <a:ext cx="3108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0BD56F6-485A-54DD-9CA8-F10D9F8A9F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5528564" y="4631746"/>
                <a:ext cx="310896" cy="369332"/>
              </a:xfrm>
              <a:prstGeom prst="rect">
                <a:avLst/>
              </a:prstGeom>
              <a:blipFill>
                <a:blip r:embed="rId7"/>
                <a:stretch>
                  <a:fillRect l="-4000" t="-13333" r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62B4F09-5960-5CC6-6D9F-BF981995A202}"/>
                  </a:ext>
                </a:extLst>
              </p:cNvPr>
              <p:cNvSpPr txBox="1"/>
              <p:nvPr/>
            </p:nvSpPr>
            <p:spPr>
              <a:xfrm>
                <a:off x="381000" y="5147569"/>
                <a:ext cx="11542776" cy="3915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highlight>
                      <a:srgbClr val="FFFF00"/>
                    </a:highlight>
                  </a:rPr>
                  <a:t>The condition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i="1" dirty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highlight>
                      <a:srgbClr val="FFFF00"/>
                    </a:highlight>
                  </a:rPr>
                  <a:t> is clearly crucial for the propagator, since it vanishes, by causality,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i="1" dirty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>
                    <a:highlight>
                      <a:srgbClr val="FFFF00"/>
                    </a:highlight>
                  </a:rPr>
                  <a:t>, so we may properly put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62B4F09-5960-5CC6-6D9F-BF981995A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5147569"/>
                <a:ext cx="11542776" cy="391582"/>
              </a:xfrm>
              <a:prstGeom prst="rect">
                <a:avLst/>
              </a:prstGeom>
              <a:blipFill>
                <a:blip r:embed="rId8"/>
                <a:stretch>
                  <a:fillRect l="-550" t="-6250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E5D969EB-6E94-2EF6-2957-85057ACD7FA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39771" y="5795562"/>
            <a:ext cx="6577584" cy="777178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71C5C1B-1955-2CD3-60B1-A4F7B5FB69DE}"/>
              </a:ext>
            </a:extLst>
          </p:cNvPr>
          <p:cNvCxnSpPr/>
          <p:nvPr/>
        </p:nvCxnSpPr>
        <p:spPr>
          <a:xfrm flipV="1">
            <a:off x="3465576" y="6336792"/>
            <a:ext cx="548640" cy="32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2CB3E01-79C1-9CA7-9A93-D34814535071}"/>
              </a:ext>
            </a:extLst>
          </p:cNvPr>
          <p:cNvSpPr txBox="1"/>
          <p:nvPr/>
        </p:nvSpPr>
        <p:spPr>
          <a:xfrm>
            <a:off x="940063" y="6496812"/>
            <a:ext cx="251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Heaviside theta function</a:t>
            </a:r>
          </a:p>
        </p:txBody>
      </p:sp>
    </p:spTree>
    <p:extLst>
      <p:ext uri="{BB962C8B-B14F-4D97-AF65-F5344CB8AC3E}">
        <p14:creationId xmlns:p14="http://schemas.microsoft.com/office/powerpoint/2010/main" val="3256092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FB8FA2B-C997-D2BC-3FAB-D887647F220D}"/>
              </a:ext>
            </a:extLst>
          </p:cNvPr>
          <p:cNvSpPr txBox="1">
            <a:spLocks/>
          </p:cNvSpPr>
          <p:nvPr/>
        </p:nvSpPr>
        <p:spPr>
          <a:xfrm>
            <a:off x="3810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Perturbation theory and the S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75819DC-6F2D-841A-D914-CCAD40D400DD}"/>
                  </a:ext>
                </a:extLst>
              </p:cNvPr>
              <p:cNvSpPr txBox="1"/>
              <p:nvPr/>
            </p:nvSpPr>
            <p:spPr>
              <a:xfrm>
                <a:off x="381000" y="1216152"/>
                <a:ext cx="7886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Let us now calculate the other contributions in the series, starting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. Using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75819DC-6F2D-841A-D914-CCAD40D400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216152"/>
                <a:ext cx="7886839" cy="369332"/>
              </a:xfrm>
              <a:prstGeom prst="rect">
                <a:avLst/>
              </a:prstGeom>
              <a:blipFill>
                <a:blip r:embed="rId2"/>
                <a:stretch>
                  <a:fillRect l="-805" t="-10345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66D080EC-76C9-A249-66CA-3F375A42E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815847"/>
            <a:ext cx="5715000" cy="5884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6FEE65-2305-CDE5-0C69-677E3C11B4BB}"/>
              </a:ext>
            </a:extLst>
          </p:cNvPr>
          <p:cNvSpPr txBox="1"/>
          <p:nvPr/>
        </p:nvSpPr>
        <p:spPr>
          <a:xfrm>
            <a:off x="6166046" y="1956718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6F5F56-462D-9122-0763-EEDEB699A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6734" y="1847180"/>
            <a:ext cx="5432668" cy="5257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4336ED-39AD-65B1-4A37-0D57F1DFADAD}"/>
              </a:ext>
            </a:extLst>
          </p:cNvPr>
          <p:cNvSpPr txBox="1"/>
          <p:nvPr/>
        </p:nvSpPr>
        <p:spPr>
          <a:xfrm>
            <a:off x="381000" y="2557160"/>
            <a:ext cx="1151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obtain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5FD8DA6-5EFE-6DDD-1E0A-D8F2BDAC50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9849" y="2825827"/>
            <a:ext cx="7681981" cy="8545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2D69EFB-67CB-7342-27F2-2E32BED2B465}"/>
                  </a:ext>
                </a:extLst>
              </p:cNvPr>
              <p:cNvSpPr txBox="1"/>
              <p:nvPr/>
            </p:nvSpPr>
            <p:spPr>
              <a:xfrm>
                <a:off x="2926080" y="1601514"/>
                <a:ext cx="10197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0" dirty="0"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200" dirty="0"/>
                  <a:t> here)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2D69EFB-67CB-7342-27F2-2E32BED2B4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080" y="1601514"/>
                <a:ext cx="1019703" cy="276999"/>
              </a:xfrm>
              <a:prstGeom prst="rect">
                <a:avLst/>
              </a:prstGeom>
              <a:blipFill>
                <a:blip r:embed="rId6"/>
                <a:stretch>
                  <a:fillRect t="-4545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851D2320-A542-B902-77B3-AC0C57D06C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2215" y="3901238"/>
            <a:ext cx="1178306" cy="3306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F20423A-6CA8-2AF2-F24A-842DBEE91F44}"/>
                  </a:ext>
                </a:extLst>
              </p:cNvPr>
              <p:cNvSpPr txBox="1"/>
              <p:nvPr/>
            </p:nvSpPr>
            <p:spPr>
              <a:xfrm>
                <a:off x="352643" y="3881874"/>
                <a:ext cx="1168685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where                          and we have replaced integration over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by summation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 Noting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depends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we </a:t>
                </a:r>
              </a:p>
              <a:p>
                <a:r>
                  <a:rPr lang="en-US" dirty="0"/>
                  <a:t>now split up the sum in the exponent into two, one going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0 </m:t>
                    </m:r>
                  </m:oMath>
                </a14:m>
                <a:r>
                  <a:rPr lang="en-US" dirty="0"/>
                  <a:t>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− 1</m:t>
                    </m:r>
                  </m:oMath>
                </a14:m>
                <a:r>
                  <a:rPr lang="en-US" dirty="0"/>
                  <a:t>, and the other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We also separate out the integration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get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F20423A-6CA8-2AF2-F24A-842DBEE91F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43" y="3881874"/>
                <a:ext cx="11686854" cy="923330"/>
              </a:xfrm>
              <a:prstGeom prst="rect">
                <a:avLst/>
              </a:prstGeom>
              <a:blipFill>
                <a:blip r:embed="rId8"/>
                <a:stretch>
                  <a:fillRect l="-434" t="-2703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 descr="A math equations and formulas&#10;&#10;Description automatically generated with medium confidence">
            <a:extLst>
              <a:ext uri="{FF2B5EF4-FFF2-40B4-BE49-F238E27FC236}">
                <a16:creationId xmlns:a16="http://schemas.microsoft.com/office/drawing/2014/main" id="{1F17A849-91A3-7FD9-3852-D6984DF3AD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48800" y="4920723"/>
            <a:ext cx="7404344" cy="1589022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69A3751D-1825-B0B8-65A8-C0654AF5DD57}"/>
              </a:ext>
            </a:extLst>
          </p:cNvPr>
          <p:cNvSpPr/>
          <p:nvPr/>
        </p:nvSpPr>
        <p:spPr>
          <a:xfrm>
            <a:off x="4053216" y="4960228"/>
            <a:ext cx="5303520" cy="7863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2C855FB-160A-E7A6-DF3A-A690D179AC22}"/>
              </a:ext>
            </a:extLst>
          </p:cNvPr>
          <p:cNvSpPr/>
          <p:nvPr/>
        </p:nvSpPr>
        <p:spPr>
          <a:xfrm>
            <a:off x="3299079" y="5755756"/>
            <a:ext cx="5303520" cy="8695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51354A-4540-1774-68A2-50AAAB2738C8}"/>
              </a:ext>
            </a:extLst>
          </p:cNvPr>
          <p:cNvSpPr txBox="1"/>
          <p:nvPr/>
        </p:nvSpPr>
        <p:spPr>
          <a:xfrm>
            <a:off x="4665517" y="5107478"/>
            <a:ext cx="394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90887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43469</TotalTime>
  <Words>1579</Words>
  <Application>Microsoft Macintosh PowerPoint</Application>
  <PresentationFormat>Widescreen</PresentationFormat>
  <Paragraphs>108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PHYS4260 Quantum Mechanics II Spring 2025 </vt:lpstr>
      <vt:lpstr>Outline</vt:lpstr>
      <vt:lpstr>PowerPoint Presentation</vt:lpstr>
      <vt:lpstr>Perturbation theory and the S matrix</vt:lpstr>
      <vt:lpstr>PowerPoint Presentation</vt:lpstr>
      <vt:lpstr>Recap: Perturbation theory and the S matrix</vt:lpstr>
      <vt:lpstr>PowerPoint Presentation</vt:lpstr>
      <vt:lpstr>Perturbation theory and the S matrix</vt:lpstr>
      <vt:lpstr>PowerPoint Presentation</vt:lpstr>
      <vt:lpstr>PowerPoint Presentation</vt:lpstr>
      <vt:lpstr>PowerPoint Presentation</vt:lpstr>
      <vt:lpstr>Born Series (again…)</vt:lpstr>
      <vt:lpstr>Green’s functions</vt:lpstr>
      <vt:lpstr>PowerPoint Presentation</vt:lpstr>
      <vt:lpstr>PowerPoint Presentation</vt:lpstr>
      <vt:lpstr>S-matrix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PHYS4260 Quantum Mechanics II Spring 2024 </dc:title>
  <dc:creator>Marco Guzzi</dc:creator>
  <cp:lastModifiedBy>Marco Guzzi</cp:lastModifiedBy>
  <cp:revision>252</cp:revision>
  <dcterms:created xsi:type="dcterms:W3CDTF">2024-01-06T21:01:45Z</dcterms:created>
  <dcterms:modified xsi:type="dcterms:W3CDTF">2025-04-24T17:59:33Z</dcterms:modified>
</cp:coreProperties>
</file>