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0"/>
    <p:restoredTop sz="96327"/>
  </p:normalViewPr>
  <p:slideViewPr>
    <p:cSldViewPr snapToGrid="0">
      <p:cViewPr varScale="1">
        <p:scale>
          <a:sx n="128" d="100"/>
          <a:sy n="12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3442-4AF2-5A7C-B289-12696A73B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519C5-94AF-9CAC-4111-EF308EE53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ED5E-7629-914A-2993-9610161A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998B-5404-953B-0F59-14E5C38A7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A4F72-5515-5AEA-DD9B-9C30E069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D8D5-149A-8B85-AEDB-BB6E3884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649E1-2E57-79D3-3442-2F9744C5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2517-0039-C005-1E82-BD8EB00E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F8CF9-4BC6-BC5A-7C14-296647D9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50C1-AEBF-4194-45B0-1A1A349F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4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3ED18-94EB-1B69-6B96-FEA170B43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940E-1EF7-108F-9003-89C551012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5A1EC-226E-71E1-B718-39012179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9563-267C-FF36-3AB9-2A564C88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5FED-B9AD-FBC4-D38B-0BAF8BF7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4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724F-D4A2-6AB3-E53C-74156DC7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7CA6-722A-6D27-88A6-62F0D06F7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4BCBF-40DC-9EA4-D1C6-C37E0895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F7AAD-A6D0-2A94-913F-BDA681CD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58C0-A26D-2A19-5E0F-E8E96EDE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9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7FAE-5660-8348-10DF-AD82E40A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87B6B-6AD8-D7D6-7A48-29A54BCB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EC3A-363E-8592-F0D8-51BF6A7A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F0F3-6A30-FC18-E4C7-567B0C4D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ABA94-2E13-ABF2-2998-EE11C533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9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AEAB-2EE5-A45C-0B4A-19F63F95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01A0-7E4C-A05D-AFD4-D47D3571D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322B3-62B2-273C-9CEC-5381EA96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D22DF-5E17-475A-E2EE-93C2E0BD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0C75B-0B21-4EDE-3CD5-78842808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21630-0C44-09BB-A4DB-37505397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AEC3-C346-A87D-4826-04D0F0BC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342E4-5EC0-65AD-9603-580DEFB8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66061-100A-2EF3-4D69-9F20D576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712D7-459D-8B4E-1689-C237B1150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66190-FF06-EF7E-895E-4E3489C5B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7FB78-011A-FC5A-1580-C96AAC2B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D8536-FD55-216B-D10F-AD3460ED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E2520-1D8B-FEF7-EBB2-9C49E3CD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74E-5929-1964-DAC6-CCF64C78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70ABC-5382-88B0-B9D3-65F3B403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831C3-0FAB-4B19-150F-41930C82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7DC3A-08F8-9938-6652-79678C0E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2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A8855-BFEC-A527-D2C9-2D37FCB2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9011E-BAA5-007D-2904-A718A663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319DE-5D09-A633-763C-9D840C18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44B5-E6FF-C0D3-CA95-E42AD351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DC82-9442-5685-4BA7-0A338E57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7D725-EF87-DA05-94BD-FEA2DB7A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576F0-84AD-4028-94E3-911AB95F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9D4B6-53F3-AF01-629D-46326264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5D0A4-C686-CCB8-7944-C9B3FC8A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0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5782-633F-A380-130D-4E8C0461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63245-961E-6687-2383-44170454E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FD33B-E7A7-6A1D-1FB3-FC2FCCE57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970EA-AB9E-07B9-1B30-06443E31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6F50-37E9-0F4A-A1D3-B22343015DE8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90B5D-AEC1-A5D8-F20C-3FF3BEB5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697E5-7744-B8FD-DEE1-0654DF9D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1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6E264-E414-F9F6-A482-16D2CF51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125EA-D5DC-6874-F95B-AB0BCF48B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172E-07C1-1631-C706-8639D3AF4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86F50-37E9-0F4A-A1D3-B22343015DE8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8D93E-9D8C-20E4-D381-7F3552D71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D4875-2882-977A-D8EB-C9C143875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34C8C-9A5B-E147-84FF-35E6626C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4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50.emf"/><Relationship Id="rId18" Type="http://schemas.openxmlformats.org/officeDocument/2006/relationships/image" Target="../media/image55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9.emf"/><Relationship Id="rId17" Type="http://schemas.openxmlformats.org/officeDocument/2006/relationships/image" Target="../media/image54.png"/><Relationship Id="rId2" Type="http://schemas.openxmlformats.org/officeDocument/2006/relationships/image" Target="../media/image4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8.emf"/><Relationship Id="rId5" Type="http://schemas.openxmlformats.org/officeDocument/2006/relationships/image" Target="../media/image43.png"/><Relationship Id="rId15" Type="http://schemas.openxmlformats.org/officeDocument/2006/relationships/image" Target="../media/image52.png"/><Relationship Id="rId10" Type="http://schemas.openxmlformats.org/officeDocument/2006/relationships/image" Target="../media/image48.png"/><Relationship Id="rId19" Type="http://schemas.openxmlformats.org/officeDocument/2006/relationships/image" Target="../media/image56.png"/><Relationship Id="rId4" Type="http://schemas.openxmlformats.org/officeDocument/2006/relationships/image" Target="../media/image42.png"/><Relationship Id="rId9" Type="http://schemas.openxmlformats.org/officeDocument/2006/relationships/image" Target="../media/image47.emf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E08F-8291-E3BE-DA18-CA5EC2B64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PHYS4260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68A05-8826-4E4D-717D-CFDED4595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problems - Preparation for TEST 2</a:t>
            </a:r>
          </a:p>
        </p:txBody>
      </p:sp>
    </p:spTree>
    <p:extLst>
      <p:ext uri="{BB962C8B-B14F-4D97-AF65-F5344CB8AC3E}">
        <p14:creationId xmlns:p14="http://schemas.microsoft.com/office/powerpoint/2010/main" val="142106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BA92-1899-B6C2-566F-C5F5B2FA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0"/>
            <a:ext cx="10515600" cy="1325563"/>
          </a:xfrm>
        </p:spPr>
        <p:txBody>
          <a:bodyPr/>
          <a:lstStyle/>
          <a:p>
            <a:r>
              <a:rPr lang="en-US" dirty="0"/>
              <a:t>Problem 1. Perturbation Theory Recap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13435-2CA1-0CD5-0E7C-676D5A88A939}"/>
              </a:ext>
            </a:extLst>
          </p:cNvPr>
          <p:cNvSpPr txBox="1"/>
          <p:nvPr/>
        </p:nvSpPr>
        <p:spPr>
          <a:xfrm>
            <a:off x="410817" y="1078252"/>
            <a:ext cx="9180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CaslonPro"/>
              </a:rPr>
              <a:t>Consider a three-level system with the unperturbed Hamiltonian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D1252-20AA-90E9-4056-6E9F7CA2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63" y="1775791"/>
            <a:ext cx="2383459" cy="844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7B47A-0759-2541-B5FC-3A447B4F1390}"/>
                  </a:ext>
                </a:extLst>
              </p:cNvPr>
              <p:cNvSpPr txBox="1"/>
              <p:nvPr/>
            </p:nvSpPr>
            <p:spPr>
              <a:xfrm>
                <a:off x="410817" y="2763657"/>
                <a:ext cx="6097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sz="1800" dirty="0">
                    <a:effectLst/>
                  </a:rPr>
                  <a:t>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ACaslonPro"/>
                  </a:rPr>
                  <a:t> and the perturbation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7B47A-0759-2541-B5FC-3A447B4F1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7" y="2763657"/>
                <a:ext cx="6097656" cy="369332"/>
              </a:xfrm>
              <a:prstGeom prst="rect">
                <a:avLst/>
              </a:prstGeom>
              <a:blipFill>
                <a:blip r:embed="rId3"/>
                <a:stretch>
                  <a:fillRect l="-83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3ECAAC4-82D1-F87E-7D22-E1453D6E0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887" y="3169362"/>
            <a:ext cx="2383459" cy="8628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E59106-4E98-4544-A5BC-C4C8715FDFDA}"/>
                  </a:ext>
                </a:extLst>
              </p:cNvPr>
              <p:cNvSpPr txBox="1"/>
              <p:nvPr/>
            </p:nvSpPr>
            <p:spPr>
              <a:xfrm>
                <a:off x="410816" y="4125896"/>
                <a:ext cx="1152607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Since the 2x2 matrix W </a:t>
                </a:r>
                <a:r>
                  <a:rPr lang="en-US" sz="1800" dirty="0">
                    <a:effectLst/>
                    <a:latin typeface="ACaslonPro"/>
                  </a:rPr>
                  <a:t>is diagonal (and in fact identically 0) in the basis of states (1,0,0) and (0,1,0) you might assume they are the good states, but they’re not. To see this: </a:t>
                </a:r>
                <a:endParaRPr lang="en-US" dirty="0"/>
              </a:p>
              <a:p>
                <a:r>
                  <a:rPr lang="en-US" sz="1800" b="1" dirty="0">
                    <a:effectLst/>
                    <a:latin typeface="ACaslonPro"/>
                  </a:rPr>
                  <a:t>A)</a:t>
                </a:r>
                <a:r>
                  <a:rPr lang="en-US" sz="1800" dirty="0">
                    <a:effectLst/>
                    <a:latin typeface="ACaslonPro"/>
                  </a:rPr>
                  <a:t> Obtain the exact eigenvalues for the perturbed Hamiltonian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ACaslonPro"/>
                  </a:rPr>
                  <a:t> </a:t>
                </a:r>
                <a:endParaRPr lang="en-US" dirty="0"/>
              </a:p>
              <a:p>
                <a:r>
                  <a:rPr lang="en-US" b="1" dirty="0"/>
                  <a:t>B)</a:t>
                </a:r>
                <a:r>
                  <a:rPr lang="en-US" dirty="0"/>
                  <a:t> </a:t>
                </a:r>
                <a:r>
                  <a:rPr lang="en-US" sz="1800" dirty="0">
                    <a:effectLst/>
                    <a:latin typeface="ACaslonPro"/>
                  </a:rPr>
                  <a:t>Expand your results from part (a) as a power series in |V| up to second order. </a:t>
                </a:r>
                <a:endParaRPr lang="en-US" dirty="0"/>
              </a:p>
              <a:p>
                <a:r>
                  <a:rPr lang="en-US" sz="1800" b="1" dirty="0">
                    <a:effectLst/>
                    <a:latin typeface="ACaslonPro"/>
                  </a:rPr>
                  <a:t>C)</a:t>
                </a:r>
                <a:r>
                  <a:rPr lang="en-US" sz="1800" dirty="0">
                    <a:effectLst/>
                    <a:latin typeface="ACaslonPro"/>
                  </a:rPr>
                  <a:t> What do you obtain by applying </a:t>
                </a:r>
                <a:r>
                  <a:rPr lang="en-US" sz="1800" i="1" dirty="0">
                    <a:effectLst/>
                    <a:latin typeface="ACaslonPro"/>
                  </a:rPr>
                  <a:t>non</a:t>
                </a:r>
                <a:r>
                  <a:rPr lang="en-US" sz="1800" dirty="0">
                    <a:effectLst/>
                    <a:latin typeface="ACaslonPro"/>
                  </a:rPr>
                  <a:t>degenerate perturbation theory to find the energies of all three states (up to second order)? This would work if the assumption about the good states above were correct.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E59106-4E98-4544-A5BC-C4C8715FD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6" y="4125896"/>
                <a:ext cx="11526079" cy="1754326"/>
              </a:xfrm>
              <a:prstGeom prst="rect">
                <a:avLst/>
              </a:prstGeom>
              <a:blipFill>
                <a:blip r:embed="rId5"/>
                <a:stretch>
                  <a:fillRect l="-441" t="-1429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60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E099-EACE-F216-222F-3A852500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70" y="0"/>
            <a:ext cx="10515600" cy="1325563"/>
          </a:xfrm>
        </p:spPr>
        <p:txBody>
          <a:bodyPr/>
          <a:lstStyle/>
          <a:p>
            <a:r>
              <a:rPr lang="en-US" dirty="0"/>
              <a:t>Solution to Problem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614FAC-64B1-8036-5E61-09CDD74164E4}"/>
                  </a:ext>
                </a:extLst>
              </p:cNvPr>
              <p:cNvSpPr txBox="1"/>
              <p:nvPr/>
            </p:nvSpPr>
            <p:spPr>
              <a:xfrm>
                <a:off x="271670" y="1002398"/>
                <a:ext cx="116486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A) The energies of the system </a:t>
                </a:r>
                <a:r>
                  <a:rPr lang="en-US" sz="1800" dirty="0">
                    <a:effectLst/>
                    <a:latin typeface="ACaslonPro"/>
                  </a:rPr>
                  <a:t>are the </a:t>
                </a:r>
                <a:r>
                  <a:rPr lang="en-US" dirty="0">
                    <a:latin typeface="ACaslonPro"/>
                  </a:rPr>
                  <a:t>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determined by solving the characteristic </a:t>
                </a:r>
                <a:r>
                  <a:rPr lang="en-US" dirty="0" err="1"/>
                  <a:t>Eqn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614FAC-64B1-8036-5E61-09CDD7416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70" y="1002398"/>
                <a:ext cx="11648660" cy="369332"/>
              </a:xfrm>
              <a:prstGeom prst="rect">
                <a:avLst/>
              </a:prstGeom>
              <a:blipFill>
                <a:blip r:embed="rId2"/>
                <a:stretch>
                  <a:fillRect l="-43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6B5E72D1-CE23-9E67-8D23-95FEA0177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193" y="1371730"/>
            <a:ext cx="6438900" cy="1041400"/>
          </a:xfrm>
          <a:prstGeom prst="rect">
            <a:avLst/>
          </a:prstGeom>
        </p:spPr>
      </p:pic>
      <p:pic>
        <p:nvPicPr>
          <p:cNvPr id="9" name="Picture 8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1069E4BF-0878-25F7-0824-E97A151F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193" y="2459297"/>
            <a:ext cx="6172200" cy="990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599B02-B267-4C34-C174-058CA3013AA8}"/>
                  </a:ext>
                </a:extLst>
              </p:cNvPr>
              <p:cNvSpPr txBox="1"/>
              <p:nvPr/>
            </p:nvSpPr>
            <p:spPr>
              <a:xfrm>
                <a:off x="271670" y="3687418"/>
                <a:ext cx="5422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B) Taylor expanding these eigenvalues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one gets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599B02-B267-4C34-C174-058CA3013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70" y="3687418"/>
                <a:ext cx="5422575" cy="369332"/>
              </a:xfrm>
              <a:prstGeom prst="rect">
                <a:avLst/>
              </a:prstGeom>
              <a:blipFill>
                <a:blip r:embed="rId5"/>
                <a:stretch>
                  <a:fillRect l="-93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659D6C2-0537-B6AC-955E-09D1ECCFE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269" y="4056750"/>
            <a:ext cx="8399790" cy="743850"/>
          </a:xfrm>
          <a:prstGeom prst="rect">
            <a:avLst/>
          </a:prstGeom>
        </p:spPr>
      </p:pic>
      <p:pic>
        <p:nvPicPr>
          <p:cNvPr id="13" name="Picture 12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1CB97913-1650-92C5-D3FA-277122ED8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9429" y="4800600"/>
            <a:ext cx="3794658" cy="712228"/>
          </a:xfrm>
          <a:prstGeom prst="rect">
            <a:avLst/>
          </a:prstGeom>
        </p:spPr>
      </p:pic>
      <p:pic>
        <p:nvPicPr>
          <p:cNvPr id="15" name="Picture 14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66A62005-CA5B-97FE-FE17-0CC65A03F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6035" y="5856628"/>
            <a:ext cx="5384800" cy="800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56FB68-BCAF-3A3E-25D1-A0490363E6D8}"/>
              </a:ext>
            </a:extLst>
          </p:cNvPr>
          <p:cNvSpPr txBox="1"/>
          <p:nvPr/>
        </p:nvSpPr>
        <p:spPr>
          <a:xfrm>
            <a:off x="271670" y="5463002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Then, we find</a:t>
            </a:r>
          </a:p>
        </p:txBody>
      </p:sp>
    </p:spTree>
    <p:extLst>
      <p:ext uri="{BB962C8B-B14F-4D97-AF65-F5344CB8AC3E}">
        <p14:creationId xmlns:p14="http://schemas.microsoft.com/office/powerpoint/2010/main" val="142783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B3845F-E90E-48C3-2C20-30DB5BBB95EC}"/>
              </a:ext>
            </a:extLst>
          </p:cNvPr>
          <p:cNvSpPr txBox="1">
            <a:spLocks/>
          </p:cNvSpPr>
          <p:nvPr/>
        </p:nvSpPr>
        <p:spPr>
          <a:xfrm>
            <a:off x="27167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Solution to Problem 1.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6D5935-C337-DA56-CFEE-69EBE2A95DB6}"/>
                  </a:ext>
                </a:extLst>
              </p:cNvPr>
              <p:cNvSpPr txBox="1"/>
              <p:nvPr/>
            </p:nvSpPr>
            <p:spPr>
              <a:xfrm>
                <a:off x="271670" y="1002397"/>
                <a:ext cx="10998011" cy="120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C) </a:t>
                </a:r>
                <a:r>
                  <a:rPr lang="en-US" sz="1800" dirty="0">
                    <a:effectLst/>
                    <a:latin typeface="CMR10"/>
                  </a:rPr>
                  <a:t>Naively applying nondegenerate perturbation theory to the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1,0,0</m:t>
                        </m:r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1800" dirty="0">
                    <a:effectLst/>
                    <a:latin typeface="CMR1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MR10"/>
                  </a:rPr>
                  <a:t>:</a:t>
                </a:r>
              </a:p>
              <a:p>
                <a:endParaRPr lang="en-US" dirty="0">
                  <a:latin typeface="CMR1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≠1</m:t>
                        </m:r>
                      </m:sub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|^2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+…=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6D5935-C337-DA56-CFEE-69EBE2A95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70" y="1002397"/>
                <a:ext cx="10998011" cy="1201547"/>
              </a:xfrm>
              <a:prstGeom prst="rect">
                <a:avLst/>
              </a:prstGeom>
              <a:blipFill>
                <a:blip r:embed="rId2"/>
                <a:stretch>
                  <a:fillRect l="-461" t="-2083" b="-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DBCB25F6-97E4-45AE-74AA-FD704DEBD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408" y="1603170"/>
            <a:ext cx="3829879" cy="547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598855-4227-F87C-949A-D85E95169435}"/>
                  </a:ext>
                </a:extLst>
              </p:cNvPr>
              <p:cNvSpPr txBox="1"/>
              <p:nvPr/>
            </p:nvSpPr>
            <p:spPr>
              <a:xfrm>
                <a:off x="271670" y="2327960"/>
                <a:ext cx="9412641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we used 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;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. By the same token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598855-4227-F87C-949A-D85E95169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70" y="2327960"/>
                <a:ext cx="9412641" cy="376193"/>
              </a:xfrm>
              <a:prstGeom prst="rect">
                <a:avLst/>
              </a:prstGeom>
              <a:blipFill>
                <a:blip r:embed="rId4"/>
                <a:stretch>
                  <a:fillRect l="-539"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math equations with numbers and symbols&#10;&#10;Description automatically generated">
            <a:extLst>
              <a:ext uri="{FF2B5EF4-FFF2-40B4-BE49-F238E27FC236}">
                <a16:creationId xmlns:a16="http://schemas.microsoft.com/office/drawing/2014/main" id="{71F9B079-8EFF-5833-B09E-C9CFE71B7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70" y="2901122"/>
            <a:ext cx="7772400" cy="1399997"/>
          </a:xfrm>
          <a:prstGeom prst="rect">
            <a:avLst/>
          </a:prstGeom>
        </p:spPr>
      </p:pic>
      <p:pic>
        <p:nvPicPr>
          <p:cNvPr id="13" name="Picture 12" descr="A black number on a white background&#10;&#10;Description automatically generated">
            <a:extLst>
              <a:ext uri="{FF2B5EF4-FFF2-40B4-BE49-F238E27FC236}">
                <a16:creationId xmlns:a16="http://schemas.microsoft.com/office/drawing/2014/main" id="{4DC8777B-D57B-678A-BEF6-15D1658C6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91" y="2940878"/>
            <a:ext cx="224183" cy="216176"/>
          </a:xfrm>
          <a:prstGeom prst="rect">
            <a:avLst/>
          </a:prstGeom>
        </p:spPr>
      </p:pic>
      <p:pic>
        <p:nvPicPr>
          <p:cNvPr id="14" name="Picture 13" descr="A black number on a white background&#10;&#10;Description automatically generated">
            <a:extLst>
              <a:ext uri="{FF2B5EF4-FFF2-40B4-BE49-F238E27FC236}">
                <a16:creationId xmlns:a16="http://schemas.microsoft.com/office/drawing/2014/main" id="{6CA00FBA-9EE6-D59B-BE2B-F27E5D42B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52" y="3672371"/>
            <a:ext cx="224183" cy="2161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CD765E-BF70-DD90-B189-BCB2B3E23B74}"/>
                  </a:ext>
                </a:extLst>
              </p:cNvPr>
              <p:cNvSpPr txBox="1"/>
              <p:nvPr/>
            </p:nvSpPr>
            <p:spPr>
              <a:xfrm>
                <a:off x="271670" y="4498088"/>
                <a:ext cx="11327295" cy="653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CMR10"/>
                  </a:rPr>
                  <a:t>The nondegenerate state comes out right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l-GR" sz="1800" dirty="0">
                    <a:effectLst/>
                    <a:latin typeface="CMR10"/>
                  </a:rPr>
                  <a:t>), </a:t>
                </a:r>
                <a:r>
                  <a:rPr lang="en-US" sz="1800" dirty="0">
                    <a:effectLst/>
                    <a:latin typeface="CMR10"/>
                  </a:rPr>
                  <a:t>but the other two are at best ambiguous (the 0</a:t>
                </a:r>
                <a:r>
                  <a:rPr lang="en-US" sz="1800" dirty="0">
                    <a:effectLst/>
                    <a:latin typeface="CMMI10"/>
                  </a:rPr>
                  <a:t>/</a:t>
                </a:r>
                <a:r>
                  <a:rPr lang="en-US" sz="1800" dirty="0">
                    <a:effectLst/>
                    <a:latin typeface="CMR10"/>
                  </a:rPr>
                  <a:t>0 terms warning us, perhaps, that something is missing). 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CD765E-BF70-DD90-B189-BCB2B3E23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70" y="4498088"/>
                <a:ext cx="11327295" cy="653192"/>
              </a:xfrm>
              <a:prstGeom prst="rect">
                <a:avLst/>
              </a:prstGeom>
              <a:blipFill>
                <a:blip r:embed="rId7"/>
                <a:stretch>
                  <a:fillRect l="-448" t="-19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22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B994-49F6-F504-D583-557EBEBB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0"/>
            <a:ext cx="10515600" cy="1325563"/>
          </a:xfrm>
        </p:spPr>
        <p:txBody>
          <a:bodyPr/>
          <a:lstStyle/>
          <a:p>
            <a:r>
              <a:rPr lang="en-US" dirty="0"/>
              <a:t>Problem 2. Hyperfine structure recap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A77AA0-BB27-436B-66BE-631C9BECE8C9}"/>
                  </a:ext>
                </a:extLst>
              </p:cNvPr>
              <p:cNvSpPr txBox="1"/>
              <p:nvPr/>
            </p:nvSpPr>
            <p:spPr>
              <a:xfrm>
                <a:off x="251791" y="1206631"/>
                <a:ext cx="1168841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ACaslonPro"/>
                  </a:rPr>
                  <a:t>Calculate the wavelength, in centimeters, of the photon emitted under a hyperfine transition in the ground state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ACaslonPro"/>
                  </a:rPr>
                  <a:t>) of </a:t>
                </a:r>
                <a:r>
                  <a:rPr lang="en-US" sz="1800" b="1" dirty="0">
                    <a:effectLst/>
                    <a:latin typeface="ACaslonPro"/>
                  </a:rPr>
                  <a:t>deuterium. </a:t>
                </a:r>
                <a:r>
                  <a:rPr lang="en-US" sz="1800" dirty="0">
                    <a:effectLst/>
                    <a:latin typeface="ACaslonPro"/>
                  </a:rPr>
                  <a:t>Deuterium is “heavy” hydrogen, with an extra neutron in the nucleus; the proton and neutron bind together to form a </a:t>
                </a:r>
                <a:r>
                  <a:rPr lang="en-US" sz="1800" b="1" dirty="0">
                    <a:effectLst/>
                    <a:latin typeface="ACaslonPro"/>
                  </a:rPr>
                  <a:t>deuteron</a:t>
                </a:r>
                <a:r>
                  <a:rPr lang="en-US" sz="1800" dirty="0">
                    <a:effectLst/>
                    <a:latin typeface="ACaslonPro"/>
                  </a:rPr>
                  <a:t>, with spin 1 and magnetic moment given by </a:t>
                </a:r>
                <a:r>
                  <a:rPr lang="en-US" sz="1800" b="1" dirty="0">
                    <a:effectLst/>
                    <a:latin typeface="ACaslonPro"/>
                  </a:rPr>
                  <a:t> </a:t>
                </a:r>
                <a:r>
                  <a:rPr lang="en-US" sz="1800" dirty="0">
                    <a:effectLst/>
                    <a:latin typeface="ACaslonPro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A77AA0-BB27-436B-66BE-631C9BECE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1" y="1206631"/>
                <a:ext cx="11688418" cy="923330"/>
              </a:xfrm>
              <a:prstGeom prst="rect">
                <a:avLst/>
              </a:prstGeom>
              <a:blipFill>
                <a:blip r:embed="rId2"/>
                <a:stretch>
                  <a:fillRect l="-434" t="-4110" r="-108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3759B4C-803E-09AE-DFF3-5DDD50053438}"/>
              </a:ext>
            </a:extLst>
          </p:cNvPr>
          <p:cNvSpPr txBox="1"/>
          <p:nvPr/>
        </p:nvSpPr>
        <p:spPr>
          <a:xfrm>
            <a:off x="251791" y="287910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CaslonPro"/>
              </a:rPr>
              <a:t>the deuteron </a:t>
            </a:r>
            <a:r>
              <a:rPr lang="en-US" sz="1800" i="1" dirty="0" err="1">
                <a:effectLst/>
                <a:latin typeface="ACaslonPro"/>
              </a:rPr>
              <a:t>g</a:t>
            </a:r>
            <a:r>
              <a:rPr lang="en-US" sz="1800" i="1" baseline="-25000" dirty="0" err="1">
                <a:effectLst/>
                <a:latin typeface="ACaslonPro"/>
              </a:rPr>
              <a:t>d</a:t>
            </a:r>
            <a:r>
              <a:rPr lang="en-US" sz="1800" dirty="0">
                <a:effectLst/>
                <a:latin typeface="ACaslonPro"/>
              </a:rPr>
              <a:t>-factor is 1.71. 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F8FA8E-0072-58E8-6FD4-CD0F85E89489}"/>
              </a:ext>
            </a:extLst>
          </p:cNvPr>
          <p:cNvGrpSpPr/>
          <p:nvPr/>
        </p:nvGrpSpPr>
        <p:grpSpPr>
          <a:xfrm>
            <a:off x="4230444" y="3248439"/>
            <a:ext cx="3731112" cy="3078789"/>
            <a:chOff x="3481333" y="3421433"/>
            <a:chExt cx="3731112" cy="3078789"/>
          </a:xfrm>
        </p:grpSpPr>
        <p:pic>
          <p:nvPicPr>
            <p:cNvPr id="11" name="Picture 10" descr="A diagram of a molecule&#10;&#10;Description automatically generated">
              <a:extLst>
                <a:ext uri="{FF2B5EF4-FFF2-40B4-BE49-F238E27FC236}">
                  <a16:creationId xmlns:a16="http://schemas.microsoft.com/office/drawing/2014/main" id="{FDD66C4C-67E2-88EE-9C2C-8EE8DD591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1333" y="3513998"/>
              <a:ext cx="3446397" cy="2986224"/>
            </a:xfrm>
            <a:prstGeom prst="rect">
              <a:avLst/>
            </a:prstGeom>
          </p:spPr>
        </p:pic>
        <p:pic>
          <p:nvPicPr>
            <p:cNvPr id="23" name="Picture 22" descr="A white background with black dots&#10;&#10;Description automatically generated">
              <a:extLst>
                <a:ext uri="{FF2B5EF4-FFF2-40B4-BE49-F238E27FC236}">
                  <a16:creationId xmlns:a16="http://schemas.microsoft.com/office/drawing/2014/main" id="{0C7D8A6A-5186-8CF8-2D89-0DC98FA7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4033" y="3421433"/>
              <a:ext cx="1088412" cy="514305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1B2EA4D-D4C5-C392-B01C-8505BE1D6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53" y="2129961"/>
            <a:ext cx="1818330" cy="9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0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39CC-7DD4-D53C-E3A4-E89C28BE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0"/>
            <a:ext cx="10515600" cy="1325563"/>
          </a:xfrm>
        </p:spPr>
        <p:txBody>
          <a:bodyPr/>
          <a:lstStyle/>
          <a:p>
            <a:r>
              <a:rPr lang="en-US" dirty="0"/>
              <a:t>Solution to Problem 2.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F4884EC-BBD4-3B1B-F139-572E8D55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71" y="1297742"/>
            <a:ext cx="2743200" cy="723900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06993306-00EF-F15D-AA84-1A8E9E2F7581}"/>
              </a:ext>
            </a:extLst>
          </p:cNvPr>
          <p:cNvSpPr/>
          <p:nvPr/>
        </p:nvSpPr>
        <p:spPr>
          <a:xfrm>
            <a:off x="3269190" y="1449129"/>
            <a:ext cx="477079" cy="4029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DF606B4-85F0-4F41-2DF5-5FCCA772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45" y="1325563"/>
            <a:ext cx="2730500" cy="711200"/>
          </a:xfrm>
          <a:prstGeom prst="rect">
            <a:avLst/>
          </a:prstGeom>
        </p:spPr>
      </p:pic>
      <p:pic>
        <p:nvPicPr>
          <p:cNvPr id="7" name="Picture 6" descr="A black math equation&#10;&#10;Description automatically generated with medium confidence">
            <a:extLst>
              <a:ext uri="{FF2B5EF4-FFF2-40B4-BE49-F238E27FC236}">
                <a16:creationId xmlns:a16="http://schemas.microsoft.com/office/drawing/2014/main" id="{ADBA1CD7-EA4C-5D43-A0E7-DD0FD80FB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954" y="1416051"/>
            <a:ext cx="2768600" cy="546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FF3C7A-FFA9-C0E1-0710-D0B349376699}"/>
              </a:ext>
            </a:extLst>
          </p:cNvPr>
          <p:cNvSpPr txBox="1"/>
          <p:nvPr/>
        </p:nvSpPr>
        <p:spPr>
          <a:xfrm>
            <a:off x="6724695" y="1496497"/>
            <a:ext cx="1484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we write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6CE7BD-FAFD-34B2-757E-7A45D3810DAD}"/>
                  </a:ext>
                </a:extLst>
              </p:cNvPr>
              <p:cNvSpPr txBox="1"/>
              <p:nvPr/>
            </p:nvSpPr>
            <p:spPr>
              <a:xfrm>
                <a:off x="220362" y="2220497"/>
                <a:ext cx="4598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electron has spin ½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6CE7BD-FAFD-34B2-757E-7A45D3810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62" y="2220497"/>
                <a:ext cx="4598118" cy="369332"/>
              </a:xfrm>
              <a:prstGeom prst="rect">
                <a:avLst/>
              </a:prstGeom>
              <a:blipFill>
                <a:blip r:embed="rId5"/>
                <a:stretch>
                  <a:fillRect l="-110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black math symbol with numbers&#10;&#10;Description automatically generated with medium confidence">
            <a:extLst>
              <a:ext uri="{FF2B5EF4-FFF2-40B4-BE49-F238E27FC236}">
                <a16:creationId xmlns:a16="http://schemas.microsoft.com/office/drawing/2014/main" id="{ADE71612-3F42-8D5E-DEA4-F245384B3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695" y="2189261"/>
            <a:ext cx="2108200" cy="4318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DA2855FE-EC3C-A2E4-2956-1FD33A022954}"/>
              </a:ext>
            </a:extLst>
          </p:cNvPr>
          <p:cNvSpPr/>
          <p:nvPr/>
        </p:nvSpPr>
        <p:spPr>
          <a:xfrm>
            <a:off x="4818480" y="2275786"/>
            <a:ext cx="238540" cy="2587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FAC18-1337-6E2A-F144-BF32DDC4EAFD}"/>
              </a:ext>
            </a:extLst>
          </p:cNvPr>
          <p:cNvSpPr txBox="1"/>
          <p:nvPr/>
        </p:nvSpPr>
        <p:spPr>
          <a:xfrm>
            <a:off x="220362" y="2598278"/>
            <a:ext cx="249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MR10"/>
              </a:rPr>
              <a:t>The deuteron has spin 1 </a:t>
            </a:r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0382D6E-D93D-8FC8-ADA8-5B638603001C}"/>
              </a:ext>
            </a:extLst>
          </p:cNvPr>
          <p:cNvSpPr/>
          <p:nvPr/>
        </p:nvSpPr>
        <p:spPr>
          <a:xfrm>
            <a:off x="2713545" y="2653568"/>
            <a:ext cx="238540" cy="2587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ack text with a number&#10;&#10;Description automatically generated">
            <a:extLst>
              <a:ext uri="{FF2B5EF4-FFF2-40B4-BE49-F238E27FC236}">
                <a16:creationId xmlns:a16="http://schemas.microsoft.com/office/drawing/2014/main" id="{FECB7DE0-E90E-7291-B35A-F81401A43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0896" y="2608269"/>
            <a:ext cx="1917700" cy="355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AFD4F9-C600-DC70-DACD-7C59E3623CC1}"/>
              </a:ext>
            </a:extLst>
          </p:cNvPr>
          <p:cNvSpPr txBox="1"/>
          <p:nvPr/>
        </p:nvSpPr>
        <p:spPr>
          <a:xfrm>
            <a:off x="220362" y="2976059"/>
            <a:ext cx="1067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total spin can be 3/2, in which case                                                  ,  or ½, in which case                        . Therefore,  </a:t>
            </a:r>
          </a:p>
        </p:txBody>
      </p:sp>
      <p:pic>
        <p:nvPicPr>
          <p:cNvPr id="16" name="Picture 15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DE9358B9-B89E-358D-EF34-76B76A5DF8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1545" y="2999587"/>
            <a:ext cx="2184400" cy="393700"/>
          </a:xfrm>
          <a:prstGeom prst="rect">
            <a:avLst/>
          </a:prstGeom>
        </p:spPr>
      </p:pic>
      <p:pic>
        <p:nvPicPr>
          <p:cNvPr id="17" name="Picture 16" descr="A black and white math symbol&#10;&#10;Description automatically generated with medium confidence">
            <a:extLst>
              <a:ext uri="{FF2B5EF4-FFF2-40B4-BE49-F238E27FC236}">
                <a16:creationId xmlns:a16="http://schemas.microsoft.com/office/drawing/2014/main" id="{35478DF2-8E45-B150-5324-C6E985DEF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9116" y="2985540"/>
            <a:ext cx="1003300" cy="368300"/>
          </a:xfrm>
          <a:prstGeom prst="rect">
            <a:avLst/>
          </a:prstGeom>
        </p:spPr>
      </p:pic>
      <p:pic>
        <p:nvPicPr>
          <p:cNvPr id="18" name="Picture 17" descr="A mathematical equation with numbers&#10;&#10;Description automatically generated">
            <a:extLst>
              <a:ext uri="{FF2B5EF4-FFF2-40B4-BE49-F238E27FC236}">
                <a16:creationId xmlns:a16="http://schemas.microsoft.com/office/drawing/2014/main" id="{510F0DF4-3F37-F43C-E1E9-19400CD50F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362" y="3473833"/>
            <a:ext cx="4648200" cy="1130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326394-DF42-D5A7-DA28-8D830765885D}"/>
              </a:ext>
            </a:extLst>
          </p:cNvPr>
          <p:cNvSpPr txBox="1"/>
          <p:nvPr/>
        </p:nvSpPr>
        <p:spPr>
          <a:xfrm>
            <a:off x="4940264" y="3854317"/>
            <a:ext cx="4051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MR10"/>
              </a:rPr>
              <a:t>The difference between the two states is </a:t>
            </a:r>
            <a:endParaRPr lang="en-US" dirty="0"/>
          </a:p>
        </p:txBody>
      </p:sp>
      <p:pic>
        <p:nvPicPr>
          <p:cNvPr id="23" name="Picture 22" descr="A black numbers and symbols&#10;&#10;Description automatically generated">
            <a:extLst>
              <a:ext uri="{FF2B5EF4-FFF2-40B4-BE49-F238E27FC236}">
                <a16:creationId xmlns:a16="http://schemas.microsoft.com/office/drawing/2014/main" id="{3D474BA7-D27D-7C99-2342-133707DB62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5309" y="3749699"/>
            <a:ext cx="457200" cy="609600"/>
          </a:xfrm>
          <a:prstGeom prst="rect">
            <a:avLst/>
          </a:prstGeom>
        </p:spPr>
      </p:pic>
      <p:pic>
        <p:nvPicPr>
          <p:cNvPr id="25" name="Picture 2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7D0E95D-B90D-8B6A-1963-75403EC239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52254" y="3700389"/>
            <a:ext cx="1905000" cy="749300"/>
          </a:xfrm>
          <a:prstGeom prst="rect">
            <a:avLst/>
          </a:prstGeom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06B93884-8659-2FB7-51EF-A4A50ED94701}"/>
              </a:ext>
            </a:extLst>
          </p:cNvPr>
          <p:cNvSpPr/>
          <p:nvPr/>
        </p:nvSpPr>
        <p:spPr>
          <a:xfrm>
            <a:off x="9363146" y="3961266"/>
            <a:ext cx="238540" cy="2587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mathematical equation with arrows&#10;&#10;Description automatically generated with medium confidence">
            <a:extLst>
              <a:ext uri="{FF2B5EF4-FFF2-40B4-BE49-F238E27FC236}">
                <a16:creationId xmlns:a16="http://schemas.microsoft.com/office/drawing/2014/main" id="{F3162C33-0BB2-DE78-0BE2-A9A7173DBC9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0927" y="4696714"/>
            <a:ext cx="2425700" cy="584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C09DC0-3538-74EB-7A87-05B9568C46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07392" y="4658614"/>
            <a:ext cx="5981700" cy="622300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3EA0DDC4-5751-38CF-82DB-543EA2C86B05}"/>
              </a:ext>
            </a:extLst>
          </p:cNvPr>
          <p:cNvSpPr/>
          <p:nvPr/>
        </p:nvSpPr>
        <p:spPr>
          <a:xfrm>
            <a:off x="2871016" y="4840388"/>
            <a:ext cx="238540" cy="2587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23D32AA-D237-2AF7-EDC9-241BDAA14700}"/>
              </a:ext>
            </a:extLst>
          </p:cNvPr>
          <p:cNvGrpSpPr/>
          <p:nvPr/>
        </p:nvGrpSpPr>
        <p:grpSpPr>
          <a:xfrm>
            <a:off x="9063909" y="5207833"/>
            <a:ext cx="2941120" cy="576301"/>
            <a:chOff x="8980766" y="5427728"/>
            <a:chExt cx="2941120" cy="576301"/>
          </a:xfrm>
        </p:grpSpPr>
        <p:pic>
          <p:nvPicPr>
            <p:cNvPr id="33" name="Picture 32" descr="A mathematical equation with numbers and lines&#10;&#10;Description automatically generated">
              <a:extLst>
                <a:ext uri="{FF2B5EF4-FFF2-40B4-BE49-F238E27FC236}">
                  <a16:creationId xmlns:a16="http://schemas.microsoft.com/office/drawing/2014/main" id="{0C8633F8-FF6D-1152-7E19-2DF6EB3B0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980766" y="5427728"/>
              <a:ext cx="2941120" cy="57630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FED5F1-D2C7-2545-5293-A24D5927A9EE}"/>
                </a:ext>
              </a:extLst>
            </p:cNvPr>
            <p:cNvSpPr txBox="1"/>
            <p:nvPr/>
          </p:nvSpPr>
          <p:spPr>
            <a:xfrm>
              <a:off x="8980766" y="5788585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hydrogen</a:t>
              </a:r>
            </a:p>
          </p:txBody>
        </p:sp>
      </p:grpSp>
      <p:pic>
        <p:nvPicPr>
          <p:cNvPr id="37" name="Picture 36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3D35EEC3-0A66-4FE7-7D43-A6899171AF1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4986" y="5410570"/>
            <a:ext cx="1288290" cy="615129"/>
          </a:xfrm>
          <a:prstGeom prst="rect">
            <a:avLst/>
          </a:prstGeom>
        </p:spPr>
      </p:pic>
      <p:pic>
        <p:nvPicPr>
          <p:cNvPr id="39" name="Picture 38" descr="A number and a line of numbers&#10;&#10;Description automatically generated with medium confidence">
            <a:extLst>
              <a:ext uri="{FF2B5EF4-FFF2-40B4-BE49-F238E27FC236}">
                <a16:creationId xmlns:a16="http://schemas.microsoft.com/office/drawing/2014/main" id="{43721072-639C-B458-01FC-D8BC670B46F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84858" y="5451263"/>
            <a:ext cx="1651000" cy="596900"/>
          </a:xfrm>
          <a:prstGeom prst="rect">
            <a:avLst/>
          </a:prstGeom>
        </p:spPr>
      </p:pic>
      <p:sp>
        <p:nvSpPr>
          <p:cNvPr id="40" name="Right Arrow 39">
            <a:extLst>
              <a:ext uri="{FF2B5EF4-FFF2-40B4-BE49-F238E27FC236}">
                <a16:creationId xmlns:a16="http://schemas.microsoft.com/office/drawing/2014/main" id="{C601C41B-E422-8467-88BF-8D4D215DE391}"/>
              </a:ext>
            </a:extLst>
          </p:cNvPr>
          <p:cNvSpPr/>
          <p:nvPr/>
        </p:nvSpPr>
        <p:spPr>
          <a:xfrm>
            <a:off x="1730002" y="5589357"/>
            <a:ext cx="238540" cy="2587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AEA5650-767A-5E1B-49C5-9CF6CB718F1A}"/>
                  </a:ext>
                </a:extLst>
              </p:cNvPr>
              <p:cNvSpPr txBox="1"/>
              <p:nvPr/>
            </p:nvSpPr>
            <p:spPr>
              <a:xfrm>
                <a:off x="225256" y="6182449"/>
                <a:ext cx="2282228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AEA5650-767A-5E1B-49C5-9CF6CB718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6" y="6182449"/>
                <a:ext cx="2282228" cy="390748"/>
              </a:xfrm>
              <a:prstGeom prst="rect">
                <a:avLst/>
              </a:prstGeom>
              <a:blipFill>
                <a:blip r:embed="rId18"/>
                <a:stretch>
                  <a:fillRect l="-2210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 descr="A close-up of a number&#10;&#10;Description automatically generated">
            <a:extLst>
              <a:ext uri="{FF2B5EF4-FFF2-40B4-BE49-F238E27FC236}">
                <a16:creationId xmlns:a16="http://schemas.microsoft.com/office/drawing/2014/main" id="{4136A2CE-BDF7-7B3C-8DFA-B793BE51992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67095" y="6095486"/>
            <a:ext cx="3657600" cy="609600"/>
          </a:xfrm>
          <a:prstGeom prst="rect">
            <a:avLst/>
          </a:prstGeom>
        </p:spPr>
      </p:pic>
      <p:sp>
        <p:nvSpPr>
          <p:cNvPr id="44" name="Right Arrow 43">
            <a:extLst>
              <a:ext uri="{FF2B5EF4-FFF2-40B4-BE49-F238E27FC236}">
                <a16:creationId xmlns:a16="http://schemas.microsoft.com/office/drawing/2014/main" id="{E3F699B3-F4B5-0840-04AB-FB6C426DBDC8}"/>
              </a:ext>
            </a:extLst>
          </p:cNvPr>
          <p:cNvSpPr/>
          <p:nvPr/>
        </p:nvSpPr>
        <p:spPr>
          <a:xfrm>
            <a:off x="2594275" y="6270911"/>
            <a:ext cx="238540" cy="2587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B8567C-BE57-83DD-FB8A-08DF52A2086A}"/>
              </a:ext>
            </a:extLst>
          </p:cNvPr>
          <p:cNvCxnSpPr/>
          <p:nvPr/>
        </p:nvCxnSpPr>
        <p:spPr>
          <a:xfrm>
            <a:off x="8835309" y="5097779"/>
            <a:ext cx="353783" cy="283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58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A2409F-EF1B-44EB-CBB7-C9E9A11FDE15}"/>
              </a:ext>
            </a:extLst>
          </p:cNvPr>
          <p:cNvSpPr txBox="1">
            <a:spLocks/>
          </p:cNvSpPr>
          <p:nvPr/>
        </p:nvSpPr>
        <p:spPr>
          <a:xfrm>
            <a:off x="269720" y="170330"/>
            <a:ext cx="10515600" cy="6813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 3. WKB approximation </a:t>
            </a:r>
          </a:p>
        </p:txBody>
      </p:sp>
      <p:pic>
        <p:nvPicPr>
          <p:cNvPr id="6" name="Picture 5" descr="A white paper with black text and black text&#10;&#10;AI-generated content may be incorrect.">
            <a:extLst>
              <a:ext uri="{FF2B5EF4-FFF2-40B4-BE49-F238E27FC236}">
                <a16:creationId xmlns:a16="http://schemas.microsoft.com/office/drawing/2014/main" id="{738201B3-50CA-970B-464B-1ADFE257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0" y="896492"/>
            <a:ext cx="4568452" cy="2880550"/>
          </a:xfrm>
          <a:prstGeom prst="rect">
            <a:avLst/>
          </a:prstGeom>
        </p:spPr>
      </p:pic>
      <p:pic>
        <p:nvPicPr>
          <p:cNvPr id="7" name="Picture 6" descr="A mathematical equation with numbers&#10;&#10;Description automatically generated with medium confidence">
            <a:extLst>
              <a:ext uri="{FF2B5EF4-FFF2-40B4-BE49-F238E27FC236}">
                <a16:creationId xmlns:a16="http://schemas.microsoft.com/office/drawing/2014/main" id="{EA9D3668-9F66-787D-A524-CD684449E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102" y="931712"/>
            <a:ext cx="1031845" cy="462551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8D6B7F9-A9A8-1FE9-DB60-6C801C355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635" y="1022075"/>
            <a:ext cx="1737977" cy="284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F8991E-C49E-5641-69E2-D53B4B1E9E6A}"/>
                  </a:ext>
                </a:extLst>
              </p:cNvPr>
              <p:cNvSpPr txBox="1"/>
              <p:nvPr/>
            </p:nvSpPr>
            <p:spPr>
              <a:xfrm>
                <a:off x="4958508" y="1483184"/>
                <a:ext cx="8438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F8991E-C49E-5641-69E2-D53B4B1E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508" y="1483184"/>
                <a:ext cx="84382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>
            <a:extLst>
              <a:ext uri="{FF2B5EF4-FFF2-40B4-BE49-F238E27FC236}">
                <a16:creationId xmlns:a16="http://schemas.microsoft.com/office/drawing/2014/main" id="{28552C54-21D3-AC7D-05D9-3CCAB81AA48D}"/>
              </a:ext>
            </a:extLst>
          </p:cNvPr>
          <p:cNvSpPr/>
          <p:nvPr/>
        </p:nvSpPr>
        <p:spPr>
          <a:xfrm>
            <a:off x="5711825" y="1500651"/>
            <a:ext cx="234868" cy="2219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66EB7BA-6D3D-C296-9EB7-173DB77B4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453911"/>
            <a:ext cx="1567545" cy="298278"/>
          </a:xfrm>
          <a:prstGeom prst="rect">
            <a:avLst/>
          </a:prstGeom>
        </p:spPr>
      </p:pic>
      <p:pic>
        <p:nvPicPr>
          <p:cNvPr id="14" name="Picture 13" descr="A graph of a graph&#10;&#10;AI-generated content may be incorrect.">
            <a:extLst>
              <a:ext uri="{FF2B5EF4-FFF2-40B4-BE49-F238E27FC236}">
                <a16:creationId xmlns:a16="http://schemas.microsoft.com/office/drawing/2014/main" id="{9B4E037B-21A8-5374-02C8-95224F7BC8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9458" y="1854198"/>
            <a:ext cx="2373083" cy="19623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2875880-A385-BCD1-50E5-FBD752E91F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3698" y="2116621"/>
            <a:ext cx="2795813" cy="8440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24B3F6-7A5B-732A-C599-FD77FF8AB6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3698" y="3314347"/>
            <a:ext cx="2210248" cy="3633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9CB057-8AA2-5B7E-567C-43EA747119A9}"/>
              </a:ext>
            </a:extLst>
          </p:cNvPr>
          <p:cNvSpPr txBox="1"/>
          <p:nvPr/>
        </p:nvSpPr>
        <p:spPr>
          <a:xfrm>
            <a:off x="7957216" y="2998994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12A32E-0D6D-02DF-D686-3A9D8DCDC383}"/>
                  </a:ext>
                </a:extLst>
              </p:cNvPr>
              <p:cNvSpPr txBox="1"/>
              <p:nvPr/>
            </p:nvSpPr>
            <p:spPr>
              <a:xfrm>
                <a:off x="7958355" y="1739914"/>
                <a:ext cx="2795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For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the approx. solution is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12A32E-0D6D-02DF-D686-3A9D8DCDC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55" y="1739914"/>
                <a:ext cx="2795813" cy="276999"/>
              </a:xfrm>
              <a:prstGeom prst="rect">
                <a:avLst/>
              </a:prstGeom>
              <a:blipFill>
                <a:blip r:embed="rId1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7522912D-18A0-B379-AE67-2F34A3FA60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9720" y="4225106"/>
            <a:ext cx="3047412" cy="3217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06B3761-287E-2808-848B-671EE37A29FD}"/>
              </a:ext>
            </a:extLst>
          </p:cNvPr>
          <p:cNvSpPr txBox="1"/>
          <p:nvPr/>
        </p:nvSpPr>
        <p:spPr>
          <a:xfrm>
            <a:off x="213251" y="3821886"/>
            <a:ext cx="2122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boundary conditions give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15E72BB-7BDC-BE60-5D90-C46B3566DB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21368" y="4246333"/>
            <a:ext cx="2842185" cy="3277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1EE0E28-95E5-E95D-6B01-BFCD6989F7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20281" y="4249778"/>
            <a:ext cx="3212289" cy="3366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B9913F8-BC7A-6CA3-473F-B102F2C52A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9720" y="4714690"/>
            <a:ext cx="3960696" cy="3300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795878D-1D3A-B1F1-23DF-1F6271F7E61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02123" y="4708228"/>
            <a:ext cx="5099423" cy="3733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EA837A-990B-9F9E-B77C-ECB132C18DC8}"/>
              </a:ext>
            </a:extLst>
          </p:cNvPr>
          <p:cNvSpPr txBox="1"/>
          <p:nvPr/>
        </p:nvSpPr>
        <p:spPr>
          <a:xfrm>
            <a:off x="202397" y="5134599"/>
            <a:ext cx="517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Squaring left-hand side and right-hand side of the last equation above gives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08DF687-AB13-C009-2736-DD54D6C3D76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57276" y="5125236"/>
            <a:ext cx="4812537" cy="332993"/>
          </a:xfrm>
          <a:prstGeom prst="rect">
            <a:avLst/>
          </a:prstGeom>
        </p:spPr>
      </p:pic>
      <p:pic>
        <p:nvPicPr>
          <p:cNvPr id="34" name="Picture 33" descr="A math equation with numbers and symbols&#10;&#10;AI-generated content may be incorrect.">
            <a:extLst>
              <a:ext uri="{FF2B5EF4-FFF2-40B4-BE49-F238E27FC236}">
                <a16:creationId xmlns:a16="http://schemas.microsoft.com/office/drawing/2014/main" id="{F6B757F0-6CD0-24EB-94CE-B33EDA3CD61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0688" y="5356787"/>
            <a:ext cx="4090520" cy="625609"/>
          </a:xfrm>
          <a:prstGeom prst="rect">
            <a:avLst/>
          </a:prstGeom>
        </p:spPr>
      </p:pic>
      <p:pic>
        <p:nvPicPr>
          <p:cNvPr id="36" name="Picture 35" descr="A mathematical equation with black text&#10;&#10;AI-generated content may be incorrect.">
            <a:extLst>
              <a:ext uri="{FF2B5EF4-FFF2-40B4-BE49-F238E27FC236}">
                <a16:creationId xmlns:a16="http://schemas.microsoft.com/office/drawing/2014/main" id="{2DBE27EF-52C1-05FB-D936-54BF9BE165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91407" y="5999338"/>
            <a:ext cx="971061" cy="42432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AB884E5-E1F8-55DA-E80F-3D8319966196}"/>
              </a:ext>
            </a:extLst>
          </p:cNvPr>
          <p:cNvSpPr txBox="1"/>
          <p:nvPr/>
        </p:nvSpPr>
        <p:spPr>
          <a:xfrm>
            <a:off x="213251" y="6080753"/>
            <a:ext cx="2670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result from perturbation theory is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78C22-3A6E-9077-6F5C-8C87936A3D9B}"/>
              </a:ext>
            </a:extLst>
          </p:cNvPr>
          <p:cNvSpPr txBox="1"/>
          <p:nvPr/>
        </p:nvSpPr>
        <p:spPr>
          <a:xfrm>
            <a:off x="3705718" y="6080753"/>
            <a:ext cx="7670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which agrees with our previous result only in the case of small perturbations, i.e., very small V</a:t>
            </a:r>
            <a:r>
              <a:rPr lang="en-US" sz="1200" baseline="-25000" dirty="0"/>
              <a:t>0 </a:t>
            </a:r>
            <a:r>
              <a:rPr lang="en-US" sz="1200" dirty="0"/>
              <a:t> term or for large n.</a:t>
            </a:r>
            <a:endParaRPr lang="en-US" sz="12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DB37A2-3EEE-4994-D35C-EC5D185C9C89}"/>
              </a:ext>
            </a:extLst>
          </p:cNvPr>
          <p:cNvSpPr txBox="1"/>
          <p:nvPr/>
        </p:nvSpPr>
        <p:spPr>
          <a:xfrm>
            <a:off x="213251" y="6374552"/>
            <a:ext cx="3799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extra term goes to zero t large n because                       </a:t>
            </a:r>
          </a:p>
        </p:txBody>
      </p:sp>
      <p:pic>
        <p:nvPicPr>
          <p:cNvPr id="42" name="Picture 41" descr="A set of black symbols&#10;&#10;AI-generated content may be incorrect.">
            <a:extLst>
              <a:ext uri="{FF2B5EF4-FFF2-40B4-BE49-F238E27FC236}">
                <a16:creationId xmlns:a16="http://schemas.microsoft.com/office/drawing/2014/main" id="{1DAB5BEC-88D6-54DC-82A6-A0B439BDF17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69528" y="6399208"/>
            <a:ext cx="566425" cy="2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2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8053</TotalTime>
  <Words>505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ACaslonPro</vt:lpstr>
      <vt:lpstr>Aptos</vt:lpstr>
      <vt:lpstr>Aptos Display</vt:lpstr>
      <vt:lpstr>Arial</vt:lpstr>
      <vt:lpstr>Cambria Math</vt:lpstr>
      <vt:lpstr>CMMI10</vt:lpstr>
      <vt:lpstr>CMR10</vt:lpstr>
      <vt:lpstr>Office Theme</vt:lpstr>
      <vt:lpstr>PHYS4260</vt:lpstr>
      <vt:lpstr>Problem 1. Perturbation Theory Recap</vt:lpstr>
      <vt:lpstr>Solution to Problem 1.</vt:lpstr>
      <vt:lpstr>PowerPoint Presentation</vt:lpstr>
      <vt:lpstr>Problem 2. Hyperfine structure recap </vt:lpstr>
      <vt:lpstr>Solution to Problem 2.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PHYS4260</dc:title>
  <dc:creator>Marco Guzzi</dc:creator>
  <cp:lastModifiedBy>Marco Guzzi</cp:lastModifiedBy>
  <cp:revision>6</cp:revision>
  <dcterms:created xsi:type="dcterms:W3CDTF">2024-03-06T04:41:37Z</dcterms:created>
  <dcterms:modified xsi:type="dcterms:W3CDTF">2025-02-26T22:24:52Z</dcterms:modified>
</cp:coreProperties>
</file>