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3442-4AF2-5A7C-B289-12696A73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519C5-94AF-9CAC-4111-EF308EE5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ED5E-7629-914A-2993-9610161A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98B-5404-953B-0F59-14E5C38A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4F72-5515-5AEA-DD9B-9C30E06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8D5-149A-8B85-AEDB-BB6E388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49E1-2E57-79D3-3442-2F9744C5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2517-0039-C005-1E82-BD8EB00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8CF9-4BC6-BC5A-7C14-296647D9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50C1-AEBF-4194-45B0-1A1A349F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3ED18-94EB-1B69-6B96-FEA170B43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940E-1EF7-108F-9003-89C551012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A1EC-226E-71E1-B718-39012179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9563-267C-FF36-3AB9-2A564C8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5FED-B9AD-FBC4-D38B-0BAF8BF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724F-D4A2-6AB3-E53C-74156DC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7CA6-722A-6D27-88A6-62F0D06F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BCBF-40DC-9EA4-D1C6-C37E089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7AAD-A6D0-2A94-913F-BDA681CD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58C0-A26D-2A19-5E0F-E8E96EDE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7FAE-5660-8348-10DF-AD82E40A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7B6B-6AD8-D7D6-7A48-29A54BCB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EC3A-363E-8592-F0D8-51BF6A7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F0F3-6A30-FC18-E4C7-567B0C4D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BA94-2E13-ABF2-2998-EE11C533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EAB-2EE5-A45C-0B4A-19F63F95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01A0-7E4C-A05D-AFD4-D47D3571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322B3-62B2-273C-9CEC-5381EA96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22DF-5E17-475A-E2EE-93C2E0BD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0C75B-0B21-4EDE-3CD5-78842808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1630-0C44-09BB-A4DB-3750539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EC3-C346-A87D-4826-04D0F0BC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42E4-5EC0-65AD-9603-580DEFB8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6061-100A-2EF3-4D69-9F20D576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712D7-459D-8B4E-1689-C237B115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6190-FF06-EF7E-895E-4E3489C5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FB78-011A-FC5A-1580-C96AAC2B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D8536-FD55-216B-D10F-AD3460E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E2520-1D8B-FEF7-EBB2-9C49E3CD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74E-5929-1964-DAC6-CCF64C78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0ABC-5382-88B0-B9D3-65F3B40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831C3-0FAB-4B19-150F-41930C8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7DC3A-08F8-9938-6652-79678C0E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A8855-BFEC-A527-D2C9-2D37FCB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9011E-BAA5-007D-2904-A718A663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319DE-5D09-A633-763C-9D840C1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44B5-E6FF-C0D3-CA95-E42AD35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DC82-9442-5685-4BA7-0A338E57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D725-EF87-DA05-94BD-FEA2DB7A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76F0-84AD-4028-94E3-911AB95F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D4B6-53F3-AF01-629D-46326264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D0A4-C686-CCB8-7944-C9B3FC8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5782-633F-A380-130D-4E8C0461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63245-961E-6687-2383-44170454E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FD33B-E7A7-6A1D-1FB3-FC2FCCE5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70EA-AB9E-07B9-1B30-06443E3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0B5D-AEC1-A5D8-F20C-3FF3BEB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97E5-7744-B8FD-DEE1-0654DF9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6E264-E414-F9F6-A482-16D2CF51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125EA-D5DC-6874-F95B-AB0BCF48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172E-07C1-1631-C706-8639D3AF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86F50-37E9-0F4A-A1D3-B22343015DE8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D93E-9D8C-20E4-D381-7F3552D7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4875-2882-977A-D8EB-C9C14387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3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6.png"/><Relationship Id="rId5" Type="http://schemas.openxmlformats.org/officeDocument/2006/relationships/image" Target="../media/image29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6.png"/><Relationship Id="rId4" Type="http://schemas.openxmlformats.org/officeDocument/2006/relationships/image" Target="../media/image19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E08F-8291-E3BE-DA18-CA5EC2B64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PHYS4260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68A05-8826-4E4D-717D-CFDED4595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problems - Preparation for TEST 3</a:t>
            </a:r>
          </a:p>
        </p:txBody>
      </p:sp>
    </p:spTree>
    <p:extLst>
      <p:ext uri="{BB962C8B-B14F-4D97-AF65-F5344CB8AC3E}">
        <p14:creationId xmlns:p14="http://schemas.microsoft.com/office/powerpoint/2010/main" val="142106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514FD2-C887-04A0-8CB7-F92DBA7DB2BD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3: from the lecture notes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470E39F7-2A86-C747-6A7C-118F8010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6" y="1259595"/>
            <a:ext cx="3506234" cy="2551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3F1568-AA6A-BC4A-F423-52E8C842F0A0}"/>
                  </a:ext>
                </a:extLst>
              </p:cNvPr>
              <p:cNvSpPr txBox="1"/>
              <p:nvPr/>
            </p:nvSpPr>
            <p:spPr>
              <a:xfrm>
                <a:off x="4408083" y="1138434"/>
                <a:ext cx="750835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probability takes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n-US" dirty="0"/>
                  <a:t>with a peak at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with maximum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width of order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giving a total weight of order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 function has more peaks positioned at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+1/2)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dirty="0"/>
                  <a:t>.</a:t>
                </a:r>
                <a:r>
                  <a:rPr lang="en-US" dirty="0"/>
                  <a:t> These are bounded by the denominator 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. </a:t>
                </a:r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their contribution comes from a range of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also, and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→+∞</m:t>
                    </m:r>
                  </m:oMath>
                </a14:m>
                <a:r>
                  <a:rPr lang="en-US" dirty="0"/>
                  <a:t> the function tends towards a </a:t>
                </a:r>
                <a:r>
                  <a:rPr lang="el-GR" dirty="0"/>
                  <a:t>δ-</a:t>
                </a:r>
                <a:r>
                  <a:rPr lang="en-US" dirty="0"/>
                  <a:t>function centered at the origin, but multiplied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i.e. the likelihood of transition is proportional to time elapsed. We should therefore divide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to get the transition rate.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3F1568-AA6A-BC4A-F423-52E8C842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83" y="1138434"/>
                <a:ext cx="7508357" cy="2308324"/>
              </a:xfrm>
              <a:prstGeom prst="rect">
                <a:avLst/>
              </a:prstGeom>
              <a:blipFill>
                <a:blip r:embed="rId3"/>
                <a:stretch>
                  <a:fillRect l="-676" t="-109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BA158F66-EA78-9668-56E1-6A9BDCAF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328" y="4054720"/>
            <a:ext cx="28194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8F42B-3462-B726-00FE-2AE500461B0E}"/>
              </a:ext>
            </a:extLst>
          </p:cNvPr>
          <p:cNvSpPr txBox="1"/>
          <p:nvPr/>
        </p:nvSpPr>
        <p:spPr>
          <a:xfrm>
            <a:off x="306573" y="4125432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Using the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39472-6DCA-434D-744A-D0F95D4006DD}"/>
              </a:ext>
            </a:extLst>
          </p:cNvPr>
          <p:cNvSpPr txBox="1"/>
          <p:nvPr/>
        </p:nvSpPr>
        <p:spPr>
          <a:xfrm>
            <a:off x="5354086" y="4134448"/>
            <a:ext cx="58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limit of the time-dependent part normalized to t gives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EE78A-A312-C042-C65B-0EFE1BD52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286" y="4860798"/>
            <a:ext cx="49276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C446A-322F-07DA-81FF-1B48898EDA8C}"/>
              </a:ext>
            </a:extLst>
          </p:cNvPr>
          <p:cNvSpPr txBox="1"/>
          <p:nvPr/>
        </p:nvSpPr>
        <p:spPr>
          <a:xfrm>
            <a:off x="306573" y="5473744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expression for the transition rate is</a:t>
            </a:r>
          </a:p>
        </p:txBody>
      </p:sp>
      <p:pic>
        <p:nvPicPr>
          <p:cNvPr id="11" name="Picture 10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E37DD9BA-CBA8-150D-0761-038CFFC0A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86" y="5936354"/>
            <a:ext cx="5902840" cy="812537"/>
          </a:xfrm>
          <a:prstGeom prst="rect">
            <a:avLst/>
          </a:prstGeom>
        </p:spPr>
      </p:pic>
      <p:pic>
        <p:nvPicPr>
          <p:cNvPr id="14" name="Picture 13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9C0BF695-220B-BF4A-8B68-BE3947BAE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080" y="1250134"/>
            <a:ext cx="813816" cy="287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F4DE52-70FD-7746-A695-8EDFC0484244}"/>
                  </a:ext>
                </a:extLst>
              </p:cNvPr>
              <p:cNvSpPr txBox="1"/>
              <p:nvPr/>
            </p:nvSpPr>
            <p:spPr>
              <a:xfrm>
                <a:off x="1557228" y="1209386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F4DE52-70FD-7746-A695-8EDFC048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28" y="1209386"/>
                <a:ext cx="1600200" cy="369332"/>
              </a:xfrm>
              <a:prstGeom prst="rect">
                <a:avLst/>
              </a:prstGeom>
              <a:blipFill>
                <a:blip r:embed="rId8"/>
                <a:stretch>
                  <a:fillRect l="-157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75FA8-4D51-5743-3E50-D482F2E04A0B}"/>
                  </a:ext>
                </a:extLst>
              </p:cNvPr>
              <p:cNvSpPr txBox="1"/>
              <p:nvPr/>
            </p:nvSpPr>
            <p:spPr>
              <a:xfrm>
                <a:off x="2636479" y="157187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75FA8-4D51-5743-3E50-D482F2E0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79" y="1571876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2AC3EF-B6BA-E302-D19C-5469AF70DDC9}"/>
              </a:ext>
            </a:extLst>
          </p:cNvPr>
          <p:cNvSpPr/>
          <p:nvPr/>
        </p:nvSpPr>
        <p:spPr>
          <a:xfrm>
            <a:off x="4084819" y="2515784"/>
            <a:ext cx="1257850" cy="18799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04388-C6B9-3C31-92A6-CF086166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62567"/>
            <a:ext cx="8465351" cy="8122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Problem 10.5 – Phase Shifts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55C29-7B07-A83F-A274-841E7086F7E3}"/>
                  </a:ext>
                </a:extLst>
              </p:cNvPr>
              <p:cNvSpPr txBox="1"/>
              <p:nvPr/>
            </p:nvSpPr>
            <p:spPr>
              <a:xfrm>
                <a:off x="339437" y="887761"/>
                <a:ext cx="9916390" cy="15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ACaslonPro"/>
                  </a:rPr>
                  <a:t>A particle of mass </a:t>
                </a:r>
                <a:r>
                  <a:rPr lang="en-US" sz="1800" i="1" dirty="0">
                    <a:effectLst/>
                    <a:latin typeface="ACaslonPro"/>
                  </a:rPr>
                  <a:t>m </a:t>
                </a:r>
                <a:r>
                  <a:rPr lang="en-US" sz="1800" dirty="0">
                    <a:effectLst/>
                    <a:latin typeface="ACaslonPro"/>
                  </a:rPr>
                  <a:t>and energy </a:t>
                </a:r>
                <a:r>
                  <a:rPr lang="en-US" sz="1800" i="1" dirty="0">
                    <a:effectLst/>
                    <a:latin typeface="ACaslonPro"/>
                  </a:rPr>
                  <a:t>E </a:t>
                </a:r>
                <a:r>
                  <a:rPr lang="en-US" sz="1800" dirty="0">
                    <a:effectLst/>
                    <a:latin typeface="ACaslonPro"/>
                  </a:rPr>
                  <a:t>is incident from the left on the potential</a:t>
                </a:r>
              </a:p>
              <a:p>
                <a:endParaRPr lang="en-US" dirty="0">
                  <a:latin typeface="ACaslonPro"/>
                </a:endParaRPr>
              </a:p>
              <a:p>
                <a:r>
                  <a:rPr lang="en-US" sz="1800" dirty="0">
                    <a:effectLst/>
                    <a:latin typeface="ACaslonPro"/>
                  </a:rPr>
                  <a:t>A) If the incoming wave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US" dirty="0"/>
                  <a:t> where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𝑚𝐸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 find the reflected wave</a:t>
                </a:r>
              </a:p>
              <a:p>
                <a:r>
                  <a:rPr lang="en-US" dirty="0"/>
                  <a:t>B) </a:t>
                </a:r>
                <a:r>
                  <a:rPr lang="en-US" sz="1800" dirty="0">
                    <a:effectLst/>
                    <a:latin typeface="ACaslonPro"/>
                  </a:rPr>
                  <a:t>Confirm that the reflected wave has the same amplitude as the incident wave.</a:t>
                </a:r>
              </a:p>
              <a:p>
                <a:r>
                  <a:rPr lang="en-US" dirty="0">
                    <a:latin typeface="ACaslonPro"/>
                  </a:rPr>
                  <a:t>C) </a:t>
                </a:r>
                <a:r>
                  <a:rPr lang="en-US" sz="1800" dirty="0">
                    <a:effectLst/>
                    <a:latin typeface="ACaslonPro"/>
                  </a:rPr>
                  <a:t>Find the phase shift </a:t>
                </a:r>
                <a:r>
                  <a:rPr lang="el-GR" sz="1800" dirty="0">
                    <a:effectLst/>
                    <a:latin typeface="Tahoma" panose="020B0604030504040204" pitchFamily="34" charset="0"/>
                  </a:rPr>
                  <a:t>δ</a:t>
                </a:r>
                <a:r>
                  <a:rPr lang="en-US" sz="1800" dirty="0">
                    <a:effectLst/>
                    <a:latin typeface="ACaslonPro"/>
                  </a:rPr>
                  <a:t> for a very deep well, that is,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155C29-7B07-A83F-A274-841E7086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887761"/>
                <a:ext cx="9916390" cy="1503425"/>
              </a:xfrm>
              <a:prstGeom prst="rect">
                <a:avLst/>
              </a:prstGeom>
              <a:blipFill>
                <a:blip r:embed="rId3"/>
                <a:stretch>
                  <a:fillRect l="-512" t="-252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oup of math equations&#10;&#10;Description automatically generated">
            <a:extLst>
              <a:ext uri="{FF2B5EF4-FFF2-40B4-BE49-F238E27FC236}">
                <a16:creationId xmlns:a16="http://schemas.microsoft.com/office/drawing/2014/main" id="{A9B4D62D-DF3A-C1B4-5094-2AE661D93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37" y="700061"/>
            <a:ext cx="2502902" cy="8222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2291C6-2FA5-AF2D-F775-ECD74F60B863}"/>
              </a:ext>
            </a:extLst>
          </p:cNvPr>
          <p:cNvCxnSpPr>
            <a:cxnSpLocks/>
          </p:cNvCxnSpPr>
          <p:nvPr/>
        </p:nvCxnSpPr>
        <p:spPr>
          <a:xfrm>
            <a:off x="2912284" y="3574842"/>
            <a:ext cx="2537748" cy="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CDC384-A816-9CF5-A95B-A190A6C818A9}"/>
              </a:ext>
            </a:extLst>
          </p:cNvPr>
          <p:cNvCxnSpPr>
            <a:cxnSpLocks/>
          </p:cNvCxnSpPr>
          <p:nvPr/>
        </p:nvCxnSpPr>
        <p:spPr>
          <a:xfrm>
            <a:off x="4078433" y="3581400"/>
            <a:ext cx="0" cy="82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DE40F7-72C7-5616-A900-D0F76000837F}"/>
              </a:ext>
            </a:extLst>
          </p:cNvPr>
          <p:cNvCxnSpPr>
            <a:cxnSpLocks/>
          </p:cNvCxnSpPr>
          <p:nvPr/>
        </p:nvCxnSpPr>
        <p:spPr>
          <a:xfrm>
            <a:off x="3228109" y="4402281"/>
            <a:ext cx="850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8400FC-0F6F-BBED-3703-4EA4457571AD}"/>
                  </a:ext>
                </a:extLst>
              </p:cNvPr>
              <p:cNvSpPr txBox="1"/>
              <p:nvPr/>
            </p:nvSpPr>
            <p:spPr>
              <a:xfrm>
                <a:off x="3543933" y="4037079"/>
                <a:ext cx="631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8400FC-0F6F-BBED-3703-4EA445757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933" y="4037079"/>
                <a:ext cx="6316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4255A7-D369-4691-C267-BEAA3EB7E159}"/>
              </a:ext>
            </a:extLst>
          </p:cNvPr>
          <p:cNvCxnSpPr>
            <a:cxnSpLocks/>
          </p:cNvCxnSpPr>
          <p:nvPr/>
        </p:nvCxnSpPr>
        <p:spPr>
          <a:xfrm flipH="1" flipV="1">
            <a:off x="4072047" y="2515785"/>
            <a:ext cx="6386" cy="106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139EC1-213E-7A5B-AB50-0B8993DD182B}"/>
              </a:ext>
            </a:extLst>
          </p:cNvPr>
          <p:cNvCxnSpPr>
            <a:cxnSpLocks/>
          </p:cNvCxnSpPr>
          <p:nvPr/>
        </p:nvCxnSpPr>
        <p:spPr>
          <a:xfrm>
            <a:off x="3228108" y="3581399"/>
            <a:ext cx="0" cy="8143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285399-7AF9-D327-6751-E83164176950}"/>
                  </a:ext>
                </a:extLst>
              </p:cNvPr>
              <p:cNvSpPr txBox="1"/>
              <p:nvPr/>
            </p:nvSpPr>
            <p:spPr>
              <a:xfrm>
                <a:off x="2912284" y="3205510"/>
                <a:ext cx="544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285399-7AF9-D327-6751-E8316417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84" y="3205510"/>
                <a:ext cx="5445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6E73ACB-BC5F-CDB4-9592-23243695A72D}"/>
              </a:ext>
            </a:extLst>
          </p:cNvPr>
          <p:cNvSpPr txBox="1"/>
          <p:nvPr/>
        </p:nvSpPr>
        <p:spPr>
          <a:xfrm>
            <a:off x="4037384" y="352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44C7A3-7C4F-14E8-0759-5DDFCDF37D60}"/>
              </a:ext>
            </a:extLst>
          </p:cNvPr>
          <p:cNvSpPr txBox="1"/>
          <p:nvPr/>
        </p:nvSpPr>
        <p:spPr>
          <a:xfrm>
            <a:off x="5349055" y="3526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34" name="Picture 33" descr="A black text with a plus and b&#10;&#10;Description automatically generated">
            <a:extLst>
              <a:ext uri="{FF2B5EF4-FFF2-40B4-BE49-F238E27FC236}">
                <a16:creationId xmlns:a16="http://schemas.microsoft.com/office/drawing/2014/main" id="{791EF73A-8C4F-AE3F-7E45-652DC9C12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9" y="3634766"/>
            <a:ext cx="2781182" cy="384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47F629-BB67-E7D6-B0D9-247670624AB3}"/>
              </a:ext>
            </a:extLst>
          </p:cNvPr>
          <p:cNvSpPr txBox="1"/>
          <p:nvPr/>
        </p:nvSpPr>
        <p:spPr>
          <a:xfrm>
            <a:off x="894771" y="332355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0CDA0-57F3-62CB-7038-2A83E0455CDB}"/>
                  </a:ext>
                </a:extLst>
              </p:cNvPr>
              <p:cNvSpPr txBox="1"/>
              <p:nvPr/>
            </p:nvSpPr>
            <p:spPr>
              <a:xfrm>
                <a:off x="6399886" y="2561395"/>
                <a:ext cx="3933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region the TISE gives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F0CDA0-57F3-62CB-7038-2A83E045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886" y="2561395"/>
                <a:ext cx="3933897" cy="369332"/>
              </a:xfrm>
              <a:prstGeom prst="rect">
                <a:avLst/>
              </a:prstGeom>
              <a:blipFill>
                <a:blip r:embed="rId8"/>
                <a:stretch>
                  <a:fillRect l="-1613" t="-6667" r="-3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0938BC7-E223-CD2F-FBBD-FB04C938E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277" y="3039623"/>
            <a:ext cx="3979239" cy="535219"/>
          </a:xfrm>
          <a:prstGeom prst="rect">
            <a:avLst/>
          </a:prstGeom>
        </p:spPr>
      </p:pic>
      <p:pic>
        <p:nvPicPr>
          <p:cNvPr id="40" name="Picture 3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66E6D79-E46C-5471-A2C2-A24BE0506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6665" y="3645001"/>
            <a:ext cx="2025746" cy="37470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AFBB86A-CF4D-D6C7-2458-75A595908777}"/>
              </a:ext>
            </a:extLst>
          </p:cNvPr>
          <p:cNvSpPr txBox="1"/>
          <p:nvPr/>
        </p:nvSpPr>
        <p:spPr>
          <a:xfrm>
            <a:off x="339437" y="2647028"/>
            <a:ext cx="3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AA7DBE-51E3-0C96-A22F-234DAAFEDE01}"/>
              </a:ext>
            </a:extLst>
          </p:cNvPr>
          <p:cNvSpPr txBox="1"/>
          <p:nvPr/>
        </p:nvSpPr>
        <p:spPr>
          <a:xfrm>
            <a:off x="6399886" y="3650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2DFC7F-0CD5-6BF9-2756-565D4BBE05A1}"/>
              </a:ext>
            </a:extLst>
          </p:cNvPr>
          <p:cNvSpPr txBox="1"/>
          <p:nvPr/>
        </p:nvSpPr>
        <p:spPr>
          <a:xfrm>
            <a:off x="6399885" y="4086108"/>
            <a:ext cx="240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The general solution is:</a:t>
            </a:r>
            <a:endParaRPr lang="en-US" dirty="0"/>
          </a:p>
        </p:txBody>
      </p:sp>
      <p:pic>
        <p:nvPicPr>
          <p:cNvPr id="46" name="Picture 4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4B2D9B78-E1FD-E414-F058-B8C39F83B5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7652" y="4086108"/>
            <a:ext cx="30988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290680-149D-C042-4620-0D130F28E5B5}"/>
                  </a:ext>
                </a:extLst>
              </p:cNvPr>
              <p:cNvSpPr txBox="1"/>
              <p:nvPr/>
            </p:nvSpPr>
            <p:spPr>
              <a:xfrm>
                <a:off x="148046" y="4563316"/>
                <a:ext cx="60605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Boundary conditions: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(0) = 0</m:t>
                    </m:r>
                  </m:oMath>
                </a14:m>
                <a:r>
                  <a:rPr lang="el-GR" sz="1800" dirty="0">
                    <a:effectLst/>
                    <a:latin typeface="CMR10"/>
                  </a:rPr>
                  <a:t> </a:t>
                </a:r>
                <a:r>
                  <a:rPr lang="en-US" sz="1800" dirty="0">
                    <a:effectLst/>
                    <a:latin typeface="CMR10"/>
                  </a:rPr>
                  <a:t>implies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, so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effectLst/>
                  <a:latin typeface="CMR1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MR10"/>
                  </a:rPr>
                  <a:t>The continuity of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and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sz="1800" i="1" dirty="0" smtClean="0">
                        <a:effectLst/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R10"/>
                  </a:rPr>
                  <a:t>imposes that 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290680-149D-C042-4620-0D130F28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6" y="4563316"/>
                <a:ext cx="6060570" cy="923330"/>
              </a:xfrm>
              <a:prstGeom prst="rect">
                <a:avLst/>
              </a:prstGeom>
              <a:blipFill>
                <a:blip r:embed="rId12"/>
                <a:stretch>
                  <a:fillRect l="-628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B236CE57-6BCC-4FD4-82E7-20CBB44AEC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080" y="4573006"/>
            <a:ext cx="3517900" cy="3937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2C12927-0824-CE4B-8FCF-E4C95070C4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9304" y="5531435"/>
            <a:ext cx="6843553" cy="5055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7E514F0-4B38-3FD9-C3FA-A9427BE85A59}"/>
              </a:ext>
            </a:extLst>
          </p:cNvPr>
          <p:cNvSpPr txBox="1"/>
          <p:nvPr/>
        </p:nvSpPr>
        <p:spPr>
          <a:xfrm>
            <a:off x="2476842" y="59690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A29475-0222-81AB-153A-1C5DB4C7F0D5}"/>
              </a:ext>
            </a:extLst>
          </p:cNvPr>
          <p:cNvSpPr txBox="1"/>
          <p:nvPr/>
        </p:nvSpPr>
        <p:spPr>
          <a:xfrm>
            <a:off x="4216760" y="596318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RHS</a:t>
            </a:r>
          </a:p>
        </p:txBody>
      </p:sp>
      <p:pic>
        <p:nvPicPr>
          <p:cNvPr id="5" name="Picture 4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5FAEEC80-921F-CA64-9723-9E2461BD96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46177" y="3224077"/>
            <a:ext cx="219155" cy="199232"/>
          </a:xfrm>
          <a:prstGeom prst="rect">
            <a:avLst/>
          </a:prstGeom>
        </p:spPr>
      </p:pic>
      <p:pic>
        <p:nvPicPr>
          <p:cNvPr id="7" name="Picture 6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C7184CFB-6339-15F8-463A-1B3365791A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7424" y="3769496"/>
            <a:ext cx="219155" cy="199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D1222D-42FE-CE75-60CA-2147D334C10F}"/>
                  </a:ext>
                </a:extLst>
              </p:cNvPr>
              <p:cNvSpPr txBox="1"/>
              <p:nvPr/>
            </p:nvSpPr>
            <p:spPr>
              <a:xfrm>
                <a:off x="7279607" y="3126124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D1222D-42FE-CE75-60CA-2147D334C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07" y="3126124"/>
                <a:ext cx="40427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5199DA-2702-555C-B781-E68EEC1A2F1B}"/>
                  </a:ext>
                </a:extLst>
              </p:cNvPr>
              <p:cNvSpPr txBox="1"/>
              <p:nvPr/>
            </p:nvSpPr>
            <p:spPr>
              <a:xfrm>
                <a:off x="8154862" y="366774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5199DA-2702-555C-B781-E68EEC1A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62" y="3667747"/>
                <a:ext cx="4042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4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2CFED-2153-18C6-E1F9-64C612F702E9}"/>
              </a:ext>
            </a:extLst>
          </p:cNvPr>
          <p:cNvSpPr txBox="1"/>
          <p:nvPr/>
        </p:nvSpPr>
        <p:spPr>
          <a:xfrm>
            <a:off x="256805" y="863329"/>
            <a:ext cx="11016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If we divide the two equations,                                                             then we can solve for </a:t>
            </a:r>
            <a:r>
              <a:rPr lang="en-US" sz="1800" dirty="0">
                <a:effectLst/>
                <a:latin typeface="CMMI10"/>
              </a:rPr>
              <a:t>B</a:t>
            </a:r>
            <a:endParaRPr lang="en-US" dirty="0"/>
          </a:p>
        </p:txBody>
      </p:sp>
      <p:pic>
        <p:nvPicPr>
          <p:cNvPr id="7" name="Picture 6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E4C3C1D2-6F32-5506-3951-234BF380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08" y="749050"/>
            <a:ext cx="2948215" cy="597890"/>
          </a:xfrm>
          <a:prstGeom prst="rect">
            <a:avLst/>
          </a:prstGeom>
        </p:spPr>
      </p:pic>
      <p:pic>
        <p:nvPicPr>
          <p:cNvPr id="9" name="Picture 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0AC4281-0881-3714-2CE3-F9B69971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34" y="1432154"/>
            <a:ext cx="5086003" cy="1327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F85383-90B9-0B85-F4EB-9AC7E1D1CE53}"/>
                  </a:ext>
                </a:extLst>
              </p:cNvPr>
              <p:cNvSpPr txBox="1"/>
              <p:nvPr/>
            </p:nvSpPr>
            <p:spPr>
              <a:xfrm>
                <a:off x="256805" y="4304763"/>
                <a:ext cx="4831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C) </a:t>
                </a:r>
                <a:r>
                  <a:rPr lang="en-US" sz="1800" dirty="0">
                    <a:effectLst/>
                    <a:latin typeface="CMR10"/>
                  </a:rPr>
                  <a:t>From part A), the wave function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 &lt; −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effectLst/>
                    <a:latin typeface="CMMI10"/>
                  </a:rPr>
                  <a:t> </a:t>
                </a:r>
                <a:r>
                  <a:rPr lang="en-US" sz="1800" dirty="0">
                    <a:effectLst/>
                    <a:latin typeface="CMR10"/>
                  </a:rPr>
                  <a:t>is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F85383-90B9-0B85-F4EB-9AC7E1D1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5" y="4304763"/>
                <a:ext cx="4831579" cy="369332"/>
              </a:xfrm>
              <a:prstGeom prst="rect">
                <a:avLst/>
              </a:prstGeom>
              <a:blipFill>
                <a:blip r:embed="rId4"/>
                <a:stretch>
                  <a:fillRect l="-10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1B12E1-DABD-AFF8-8675-0B8932D2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275" y="4717579"/>
            <a:ext cx="4649651" cy="742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2DFEB3-0391-918B-7976-112FAD12C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483" y="3501365"/>
            <a:ext cx="5152319" cy="629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4E65AC-3F0B-2F75-96E4-93683041CB85}"/>
              </a:ext>
            </a:extLst>
          </p:cNvPr>
          <p:cNvSpPr txBox="1"/>
          <p:nvPr/>
        </p:nvSpPr>
        <p:spPr>
          <a:xfrm>
            <a:off x="256805" y="2977847"/>
            <a:ext cx="558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Now that we know the coefficient B, we can determine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AFF0E-8EC3-9D2D-8635-31DDC329DB22}"/>
              </a:ext>
            </a:extLst>
          </p:cNvPr>
          <p:cNvSpPr txBox="1"/>
          <p:nvPr/>
        </p:nvSpPr>
        <p:spPr>
          <a:xfrm>
            <a:off x="339437" y="546650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But by definition of the phase shift </a:t>
            </a:r>
            <a:endParaRPr lang="en-US" dirty="0"/>
          </a:p>
        </p:txBody>
      </p:sp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A2DA87-CC8D-F165-6E32-DA06C9938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982" y="5848600"/>
            <a:ext cx="2857500" cy="520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6FCA8-E8D1-7B31-D6C9-4BB0E1D5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62567"/>
            <a:ext cx="8465351" cy="8122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Problem 10.5 – Phase Shifts</a:t>
            </a:r>
          </a:p>
        </p:txBody>
      </p:sp>
    </p:spTree>
    <p:extLst>
      <p:ext uri="{BB962C8B-B14F-4D97-AF65-F5344CB8AC3E}">
        <p14:creationId xmlns:p14="http://schemas.microsoft.com/office/powerpoint/2010/main" val="33935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85EF1C-38C4-1BE0-EF9C-E540170A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07" y="1406579"/>
            <a:ext cx="3441700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41F80-6246-246E-8D3B-44271130A055}"/>
              </a:ext>
            </a:extLst>
          </p:cNvPr>
          <p:cNvSpPr txBox="1"/>
          <p:nvPr/>
        </p:nvSpPr>
        <p:spPr>
          <a:xfrm>
            <a:off x="339437" y="937419"/>
            <a:ext cx="440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equating the two terms we obtain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55363-3AB9-FC39-7D17-2D83B0471AFD}"/>
              </a:ext>
            </a:extLst>
          </p:cNvPr>
          <p:cNvSpPr txBox="1"/>
          <p:nvPr/>
        </p:nvSpPr>
        <p:spPr>
          <a:xfrm>
            <a:off x="426720" y="2244170"/>
            <a:ext cx="231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For a very high barrier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CDE737-5201-9341-E3BB-932ECEA8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51" y="2286261"/>
            <a:ext cx="4991100" cy="35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52526-7914-9CFD-C97E-0F6248FABFB7}"/>
              </a:ext>
            </a:extLst>
          </p:cNvPr>
          <p:cNvSpPr txBox="1"/>
          <p:nvPr/>
        </p:nvSpPr>
        <p:spPr>
          <a:xfrm>
            <a:off x="7393577" y="1602913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 result!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BE1D3C-7F4B-9673-3F2B-A56C43C1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175" y="3234021"/>
            <a:ext cx="6311900" cy="774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0C975-7560-0C1E-096A-BA5CF92F6FC5}"/>
              </a:ext>
            </a:extLst>
          </p:cNvPr>
          <p:cNvSpPr txBox="1"/>
          <p:nvPr/>
        </p:nvSpPr>
        <p:spPr>
          <a:xfrm>
            <a:off x="443603" y="2708363"/>
            <a:ext cx="505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we can approximate the exact relation 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CE99-FE69-BF49-DE65-F9113988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62567"/>
            <a:ext cx="8465351" cy="8122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Problem 10.5 – Phase Shifts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B2A8A-79EA-352C-19D6-DA1F08B44C88}"/>
                  </a:ext>
                </a:extLst>
              </p:cNvPr>
              <p:cNvSpPr txBox="1"/>
              <p:nvPr/>
            </p:nvSpPr>
            <p:spPr>
              <a:xfrm>
                <a:off x="6394888" y="226840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B2A8A-79EA-352C-19D6-DA1F08B4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888" y="2268407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9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60DC3C-968C-0C58-00D3-550CB346DAA3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Example: Problem 10.6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2D083-4178-4BF0-C75A-1D524610F94D}"/>
                  </a:ext>
                </a:extLst>
              </p:cNvPr>
              <p:cNvSpPr txBox="1"/>
              <p:nvPr/>
            </p:nvSpPr>
            <p:spPr>
              <a:xfrm>
                <a:off x="339437" y="874797"/>
                <a:ext cx="106320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Quantum hard sphere scattering: </a:t>
                </a:r>
                <a:r>
                  <a:rPr lang="en-US" sz="1800" i="1" dirty="0">
                    <a:effectLst/>
                    <a:latin typeface="ACaslonPro"/>
                  </a:rPr>
                  <a:t>What are the partial wave phase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i="1" dirty="0"/>
                  <a:t> for hard-sphere scattering in the </a:t>
                </a:r>
              </a:p>
              <a:p>
                <a:r>
                  <a:rPr lang="en-US" i="1" dirty="0"/>
                  <a:t>quantum case?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F2D083-4178-4BF0-C75A-1D524610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874797"/>
                <a:ext cx="10632078" cy="646331"/>
              </a:xfrm>
              <a:prstGeom prst="rect">
                <a:avLst/>
              </a:prstGeom>
              <a:blipFill>
                <a:blip r:embed="rId2"/>
                <a:stretch>
                  <a:fillRect l="-477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1EDAB14-2A93-C2C5-24BB-4171044C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7" y="4116547"/>
            <a:ext cx="5205237" cy="560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BD3845-A241-4BE7-A6A9-C807C9D624F8}"/>
                  </a:ext>
                </a:extLst>
              </p:cNvPr>
              <p:cNvSpPr txBox="1"/>
              <p:nvPr/>
            </p:nvSpPr>
            <p:spPr>
              <a:xfrm>
                <a:off x="339437" y="3654114"/>
                <a:ext cx="773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addition, comparing the two </a:t>
                </a:r>
                <a:r>
                  <a:rPr lang="en-US" sz="1800" dirty="0">
                    <a:effectLst/>
                    <a:latin typeface="ACaslonPro"/>
                  </a:rPr>
                  <a:t>asymptotic </a:t>
                </a:r>
                <a:r>
                  <a:rPr lang="en-US" dirty="0">
                    <a:latin typeface="ACaslonPro"/>
                  </a:rPr>
                  <a:t>forms of the wave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BD3845-A241-4BE7-A6A9-C807C9D6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3654114"/>
                <a:ext cx="7736413" cy="369332"/>
              </a:xfrm>
              <a:prstGeom prst="rect">
                <a:avLst/>
              </a:prstGeom>
              <a:blipFill>
                <a:blip r:embed="rId4"/>
                <a:stretch>
                  <a:fillRect l="-65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1F0E7EE-50B7-FD65-7CD9-59BD2DAC9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05" y="4111919"/>
            <a:ext cx="5000664" cy="560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78460-2E46-3173-2DE8-60F9098E4E9D}"/>
              </a:ext>
            </a:extLst>
          </p:cNvPr>
          <p:cNvSpPr txBox="1"/>
          <p:nvPr/>
        </p:nvSpPr>
        <p:spPr>
          <a:xfrm>
            <a:off x="5544674" y="42060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2818D-EABB-5C3A-3EAD-3FA3100B4C80}"/>
              </a:ext>
            </a:extLst>
          </p:cNvPr>
          <p:cNvSpPr txBox="1"/>
          <p:nvPr/>
        </p:nvSpPr>
        <p:spPr>
          <a:xfrm>
            <a:off x="339437" y="4849578"/>
            <a:ext cx="677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                                     . Putting things together, we obtain that </a:t>
            </a:r>
          </a:p>
        </p:txBody>
      </p:sp>
      <p:pic>
        <p:nvPicPr>
          <p:cNvPr id="14" name="Picture 1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91FA73D-27BE-FF55-643D-BE2468F3B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381" y="4747763"/>
            <a:ext cx="1566967" cy="553047"/>
          </a:xfrm>
          <a:prstGeom prst="rect">
            <a:avLst/>
          </a:prstGeom>
        </p:spPr>
      </p:pic>
      <p:pic>
        <p:nvPicPr>
          <p:cNvPr id="16" name="Picture 15" descr="A number and number symbols&#10;&#10;Description automatically generated with medium confidence">
            <a:extLst>
              <a:ext uri="{FF2B5EF4-FFF2-40B4-BE49-F238E27FC236}">
                <a16:creationId xmlns:a16="http://schemas.microsoft.com/office/drawing/2014/main" id="{A190ADAE-FC15-4ABA-A2A2-E9DBF7366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29" y="1687027"/>
            <a:ext cx="2071493" cy="669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789CA-0121-EFEC-BB1F-91D15D55DBB3}"/>
                  </a:ext>
                </a:extLst>
              </p:cNvPr>
              <p:cNvSpPr txBox="1"/>
              <p:nvPr/>
            </p:nvSpPr>
            <p:spPr>
              <a:xfrm>
                <a:off x="3098526" y="1634384"/>
                <a:ext cx="7872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Example 10.3, we learned that the boundary condition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gives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789CA-0121-EFEC-BB1F-91D15D55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26" y="1634384"/>
                <a:ext cx="7872989" cy="369332"/>
              </a:xfrm>
              <a:prstGeom prst="rect">
                <a:avLst/>
              </a:prstGeom>
              <a:blipFill>
                <a:blip r:embed="rId8"/>
                <a:stretch>
                  <a:fillRect l="-48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C2F8E02-51A5-1940-85A7-C91B7F371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367" y="2096366"/>
            <a:ext cx="4651728" cy="652245"/>
          </a:xfrm>
          <a:prstGeom prst="rect">
            <a:avLst/>
          </a:prstGeom>
        </p:spPr>
      </p:pic>
      <p:pic>
        <p:nvPicPr>
          <p:cNvPr id="22" name="Picture 21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48CBC577-1121-D886-0FCA-CF0267A5D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0429" y="2910266"/>
            <a:ext cx="1531170" cy="6507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0B2337-BD64-D032-BB6E-1FDF289B3CD1}"/>
              </a:ext>
            </a:extLst>
          </p:cNvPr>
          <p:cNvSpPr txBox="1"/>
          <p:nvPr/>
        </p:nvSpPr>
        <p:spPr>
          <a:xfrm>
            <a:off x="339437" y="3000687"/>
            <a:ext cx="388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using orthogonality it follows that</a:t>
            </a:r>
          </a:p>
        </p:txBody>
      </p:sp>
      <p:pic>
        <p:nvPicPr>
          <p:cNvPr id="26" name="Picture 25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C5E9C23D-DEF1-8E69-B0E5-85A8AB030A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3408" y="4664967"/>
            <a:ext cx="2044884" cy="7368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B7F785-24A0-CD4A-1738-A4FC32CDA0F2}"/>
              </a:ext>
            </a:extLst>
          </p:cNvPr>
          <p:cNvSpPr txBox="1"/>
          <p:nvPr/>
        </p:nvSpPr>
        <p:spPr>
          <a:xfrm>
            <a:off x="292580" y="5421740"/>
            <a:ext cx="440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Henkel functions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C7CE04-48A3-2EA8-F83B-2B918715FF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5367" y="5425652"/>
            <a:ext cx="2064902" cy="369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5156D2-3B0C-712C-7650-E5A7E14FFE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37" y="5904328"/>
            <a:ext cx="6244209" cy="6125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B449C0-7F86-A505-5464-E47DB25986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4837" y="6091787"/>
            <a:ext cx="1309591" cy="3092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93458E-0D24-7DDF-A048-FAF4F45141F6}"/>
              </a:ext>
            </a:extLst>
          </p:cNvPr>
          <p:cNvSpPr txBox="1"/>
          <p:nvPr/>
        </p:nvSpPr>
        <p:spPr>
          <a:xfrm>
            <a:off x="6713362" y="6036161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5093F7D-EFE3-0AF6-BDE6-94AB4EC51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6209" y="6083243"/>
            <a:ext cx="480993" cy="3092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2F4C74-09D1-FA38-51D3-4C2ED2707D87}"/>
              </a:ext>
            </a:extLst>
          </p:cNvPr>
          <p:cNvSpPr txBox="1"/>
          <p:nvPr/>
        </p:nvSpPr>
        <p:spPr>
          <a:xfrm>
            <a:off x="7989829" y="6064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41E2B-13C5-B00C-FCD1-7AF93B648D7B}"/>
              </a:ext>
            </a:extLst>
          </p:cNvPr>
          <p:cNvSpPr txBox="1"/>
          <p:nvPr/>
        </p:nvSpPr>
        <p:spPr>
          <a:xfrm>
            <a:off x="9577930" y="6034447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(shortcut notation)</a:t>
            </a:r>
          </a:p>
        </p:txBody>
      </p:sp>
    </p:spTree>
    <p:extLst>
      <p:ext uri="{BB962C8B-B14F-4D97-AF65-F5344CB8AC3E}">
        <p14:creationId xmlns:p14="http://schemas.microsoft.com/office/powerpoint/2010/main" val="42155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108681-1AAD-4687-68B6-7B07915A1469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Example: Problem 10.6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21740-22DE-D94E-49A6-2BAFE9734A9F}"/>
              </a:ext>
            </a:extLst>
          </p:cNvPr>
          <p:cNvSpPr txBox="1"/>
          <p:nvPr/>
        </p:nvSpPr>
        <p:spPr>
          <a:xfrm>
            <a:off x="339437" y="874797"/>
            <a:ext cx="115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point, we equate Real and Imaginary parts in the resulting equation which we rewrite below for completeness </a:t>
            </a:r>
          </a:p>
        </p:txBody>
      </p:sp>
      <p:pic>
        <p:nvPicPr>
          <p:cNvPr id="9" name="Picture 8" descr="A black math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A2D37B45-7354-56DE-48E2-250BDF9F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62" y="2531510"/>
            <a:ext cx="5639197" cy="812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B7F9A-31F6-D343-BFED-27CA4EC2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49" y="1466242"/>
            <a:ext cx="4017102" cy="72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33013C-A8EE-B40A-687E-FF74E34ECF4E}"/>
              </a:ext>
            </a:extLst>
          </p:cNvPr>
          <p:cNvSpPr txBox="1"/>
          <p:nvPr/>
        </p:nvSpPr>
        <p:spPr>
          <a:xfrm>
            <a:off x="339437" y="2194442"/>
            <a:ext cx="113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4BAEB-6E4B-7624-D514-4EF90CAFF980}"/>
              </a:ext>
            </a:extLst>
          </p:cNvPr>
          <p:cNvSpPr txBox="1"/>
          <p:nvPr/>
        </p:nvSpPr>
        <p:spPr>
          <a:xfrm>
            <a:off x="339437" y="3496142"/>
            <a:ext cx="28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Dividing the two equations</a:t>
            </a:r>
          </a:p>
        </p:txBody>
      </p:sp>
      <p:pic>
        <p:nvPicPr>
          <p:cNvPr id="14" name="Picture 13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BE3CB7BA-72B0-3AE0-FD4D-2436D904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382" y="3865474"/>
            <a:ext cx="1637459" cy="861820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85D44EF-6FEE-C47F-048E-6694EF26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627"/>
            <a:ext cx="2194063" cy="6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CD9511-87E1-749B-4791-80919762A5C5}"/>
                  </a:ext>
                </a:extLst>
              </p:cNvPr>
              <p:cNvSpPr txBox="1"/>
              <p:nvPr/>
            </p:nvSpPr>
            <p:spPr>
              <a:xfrm>
                <a:off x="339437" y="874797"/>
                <a:ext cx="11295972" cy="1209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An Atom is perturbed by an external oscillating electric field from an incident light wave. Therefore, the perturbation is due to the periodic harmonic potential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:r>
                  <a:rPr lang="en-US"/>
                  <a:t>us denote </a:t>
                </a:r>
                <a:r>
                  <a:rPr lang="en-US" dirty="0"/>
                  <a:t>the initial atomic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assume the perturbation to be abruptly switched on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. What is the probability that, at some later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system lies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? Proceed by following the steps below.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CD9511-87E1-749B-4791-80919762A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874797"/>
                <a:ext cx="11295972" cy="1209242"/>
              </a:xfrm>
              <a:prstGeom prst="rect">
                <a:avLst/>
              </a:prstGeom>
              <a:blipFill>
                <a:blip r:embed="rId2"/>
                <a:stretch>
                  <a:fillRect l="-449" t="-3125" r="-22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01411-1D86-71ED-D256-7DB1B7334B34}"/>
                  </a:ext>
                </a:extLst>
              </p:cNvPr>
              <p:cNvSpPr txBox="1"/>
              <p:nvPr/>
            </p:nvSpPr>
            <p:spPr>
              <a:xfrm>
                <a:off x="339437" y="2574946"/>
                <a:ext cx="1078935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the result to first order in perturbation theory below to calculate the transition probability.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Sketch the time-dependent part of the transition probability as a function of the angular frequency (The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case would be sufficient).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Demonstrate that the integral over all frequencies of the angular part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What is the limit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 of the time-dependent part normalized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01411-1D86-71ED-D256-7DB1B733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2574946"/>
                <a:ext cx="10789358" cy="2308324"/>
              </a:xfrm>
              <a:prstGeom prst="rect">
                <a:avLst/>
              </a:prstGeom>
              <a:blipFill>
                <a:blip r:embed="rId3"/>
                <a:stretch>
                  <a:fillRect l="-470" t="-109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8B97DAB-66E9-D2AF-7B6C-D17904E1C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8" y="2972903"/>
            <a:ext cx="3460750" cy="75620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54AD9D6-48B2-5C28-F705-729AD7C823B0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3: from the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4982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8A119-D81D-6CDD-96C8-3F1D71EE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DC5CD-BE8F-6B55-F7CD-BF4A697206F2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3: from the lecture 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A24D0-C720-B56B-2AA2-1073349051E0}"/>
              </a:ext>
            </a:extLst>
          </p:cNvPr>
          <p:cNvSpPr txBox="1"/>
          <p:nvPr/>
        </p:nvSpPr>
        <p:spPr>
          <a:xfrm>
            <a:off x="306573" y="100445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We found that to first order in perturbation theory, we have</a:t>
            </a:r>
          </a:p>
        </p:txBody>
      </p:sp>
      <p:pic>
        <p:nvPicPr>
          <p:cNvPr id="9" name="Picture 8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A92B004F-FBAC-953D-9F9C-3C243EF1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98" y="1549981"/>
            <a:ext cx="6634316" cy="83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70D276-B853-06FE-ACA7-E48D20F00C83}"/>
                  </a:ext>
                </a:extLst>
              </p:cNvPr>
              <p:cNvSpPr txBox="1"/>
              <p:nvPr/>
            </p:nvSpPr>
            <p:spPr>
              <a:xfrm>
                <a:off x="293044" y="2512279"/>
                <a:ext cx="6611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probability for the transition after a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therefore given by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70D276-B853-06FE-ACA7-E48D20F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4" y="2512279"/>
                <a:ext cx="6611938" cy="369332"/>
              </a:xfrm>
              <a:prstGeom prst="rect">
                <a:avLst/>
              </a:prstGeom>
              <a:blipFill>
                <a:blip r:embed="rId3"/>
                <a:stretch>
                  <a:fillRect l="-768" t="-6452" r="-57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73DB01B-75BC-8322-914D-EB5B47B9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879" y="3059408"/>
            <a:ext cx="6362553" cy="806845"/>
          </a:xfrm>
          <a:prstGeom prst="rect">
            <a:avLst/>
          </a:prstGeom>
        </p:spPr>
      </p:pic>
      <p:pic>
        <p:nvPicPr>
          <p:cNvPr id="12" name="Picture 11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4565D0BD-5960-B24B-241B-4E25D697A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6802"/>
            <a:ext cx="1565053" cy="303804"/>
          </a:xfrm>
          <a:prstGeom prst="rect">
            <a:avLst/>
          </a:prstGeom>
        </p:spPr>
      </p:pic>
      <p:pic>
        <p:nvPicPr>
          <p:cNvPr id="13" name="Picture 12" descr="A graph of a function&#10;&#10;AI-generated content may be incorrect.">
            <a:extLst>
              <a:ext uri="{FF2B5EF4-FFF2-40B4-BE49-F238E27FC236}">
                <a16:creationId xmlns:a16="http://schemas.microsoft.com/office/drawing/2014/main" id="{7230311F-990D-BEC1-3572-A3C4BFEF3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462" y="4545006"/>
            <a:ext cx="2981694" cy="2169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1E45CF-7F57-4A9E-FF03-87ADF63CC2E3}"/>
              </a:ext>
            </a:extLst>
          </p:cNvPr>
          <p:cNvSpPr txBox="1"/>
          <p:nvPr/>
        </p:nvSpPr>
        <p:spPr>
          <a:xfrm>
            <a:off x="293044" y="3820277"/>
            <a:ext cx="428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The sketch of the time-dependent part</a:t>
            </a:r>
          </a:p>
        </p:txBody>
      </p:sp>
    </p:spTree>
    <p:extLst>
      <p:ext uri="{BB962C8B-B14F-4D97-AF65-F5344CB8AC3E}">
        <p14:creationId xmlns:p14="http://schemas.microsoft.com/office/powerpoint/2010/main" val="408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BC3E8F06-2272-104A-EB70-2E189C48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70" y="1004655"/>
            <a:ext cx="2819400" cy="50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D7C825-BEB2-F947-DFF0-C834D9935273}"/>
              </a:ext>
            </a:extLst>
          </p:cNvPr>
          <p:cNvSpPr txBox="1">
            <a:spLocks/>
          </p:cNvSpPr>
          <p:nvPr/>
        </p:nvSpPr>
        <p:spPr>
          <a:xfrm>
            <a:off x="339437" y="62567"/>
            <a:ext cx="8465351" cy="81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3: from the lecture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7D666-6147-D160-A136-6AE3A9B6CB42}"/>
              </a:ext>
            </a:extLst>
          </p:cNvPr>
          <p:cNvSpPr txBox="1"/>
          <p:nvPr/>
        </p:nvSpPr>
        <p:spPr>
          <a:xfrm>
            <a:off x="306573" y="1073989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Prove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1BDD1-0ECE-E4D9-06AF-12F3F3927CA0}"/>
              </a:ext>
            </a:extLst>
          </p:cNvPr>
          <p:cNvSpPr txBox="1"/>
          <p:nvPr/>
        </p:nvSpPr>
        <p:spPr>
          <a:xfrm>
            <a:off x="306573" y="1648897"/>
            <a:ext cx="105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easy to see this by using the residue theorem. We observe that using the complex representation for sin(x) </a:t>
            </a:r>
          </a:p>
        </p:txBody>
      </p:sp>
      <p:pic>
        <p:nvPicPr>
          <p:cNvPr id="8" name="Picture 7" descr="A mathematical equation with a line&#10;&#10;AI-generated content may be incorrect.">
            <a:extLst>
              <a:ext uri="{FF2B5EF4-FFF2-40B4-BE49-F238E27FC236}">
                <a16:creationId xmlns:a16="http://schemas.microsoft.com/office/drawing/2014/main" id="{0F291B92-A182-75E6-0023-A25FEAF1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95" y="2222618"/>
            <a:ext cx="2411606" cy="468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C9272-2F2F-7EBC-A046-63C001C39E7E}"/>
              </a:ext>
            </a:extLst>
          </p:cNvPr>
          <p:cNvSpPr txBox="1"/>
          <p:nvPr/>
        </p:nvSpPr>
        <p:spPr>
          <a:xfrm>
            <a:off x="306573" y="2785945"/>
            <a:ext cx="1137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the double pole at 𝑥=0, drop the path of integration a bit below the real line (this function has no poles, and it </a:t>
            </a:r>
          </a:p>
          <a:p>
            <a:r>
              <a:rPr lang="en-US" dirty="0"/>
              <a:t>vanishes at infinity, so this is okay).</a:t>
            </a:r>
          </a:p>
        </p:txBody>
      </p:sp>
      <p:pic>
        <p:nvPicPr>
          <p:cNvPr id="10" name="Picture 9" descr="A circle with arrows and lines&#10;&#10;AI-generated content may be incorrect.">
            <a:extLst>
              <a:ext uri="{FF2B5EF4-FFF2-40B4-BE49-F238E27FC236}">
                <a16:creationId xmlns:a16="http://schemas.microsoft.com/office/drawing/2014/main" id="{F7CAACCF-376C-C903-A65C-A3980845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727" y="3522850"/>
            <a:ext cx="2651494" cy="2511942"/>
          </a:xfrm>
          <a:prstGeom prst="rect">
            <a:avLst/>
          </a:prstGeom>
        </p:spPr>
      </p:pic>
      <p:pic>
        <p:nvPicPr>
          <p:cNvPr id="11" name="Picture 10" descr="A mathematical equation with numbers&#10;&#10;AI-generated content may be incorrect.">
            <a:extLst>
              <a:ext uri="{FF2B5EF4-FFF2-40B4-BE49-F238E27FC236}">
                <a16:creationId xmlns:a16="http://schemas.microsoft.com/office/drawing/2014/main" id="{1A800E85-64C5-8A05-83BC-045D4C05B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928" y="3429000"/>
            <a:ext cx="779721" cy="63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20663-0A7C-CB58-B322-F9A40D5CB938}"/>
              </a:ext>
            </a:extLst>
          </p:cNvPr>
          <p:cNvSpPr txBox="1"/>
          <p:nvPr/>
        </p:nvSpPr>
        <p:spPr>
          <a:xfrm>
            <a:off x="331594" y="3564027"/>
            <a:ext cx="449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C0D0E"/>
                </a:solidFill>
                <a:effectLst/>
              </a:rPr>
              <a:t>Note that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</a:rPr>
              <a:t>𝛾+</a:t>
            </a:r>
            <a:r>
              <a:rPr lang="el-GR" b="0" i="0" dirty="0">
                <a:solidFill>
                  <a:srgbClr val="0C0D0E"/>
                </a:solidFill>
                <a:effectLst/>
              </a:rPr>
              <a:t> </a:t>
            </a:r>
            <a:r>
              <a:rPr lang="en-US" b="0" i="0" dirty="0">
                <a:solidFill>
                  <a:srgbClr val="0C0D0E"/>
                </a:solidFill>
                <a:effectLst/>
              </a:rPr>
              <a:t>circles the double pole at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</a:rPr>
              <a:t>𝑥=0 of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20EA7-A4D7-2C5B-B49A-E0F55AA7D486}"/>
              </a:ext>
            </a:extLst>
          </p:cNvPr>
          <p:cNvSpPr txBox="1"/>
          <p:nvPr/>
        </p:nvSpPr>
        <p:spPr>
          <a:xfrm>
            <a:off x="5564373" y="3564027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 𝛾− misses the pole at 𝑥=0 of</a:t>
            </a:r>
          </a:p>
        </p:txBody>
      </p:sp>
      <p:pic>
        <p:nvPicPr>
          <p:cNvPr id="14" name="Picture 1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6E8A653-B234-1238-F112-2D46A21F9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322" y="3445355"/>
            <a:ext cx="893097" cy="600811"/>
          </a:xfrm>
          <a:prstGeom prst="rect">
            <a:avLst/>
          </a:prstGeom>
        </p:spPr>
      </p:pic>
      <p:pic>
        <p:nvPicPr>
          <p:cNvPr id="15" name="Picture 14" descr="A group of mathematical equations&#10;&#10;AI-generated content may be incorrect.">
            <a:extLst>
              <a:ext uri="{FF2B5EF4-FFF2-40B4-BE49-F238E27FC236}">
                <a16:creationId xmlns:a16="http://schemas.microsoft.com/office/drawing/2014/main" id="{B6254800-D186-CAAD-DAC5-4BE0BA7C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81" y="4164838"/>
            <a:ext cx="4494628" cy="2499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B8BFF9-EE20-52AF-CB8D-D29EA4B891F9}"/>
                  </a:ext>
                </a:extLst>
              </p:cNvPr>
              <p:cNvSpPr txBox="1"/>
              <p:nvPr/>
            </p:nvSpPr>
            <p:spPr>
              <a:xfrm>
                <a:off x="180444" y="5850126"/>
                <a:ext cx="2915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residue theorem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B8BFF9-EE20-52AF-CB8D-D29EA4B8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4" y="5850126"/>
                <a:ext cx="2915926" cy="369332"/>
              </a:xfrm>
              <a:prstGeom prst="rect">
                <a:avLst/>
              </a:prstGeom>
              <a:blipFill>
                <a:blip r:embed="rId8"/>
                <a:stretch>
                  <a:fillRect l="-1739" t="-6667" r="-13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838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ACaslonPro</vt:lpstr>
      <vt:lpstr>Aptos</vt:lpstr>
      <vt:lpstr>Aptos Display</vt:lpstr>
      <vt:lpstr>Arial</vt:lpstr>
      <vt:lpstr>Cambria Math</vt:lpstr>
      <vt:lpstr>CMMI10</vt:lpstr>
      <vt:lpstr>CMR10</vt:lpstr>
      <vt:lpstr>Tahoma</vt:lpstr>
      <vt:lpstr>Office Theme</vt:lpstr>
      <vt:lpstr>PHYS4260</vt:lpstr>
      <vt:lpstr>Example: Problem 10.5 – Phase Shifts</vt:lpstr>
      <vt:lpstr>Example: Problem 10.5 – Phase Shifts</vt:lpstr>
      <vt:lpstr>Example: Problem 10.5 – Phase Shifts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PHYS4260</dc:title>
  <dc:creator>Marco Guzzi</dc:creator>
  <cp:lastModifiedBy>Marco Guzzi</cp:lastModifiedBy>
  <cp:revision>12</cp:revision>
  <dcterms:created xsi:type="dcterms:W3CDTF">2024-03-06T04:41:37Z</dcterms:created>
  <dcterms:modified xsi:type="dcterms:W3CDTF">2025-04-14T19:52:39Z</dcterms:modified>
</cp:coreProperties>
</file>