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66"/>
  </p:notesMasterIdLst>
  <p:sldIdLst>
    <p:sldId id="257" r:id="rId6"/>
    <p:sldId id="256" r:id="rId7"/>
    <p:sldId id="258" r:id="rId8"/>
    <p:sldId id="262" r:id="rId9"/>
    <p:sldId id="280" r:id="rId10"/>
    <p:sldId id="368" r:id="rId11"/>
    <p:sldId id="369" r:id="rId12"/>
    <p:sldId id="367" r:id="rId13"/>
    <p:sldId id="373" r:id="rId14"/>
    <p:sldId id="339" r:id="rId15"/>
    <p:sldId id="335" r:id="rId16"/>
    <p:sldId id="336" r:id="rId17"/>
    <p:sldId id="370" r:id="rId18"/>
    <p:sldId id="337" r:id="rId19"/>
    <p:sldId id="374" r:id="rId20"/>
    <p:sldId id="371" r:id="rId21"/>
    <p:sldId id="261" r:id="rId22"/>
    <p:sldId id="332" r:id="rId23"/>
    <p:sldId id="378" r:id="rId24"/>
    <p:sldId id="340" r:id="rId25"/>
    <p:sldId id="375" r:id="rId26"/>
    <p:sldId id="293" r:id="rId27"/>
    <p:sldId id="294" r:id="rId28"/>
    <p:sldId id="295" r:id="rId29"/>
    <p:sldId id="341" r:id="rId30"/>
    <p:sldId id="379" r:id="rId31"/>
    <p:sldId id="296" r:id="rId32"/>
    <p:sldId id="301" r:id="rId33"/>
    <p:sldId id="342" r:id="rId34"/>
    <p:sldId id="343" r:id="rId35"/>
    <p:sldId id="376" r:id="rId36"/>
    <p:sldId id="297" r:id="rId37"/>
    <p:sldId id="344" r:id="rId38"/>
    <p:sldId id="345" r:id="rId39"/>
    <p:sldId id="380" r:id="rId40"/>
    <p:sldId id="346" r:id="rId41"/>
    <p:sldId id="347" r:id="rId42"/>
    <p:sldId id="319" r:id="rId43"/>
    <p:sldId id="348" r:id="rId44"/>
    <p:sldId id="305" r:id="rId45"/>
    <p:sldId id="303" r:id="rId46"/>
    <p:sldId id="349" r:id="rId47"/>
    <p:sldId id="350" r:id="rId48"/>
    <p:sldId id="351" r:id="rId49"/>
    <p:sldId id="352" r:id="rId50"/>
    <p:sldId id="353" r:id="rId51"/>
    <p:sldId id="354" r:id="rId52"/>
    <p:sldId id="355" r:id="rId53"/>
    <p:sldId id="356" r:id="rId54"/>
    <p:sldId id="357" r:id="rId55"/>
    <p:sldId id="358" r:id="rId56"/>
    <p:sldId id="359" r:id="rId57"/>
    <p:sldId id="311" r:id="rId58"/>
    <p:sldId id="360" r:id="rId59"/>
    <p:sldId id="361" r:id="rId60"/>
    <p:sldId id="363" r:id="rId61"/>
    <p:sldId id="362" r:id="rId62"/>
    <p:sldId id="364" r:id="rId63"/>
    <p:sldId id="372" r:id="rId64"/>
    <p:sldId id="36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17" autoAdjust="0"/>
    <p:restoredTop sz="77496" autoAdjust="0"/>
  </p:normalViewPr>
  <p:slideViewPr>
    <p:cSldViewPr>
      <p:cViewPr varScale="1">
        <p:scale>
          <a:sx n="68" d="100"/>
          <a:sy n="68" d="100"/>
        </p:scale>
        <p:origin x="1596" y="60"/>
      </p:cViewPr>
      <p:guideLst>
        <p:guide orient="horz" pos="2160"/>
        <p:guide pos="2880"/>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B69C0-E3F9-6A4A-A1F8-759B0CBCB8CF}" type="datetimeFigureOut">
              <a:rPr lang="en-US" smtClean="0"/>
              <a:t>1/16/2024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1D411-6F79-B344-A957-AE5E3FA0C20E}" type="slidenum">
              <a:rPr lang="en-US" smtClean="0"/>
              <a:t>‹#›</a:t>
            </a:fld>
            <a:endParaRPr lang="en-US"/>
          </a:p>
        </p:txBody>
      </p:sp>
    </p:spTree>
    <p:extLst>
      <p:ext uri="{BB962C8B-B14F-4D97-AF65-F5344CB8AC3E}">
        <p14:creationId xmlns:p14="http://schemas.microsoft.com/office/powerpoint/2010/main" val="23028212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Damaris</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Parsitau</a:t>
            </a:r>
            <a:r>
              <a:rPr lang="en-US" sz="1200" b="0" i="0" u="none" strike="noStrike" kern="1200" baseline="0" dirty="0">
                <a:solidFill>
                  <a:schemeClr val="tx1"/>
                </a:solidFill>
                <a:latin typeface="+mn-lt"/>
                <a:ea typeface="+mn-ea"/>
                <a:cs typeface="+mn-cs"/>
              </a:rPr>
              <a:t>, personal communication with textbook author, 30 June and 1 July 2011.</a:t>
            </a:r>
            <a:endParaRPr lang="en-US" dirty="0"/>
          </a:p>
        </p:txBody>
      </p:sp>
      <p:sp>
        <p:nvSpPr>
          <p:cNvPr id="4" name="Slide Number Placeholder 3"/>
          <p:cNvSpPr>
            <a:spLocks noGrp="1"/>
          </p:cNvSpPr>
          <p:nvPr>
            <p:ph type="sldNum" sz="quarter" idx="10"/>
          </p:nvPr>
        </p:nvSpPr>
        <p:spPr/>
        <p:txBody>
          <a:bodyPr/>
          <a:lstStyle/>
          <a:p>
            <a:fld id="{EFD1D411-6F79-B344-A957-AE5E3FA0C20E}" type="slidenum">
              <a:rPr lang="en-US" smtClean="0"/>
              <a:t>4</a:t>
            </a:fld>
            <a:endParaRPr lang="en-US"/>
          </a:p>
        </p:txBody>
      </p:sp>
    </p:spTree>
    <p:extLst>
      <p:ext uri="{BB962C8B-B14F-4D97-AF65-F5344CB8AC3E}">
        <p14:creationId xmlns:p14="http://schemas.microsoft.com/office/powerpoint/2010/main" val="376665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marginalized by higher-caste Hindus and then British colonizers</a:t>
            </a:r>
          </a:p>
        </p:txBody>
      </p:sp>
      <p:sp>
        <p:nvSpPr>
          <p:cNvPr id="4" name="Slide Number Placeholder 3"/>
          <p:cNvSpPr>
            <a:spLocks noGrp="1"/>
          </p:cNvSpPr>
          <p:nvPr>
            <p:ph type="sldNum" sz="quarter" idx="5"/>
          </p:nvPr>
        </p:nvSpPr>
        <p:spPr/>
        <p:txBody>
          <a:bodyPr/>
          <a:lstStyle/>
          <a:p>
            <a:fld id="{EFD1D411-6F79-B344-A957-AE5E3FA0C20E}" type="slidenum">
              <a:rPr lang="en-US" smtClean="0"/>
              <a:t>22</a:t>
            </a:fld>
            <a:endParaRPr lang="en-US"/>
          </a:p>
        </p:txBody>
      </p:sp>
    </p:spTree>
    <p:extLst>
      <p:ext uri="{BB962C8B-B14F-4D97-AF65-F5344CB8AC3E}">
        <p14:creationId xmlns:p14="http://schemas.microsoft.com/office/powerpoint/2010/main" val="3418269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marginalized by higher-caste Hindus and then British colonizers</a:t>
            </a:r>
          </a:p>
        </p:txBody>
      </p:sp>
      <p:sp>
        <p:nvSpPr>
          <p:cNvPr id="4" name="Slide Number Placeholder 3"/>
          <p:cNvSpPr>
            <a:spLocks noGrp="1"/>
          </p:cNvSpPr>
          <p:nvPr>
            <p:ph type="sldNum" sz="quarter" idx="5"/>
          </p:nvPr>
        </p:nvSpPr>
        <p:spPr/>
        <p:txBody>
          <a:bodyPr/>
          <a:lstStyle/>
          <a:p>
            <a:fld id="{EFD1D411-6F79-B344-A957-AE5E3FA0C20E}" type="slidenum">
              <a:rPr lang="en-US" smtClean="0"/>
              <a:t>23</a:t>
            </a:fld>
            <a:endParaRPr lang="en-US"/>
          </a:p>
        </p:txBody>
      </p:sp>
    </p:spTree>
    <p:extLst>
      <p:ext uri="{BB962C8B-B14F-4D97-AF65-F5344CB8AC3E}">
        <p14:creationId xmlns:p14="http://schemas.microsoft.com/office/powerpoint/2010/main" val="2090860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marginalized by higher-caste Hindus and then British colonizers</a:t>
            </a:r>
          </a:p>
        </p:txBody>
      </p:sp>
      <p:sp>
        <p:nvSpPr>
          <p:cNvPr id="4" name="Slide Number Placeholder 3"/>
          <p:cNvSpPr>
            <a:spLocks noGrp="1"/>
          </p:cNvSpPr>
          <p:nvPr>
            <p:ph type="sldNum" sz="quarter" idx="5"/>
          </p:nvPr>
        </p:nvSpPr>
        <p:spPr/>
        <p:txBody>
          <a:bodyPr/>
          <a:lstStyle/>
          <a:p>
            <a:fld id="{EFD1D411-6F79-B344-A957-AE5E3FA0C20E}" type="slidenum">
              <a:rPr lang="en-US" smtClean="0"/>
              <a:t>24</a:t>
            </a:fld>
            <a:endParaRPr lang="en-US"/>
          </a:p>
        </p:txBody>
      </p:sp>
    </p:spTree>
    <p:extLst>
      <p:ext uri="{BB962C8B-B14F-4D97-AF65-F5344CB8AC3E}">
        <p14:creationId xmlns:p14="http://schemas.microsoft.com/office/powerpoint/2010/main" val="348826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marginalized by higher-caste Hindus and then British colonizers</a:t>
            </a:r>
          </a:p>
        </p:txBody>
      </p:sp>
      <p:sp>
        <p:nvSpPr>
          <p:cNvPr id="4" name="Slide Number Placeholder 3"/>
          <p:cNvSpPr>
            <a:spLocks noGrp="1"/>
          </p:cNvSpPr>
          <p:nvPr>
            <p:ph type="sldNum" sz="quarter" idx="5"/>
          </p:nvPr>
        </p:nvSpPr>
        <p:spPr/>
        <p:txBody>
          <a:bodyPr/>
          <a:lstStyle/>
          <a:p>
            <a:fld id="{EFD1D411-6F79-B344-A957-AE5E3FA0C20E}" type="slidenum">
              <a:rPr lang="en-US" smtClean="0"/>
              <a:t>27</a:t>
            </a:fld>
            <a:endParaRPr lang="en-US"/>
          </a:p>
        </p:txBody>
      </p:sp>
    </p:spTree>
    <p:extLst>
      <p:ext uri="{BB962C8B-B14F-4D97-AF65-F5344CB8AC3E}">
        <p14:creationId xmlns:p14="http://schemas.microsoft.com/office/powerpoint/2010/main" val="261772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marginalized by higher-caste Hindus and then British colonizers</a:t>
            </a:r>
          </a:p>
        </p:txBody>
      </p:sp>
      <p:sp>
        <p:nvSpPr>
          <p:cNvPr id="4" name="Slide Number Placeholder 3"/>
          <p:cNvSpPr>
            <a:spLocks noGrp="1"/>
          </p:cNvSpPr>
          <p:nvPr>
            <p:ph type="sldNum" sz="quarter" idx="5"/>
          </p:nvPr>
        </p:nvSpPr>
        <p:spPr/>
        <p:txBody>
          <a:bodyPr/>
          <a:lstStyle/>
          <a:p>
            <a:fld id="{EFD1D411-6F79-B344-A957-AE5E3FA0C20E}" type="slidenum">
              <a:rPr lang="en-US" smtClean="0"/>
              <a:t>31</a:t>
            </a:fld>
            <a:endParaRPr lang="en-US"/>
          </a:p>
        </p:txBody>
      </p:sp>
    </p:spTree>
    <p:extLst>
      <p:ext uri="{BB962C8B-B14F-4D97-AF65-F5344CB8AC3E}">
        <p14:creationId xmlns:p14="http://schemas.microsoft.com/office/powerpoint/2010/main" val="3077158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marginalized by higher-caste Hindus and then British colonizers</a:t>
            </a:r>
          </a:p>
        </p:txBody>
      </p:sp>
      <p:sp>
        <p:nvSpPr>
          <p:cNvPr id="4" name="Slide Number Placeholder 3"/>
          <p:cNvSpPr>
            <a:spLocks noGrp="1"/>
          </p:cNvSpPr>
          <p:nvPr>
            <p:ph type="sldNum" sz="quarter" idx="5"/>
          </p:nvPr>
        </p:nvSpPr>
        <p:spPr/>
        <p:txBody>
          <a:bodyPr/>
          <a:lstStyle/>
          <a:p>
            <a:fld id="{EFD1D411-6F79-B344-A957-AE5E3FA0C20E}" type="slidenum">
              <a:rPr lang="en-US" smtClean="0"/>
              <a:t>32</a:t>
            </a:fld>
            <a:endParaRPr lang="en-US"/>
          </a:p>
        </p:txBody>
      </p:sp>
    </p:spTree>
    <p:extLst>
      <p:ext uri="{BB962C8B-B14F-4D97-AF65-F5344CB8AC3E}">
        <p14:creationId xmlns:p14="http://schemas.microsoft.com/office/powerpoint/2010/main" val="1552188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seen by the indigenous people of that area as the center of the earth, a sacred space where the earthly and the supernatural meet</a:t>
            </a:r>
          </a:p>
        </p:txBody>
      </p:sp>
      <p:sp>
        <p:nvSpPr>
          <p:cNvPr id="4" name="Slide Number Placeholder 3"/>
          <p:cNvSpPr>
            <a:spLocks noGrp="1"/>
          </p:cNvSpPr>
          <p:nvPr>
            <p:ph type="sldNum" sz="quarter" idx="5"/>
          </p:nvPr>
        </p:nvSpPr>
        <p:spPr/>
        <p:txBody>
          <a:bodyPr/>
          <a:lstStyle/>
          <a:p>
            <a:fld id="{EFD1D411-6F79-B344-A957-AE5E3FA0C20E}" type="slidenum">
              <a:rPr lang="en-US" smtClean="0"/>
              <a:t>53</a:t>
            </a:fld>
            <a:endParaRPr lang="en-US"/>
          </a:p>
        </p:txBody>
      </p:sp>
    </p:spTree>
    <p:extLst>
      <p:ext uri="{BB962C8B-B14F-4D97-AF65-F5344CB8AC3E}">
        <p14:creationId xmlns:p14="http://schemas.microsoft.com/office/powerpoint/2010/main" val="4173277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1/16/2024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1/16/2024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1/16/2024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1/16/2024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1/16/2024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1/16/2024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1/16/2024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6.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2</a:t>
            </a:r>
          </a:p>
        </p:txBody>
      </p:sp>
      <p:sp>
        <p:nvSpPr>
          <p:cNvPr id="3" name="Text Placeholder 2"/>
          <p:cNvSpPr>
            <a:spLocks noGrp="1"/>
          </p:cNvSpPr>
          <p:nvPr>
            <p:ph type="body" sz="quarter" idx="15"/>
          </p:nvPr>
        </p:nvSpPr>
        <p:spPr/>
        <p:txBody>
          <a:bodyPr/>
          <a:lstStyle/>
          <a:p>
            <a:r>
              <a:rPr lang="en-US" dirty="0"/>
              <a:t>Indigenous Sacred Ways</a:t>
            </a:r>
          </a:p>
        </p:txBody>
      </p:sp>
    </p:spTree>
    <p:extLst>
      <p:ext uri="{BB962C8B-B14F-4D97-AF65-F5344CB8AC3E}">
        <p14:creationId xmlns:p14="http://schemas.microsoft.com/office/powerpoint/2010/main" val="2436185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2.1   Understanding indigenous sacred ways</a:t>
            </a:r>
          </a:p>
        </p:txBody>
      </p:sp>
      <p:sp>
        <p:nvSpPr>
          <p:cNvPr id="3" name="Content Placeholder 2"/>
          <p:cNvSpPr>
            <a:spLocks noGrp="1"/>
          </p:cNvSpPr>
          <p:nvPr>
            <p:ph idx="1"/>
          </p:nvPr>
        </p:nvSpPr>
        <p:spPr/>
        <p:txBody>
          <a:bodyPr>
            <a:normAutofit fontScale="85000" lnSpcReduction="20000"/>
          </a:bodyPr>
          <a:lstStyle/>
          <a:p>
            <a:r>
              <a:rPr lang="en-US" dirty="0"/>
              <a:t>[The] Western worldview is closed, essentially complete and unchangeable, basically substantive and fundamentally non-mysterious; i.e. it is like a rigid programmed machine… </a:t>
            </a:r>
          </a:p>
          <a:p>
            <a:r>
              <a:rPr lang="en-US" dirty="0"/>
              <a:t>This closed worldview is foreign to Africa, which is still deeply religious. … This world is not closed, and not merely basically substantive, but it has great depth, it is unlimited in its qualitative varieties and is truly mysterious; this world is restless, a living and growing organism.</a:t>
            </a:r>
          </a:p>
          <a:p>
            <a:r>
              <a:rPr lang="en-US" dirty="0"/>
              <a:t>“</a:t>
            </a:r>
            <a:r>
              <a:rPr lang="en-US" dirty="0" err="1"/>
              <a:t>Gerhardus</a:t>
            </a:r>
            <a:r>
              <a:rPr lang="en-US" dirty="0"/>
              <a:t> Cornelius Oosthuizen, a South African scholar”</a:t>
            </a:r>
          </a:p>
        </p:txBody>
      </p:sp>
    </p:spTree>
    <p:extLst>
      <p:ext uri="{BB962C8B-B14F-4D97-AF65-F5344CB8AC3E}">
        <p14:creationId xmlns:p14="http://schemas.microsoft.com/office/powerpoint/2010/main" val="337101612"/>
      </p:ext>
    </p:extLst>
  </p:cSld>
  <p:clrMapOvr>
    <a:masterClrMapping/>
  </p:clrMapOvr>
  <mc:AlternateContent xmlns:mc="http://schemas.openxmlformats.org/markup-compatibility/2006" xmlns:p14="http://schemas.microsoft.com/office/powerpoint/2010/main">
    <mc:Choice Requires="p14">
      <p:transition spd="slow" p14:dur="2000" advTm="39131"/>
    </mc:Choice>
    <mc:Fallback xmlns="">
      <p:transition spd="slow" advTm="3913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2.1   Understanding indigenous sacred ways</a:t>
            </a:r>
          </a:p>
        </p:txBody>
      </p:sp>
      <p:sp>
        <p:nvSpPr>
          <p:cNvPr id="3" name="Content Placeholder 2"/>
          <p:cNvSpPr>
            <a:spLocks noGrp="1"/>
          </p:cNvSpPr>
          <p:nvPr>
            <p:ph idx="1"/>
          </p:nvPr>
        </p:nvSpPr>
        <p:spPr/>
        <p:txBody>
          <a:bodyPr>
            <a:normAutofit fontScale="77500" lnSpcReduction="20000"/>
          </a:bodyPr>
          <a:lstStyle/>
          <a:p>
            <a:r>
              <a:rPr lang="en-US" dirty="0"/>
              <a:t>To protect their beliefs, some indigenous peoples have used the tactic of giving false information to outside inquirers.</a:t>
            </a:r>
          </a:p>
          <a:p>
            <a:r>
              <a:rPr lang="en-US" dirty="0"/>
              <a:t>Indigenous spirituality may be seen as a </a:t>
            </a:r>
            <a:r>
              <a:rPr lang="en-US" b="1" dirty="0"/>
              <a:t>lifeway</a:t>
            </a:r>
            <a:r>
              <a:rPr lang="en-US" dirty="0"/>
              <a:t>, or particular approach to all of life, rather than something expressed only at certain times or places.</a:t>
            </a:r>
          </a:p>
          <a:p>
            <a:r>
              <a:rPr lang="en-US" dirty="0"/>
              <a:t>In most native cultures, spiritual lifeways are shared </a:t>
            </a:r>
            <a:r>
              <a:rPr lang="en-US" b="1" dirty="0"/>
              <a:t>orally</a:t>
            </a:r>
            <a:r>
              <a:rPr lang="en-US" dirty="0"/>
              <a:t>, without formal sacred scriptures.</a:t>
            </a:r>
          </a:p>
          <a:p>
            <a:r>
              <a:rPr lang="en-US" dirty="0"/>
              <a:t>In addition, the practices and teachings of indigenous peoples are transmitted internally from one generation to the next. </a:t>
            </a:r>
          </a:p>
          <a:p>
            <a:r>
              <a:rPr lang="en-US" dirty="0"/>
              <a:t>Because of this dynamic, outsiders may experience barriers to comprehending indigenous religious beliefs and practices.</a:t>
            </a:r>
          </a:p>
        </p:txBody>
      </p:sp>
    </p:spTree>
    <p:extLst>
      <p:ext uri="{BB962C8B-B14F-4D97-AF65-F5344CB8AC3E}">
        <p14:creationId xmlns:p14="http://schemas.microsoft.com/office/powerpoint/2010/main" val="2464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2.1   Understanding indigenous sacred ways</a:t>
            </a:r>
          </a:p>
        </p:txBody>
      </p:sp>
      <p:sp>
        <p:nvSpPr>
          <p:cNvPr id="3" name="Content Placeholder 2"/>
          <p:cNvSpPr>
            <a:spLocks noGrp="1"/>
          </p:cNvSpPr>
          <p:nvPr>
            <p:ph idx="1"/>
          </p:nvPr>
        </p:nvSpPr>
        <p:spPr/>
        <p:txBody>
          <a:bodyPr>
            <a:normAutofit fontScale="85000" lnSpcReduction="10000"/>
          </a:bodyPr>
          <a:lstStyle/>
          <a:p>
            <a:r>
              <a:rPr lang="en-US" dirty="0"/>
              <a:t>Today there are encouraging indications that some common ground between these religions and those on the outside is emerging.</a:t>
            </a:r>
          </a:p>
          <a:p>
            <a:r>
              <a:rPr lang="en-US" dirty="0"/>
              <a:t>In particular, some traditional elders are beginning to share their core values regarding reverence for the earth with others because of their concerns about current ecological developments.</a:t>
            </a:r>
          </a:p>
          <a:p>
            <a:r>
              <a:rPr lang="en-US" dirty="0"/>
              <a:t>Members of global religions (and others) are coming to a new appreciation for the profundity and value embedded in indigenous sacred ways, particularly with respect to the environment.</a:t>
            </a:r>
          </a:p>
        </p:txBody>
      </p:sp>
    </p:spTree>
    <p:extLst>
      <p:ext uri="{BB962C8B-B14F-4D97-AF65-F5344CB8AC3E}">
        <p14:creationId xmlns:p14="http://schemas.microsoft.com/office/powerpoint/2010/main" val="3119555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2.2 Cultural diversity</a:t>
            </a:r>
          </a:p>
        </p:txBody>
      </p:sp>
      <p:sp>
        <p:nvSpPr>
          <p:cNvPr id="3" name="Content Placeholder 2"/>
          <p:cNvSpPr>
            <a:spLocks noGrp="1"/>
          </p:cNvSpPr>
          <p:nvPr>
            <p:ph idx="1"/>
          </p:nvPr>
        </p:nvSpPr>
        <p:spPr/>
        <p:txBody>
          <a:bodyPr>
            <a:normAutofit/>
          </a:bodyPr>
          <a:lstStyle/>
          <a:p>
            <a:r>
              <a:rPr lang="en-US" dirty="0"/>
              <a:t>As a whole, indigenous forms of spirituality exhibit traditions that developed within a spectrum of cultural, religious, and material diversity.</a:t>
            </a:r>
          </a:p>
          <a:p>
            <a:r>
              <a:rPr lang="en-US" dirty="0"/>
              <a:t>Some indigenous cultures have been highly developed, whereas others still embody a basic strategy of survival (e.g., Australian Aborigines).</a:t>
            </a:r>
          </a:p>
        </p:txBody>
      </p:sp>
    </p:spTree>
    <p:extLst>
      <p:ext uri="{BB962C8B-B14F-4D97-AF65-F5344CB8AC3E}">
        <p14:creationId xmlns:p14="http://schemas.microsoft.com/office/powerpoint/2010/main" val="3711858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2.2 Cultural diversity</a:t>
            </a:r>
          </a:p>
        </p:txBody>
      </p:sp>
      <p:sp>
        <p:nvSpPr>
          <p:cNvPr id="3" name="Content Placeholder 2"/>
          <p:cNvSpPr>
            <a:spLocks noGrp="1"/>
          </p:cNvSpPr>
          <p:nvPr>
            <p:ph idx="1"/>
          </p:nvPr>
        </p:nvSpPr>
        <p:spPr/>
        <p:txBody>
          <a:bodyPr>
            <a:normAutofit fontScale="92500" lnSpcReduction="20000"/>
          </a:bodyPr>
          <a:lstStyle/>
          <a:p>
            <a:r>
              <a:rPr lang="en-US" dirty="0"/>
              <a:t>Diversity manifests itself in other areas as well. Such groups may live in somewhat sheltered ancestral enclosures or large contemporary urban areas.</a:t>
            </a:r>
          </a:p>
          <a:p>
            <a:r>
              <a:rPr lang="en-US" dirty="0"/>
              <a:t>Despite the real differences in cultural origins, indigenous traditional ways do manifest some common characteristics. It would be overgeneralizing to ascribe specific beliefs to all native peoples, but there are some concepts and ways of approaching the universe that are common to many of them.</a:t>
            </a:r>
          </a:p>
        </p:txBody>
      </p:sp>
    </p:spTree>
    <p:extLst>
      <p:ext uri="{BB962C8B-B14F-4D97-AF65-F5344CB8AC3E}">
        <p14:creationId xmlns:p14="http://schemas.microsoft.com/office/powerpoint/2010/main" val="3508047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2.2 Cultural diversity</a:t>
            </a:r>
          </a:p>
        </p:txBody>
      </p:sp>
      <p:sp>
        <p:nvSpPr>
          <p:cNvPr id="3" name="Content Placeholder 2"/>
          <p:cNvSpPr>
            <a:spLocks noGrp="1"/>
          </p:cNvSpPr>
          <p:nvPr>
            <p:ph idx="1"/>
          </p:nvPr>
        </p:nvSpPr>
        <p:spPr/>
        <p:txBody>
          <a:bodyPr>
            <a:normAutofit/>
          </a:bodyPr>
          <a:lstStyle/>
          <a:p>
            <a:r>
              <a:rPr lang="en-US" dirty="0"/>
              <a:t>Groups whose material culture is simple nonetheless may have highly complex </a:t>
            </a:r>
            <a:r>
              <a:rPr lang="en-US" b="1" dirty="0"/>
              <a:t>cosmogonies</a:t>
            </a:r>
            <a:r>
              <a:rPr lang="en-US" dirty="0"/>
              <a:t>, or models of the origins of the universe and their purpose in it.</a:t>
            </a:r>
          </a:p>
          <a:p>
            <a:r>
              <a:rPr lang="en-US" dirty="0"/>
              <a:t>Diversity manifests itself in other areas as well. Such groups may live in somewhat sheltered ancestral enclosures or large contemporary urban areas</a:t>
            </a:r>
          </a:p>
        </p:txBody>
      </p:sp>
    </p:spTree>
    <p:extLst>
      <p:ext uri="{BB962C8B-B14F-4D97-AF65-F5344CB8AC3E}">
        <p14:creationId xmlns:p14="http://schemas.microsoft.com/office/powerpoint/2010/main" val="205665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2.2 Cultural diversity</a:t>
            </a:r>
          </a:p>
        </p:txBody>
      </p:sp>
      <p:sp>
        <p:nvSpPr>
          <p:cNvPr id="3" name="Content Placeholder 2"/>
          <p:cNvSpPr>
            <a:spLocks noGrp="1"/>
          </p:cNvSpPr>
          <p:nvPr>
            <p:ph idx="1"/>
          </p:nvPr>
        </p:nvSpPr>
        <p:spPr/>
        <p:txBody>
          <a:bodyPr>
            <a:normAutofit fontScale="85000" lnSpcReduction="10000"/>
          </a:bodyPr>
          <a:lstStyle/>
          <a:p>
            <a:r>
              <a:rPr lang="en-US" dirty="0"/>
              <a:t>They also vary in the degree of adaptation to and absorption of the dominant religions in their regions (e.g., indigenous African religious traditions fused with Christianity in the context of slavery, such as Vodou).</a:t>
            </a:r>
          </a:p>
          <a:p>
            <a:r>
              <a:rPr lang="en-US" dirty="0"/>
              <a:t>Despite the real differences in cultural origins, indigenous traditional ways do manifest some common characteristics. It would be overgeneralizing to ascribe specific beliefs to all native peoples, but there are some concepts and ways of approaching the universe that are common to many of them.</a:t>
            </a:r>
          </a:p>
        </p:txBody>
      </p:sp>
    </p:spTree>
    <p:extLst>
      <p:ext uri="{BB962C8B-B14F-4D97-AF65-F5344CB8AC3E}">
        <p14:creationId xmlns:p14="http://schemas.microsoft.com/office/powerpoint/2010/main" val="356058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chor="ctr">
            <a:normAutofit/>
          </a:bodyPr>
          <a:lstStyle/>
          <a:p>
            <a:pPr>
              <a:lnSpc>
                <a:spcPct val="90000"/>
              </a:lnSpc>
            </a:pPr>
            <a:r>
              <a:rPr lang="en-US" sz="4000" dirty="0"/>
              <a:t>2.2 Cultural diversity</a:t>
            </a:r>
            <a:endParaRPr lang="en-US" sz="3700" dirty="0"/>
          </a:p>
        </p:txBody>
      </p:sp>
      <p:sp>
        <p:nvSpPr>
          <p:cNvPr id="3" name="Content Placeholder 2"/>
          <p:cNvSpPr>
            <a:spLocks noGrp="1"/>
          </p:cNvSpPr>
          <p:nvPr>
            <p:ph sz="half" idx="1"/>
          </p:nvPr>
        </p:nvSpPr>
        <p:spPr>
          <a:xfrm>
            <a:off x="457200" y="1600200"/>
            <a:ext cx="4038600" cy="4525963"/>
          </a:xfrm>
        </p:spPr>
        <p:txBody>
          <a:bodyPr>
            <a:normAutofit/>
          </a:bodyPr>
          <a:lstStyle/>
          <a:p>
            <a:pPr>
              <a:lnSpc>
                <a:spcPct val="90000"/>
              </a:lnSpc>
            </a:pPr>
            <a:r>
              <a:rPr lang="en-US" sz="2400" dirty="0"/>
              <a:t>For many indigenous peoples, everything is interrelated</a:t>
            </a:r>
          </a:p>
          <a:p>
            <a:pPr>
              <a:lnSpc>
                <a:spcPct val="90000"/>
              </a:lnSpc>
            </a:pPr>
            <a:r>
              <a:rPr lang="en-US" sz="2400" dirty="0"/>
              <a:t>To Australian Aborigines, before time began there was land, but it was flat and devoid of any features.</a:t>
            </a:r>
          </a:p>
          <a:p>
            <a:pPr>
              <a:lnSpc>
                <a:spcPct val="90000"/>
              </a:lnSpc>
            </a:pPr>
            <a:r>
              <a:rPr lang="en-US" sz="2400" dirty="0"/>
              <a:t>Powerful ancestral beings came forth from beneath the surface and began moving around, shaping the land as they moved across it. </a:t>
            </a:r>
          </a:p>
        </p:txBody>
      </p:sp>
      <p:pic>
        <p:nvPicPr>
          <p:cNvPr id="6" name="Content Placeholder 5" descr="A person standing next to a tree&#10;&#10;Description automatically generated with medium confidence">
            <a:extLst>
              <a:ext uri="{FF2B5EF4-FFF2-40B4-BE49-F238E27FC236}">
                <a16:creationId xmlns:a16="http://schemas.microsoft.com/office/drawing/2014/main" id="{2700FDD6-D0BD-43F4-84FC-380B41D9481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5122" r="17956" b="3"/>
          <a:stretch/>
        </p:blipFill>
        <p:spPr>
          <a:xfrm>
            <a:off x="4648200" y="1600200"/>
            <a:ext cx="4038600" cy="4525963"/>
          </a:xfrm>
          <a:noFill/>
        </p:spPr>
      </p:pic>
    </p:spTree>
    <p:extLst>
      <p:ext uri="{BB962C8B-B14F-4D97-AF65-F5344CB8AC3E}">
        <p14:creationId xmlns:p14="http://schemas.microsoft.com/office/powerpoint/2010/main" val="1332040690"/>
      </p:ext>
    </p:extLst>
  </p:cSld>
  <p:clrMapOvr>
    <a:masterClrMapping/>
  </p:clrMapOvr>
  <mc:AlternateContent xmlns:mc="http://schemas.openxmlformats.org/markup-compatibility/2006" xmlns:p14="http://schemas.microsoft.com/office/powerpoint/2010/main">
    <mc:Choice Requires="p14">
      <p:transition spd="slow" p14:dur="2000" advTm="20180"/>
    </mc:Choice>
    <mc:Fallback xmlns="">
      <p:transition spd="slow" advTm="2018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the circle of right relationships?</a:t>
            </a:r>
          </a:p>
        </p:txBody>
      </p:sp>
      <p:sp>
        <p:nvSpPr>
          <p:cNvPr id="3" name="Content Placeholder 2"/>
          <p:cNvSpPr>
            <a:spLocks noGrp="1"/>
          </p:cNvSpPr>
          <p:nvPr>
            <p:ph sz="half" idx="1"/>
          </p:nvPr>
        </p:nvSpPr>
        <p:spPr/>
        <p:txBody>
          <a:bodyPr>
            <a:normAutofit fontScale="92500" lnSpcReduction="10000"/>
          </a:bodyPr>
          <a:lstStyle/>
          <a:p>
            <a:r>
              <a:rPr lang="en-US" dirty="0"/>
              <a:t>Dreamtime: the time before the world began</a:t>
            </a:r>
            <a:endParaRPr lang="en-US" b="1" dirty="0"/>
          </a:p>
          <a:p>
            <a:r>
              <a:rPr lang="en-US" dirty="0"/>
              <a:t>In this “Dreamtime,” the ancestral figures also created groups of humans to take care of the places that had been created. </a:t>
            </a:r>
          </a:p>
          <a:p>
            <a:r>
              <a:rPr lang="en-US" dirty="0"/>
              <a:t>The people thus feel that they belong to their native place in an eternal sacred relationship.</a:t>
            </a:r>
          </a:p>
        </p:txBody>
      </p:sp>
      <p:pic>
        <p:nvPicPr>
          <p:cNvPr id="6" name="Content Placeholder 5">
            <a:extLst>
              <a:ext uri="{FF2B5EF4-FFF2-40B4-BE49-F238E27FC236}">
                <a16:creationId xmlns:a16="http://schemas.microsoft.com/office/drawing/2014/main" id="{63EA517B-7440-4B72-95B5-FD68FA426C6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313280"/>
            <a:ext cx="4038600" cy="3099802"/>
          </a:xfrm>
        </p:spPr>
      </p:pic>
    </p:spTree>
    <p:extLst>
      <p:ext uri="{BB962C8B-B14F-4D97-AF65-F5344CB8AC3E}">
        <p14:creationId xmlns:p14="http://schemas.microsoft.com/office/powerpoint/2010/main" val="473833047"/>
      </p:ext>
    </p:extLst>
  </p:cSld>
  <p:clrMapOvr>
    <a:masterClrMapping/>
  </p:clrMapOvr>
  <mc:AlternateContent xmlns:mc="http://schemas.openxmlformats.org/markup-compatibility/2006" xmlns:p14="http://schemas.microsoft.com/office/powerpoint/2010/main">
    <mc:Choice Requires="p14">
      <p:transition spd="slow" p14:dur="2000" advTm="22255"/>
    </mc:Choice>
    <mc:Fallback xmlns="">
      <p:transition spd="slow" advTm="2225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the circle of right relationships?</a:t>
            </a:r>
          </a:p>
        </p:txBody>
      </p:sp>
      <p:sp>
        <p:nvSpPr>
          <p:cNvPr id="7" name="Content Placeholder 6">
            <a:extLst>
              <a:ext uri="{FF2B5EF4-FFF2-40B4-BE49-F238E27FC236}">
                <a16:creationId xmlns:a16="http://schemas.microsoft.com/office/drawing/2014/main" id="{49BE17E5-4C4E-CAEF-8011-E7640C469CD2}"/>
              </a:ext>
            </a:extLst>
          </p:cNvPr>
          <p:cNvSpPr>
            <a:spLocks noGrp="1"/>
          </p:cNvSpPr>
          <p:nvPr>
            <p:ph idx="1"/>
          </p:nvPr>
        </p:nvSpPr>
        <p:spPr/>
        <p:txBody>
          <a:bodyPr>
            <a:normAutofit fontScale="85000" lnSpcReduction="20000"/>
          </a:bodyPr>
          <a:lstStyle/>
          <a:p>
            <a:r>
              <a:rPr lang="en-US" dirty="0"/>
              <a:t>Many indigenous religions hold that everything in the universe, all forms of life, is interrelated and interdependent. This belief pervades all of the common themes explained in the chapter.</a:t>
            </a:r>
          </a:p>
          <a:p>
            <a:r>
              <a:rPr lang="en-US" dirty="0"/>
              <a:t>Often, but not always, the symbol for this interrelationship or unity is the circle.</a:t>
            </a:r>
          </a:p>
          <a:p>
            <a:r>
              <a:rPr lang="en-US" dirty="0"/>
              <a:t>Because this form has no beginning and no endpoint, it can symbolize the ongoing cycle of birth, youth, maturity, and death.</a:t>
            </a:r>
          </a:p>
          <a:p>
            <a:r>
              <a:rPr lang="en-US" dirty="0"/>
              <a:t>It can also symbolize the return of the seasons, or the cyclical movements of the sun, moon, planets, and stars.</a:t>
            </a:r>
          </a:p>
        </p:txBody>
      </p:sp>
    </p:spTree>
    <p:extLst>
      <p:ext uri="{BB962C8B-B14F-4D97-AF65-F5344CB8AC3E}">
        <p14:creationId xmlns:p14="http://schemas.microsoft.com/office/powerpoint/2010/main" val="1837811191"/>
      </p:ext>
    </p:extLst>
  </p:cSld>
  <p:clrMapOvr>
    <a:masterClrMapping/>
  </p:clrMapOvr>
  <mc:AlternateContent xmlns:mc="http://schemas.openxmlformats.org/markup-compatibility/2006" xmlns:p14="http://schemas.microsoft.com/office/powerpoint/2010/main">
    <mc:Choice Requires="p14">
      <p:transition spd="slow" p14:dur="2000" advTm="22255"/>
    </mc:Choice>
    <mc:Fallback xmlns="">
      <p:transition spd="slow" advTm="2225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(1 of 2)</a:t>
            </a:r>
          </a:p>
        </p:txBody>
      </p:sp>
      <p:sp>
        <p:nvSpPr>
          <p:cNvPr id="5" name="Content Placeholder 4"/>
          <p:cNvSpPr>
            <a:spLocks noGrp="1"/>
          </p:cNvSpPr>
          <p:nvPr>
            <p:ph idx="1"/>
          </p:nvPr>
        </p:nvSpPr>
        <p:spPr/>
        <p:txBody>
          <a:bodyPr>
            <a:normAutofit/>
          </a:bodyPr>
          <a:lstStyle/>
          <a:p>
            <a:pPr marL="0" indent="0">
              <a:buNone/>
            </a:pPr>
            <a:r>
              <a:rPr lang="en-US" b="1" dirty="0"/>
              <a:t>2.1 </a:t>
            </a:r>
            <a:r>
              <a:rPr lang="en-US" dirty="0"/>
              <a:t>Outline the challenges faced by scholars in understanding indigenous sacred ways.</a:t>
            </a:r>
          </a:p>
          <a:p>
            <a:pPr marL="0" indent="0">
              <a:buNone/>
            </a:pPr>
            <a:r>
              <a:rPr lang="en-US" b="1" dirty="0"/>
              <a:t>2.2 </a:t>
            </a:r>
            <a:r>
              <a:rPr lang="en-US" dirty="0"/>
              <a:t>Explain the cultural diversity of indigenous groups.</a:t>
            </a:r>
          </a:p>
          <a:p>
            <a:pPr marL="0" indent="0">
              <a:buNone/>
            </a:pPr>
            <a:r>
              <a:rPr lang="en-US" b="1" dirty="0"/>
              <a:t>2.3 </a:t>
            </a:r>
            <a:r>
              <a:rPr lang="en-US" dirty="0"/>
              <a:t>Describe the circle of right relationships.</a:t>
            </a:r>
          </a:p>
          <a:p>
            <a:pPr marL="0" indent="0">
              <a:buNone/>
            </a:pPr>
            <a:r>
              <a:rPr lang="en-US" b="1" dirty="0"/>
              <a:t>2.4 </a:t>
            </a:r>
            <a:r>
              <a:rPr lang="en-US" dirty="0"/>
              <a:t>Identify the different spiritual specialists in indigenous sacred ways</a:t>
            </a:r>
          </a:p>
        </p:txBody>
      </p:sp>
    </p:spTree>
    <p:extLst>
      <p:ext uri="{BB962C8B-B14F-4D97-AF65-F5344CB8AC3E}">
        <p14:creationId xmlns:p14="http://schemas.microsoft.com/office/powerpoint/2010/main" val="2544906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2.3 The circle of right relationships</a:t>
            </a:r>
          </a:p>
        </p:txBody>
      </p:sp>
      <p:sp>
        <p:nvSpPr>
          <p:cNvPr id="3" name="Content Placeholder 2"/>
          <p:cNvSpPr>
            <a:spLocks noGrp="1"/>
          </p:cNvSpPr>
          <p:nvPr>
            <p:ph idx="1"/>
          </p:nvPr>
        </p:nvSpPr>
        <p:spPr/>
        <p:txBody>
          <a:bodyPr>
            <a:normAutofit fontScale="85000" lnSpcReduction="20000"/>
          </a:bodyPr>
          <a:lstStyle/>
          <a:p>
            <a:r>
              <a:rPr lang="en-US" dirty="0"/>
              <a:t>Many indigenous religions hold that everything in the universe, all forms of life, is interrelated and interdependent. This belief pervades all of the common themes explained in the chapter.</a:t>
            </a:r>
          </a:p>
          <a:p>
            <a:r>
              <a:rPr lang="en-US" dirty="0"/>
              <a:t>Often, but not always, the symbol for this interrelationship or unity is the circle.</a:t>
            </a:r>
          </a:p>
          <a:p>
            <a:r>
              <a:rPr lang="en-US" dirty="0"/>
              <a:t>Because this form has no beginning and no endpoint, it can symbolize the ongoing cycle of birth, youth, maturity, and death.</a:t>
            </a:r>
          </a:p>
          <a:p>
            <a:r>
              <a:rPr lang="en-US" dirty="0"/>
              <a:t>It can also symbolize the return of the seasons, or the cyclical movements of the sun, moon, planets, and stars.</a:t>
            </a:r>
          </a:p>
        </p:txBody>
      </p:sp>
    </p:spTree>
    <p:extLst>
      <p:ext uri="{BB962C8B-B14F-4D97-AF65-F5344CB8AC3E}">
        <p14:creationId xmlns:p14="http://schemas.microsoft.com/office/powerpoint/2010/main" val="135708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Cultural diversity</a:t>
            </a:r>
            <a:br>
              <a:rPr lang="en-US" sz="3200" dirty="0"/>
            </a:br>
            <a:r>
              <a:rPr lang="en-US" sz="3200" dirty="0"/>
              <a:t>Why are indigenous groups culturally diverse?</a:t>
            </a:r>
          </a:p>
        </p:txBody>
      </p:sp>
      <p:sp>
        <p:nvSpPr>
          <p:cNvPr id="3" name="Content Placeholder 2"/>
          <p:cNvSpPr>
            <a:spLocks noGrp="1"/>
          </p:cNvSpPr>
          <p:nvPr>
            <p:ph sz="half" idx="1"/>
          </p:nvPr>
        </p:nvSpPr>
        <p:spPr/>
        <p:txBody>
          <a:bodyPr>
            <a:normAutofit fontScale="92500"/>
          </a:bodyPr>
          <a:lstStyle/>
          <a:p>
            <a:r>
              <a:rPr lang="en-US" dirty="0"/>
              <a:t>The Buryats living near Lake Baikal in Russia were thought to have been converted to Buddhism and Christianity centuries ago; however, almost the entire population of the area gathered for indigenous ceremonies on </a:t>
            </a:r>
            <a:r>
              <a:rPr lang="en-US" dirty="0" err="1"/>
              <a:t>Olkhon</a:t>
            </a:r>
            <a:r>
              <a:rPr lang="en-US" dirty="0"/>
              <a:t> Island in 1992 and 1993. </a:t>
            </a:r>
          </a:p>
        </p:txBody>
      </p:sp>
      <p:pic>
        <p:nvPicPr>
          <p:cNvPr id="7" name="Content Placeholder 6" descr="A picture containing person, outdoor, group, sport&#10;&#10;Description automatically generated">
            <a:extLst>
              <a:ext uri="{FF2B5EF4-FFF2-40B4-BE49-F238E27FC236}">
                <a16:creationId xmlns:a16="http://schemas.microsoft.com/office/drawing/2014/main" id="{60AC3B00-FE5E-44C0-9982-6C8BB167E7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526265"/>
            <a:ext cx="4038600" cy="2673832"/>
          </a:xfrm>
        </p:spPr>
      </p:pic>
    </p:spTree>
    <p:extLst>
      <p:ext uri="{BB962C8B-B14F-4D97-AF65-F5344CB8AC3E}">
        <p14:creationId xmlns:p14="http://schemas.microsoft.com/office/powerpoint/2010/main" val="1135201120"/>
      </p:ext>
    </p:extLst>
  </p:cSld>
  <p:clrMapOvr>
    <a:masterClrMapping/>
  </p:clrMapOvr>
  <mc:AlternateContent xmlns:mc="http://schemas.openxmlformats.org/markup-compatibility/2006" xmlns:p14="http://schemas.microsoft.com/office/powerpoint/2010/main">
    <mc:Choice Requires="p14">
      <p:transition spd="slow" p14:dur="2000" advTm="41551"/>
    </mc:Choice>
    <mc:Fallback xmlns="">
      <p:transition spd="slow" advTm="4155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Cultural diversity</a:t>
            </a:r>
            <a:br>
              <a:rPr lang="en-US" sz="3200" dirty="0"/>
            </a:br>
            <a:r>
              <a:rPr lang="en-US" sz="3200" dirty="0"/>
              <a:t>Why are indigenous groups culturally diverse?</a:t>
            </a:r>
          </a:p>
        </p:txBody>
      </p:sp>
      <p:sp>
        <p:nvSpPr>
          <p:cNvPr id="3" name="Content Placeholder 2"/>
          <p:cNvSpPr>
            <a:spLocks noGrp="1"/>
          </p:cNvSpPr>
          <p:nvPr>
            <p:ph sz="half" idx="1"/>
          </p:nvPr>
        </p:nvSpPr>
        <p:spPr/>
        <p:txBody>
          <a:bodyPr>
            <a:normAutofit fontScale="70000" lnSpcReduction="20000"/>
          </a:bodyPr>
          <a:lstStyle/>
          <a:p>
            <a:r>
              <a:rPr lang="en-US" dirty="0"/>
              <a:t>Some traditional peoples live in their ancestral enclaves, though not untouched by the outer world. </a:t>
            </a:r>
          </a:p>
          <a:p>
            <a:r>
              <a:rPr lang="en-US" dirty="0"/>
              <a:t>The Hopi people have continuously occupied a high plateau area of the southwestern United States for between 800 and 1,000 years; their sacred ritual calendar is tied to the yearly farming cycle</a:t>
            </a:r>
          </a:p>
          <a:p>
            <a:r>
              <a:rPr lang="en-US" dirty="0"/>
              <a:t>Tribal peoples have lived in India for thousands of years, but the forests they now occupy may not have been their primary homelands</a:t>
            </a:r>
          </a:p>
        </p:txBody>
      </p:sp>
      <p:pic>
        <p:nvPicPr>
          <p:cNvPr id="9" name="Content Placeholder 8" descr="A picture containing outdoor, ground, person, sport&#10;&#10;Description automatically generated">
            <a:extLst>
              <a:ext uri="{FF2B5EF4-FFF2-40B4-BE49-F238E27FC236}">
                <a16:creationId xmlns:a16="http://schemas.microsoft.com/office/drawing/2014/main" id="{56CFACFA-1477-4096-8F1E-7D96F53AF6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470561"/>
            <a:ext cx="4038600" cy="2785241"/>
          </a:xfrm>
        </p:spPr>
      </p:pic>
    </p:spTree>
    <p:extLst>
      <p:ext uri="{BB962C8B-B14F-4D97-AF65-F5344CB8AC3E}">
        <p14:creationId xmlns:p14="http://schemas.microsoft.com/office/powerpoint/2010/main" val="3954312025"/>
      </p:ext>
    </p:extLst>
  </p:cSld>
  <p:clrMapOvr>
    <a:masterClrMapping/>
  </p:clrMapOvr>
  <mc:AlternateContent xmlns:mc="http://schemas.openxmlformats.org/markup-compatibility/2006" xmlns:p14="http://schemas.microsoft.com/office/powerpoint/2010/main">
    <mc:Choice Requires="p14">
      <p:transition spd="slow" p14:dur="2000" advTm="56760"/>
    </mc:Choice>
    <mc:Fallback xmlns="">
      <p:transition spd="slow" advTm="5676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Cultural diversity</a:t>
            </a:r>
            <a:br>
              <a:rPr lang="en-US" sz="3200" dirty="0"/>
            </a:br>
            <a:r>
              <a:rPr lang="en-US" sz="3200" dirty="0"/>
              <a:t>Why are indigenous groups culturally diverse?</a:t>
            </a:r>
          </a:p>
        </p:txBody>
      </p:sp>
      <p:sp>
        <p:nvSpPr>
          <p:cNvPr id="3" name="Content Placeholder 2"/>
          <p:cNvSpPr>
            <a:spLocks noGrp="1"/>
          </p:cNvSpPr>
          <p:nvPr>
            <p:ph sz="half" idx="1"/>
          </p:nvPr>
        </p:nvSpPr>
        <p:spPr/>
        <p:txBody>
          <a:bodyPr>
            <a:normAutofit fontScale="85000" lnSpcReduction="10000"/>
          </a:bodyPr>
          <a:lstStyle/>
          <a:p>
            <a:r>
              <a:rPr lang="en-US" dirty="0"/>
              <a:t>Other indigenous peoples visit their sacred sites and ancestral shrines but live in more urban settings because of job opportunities</a:t>
            </a:r>
          </a:p>
          <a:p>
            <a:r>
              <a:rPr lang="en-US" dirty="0"/>
              <a:t>The people who participate in ceremonies in the Mexican countryside include subway personnel, journalists, and artists of native blood who live in Mexico City</a:t>
            </a:r>
          </a:p>
        </p:txBody>
      </p:sp>
      <p:pic>
        <p:nvPicPr>
          <p:cNvPr id="6" name="Content Placeholder 5" descr="A picture containing person, holding, posing, crowd&#10;&#10;Description automatically generated">
            <a:extLst>
              <a:ext uri="{FF2B5EF4-FFF2-40B4-BE49-F238E27FC236}">
                <a16:creationId xmlns:a16="http://schemas.microsoft.com/office/drawing/2014/main" id="{0918EA89-24F9-4E22-B8AB-3F7778D3126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500827"/>
            <a:ext cx="4038600" cy="2724708"/>
          </a:xfrm>
        </p:spPr>
      </p:pic>
    </p:spTree>
    <p:extLst>
      <p:ext uri="{BB962C8B-B14F-4D97-AF65-F5344CB8AC3E}">
        <p14:creationId xmlns:p14="http://schemas.microsoft.com/office/powerpoint/2010/main" val="4238650460"/>
      </p:ext>
    </p:extLst>
  </p:cSld>
  <p:clrMapOvr>
    <a:masterClrMapping/>
  </p:clrMapOvr>
  <mc:AlternateContent xmlns:mc="http://schemas.openxmlformats.org/markup-compatibility/2006" xmlns:p14="http://schemas.microsoft.com/office/powerpoint/2010/main">
    <mc:Choice Requires="p14">
      <p:transition spd="slow" p14:dur="2000" advTm="26272"/>
    </mc:Choice>
    <mc:Fallback xmlns="">
      <p:transition spd="slow" advTm="2627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Cultural diversity</a:t>
            </a:r>
            <a:br>
              <a:rPr lang="en-US" sz="3200" dirty="0"/>
            </a:br>
            <a:r>
              <a:rPr lang="en-US" sz="3200" dirty="0"/>
              <a:t>Why are indigenous groups culturally diverse?</a:t>
            </a:r>
          </a:p>
        </p:txBody>
      </p:sp>
      <p:sp>
        <p:nvSpPr>
          <p:cNvPr id="3" name="Content Placeholder 2"/>
          <p:cNvSpPr>
            <a:spLocks noGrp="1"/>
          </p:cNvSpPr>
          <p:nvPr>
            <p:ph sz="half" idx="1"/>
          </p:nvPr>
        </p:nvSpPr>
        <p:spPr/>
        <p:txBody>
          <a:bodyPr>
            <a:normAutofit fontScale="85000" lnSpcReduction="20000"/>
          </a:bodyPr>
          <a:lstStyle/>
          <a:p>
            <a:r>
              <a:rPr lang="en-US" dirty="0"/>
              <a:t>Indigenous traditions vary in their adaptations to dominant religions. </a:t>
            </a:r>
          </a:p>
          <a:p>
            <a:r>
              <a:rPr lang="en-US" dirty="0"/>
              <a:t>Often native practices have become interwoven with those of global religions, such as Buddhism, Islam, and Christianity. </a:t>
            </a:r>
          </a:p>
          <a:p>
            <a:r>
              <a:rPr lang="en-US" dirty="0"/>
              <a:t>Southeast Asia, household Buddhist shrines are almost identical to the spirit houses in which the people still make offerings to honor the local spirits</a:t>
            </a:r>
          </a:p>
        </p:txBody>
      </p:sp>
      <p:pic>
        <p:nvPicPr>
          <p:cNvPr id="6" name="Content Placeholder 5" descr="A picture containing text, tree, ground, outdoor&#10;&#10;Description automatically generated">
            <a:extLst>
              <a:ext uri="{FF2B5EF4-FFF2-40B4-BE49-F238E27FC236}">
                <a16:creationId xmlns:a16="http://schemas.microsoft.com/office/drawing/2014/main" id="{110DB765-9C6A-4FD0-B2E6-FB1CAD326EF8}"/>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648200" y="2348706"/>
            <a:ext cx="4038600" cy="3028950"/>
          </a:xfrm>
        </p:spPr>
      </p:pic>
    </p:spTree>
    <p:extLst>
      <p:ext uri="{BB962C8B-B14F-4D97-AF65-F5344CB8AC3E}">
        <p14:creationId xmlns:p14="http://schemas.microsoft.com/office/powerpoint/2010/main" val="314583313"/>
      </p:ext>
    </p:extLst>
  </p:cSld>
  <p:clrMapOvr>
    <a:masterClrMapping/>
  </p:clrMapOvr>
  <mc:AlternateContent xmlns:mc="http://schemas.openxmlformats.org/markup-compatibility/2006" xmlns:p14="http://schemas.microsoft.com/office/powerpoint/2010/main">
    <mc:Choice Requires="p14">
      <p:transition spd="slow" p14:dur="2000" advTm="24670"/>
    </mc:Choice>
    <mc:Fallback xmlns="">
      <p:transition spd="slow" advTm="2467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2.3 Relationships with spirit</a:t>
            </a:r>
          </a:p>
        </p:txBody>
      </p:sp>
      <p:sp>
        <p:nvSpPr>
          <p:cNvPr id="3" name="Content Placeholder 2"/>
          <p:cNvSpPr>
            <a:spLocks noGrp="1"/>
          </p:cNvSpPr>
          <p:nvPr>
            <p:ph idx="1"/>
          </p:nvPr>
        </p:nvSpPr>
        <p:spPr/>
        <p:txBody>
          <a:bodyPr>
            <a:normAutofit fontScale="92500" lnSpcReduction="10000"/>
          </a:bodyPr>
          <a:lstStyle/>
          <a:p>
            <a:r>
              <a:rPr lang="en-US" dirty="0"/>
              <a:t>The cosmos is thought to contain and be affected by numerous divinities, spirits, and ancestors.</a:t>
            </a:r>
          </a:p>
          <a:p>
            <a:r>
              <a:rPr lang="en-US" dirty="0"/>
              <a:t>Many indigenous peoples worship Supreme Being, who is believed to have created the cosmos. This Being may be found in aspects of nature and is represented variously as male, female, or even androgynous.</a:t>
            </a:r>
          </a:p>
          <a:p>
            <a:r>
              <a:rPr lang="en-US" dirty="0"/>
              <a:t>Even though the Great Power is present in all places and things, the Power remains transcendent, that is, unseen and mysterious.</a:t>
            </a:r>
          </a:p>
        </p:txBody>
      </p:sp>
    </p:spTree>
    <p:extLst>
      <p:ext uri="{BB962C8B-B14F-4D97-AF65-F5344CB8AC3E}">
        <p14:creationId xmlns:p14="http://schemas.microsoft.com/office/powerpoint/2010/main" val="1024087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2.3 Relationships with spirit</a:t>
            </a:r>
          </a:p>
        </p:txBody>
      </p:sp>
      <p:sp>
        <p:nvSpPr>
          <p:cNvPr id="3" name="Content Placeholder 2"/>
          <p:cNvSpPr>
            <a:spLocks noGrp="1"/>
          </p:cNvSpPr>
          <p:nvPr>
            <p:ph idx="1"/>
          </p:nvPr>
        </p:nvSpPr>
        <p:spPr/>
        <p:txBody>
          <a:bodyPr>
            <a:normAutofit/>
          </a:bodyPr>
          <a:lstStyle/>
          <a:p>
            <a:r>
              <a:rPr lang="en-US" dirty="0"/>
              <a:t>Another aspect of the spirit realm involves the many unseen powers that are a part of daily life and work.</a:t>
            </a:r>
          </a:p>
          <a:p>
            <a:r>
              <a:rPr lang="en-US" dirty="0"/>
              <a:t>This Great Spirit is also sometimes thought to be collectively present in the souls of human beings, and thus ancestor worship is an important aspect of some indigenous beliefs.</a:t>
            </a:r>
          </a:p>
        </p:txBody>
      </p:sp>
    </p:spTree>
    <p:extLst>
      <p:ext uri="{BB962C8B-B14F-4D97-AF65-F5344CB8AC3E}">
        <p14:creationId xmlns:p14="http://schemas.microsoft.com/office/powerpoint/2010/main" val="2943863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Cultural diversity</a:t>
            </a:r>
            <a:br>
              <a:rPr lang="en-US" sz="3200" dirty="0"/>
            </a:br>
            <a:endParaRPr lang="en-US" sz="3200" dirty="0"/>
          </a:p>
        </p:txBody>
      </p:sp>
      <p:sp>
        <p:nvSpPr>
          <p:cNvPr id="3" name="Content Placeholder 2"/>
          <p:cNvSpPr>
            <a:spLocks noGrp="1"/>
          </p:cNvSpPr>
          <p:nvPr>
            <p:ph idx="1"/>
          </p:nvPr>
        </p:nvSpPr>
        <p:spPr/>
        <p:txBody>
          <a:bodyPr>
            <a:normAutofit/>
          </a:bodyPr>
          <a:lstStyle/>
          <a:p>
            <a:r>
              <a:rPr lang="en-US" dirty="0"/>
              <a:t>In Africa, the spread of Islam and Christianity saw the introduction of new religious ideas and practices into indigenous sacred ways. </a:t>
            </a:r>
          </a:p>
          <a:p>
            <a:r>
              <a:rPr lang="en-US" dirty="0"/>
              <a:t>The encounter transformed indigenous religious thought and practice but did not supplant it; indigenous religions preserved some of their beliefs and ritual practices but also adjusted to the new sociocultural milieu. </a:t>
            </a:r>
          </a:p>
        </p:txBody>
      </p:sp>
    </p:spTree>
    <p:extLst>
      <p:ext uri="{BB962C8B-B14F-4D97-AF65-F5344CB8AC3E}">
        <p14:creationId xmlns:p14="http://schemas.microsoft.com/office/powerpoint/2010/main" val="3678458171"/>
      </p:ext>
    </p:extLst>
  </p:cSld>
  <p:clrMapOvr>
    <a:masterClrMapping/>
  </p:clrMapOvr>
  <mc:AlternateContent xmlns:mc="http://schemas.openxmlformats.org/markup-compatibility/2006" xmlns:p14="http://schemas.microsoft.com/office/powerpoint/2010/main">
    <mc:Choice Requires="p14">
      <p:transition spd="slow" p14:dur="2000" advTm="50588"/>
    </mc:Choice>
    <mc:Fallback xmlns="">
      <p:transition spd="slow" advTm="5058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with spirit</a:t>
            </a:r>
          </a:p>
        </p:txBody>
      </p:sp>
      <p:sp>
        <p:nvSpPr>
          <p:cNvPr id="3" name="Content Placeholder 2"/>
          <p:cNvSpPr>
            <a:spLocks noGrp="1"/>
          </p:cNvSpPr>
          <p:nvPr>
            <p:ph sz="half" idx="1"/>
          </p:nvPr>
        </p:nvSpPr>
        <p:spPr/>
        <p:txBody>
          <a:bodyPr>
            <a:normAutofit fontScale="70000" lnSpcReduction="20000"/>
          </a:bodyPr>
          <a:lstStyle/>
          <a:p>
            <a:r>
              <a:rPr lang="en-US" dirty="0"/>
              <a:t>The cosmos contain numerous divinities, spirits, and ancestors.</a:t>
            </a:r>
          </a:p>
          <a:p>
            <a:r>
              <a:rPr lang="en-US" dirty="0"/>
              <a:t>Many indigenous peoples worship Supreme Being, who is believed to have created the cosmos. This Being may be found in aspects of nature and is represented variously as male, female, or even </a:t>
            </a:r>
            <a:r>
              <a:rPr lang="en-US"/>
              <a:t>androgynous.</a:t>
            </a:r>
          </a:p>
          <a:p>
            <a:r>
              <a:rPr lang="en-US"/>
              <a:t>To </a:t>
            </a:r>
            <a:r>
              <a:rPr lang="en-US" dirty="0"/>
              <a:t>the </a:t>
            </a:r>
            <a:r>
              <a:rPr lang="en-US" dirty="0" err="1"/>
              <a:t>Nankani</a:t>
            </a:r>
            <a:r>
              <a:rPr lang="en-US" dirty="0"/>
              <a:t> of northern Ghana, ancestors have been delegated the power to take care of the needs and quarrels of their descendants, since they know and understand them well</a:t>
            </a:r>
          </a:p>
        </p:txBody>
      </p:sp>
      <p:pic>
        <p:nvPicPr>
          <p:cNvPr id="6" name="Content Placeholder 5">
            <a:extLst>
              <a:ext uri="{FF2B5EF4-FFF2-40B4-BE49-F238E27FC236}">
                <a16:creationId xmlns:a16="http://schemas.microsoft.com/office/drawing/2014/main" id="{437365AD-1196-46EB-870A-ACF7BE8F2A2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81945" y="2362200"/>
            <a:ext cx="4579096" cy="3047961"/>
          </a:xfrm>
        </p:spPr>
      </p:pic>
    </p:spTree>
    <p:extLst>
      <p:ext uri="{BB962C8B-B14F-4D97-AF65-F5344CB8AC3E}">
        <p14:creationId xmlns:p14="http://schemas.microsoft.com/office/powerpoint/2010/main" val="2709865071"/>
      </p:ext>
    </p:extLst>
  </p:cSld>
  <p:clrMapOvr>
    <a:masterClrMapping/>
  </p:clrMapOvr>
  <mc:AlternateContent xmlns:mc="http://schemas.openxmlformats.org/markup-compatibility/2006" xmlns:p14="http://schemas.microsoft.com/office/powerpoint/2010/main">
    <mc:Choice Requires="p14">
      <p:transition spd="slow" p14:dur="2000" advTm="39972"/>
    </mc:Choice>
    <mc:Fallback xmlns="">
      <p:transition spd="slow" advTm="3997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2.3 Relationships with spirit</a:t>
            </a:r>
          </a:p>
        </p:txBody>
      </p:sp>
      <p:sp>
        <p:nvSpPr>
          <p:cNvPr id="3" name="Content Placeholder 2"/>
          <p:cNvSpPr>
            <a:spLocks noGrp="1"/>
          </p:cNvSpPr>
          <p:nvPr>
            <p:ph idx="1"/>
          </p:nvPr>
        </p:nvSpPr>
        <p:spPr/>
        <p:txBody>
          <a:bodyPr>
            <a:normAutofit/>
          </a:bodyPr>
          <a:lstStyle/>
          <a:p>
            <a:r>
              <a:rPr lang="en-US" dirty="0"/>
              <a:t>Another aspect of the spirit realm involves the many unseen powers that are a part of daily life and work.</a:t>
            </a:r>
          </a:p>
          <a:p>
            <a:r>
              <a:rPr lang="en-US" dirty="0"/>
              <a:t>This Great Spirit is also sometimes thought to be collectively present in the souls of human beings, and thus ancestor worship is an important aspect of some indigenous beliefs.</a:t>
            </a:r>
          </a:p>
        </p:txBody>
      </p:sp>
    </p:spTree>
    <p:extLst>
      <p:ext uri="{BB962C8B-B14F-4D97-AF65-F5344CB8AC3E}">
        <p14:creationId xmlns:p14="http://schemas.microsoft.com/office/powerpoint/2010/main" val="219920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2)</a:t>
            </a:r>
          </a:p>
        </p:txBody>
      </p:sp>
      <p:sp>
        <p:nvSpPr>
          <p:cNvPr id="3" name="Content Placeholder 2"/>
          <p:cNvSpPr>
            <a:spLocks noGrp="1"/>
          </p:cNvSpPr>
          <p:nvPr>
            <p:ph idx="1"/>
          </p:nvPr>
        </p:nvSpPr>
        <p:spPr/>
        <p:txBody>
          <a:bodyPr>
            <a:normAutofit/>
          </a:bodyPr>
          <a:lstStyle/>
          <a:p>
            <a:pPr marL="0" indent="0">
              <a:buNone/>
            </a:pPr>
            <a:r>
              <a:rPr lang="en-US" b="1" dirty="0"/>
              <a:t>2.5 </a:t>
            </a:r>
            <a:r>
              <a:rPr lang="en-US" dirty="0"/>
              <a:t>Summarize group and individual observances in indigenous sacred ways.</a:t>
            </a:r>
          </a:p>
          <a:p>
            <a:pPr marL="0" indent="0">
              <a:buNone/>
            </a:pPr>
            <a:r>
              <a:rPr lang="en-US" b="1" dirty="0"/>
              <a:t>2.6 </a:t>
            </a:r>
            <a:r>
              <a:rPr lang="en-US" dirty="0"/>
              <a:t>Illustrate how the processes of globalization are affecting indigenous peoples.</a:t>
            </a:r>
          </a:p>
          <a:p>
            <a:pPr marL="0" indent="0">
              <a:buNone/>
            </a:pPr>
            <a:r>
              <a:rPr lang="en-US" b="1" dirty="0"/>
              <a:t>2.7 </a:t>
            </a:r>
            <a:r>
              <a:rPr lang="en-US" dirty="0"/>
              <a:t>Discuss how development projects have affected indigenous peoples and how they have responded.</a:t>
            </a:r>
          </a:p>
        </p:txBody>
      </p:sp>
    </p:spTree>
    <p:extLst>
      <p:ext uri="{BB962C8B-B14F-4D97-AF65-F5344CB8AC3E}">
        <p14:creationId xmlns:p14="http://schemas.microsoft.com/office/powerpoint/2010/main" val="2778448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2.3 Relationships with spirit</a:t>
            </a:r>
          </a:p>
        </p:txBody>
      </p:sp>
      <p:sp>
        <p:nvSpPr>
          <p:cNvPr id="3" name="Content Placeholder 2"/>
          <p:cNvSpPr>
            <a:spLocks noGrp="1"/>
          </p:cNvSpPr>
          <p:nvPr>
            <p:ph idx="1"/>
          </p:nvPr>
        </p:nvSpPr>
        <p:spPr/>
        <p:txBody>
          <a:bodyPr>
            <a:normAutofit fontScale="92500" lnSpcReduction="10000"/>
          </a:bodyPr>
          <a:lstStyle/>
          <a:p>
            <a:r>
              <a:rPr lang="en-US" dirty="0"/>
              <a:t>In some West African groups, the pantheon of deities is called </a:t>
            </a:r>
            <a:r>
              <a:rPr lang="en-US" b="1" i="1" dirty="0" err="1"/>
              <a:t>orisa</a:t>
            </a:r>
            <a:r>
              <a:rPr lang="en-US" dirty="0"/>
              <a:t> or </a:t>
            </a:r>
            <a:r>
              <a:rPr lang="en-US" b="1" i="1" dirty="0" err="1"/>
              <a:t>vodu</a:t>
            </a:r>
            <a:r>
              <a:rPr lang="en-US" dirty="0"/>
              <a:t>.</a:t>
            </a:r>
          </a:p>
          <a:p>
            <a:r>
              <a:rPr lang="en-US" b="1" i="1" dirty="0" err="1"/>
              <a:t>Orisa</a:t>
            </a:r>
            <a:r>
              <a:rPr lang="en-US" dirty="0"/>
              <a:t> are the embodiment of dynamic life forces that were created at the beginning of time by the one godhead.</a:t>
            </a:r>
          </a:p>
          <a:p>
            <a:r>
              <a:rPr lang="en-US" dirty="0"/>
              <a:t>Some analysts believe that </a:t>
            </a:r>
            <a:r>
              <a:rPr lang="en-US" b="1" i="1" dirty="0" err="1"/>
              <a:t>orisa</a:t>
            </a:r>
            <a:r>
              <a:rPr lang="en-US" dirty="0"/>
              <a:t> represent the archetypes of traits that exist within the human psyche, and by being attentive and in tune with these inner forces, one can return to a state of wholeness</a:t>
            </a:r>
          </a:p>
        </p:txBody>
      </p:sp>
    </p:spTree>
    <p:extLst>
      <p:ext uri="{BB962C8B-B14F-4D97-AF65-F5344CB8AC3E}">
        <p14:creationId xmlns:p14="http://schemas.microsoft.com/office/powerpoint/2010/main" val="1732072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Cultural diversity</a:t>
            </a:r>
            <a:br>
              <a:rPr lang="en-US" sz="3200" dirty="0"/>
            </a:br>
            <a:endParaRPr lang="en-US" sz="3200" dirty="0"/>
          </a:p>
        </p:txBody>
      </p:sp>
      <p:sp>
        <p:nvSpPr>
          <p:cNvPr id="3" name="Content Placeholder 2"/>
          <p:cNvSpPr>
            <a:spLocks noGrp="1"/>
          </p:cNvSpPr>
          <p:nvPr>
            <p:ph idx="1"/>
          </p:nvPr>
        </p:nvSpPr>
        <p:spPr/>
        <p:txBody>
          <a:bodyPr>
            <a:normAutofit fontScale="92500" lnSpcReduction="10000"/>
          </a:bodyPr>
          <a:lstStyle/>
          <a:p>
            <a:r>
              <a:rPr lang="en-US" b="1" dirty="0"/>
              <a:t>Vodou</a:t>
            </a:r>
            <a:r>
              <a:rPr lang="en-US" dirty="0"/>
              <a:t>: Latin American and Caribbean ways of working with the spirit world</a:t>
            </a:r>
          </a:p>
          <a:p>
            <a:r>
              <a:rPr lang="en-US" dirty="0"/>
              <a:t>The Dahomey tradition from West Africa was carried to Haiti by African slaves and called Vodou, from </a:t>
            </a:r>
            <a:r>
              <a:rPr lang="en-US" dirty="0" err="1"/>
              <a:t>vodu</a:t>
            </a:r>
            <a:r>
              <a:rPr lang="en-US" dirty="0"/>
              <a:t>, one of the names for the chief nonhuman spirits</a:t>
            </a:r>
          </a:p>
          <a:p>
            <a:r>
              <a:rPr lang="en-US" dirty="0"/>
              <a:t>Forced by European colonialists to adopt Christianity, worshipers of Vodou secretly fused their old gods with their images of Catholic saints. </a:t>
            </a:r>
          </a:p>
        </p:txBody>
      </p:sp>
    </p:spTree>
    <p:extLst>
      <p:ext uri="{BB962C8B-B14F-4D97-AF65-F5344CB8AC3E}">
        <p14:creationId xmlns:p14="http://schemas.microsoft.com/office/powerpoint/2010/main" val="3590803994"/>
      </p:ext>
    </p:extLst>
  </p:cSld>
  <p:clrMapOvr>
    <a:masterClrMapping/>
  </p:clrMapOvr>
  <mc:AlternateContent xmlns:mc="http://schemas.openxmlformats.org/markup-compatibility/2006" xmlns:p14="http://schemas.microsoft.com/office/powerpoint/2010/main">
    <mc:Choice Requires="p14">
      <p:transition spd="slow" p14:dur="2000" advTm="34137"/>
    </mc:Choice>
    <mc:Fallback xmlns="">
      <p:transition spd="slow" advTm="3413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Cultural diversity</a:t>
            </a:r>
            <a:br>
              <a:rPr lang="en-US" sz="3200" dirty="0"/>
            </a:br>
            <a:r>
              <a:rPr lang="en-US" sz="3200" dirty="0"/>
              <a:t>Why are indigenous groups culturally diverse?</a:t>
            </a:r>
          </a:p>
        </p:txBody>
      </p:sp>
      <p:sp>
        <p:nvSpPr>
          <p:cNvPr id="3" name="Content Placeholder 2"/>
          <p:cNvSpPr>
            <a:spLocks noGrp="1"/>
          </p:cNvSpPr>
          <p:nvPr>
            <p:ph sz="half" idx="1"/>
          </p:nvPr>
        </p:nvSpPr>
        <p:spPr/>
        <p:txBody>
          <a:bodyPr>
            <a:normAutofit fontScale="92500"/>
          </a:bodyPr>
          <a:lstStyle/>
          <a:p>
            <a:r>
              <a:rPr lang="en-US" dirty="0"/>
              <a:t>More recently, emigrants from Haiti have formed diaspora communities of Vodou worshipers in cities such as New York, New Orleans, Miami, and Montreal, where Vodou specialists are often called upon to heal sickness and use magic to bring desired change</a:t>
            </a:r>
          </a:p>
        </p:txBody>
      </p:sp>
      <p:pic>
        <p:nvPicPr>
          <p:cNvPr id="6" name="Content Placeholder 5" descr="A person sitting in a chair&#10;&#10;Description automatically generated with medium confidence">
            <a:extLst>
              <a:ext uri="{FF2B5EF4-FFF2-40B4-BE49-F238E27FC236}">
                <a16:creationId xmlns:a16="http://schemas.microsoft.com/office/drawing/2014/main" id="{91D7B520-4E54-4B53-AD19-7175D9607F3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619476"/>
            <a:ext cx="4038600" cy="2487410"/>
          </a:xfrm>
        </p:spPr>
      </p:pic>
    </p:spTree>
    <p:extLst>
      <p:ext uri="{BB962C8B-B14F-4D97-AF65-F5344CB8AC3E}">
        <p14:creationId xmlns:p14="http://schemas.microsoft.com/office/powerpoint/2010/main" val="1265551922"/>
      </p:ext>
    </p:extLst>
  </p:cSld>
  <p:clrMapOvr>
    <a:masterClrMapping/>
  </p:clrMapOvr>
  <mc:AlternateContent xmlns:mc="http://schemas.openxmlformats.org/markup-compatibility/2006" xmlns:p14="http://schemas.microsoft.com/office/powerpoint/2010/main">
    <mc:Choice Requires="p14">
      <p:transition spd="slow" p14:dur="2000" advTm="26716"/>
    </mc:Choice>
    <mc:Fallback xmlns="">
      <p:transition spd="slow" advTm="26716"/>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2.3 Kinship with all creation</a:t>
            </a:r>
          </a:p>
        </p:txBody>
      </p:sp>
      <p:sp>
        <p:nvSpPr>
          <p:cNvPr id="3" name="Content Placeholder 2"/>
          <p:cNvSpPr>
            <a:spLocks noGrp="1"/>
          </p:cNvSpPr>
          <p:nvPr>
            <p:ph idx="1"/>
          </p:nvPr>
        </p:nvSpPr>
        <p:spPr/>
        <p:txBody>
          <a:bodyPr>
            <a:normAutofit fontScale="92500" lnSpcReduction="20000"/>
          </a:bodyPr>
          <a:lstStyle/>
          <a:p>
            <a:r>
              <a:rPr lang="en-US" dirty="0"/>
              <a:t>Although spiritual power may remain unseen, all aspects of the tangible world are believed to be imbued with spirit.</a:t>
            </a:r>
          </a:p>
          <a:p>
            <a:r>
              <a:rPr lang="en-US" dirty="0"/>
              <a:t>Spiritual forces may be associated with venerable mountains or canyons, or they may be seen as animal spirit helpers, or personified elemental forces, or deceased ancestors who are still concerned about the lives of their relatives.</a:t>
            </a:r>
          </a:p>
          <a:p>
            <a:r>
              <a:rPr lang="en-US" dirty="0"/>
              <a:t>Reverent believers can call on these spirits as helpers, intermediaries between the people and power, and as teachers.</a:t>
            </a:r>
          </a:p>
        </p:txBody>
      </p:sp>
    </p:spTree>
    <p:extLst>
      <p:ext uri="{BB962C8B-B14F-4D97-AF65-F5344CB8AC3E}">
        <p14:creationId xmlns:p14="http://schemas.microsoft.com/office/powerpoint/2010/main" val="189995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Kinship with all creation</a:t>
            </a:r>
          </a:p>
        </p:txBody>
      </p:sp>
      <p:sp>
        <p:nvSpPr>
          <p:cNvPr id="3" name="Content Placeholder 2"/>
          <p:cNvSpPr>
            <a:spLocks noGrp="1"/>
          </p:cNvSpPr>
          <p:nvPr>
            <p:ph idx="1"/>
          </p:nvPr>
        </p:nvSpPr>
        <p:spPr/>
        <p:txBody>
          <a:bodyPr>
            <a:normAutofit lnSpcReduction="10000"/>
          </a:bodyPr>
          <a:lstStyle/>
          <a:p>
            <a:r>
              <a:rPr lang="en-US" dirty="0"/>
              <a:t>Although spiritual power may remain unseen, all aspects of the tangible world are believed to be imbued with spirit.</a:t>
            </a:r>
          </a:p>
          <a:p>
            <a:r>
              <a:rPr lang="en-US" dirty="0"/>
              <a:t>Spiritual forces may be associated with venerable mountains or canyons, or they may be seen as animal spirit helpers, or personified elemental forces, or deceased ancestors who are still concerned about the lives of their relatives.</a:t>
            </a:r>
          </a:p>
        </p:txBody>
      </p:sp>
    </p:spTree>
    <p:extLst>
      <p:ext uri="{BB962C8B-B14F-4D97-AF65-F5344CB8AC3E}">
        <p14:creationId xmlns:p14="http://schemas.microsoft.com/office/powerpoint/2010/main" val="3046735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Kinship with all creation</a:t>
            </a:r>
          </a:p>
        </p:txBody>
      </p:sp>
      <p:sp>
        <p:nvSpPr>
          <p:cNvPr id="3" name="Content Placeholder 2"/>
          <p:cNvSpPr>
            <a:spLocks noGrp="1"/>
          </p:cNvSpPr>
          <p:nvPr>
            <p:ph idx="1"/>
          </p:nvPr>
        </p:nvSpPr>
        <p:spPr/>
        <p:txBody>
          <a:bodyPr>
            <a:normAutofit fontScale="85000" lnSpcReduction="20000"/>
          </a:bodyPr>
          <a:lstStyle/>
          <a:p>
            <a:r>
              <a:rPr lang="en-US" dirty="0"/>
              <a:t>Reverent believers can call on these spirits as helpers, intermediaries between the people and power, and as teachers.</a:t>
            </a:r>
          </a:p>
          <a:p>
            <a:r>
              <a:rPr lang="en-US" dirty="0"/>
              <a:t>Acquiring and maintaining right relationships with this aspect of the spirit world can constitute a sacred partnership.</a:t>
            </a:r>
          </a:p>
          <a:p>
            <a:r>
              <a:rPr lang="en-US" dirty="0"/>
              <a:t>Because of the intimate relationship the indigenous have with nature, forced removal from that environment can be devastating, taking away their identity.</a:t>
            </a:r>
          </a:p>
          <a:p>
            <a:r>
              <a:rPr lang="en-US" dirty="0"/>
              <a:t>Indigenous consider themselves to be caretakers of mother earth.</a:t>
            </a:r>
          </a:p>
        </p:txBody>
      </p:sp>
    </p:spTree>
    <p:extLst>
      <p:ext uri="{BB962C8B-B14F-4D97-AF65-F5344CB8AC3E}">
        <p14:creationId xmlns:p14="http://schemas.microsoft.com/office/powerpoint/2010/main" val="835968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Relationships with power</a:t>
            </a:r>
          </a:p>
        </p:txBody>
      </p:sp>
      <p:sp>
        <p:nvSpPr>
          <p:cNvPr id="3" name="Content Placeholder 2"/>
          <p:cNvSpPr>
            <a:spLocks noGrp="1"/>
          </p:cNvSpPr>
          <p:nvPr>
            <p:ph idx="1"/>
          </p:nvPr>
        </p:nvSpPr>
        <p:spPr/>
        <p:txBody>
          <a:bodyPr>
            <a:normAutofit fontScale="85000" lnSpcReduction="10000"/>
          </a:bodyPr>
          <a:lstStyle/>
          <a:p>
            <a:r>
              <a:rPr lang="en-US" dirty="0"/>
              <a:t>Cultivating proper relations with spiritual energy or power is another common aspect among these religions.</a:t>
            </a:r>
          </a:p>
          <a:p>
            <a:r>
              <a:rPr lang="en-US" dirty="0"/>
              <a:t>Sometimes a specific site is believed to concentrate spiritual power.</a:t>
            </a:r>
          </a:p>
          <a:p>
            <a:r>
              <a:rPr lang="en-US" dirty="0"/>
              <a:t>Another source of spiritual power can be special sacred practices.</a:t>
            </a:r>
          </a:p>
          <a:p>
            <a:r>
              <a:rPr lang="en-US" dirty="0"/>
              <a:t>Using ritual objects and artifacts can be important.</a:t>
            </a:r>
          </a:p>
          <a:p>
            <a:r>
              <a:rPr lang="en-US" dirty="0"/>
              <a:t>Wearing clothing made of the fur of particular animals, for example, may increase one’s spiritual power.</a:t>
            </a:r>
          </a:p>
        </p:txBody>
      </p:sp>
    </p:spTree>
    <p:extLst>
      <p:ext uri="{BB962C8B-B14F-4D97-AF65-F5344CB8AC3E}">
        <p14:creationId xmlns:p14="http://schemas.microsoft.com/office/powerpoint/2010/main" val="28520386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Relationships with power</a:t>
            </a:r>
          </a:p>
        </p:txBody>
      </p:sp>
      <p:sp>
        <p:nvSpPr>
          <p:cNvPr id="3" name="Content Placeholder 2"/>
          <p:cNvSpPr>
            <a:spLocks noGrp="1"/>
          </p:cNvSpPr>
          <p:nvPr>
            <p:ph idx="1"/>
          </p:nvPr>
        </p:nvSpPr>
        <p:spPr/>
        <p:txBody>
          <a:bodyPr>
            <a:normAutofit fontScale="85000" lnSpcReduction="10000"/>
          </a:bodyPr>
          <a:lstStyle/>
          <a:p>
            <a:r>
              <a:rPr lang="en-US" dirty="0"/>
              <a:t>Visions or sharing a sacred pipe are still other practices involved with one’s relation to spiritual power.</a:t>
            </a:r>
          </a:p>
          <a:p>
            <a:r>
              <a:rPr lang="en-US" dirty="0"/>
              <a:t>Some groups consider women to have particular natural power, often especially during their menstrual periods.</a:t>
            </a:r>
          </a:p>
          <a:p>
            <a:r>
              <a:rPr lang="en-US" dirty="0"/>
              <a:t>If spiritual power is used for egoistic motives, the power can turn on the one possessing it.</a:t>
            </a:r>
          </a:p>
          <a:p>
            <a:r>
              <a:rPr lang="en-US" dirty="0"/>
              <a:t>One’s relationship with spiritual power is a sacred trust.</a:t>
            </a:r>
          </a:p>
          <a:p>
            <a:r>
              <a:rPr lang="en-US" dirty="0"/>
              <a:t>Acquiring power is not an end in itself. It is to be used for the good of others and the environment.</a:t>
            </a:r>
          </a:p>
        </p:txBody>
      </p:sp>
    </p:spTree>
    <p:extLst>
      <p:ext uri="{BB962C8B-B14F-4D97-AF65-F5344CB8AC3E}">
        <p14:creationId xmlns:p14="http://schemas.microsoft.com/office/powerpoint/2010/main" val="1735183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chor="ctr">
            <a:normAutofit/>
          </a:bodyPr>
          <a:lstStyle/>
          <a:p>
            <a:r>
              <a:rPr lang="en-US" dirty="0"/>
              <a:t>Relationships with power</a:t>
            </a:r>
          </a:p>
        </p:txBody>
      </p:sp>
      <p:pic>
        <p:nvPicPr>
          <p:cNvPr id="6" name="Content Placeholder 5" descr="A group of men in garment&#10;&#10;Description automatically generated with low confidence">
            <a:extLst>
              <a:ext uri="{FF2B5EF4-FFF2-40B4-BE49-F238E27FC236}">
                <a16:creationId xmlns:a16="http://schemas.microsoft.com/office/drawing/2014/main" id="{632DFDB4-9F92-4BF3-BD55-010F0F76A9A3}"/>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5077" r="15360" b="-1"/>
          <a:stretch/>
        </p:blipFill>
        <p:spPr>
          <a:xfrm>
            <a:off x="457200" y="1600200"/>
            <a:ext cx="4038600" cy="4525963"/>
          </a:xfrm>
          <a:noFill/>
        </p:spPr>
      </p:pic>
      <p:sp>
        <p:nvSpPr>
          <p:cNvPr id="3" name="Content Placeholder 2"/>
          <p:cNvSpPr>
            <a:spLocks noGrp="1"/>
          </p:cNvSpPr>
          <p:nvPr>
            <p:ph sz="half" idx="2"/>
          </p:nvPr>
        </p:nvSpPr>
        <p:spPr>
          <a:xfrm>
            <a:off x="4648200" y="1600200"/>
            <a:ext cx="4038600" cy="4525963"/>
          </a:xfrm>
        </p:spPr>
        <p:txBody>
          <a:bodyPr>
            <a:normAutofit/>
          </a:bodyPr>
          <a:lstStyle/>
          <a:p>
            <a:pPr>
              <a:lnSpc>
                <a:spcPct val="90000"/>
              </a:lnSpc>
            </a:pPr>
            <a:r>
              <a:rPr lang="en-US" sz="2000"/>
              <a:t>In certain rituals in which both men and women participate, women’s menstrual blood is often thought to diminish or weaken the ritual or the men’s spiritual power. </a:t>
            </a:r>
          </a:p>
          <a:p>
            <a:pPr>
              <a:lnSpc>
                <a:spcPct val="90000"/>
              </a:lnSpc>
            </a:pPr>
            <a:r>
              <a:rPr lang="en-US" sz="2000"/>
              <a:t>In most Native American nations that have sweat lodge ceremonies for ritual purification, menstruating women are not allowed to enter the lodge. </a:t>
            </a:r>
          </a:p>
          <a:p>
            <a:pPr>
              <a:lnSpc>
                <a:spcPct val="90000"/>
              </a:lnSpc>
            </a:pPr>
            <a:r>
              <a:rPr lang="en-US" sz="2000"/>
              <a:t>A few cultures, such as the Ainu of Japan, have prized menstrual blood as a potent offering returned to the earth</a:t>
            </a:r>
          </a:p>
        </p:txBody>
      </p:sp>
    </p:spTree>
    <p:extLst>
      <p:ext uri="{BB962C8B-B14F-4D97-AF65-F5344CB8AC3E}">
        <p14:creationId xmlns:p14="http://schemas.microsoft.com/office/powerpoint/2010/main" val="1075273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2.4 Spiritual specialists</a:t>
            </a:r>
          </a:p>
        </p:txBody>
      </p:sp>
      <p:sp>
        <p:nvSpPr>
          <p:cNvPr id="3" name="Content Placeholder 2"/>
          <p:cNvSpPr>
            <a:spLocks noGrp="1"/>
          </p:cNvSpPr>
          <p:nvPr>
            <p:ph idx="1"/>
          </p:nvPr>
        </p:nvSpPr>
        <p:spPr/>
        <p:txBody>
          <a:bodyPr>
            <a:normAutofit fontScale="92500" lnSpcReduction="20000"/>
          </a:bodyPr>
          <a:lstStyle/>
          <a:p>
            <a:r>
              <a:rPr lang="en-US" dirty="0"/>
              <a:t>The indigenous worldview is that the Supreme Being is present in all places and fills all things, and anyone can interact with it.</a:t>
            </a:r>
          </a:p>
          <a:p>
            <a:r>
              <a:rPr lang="en-US" dirty="0"/>
              <a:t>Spiritual specialists within these religions dedicate themselves through special training and initiation to participate in activities involved with the world of the spirits.</a:t>
            </a:r>
          </a:p>
          <a:p>
            <a:r>
              <a:rPr lang="en-US" dirty="0"/>
              <a:t>These sacred roles can take several forms: storytellers, poets, tricksters or sacred fools, sacred clowns and dancers, priests and priestesses.</a:t>
            </a:r>
          </a:p>
        </p:txBody>
      </p:sp>
    </p:spTree>
    <p:extLst>
      <p:ext uri="{BB962C8B-B14F-4D97-AF65-F5344CB8AC3E}">
        <p14:creationId xmlns:p14="http://schemas.microsoft.com/office/powerpoint/2010/main" val="83858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“I am a child of both worlds. Despite being a university professor, and one who has embraced modernity, I am still a </a:t>
            </a:r>
            <a:r>
              <a:rPr lang="en-US" dirty="0" err="1"/>
              <a:t>Maasai</a:t>
            </a:r>
            <a:r>
              <a:rPr lang="en-US" dirty="0"/>
              <a:t> girl deep </a:t>
            </a:r>
            <a:r>
              <a:rPr lang="en-US"/>
              <a:t>down.”</a:t>
            </a:r>
            <a:endParaRPr lang="en-US" dirty="0"/>
          </a:p>
          <a:p>
            <a:pPr marL="0" indent="0" algn="just">
              <a:buNone/>
            </a:pPr>
            <a:endParaRPr lang="en-US" dirty="0"/>
          </a:p>
          <a:p>
            <a:pPr marL="0" indent="0" algn="r">
              <a:buNone/>
            </a:pPr>
            <a:r>
              <a:rPr lang="en-US" dirty="0" err="1"/>
              <a:t>Damaris</a:t>
            </a:r>
            <a:r>
              <a:rPr lang="en-US" dirty="0"/>
              <a:t> </a:t>
            </a:r>
            <a:r>
              <a:rPr lang="en-US" dirty="0" err="1"/>
              <a:t>Parsitau</a:t>
            </a:r>
            <a:endParaRPr lang="en-US" dirty="0"/>
          </a:p>
        </p:txBody>
      </p:sp>
    </p:spTree>
    <p:extLst>
      <p:ext uri="{BB962C8B-B14F-4D97-AF65-F5344CB8AC3E}">
        <p14:creationId xmlns:p14="http://schemas.microsoft.com/office/powerpoint/2010/main" val="91138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chor="ctr">
            <a:normAutofit/>
          </a:bodyPr>
          <a:lstStyle/>
          <a:p>
            <a:r>
              <a:rPr lang="en-US" dirty="0"/>
              <a:t>Relationships with spirit</a:t>
            </a:r>
          </a:p>
        </p:txBody>
      </p:sp>
      <p:pic>
        <p:nvPicPr>
          <p:cNvPr id="8" name="Content Placeholder 7" descr="A picture containing tree, outdoor, sky, water&#10;&#10;Description automatically generated">
            <a:extLst>
              <a:ext uri="{FF2B5EF4-FFF2-40B4-BE49-F238E27FC236}">
                <a16:creationId xmlns:a16="http://schemas.microsoft.com/office/drawing/2014/main" id="{15A52E0B-DED8-4DEF-9925-1B0ED817C19F}"/>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5344" r="15987"/>
          <a:stretch/>
        </p:blipFill>
        <p:spPr>
          <a:xfrm>
            <a:off x="457200" y="1600200"/>
            <a:ext cx="4038600" cy="4525963"/>
          </a:xfrm>
          <a:noFill/>
        </p:spPr>
      </p:pic>
      <p:sp>
        <p:nvSpPr>
          <p:cNvPr id="3" name="Content Placeholder 2"/>
          <p:cNvSpPr>
            <a:spLocks noGrp="1"/>
          </p:cNvSpPr>
          <p:nvPr>
            <p:ph sz="half" idx="2"/>
          </p:nvPr>
        </p:nvSpPr>
        <p:spPr>
          <a:xfrm>
            <a:off x="4648200" y="1600200"/>
            <a:ext cx="4038600" cy="4525963"/>
          </a:xfrm>
        </p:spPr>
        <p:txBody>
          <a:bodyPr>
            <a:normAutofit/>
          </a:bodyPr>
          <a:lstStyle/>
          <a:p>
            <a:pPr>
              <a:lnSpc>
                <a:spcPct val="90000"/>
              </a:lnSpc>
            </a:pPr>
            <a:r>
              <a:rPr lang="en-US" sz="2000"/>
              <a:t>These may include deities with human-like personalities, the nature spirits of special local places, such as venerable trees and mountains, animal spirit helpers, personified elemental forces, or the </a:t>
            </a:r>
            <a:r>
              <a:rPr lang="en-US" sz="2000" err="1"/>
              <a:t>nagas</a:t>
            </a:r>
            <a:r>
              <a:rPr lang="en-US" sz="2000"/>
              <a:t>, known to the traditional peoples of Nepal as invisible serpentine spirits who control the circulation of water in the world and also within our bodies</a:t>
            </a:r>
          </a:p>
          <a:p>
            <a:pPr>
              <a:lnSpc>
                <a:spcPct val="90000"/>
              </a:lnSpc>
            </a:pPr>
            <a:r>
              <a:rPr lang="en-US" sz="2000"/>
              <a:t>Naga Panchami, the Festival of Snakes</a:t>
            </a:r>
          </a:p>
        </p:txBody>
      </p:sp>
    </p:spTree>
    <p:extLst>
      <p:ext uri="{BB962C8B-B14F-4D97-AF65-F5344CB8AC3E}">
        <p14:creationId xmlns:p14="http://schemas.microsoft.com/office/powerpoint/2010/main" val="1888142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chor="ctr">
            <a:normAutofit/>
          </a:bodyPr>
          <a:lstStyle/>
          <a:p>
            <a:r>
              <a:rPr lang="en-US" dirty="0"/>
              <a:t>Relationships with spirit</a:t>
            </a:r>
          </a:p>
        </p:txBody>
      </p:sp>
      <p:sp>
        <p:nvSpPr>
          <p:cNvPr id="3" name="Content Placeholder 2"/>
          <p:cNvSpPr>
            <a:spLocks noGrp="1"/>
          </p:cNvSpPr>
          <p:nvPr>
            <p:ph sz="half" idx="1"/>
          </p:nvPr>
        </p:nvSpPr>
        <p:spPr>
          <a:xfrm>
            <a:off x="457200" y="1600200"/>
            <a:ext cx="4038600" cy="4525963"/>
          </a:xfrm>
        </p:spPr>
        <p:txBody>
          <a:bodyPr>
            <a:normAutofit/>
          </a:bodyPr>
          <a:lstStyle/>
          <a:p>
            <a:pPr>
              <a:lnSpc>
                <a:spcPct val="90000"/>
              </a:lnSpc>
            </a:pPr>
            <a:r>
              <a:rPr lang="en-US" sz="2400"/>
              <a:t>Many unseen powers are perceived to be at work in the material world.</a:t>
            </a:r>
          </a:p>
          <a:p>
            <a:pPr>
              <a:lnSpc>
                <a:spcPct val="90000"/>
              </a:lnSpc>
            </a:pPr>
            <a:r>
              <a:rPr lang="en-US" sz="2400"/>
              <a:t> In addition to ancestors, some of these are perceived without form, as mysterious presences, who may be benevolent or malevolent. </a:t>
            </a:r>
          </a:p>
          <a:p>
            <a:pPr>
              <a:lnSpc>
                <a:spcPct val="90000"/>
              </a:lnSpc>
            </a:pPr>
            <a:r>
              <a:rPr lang="en-US" sz="2400"/>
              <a:t>Others are perceived as having more definite, albeit invisible, forms and personalities. </a:t>
            </a:r>
          </a:p>
        </p:txBody>
      </p:sp>
      <p:pic>
        <p:nvPicPr>
          <p:cNvPr id="6" name="Content Placeholder 5" descr="A picture containing person, ground, outdoor, red&#10;&#10;Description automatically generated">
            <a:extLst>
              <a:ext uri="{FF2B5EF4-FFF2-40B4-BE49-F238E27FC236}">
                <a16:creationId xmlns:a16="http://schemas.microsoft.com/office/drawing/2014/main" id="{3089FC74-B19B-45B1-B911-B0C6A1DDDE9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2121" r="20957" b="3"/>
          <a:stretch/>
        </p:blipFill>
        <p:spPr>
          <a:xfrm>
            <a:off x="4648200" y="1600200"/>
            <a:ext cx="4038600" cy="4525963"/>
          </a:xfrm>
          <a:noFill/>
        </p:spPr>
      </p:pic>
    </p:spTree>
    <p:extLst>
      <p:ext uri="{BB962C8B-B14F-4D97-AF65-F5344CB8AC3E}">
        <p14:creationId xmlns:p14="http://schemas.microsoft.com/office/powerpoint/2010/main" val="4292710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2.4 Storytellers and other sacred roles</a:t>
            </a:r>
          </a:p>
        </p:txBody>
      </p:sp>
      <p:sp>
        <p:nvSpPr>
          <p:cNvPr id="3" name="Content Placeholder 2"/>
          <p:cNvSpPr>
            <a:spLocks noGrp="1"/>
          </p:cNvSpPr>
          <p:nvPr>
            <p:ph idx="1"/>
          </p:nvPr>
        </p:nvSpPr>
        <p:spPr/>
        <p:txBody>
          <a:bodyPr>
            <a:normAutofit fontScale="92500" lnSpcReduction="10000"/>
          </a:bodyPr>
          <a:lstStyle/>
          <a:p>
            <a:r>
              <a:rPr lang="en-US" dirty="0"/>
              <a:t>Storytellers play a central role in indigenous religions, for it is they who memorize and transmit the sacred traditions.</a:t>
            </a:r>
          </a:p>
          <a:p>
            <a:r>
              <a:rPr lang="en-US" dirty="0"/>
              <a:t>Some storytelling traditions were lost during times when indigenous groups were subject to colonial rule.</a:t>
            </a:r>
          </a:p>
          <a:p>
            <a:r>
              <a:rPr lang="en-US" dirty="0"/>
              <a:t>Poets and musicians may also play a key role in preserving and transmitting traditions.</a:t>
            </a:r>
          </a:p>
          <a:p>
            <a:r>
              <a:rPr lang="en-US" dirty="0"/>
              <a:t>Secret societies for men and women are also common among indigenous religions.</a:t>
            </a:r>
          </a:p>
        </p:txBody>
      </p:sp>
    </p:spTree>
    <p:extLst>
      <p:ext uri="{BB962C8B-B14F-4D97-AF65-F5344CB8AC3E}">
        <p14:creationId xmlns:p14="http://schemas.microsoft.com/office/powerpoint/2010/main" val="67213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2.4 Storytellers and other sacred roles</a:t>
            </a:r>
          </a:p>
        </p:txBody>
      </p:sp>
      <p:sp>
        <p:nvSpPr>
          <p:cNvPr id="3" name="Content Placeholder 2"/>
          <p:cNvSpPr>
            <a:spLocks noGrp="1"/>
          </p:cNvSpPr>
          <p:nvPr>
            <p:ph idx="1"/>
          </p:nvPr>
        </p:nvSpPr>
        <p:spPr/>
        <p:txBody>
          <a:bodyPr>
            <a:normAutofit fontScale="77500" lnSpcReduction="20000"/>
          </a:bodyPr>
          <a:lstStyle/>
          <a:p>
            <a:r>
              <a:rPr lang="en-US" dirty="0"/>
              <a:t>Members are initiated into secret traditions that may involve donning ceremonial dress as part of a ritual to establish contact with particular spirits.</a:t>
            </a:r>
          </a:p>
          <a:p>
            <a:r>
              <a:rPr lang="en-US" dirty="0"/>
              <a:t>Although men’s and women’s secret societies are separate, their rituals ultimately refer to the eternal Dreaming, in which male and female are not differentiated.</a:t>
            </a:r>
          </a:p>
          <a:p>
            <a:r>
              <a:rPr lang="en-US" dirty="0"/>
              <a:t>Sacred dancers likewise make the unseen powers visible through symbolic body movements.</a:t>
            </a:r>
          </a:p>
          <a:p>
            <a:r>
              <a:rPr lang="en-US" dirty="0"/>
              <a:t>In indigenous societies with some degree of social stratification, there may be specially trained priests and priestesses who are responsible for specific rituals that ensure a smooth relationship with the spirit world</a:t>
            </a:r>
          </a:p>
        </p:txBody>
      </p:sp>
    </p:spTree>
    <p:extLst>
      <p:ext uri="{BB962C8B-B14F-4D97-AF65-F5344CB8AC3E}">
        <p14:creationId xmlns:p14="http://schemas.microsoft.com/office/powerpoint/2010/main" val="3252824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2.4 Mystical Intermediaries</a:t>
            </a:r>
          </a:p>
        </p:txBody>
      </p:sp>
      <p:sp>
        <p:nvSpPr>
          <p:cNvPr id="3" name="Content Placeholder 2"/>
          <p:cNvSpPr>
            <a:spLocks noGrp="1"/>
          </p:cNvSpPr>
          <p:nvPr>
            <p:ph idx="1"/>
          </p:nvPr>
        </p:nvSpPr>
        <p:spPr/>
        <p:txBody>
          <a:bodyPr>
            <a:normAutofit/>
          </a:bodyPr>
          <a:lstStyle/>
          <a:p>
            <a:endParaRPr lang="en-US" dirty="0"/>
          </a:p>
          <a:p>
            <a:r>
              <a:rPr lang="en-US" dirty="0"/>
              <a:t>Modern medicine is beginning to adopt some of the approaches taken by these visionaries, who saw the physiological health of the individual as an expression of his or her psychological and sometime spiritual health.</a:t>
            </a:r>
          </a:p>
          <a:p>
            <a:endParaRPr lang="en-US" dirty="0"/>
          </a:p>
        </p:txBody>
      </p:sp>
    </p:spTree>
    <p:extLst>
      <p:ext uri="{BB962C8B-B14F-4D97-AF65-F5344CB8AC3E}">
        <p14:creationId xmlns:p14="http://schemas.microsoft.com/office/powerpoint/2010/main" val="40173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2.4 Mystical Intermediaries</a:t>
            </a:r>
          </a:p>
        </p:txBody>
      </p:sp>
      <p:sp>
        <p:nvSpPr>
          <p:cNvPr id="3" name="Content Placeholder 2"/>
          <p:cNvSpPr>
            <a:spLocks noGrp="1"/>
          </p:cNvSpPr>
          <p:nvPr>
            <p:ph idx="1"/>
          </p:nvPr>
        </p:nvSpPr>
        <p:spPr/>
        <p:txBody>
          <a:bodyPr>
            <a:normAutofit lnSpcReduction="10000"/>
          </a:bodyPr>
          <a:lstStyle/>
          <a:p>
            <a:r>
              <a:rPr lang="en-US" dirty="0"/>
              <a:t>Most distinctive among the spiritual specialists are the </a:t>
            </a:r>
            <a:r>
              <a:rPr lang="en-US" b="1" dirty="0"/>
              <a:t>shamans</a:t>
            </a:r>
            <a:r>
              <a:rPr lang="en-US" dirty="0"/>
              <a:t>.</a:t>
            </a:r>
          </a:p>
          <a:p>
            <a:r>
              <a:rPr lang="en-US" b="1" dirty="0"/>
              <a:t>Shaman</a:t>
            </a:r>
            <a:r>
              <a:rPr lang="en-US" dirty="0"/>
              <a:t> is a Siberian word that scholars use to refer to this group generically.</a:t>
            </a:r>
          </a:p>
          <a:p>
            <a:r>
              <a:rPr lang="en-US" dirty="0"/>
              <a:t>They are mystical intermediaries between the nonphysical and physical worlds who have attained this status either through heredity, a special gift, or initiation through certain religious ordeals.</a:t>
            </a:r>
          </a:p>
        </p:txBody>
      </p:sp>
    </p:spTree>
    <p:extLst>
      <p:ext uri="{BB962C8B-B14F-4D97-AF65-F5344CB8AC3E}">
        <p14:creationId xmlns:p14="http://schemas.microsoft.com/office/powerpoint/2010/main" val="3932270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2.4 Mystical Intermediaries</a:t>
            </a:r>
          </a:p>
        </p:txBody>
      </p:sp>
      <p:sp>
        <p:nvSpPr>
          <p:cNvPr id="3" name="Content Placeholder 2"/>
          <p:cNvSpPr>
            <a:spLocks noGrp="1"/>
          </p:cNvSpPr>
          <p:nvPr>
            <p:ph idx="1"/>
          </p:nvPr>
        </p:nvSpPr>
        <p:spPr/>
        <p:txBody>
          <a:bodyPr>
            <a:normAutofit lnSpcReduction="10000"/>
          </a:bodyPr>
          <a:lstStyle/>
          <a:p>
            <a:r>
              <a:rPr lang="en-US" dirty="0"/>
              <a:t>Initiation typically involves a death and rebirth experience.</a:t>
            </a:r>
          </a:p>
          <a:p>
            <a:r>
              <a:rPr lang="en-US" dirty="0"/>
              <a:t>Archaeological research indicates that the practices of the shaman probably date back twenty to thirty thousand years.</a:t>
            </a:r>
          </a:p>
          <a:p>
            <a:r>
              <a:rPr lang="en-US" dirty="0"/>
              <a:t>Native Americans speak of the mystical intermediary as a </a:t>
            </a:r>
            <a:r>
              <a:rPr lang="en-US" b="1" dirty="0"/>
              <a:t>medicine person </a:t>
            </a:r>
            <a:r>
              <a:rPr lang="en-US" dirty="0"/>
              <a:t>whose medicine power derives from an outside source.</a:t>
            </a:r>
          </a:p>
        </p:txBody>
      </p:sp>
    </p:spTree>
    <p:extLst>
      <p:ext uri="{BB962C8B-B14F-4D97-AF65-F5344CB8AC3E}">
        <p14:creationId xmlns:p14="http://schemas.microsoft.com/office/powerpoint/2010/main" val="1398805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2.4 Mystical Intermediaries</a:t>
            </a:r>
          </a:p>
        </p:txBody>
      </p:sp>
      <p:sp>
        <p:nvSpPr>
          <p:cNvPr id="3" name="Content Placeholder 2"/>
          <p:cNvSpPr>
            <a:spLocks noGrp="1"/>
          </p:cNvSpPr>
          <p:nvPr>
            <p:ph idx="1"/>
          </p:nvPr>
        </p:nvSpPr>
        <p:spPr/>
        <p:txBody>
          <a:bodyPr>
            <a:normAutofit fontScale="92500" lnSpcReduction="10000"/>
          </a:bodyPr>
          <a:lstStyle/>
          <a:p>
            <a:r>
              <a:rPr lang="en-US" dirty="0"/>
              <a:t>The shaman is often involved in physical, psychological, and social healing.</a:t>
            </a:r>
          </a:p>
          <a:p>
            <a:r>
              <a:rPr lang="en-US" dirty="0"/>
              <a:t>Shamans may travel to the spirit world to learn which spirits may be responsible for problems in the human world.</a:t>
            </a:r>
          </a:p>
          <a:p>
            <a:r>
              <a:rPr lang="en-US" dirty="0"/>
              <a:t>Most native religions see the shaman as a sacred and important person.</a:t>
            </a:r>
          </a:p>
          <a:p>
            <a:r>
              <a:rPr lang="en-US" dirty="0"/>
              <a:t>They view the rites of passage that she or he must endure as very dangerous rituals that are not to be taken lightly.</a:t>
            </a:r>
          </a:p>
        </p:txBody>
      </p:sp>
    </p:spTree>
    <p:extLst>
      <p:ext uri="{BB962C8B-B14F-4D97-AF65-F5344CB8AC3E}">
        <p14:creationId xmlns:p14="http://schemas.microsoft.com/office/powerpoint/2010/main" val="2678923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2.4 Mystical Intermediaries</a:t>
            </a:r>
          </a:p>
        </p:txBody>
      </p:sp>
      <p:sp>
        <p:nvSpPr>
          <p:cNvPr id="3" name="Content Placeholder 2"/>
          <p:cNvSpPr>
            <a:spLocks noGrp="1"/>
          </p:cNvSpPr>
          <p:nvPr>
            <p:ph idx="1"/>
          </p:nvPr>
        </p:nvSpPr>
        <p:spPr/>
        <p:txBody>
          <a:bodyPr>
            <a:normAutofit fontScale="92500" lnSpcReduction="10000"/>
          </a:bodyPr>
          <a:lstStyle/>
          <a:p>
            <a:r>
              <a:rPr lang="en-US" dirty="0"/>
              <a:t>Mystical intermediaries may undergo rites of purification, isolation, and bodily torment to make contact with the spirit world.</a:t>
            </a:r>
          </a:p>
          <a:p>
            <a:r>
              <a:rPr lang="en-US" dirty="0"/>
              <a:t>Usually, they have a guide or mentor to help them along the spiritual journey; the role may be hereditary or seen as a special gift.</a:t>
            </a:r>
          </a:p>
          <a:p>
            <a:r>
              <a:rPr lang="en-US" dirty="0"/>
              <a:t>A shamanic vision is not to be used merely for personal edification but rather is to be used with the group to see how the social order and the planet can be improved.</a:t>
            </a:r>
          </a:p>
        </p:txBody>
      </p:sp>
    </p:spTree>
    <p:extLst>
      <p:ext uri="{BB962C8B-B14F-4D97-AF65-F5344CB8AC3E}">
        <p14:creationId xmlns:p14="http://schemas.microsoft.com/office/powerpoint/2010/main" val="1795513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2.5 Group observances</a:t>
            </a:r>
          </a:p>
        </p:txBody>
      </p:sp>
      <p:sp>
        <p:nvSpPr>
          <p:cNvPr id="3" name="Content Placeholder 2"/>
          <p:cNvSpPr>
            <a:spLocks noGrp="1"/>
          </p:cNvSpPr>
          <p:nvPr>
            <p:ph idx="1"/>
          </p:nvPr>
        </p:nvSpPr>
        <p:spPr/>
        <p:txBody>
          <a:bodyPr>
            <a:normAutofit fontScale="77500" lnSpcReduction="20000"/>
          </a:bodyPr>
          <a:lstStyle/>
          <a:p>
            <a:r>
              <a:rPr lang="en-US" dirty="0"/>
              <a:t>Humans can help maintain the natural harmony of the world by practicing ritual observances.</a:t>
            </a:r>
          </a:p>
          <a:p>
            <a:r>
              <a:rPr lang="en-US" dirty="0"/>
              <a:t>These rituals are community-centered, as are indigenous ways in general.</a:t>
            </a:r>
          </a:p>
          <a:p>
            <a:r>
              <a:rPr lang="en-US" dirty="0"/>
              <a:t>Specific rituals aid the community in perceiving the extraordinary dimensions of the world within the realm of the ordinary.</a:t>
            </a:r>
          </a:p>
          <a:p>
            <a:r>
              <a:rPr lang="en-US" dirty="0"/>
              <a:t>Some of these rituals follow the major points of passage in the human life cycle: birth, naming, puberty, marriage, and death.</a:t>
            </a:r>
          </a:p>
          <a:p>
            <a:r>
              <a:rPr lang="en-US" dirty="0"/>
              <a:t>Some rituals support the group’s strategies for survival.</a:t>
            </a:r>
          </a:p>
          <a:p>
            <a:r>
              <a:rPr lang="en-US" dirty="0"/>
              <a:t>Other rituals are about the beginnings and sacred history of the people.</a:t>
            </a:r>
          </a:p>
        </p:txBody>
      </p:sp>
    </p:spTree>
    <p:extLst>
      <p:ext uri="{BB962C8B-B14F-4D97-AF65-F5344CB8AC3E}">
        <p14:creationId xmlns:p14="http://schemas.microsoft.com/office/powerpoint/2010/main" val="1541213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Goals of this chapter</a:t>
            </a:r>
          </a:p>
        </p:txBody>
      </p:sp>
      <p:sp>
        <p:nvSpPr>
          <p:cNvPr id="3" name="Content Placeholder 2"/>
          <p:cNvSpPr>
            <a:spLocks noGrp="1"/>
          </p:cNvSpPr>
          <p:nvPr>
            <p:ph idx="1"/>
          </p:nvPr>
        </p:nvSpPr>
        <p:spPr/>
        <p:txBody>
          <a:bodyPr>
            <a:normAutofit lnSpcReduction="10000"/>
          </a:bodyPr>
          <a:lstStyle/>
          <a:p>
            <a:pPr marL="514350" indent="-514350">
              <a:buAutoNum type="arabicPeriod"/>
            </a:pPr>
            <a:r>
              <a:rPr lang="en-US" dirty="0"/>
              <a:t>Introduce and explain what an indigenous religion is; </a:t>
            </a:r>
          </a:p>
          <a:p>
            <a:pPr marL="514350" indent="-514350">
              <a:buAutoNum type="arabicPeriod"/>
            </a:pPr>
            <a:r>
              <a:rPr lang="en-US" dirty="0"/>
              <a:t>Help us appreciate why it is difficult to understand these religions and the current perils of their existence; and</a:t>
            </a:r>
          </a:p>
          <a:p>
            <a:pPr marL="514350" indent="-514350">
              <a:buAutoNum type="arabicPeriod"/>
            </a:pPr>
            <a:r>
              <a:rPr lang="en-US" dirty="0"/>
              <a:t>Present key common features of indigenous religions with particular emphasis on their views of humanity’s relationships with spirits, creation, and power.</a:t>
            </a:r>
          </a:p>
        </p:txBody>
      </p:sp>
    </p:spTree>
    <p:extLst>
      <p:ext uri="{BB962C8B-B14F-4D97-AF65-F5344CB8AC3E}">
        <p14:creationId xmlns:p14="http://schemas.microsoft.com/office/powerpoint/2010/main" val="1026686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2.5 Group observances</a:t>
            </a:r>
          </a:p>
        </p:txBody>
      </p:sp>
      <p:sp>
        <p:nvSpPr>
          <p:cNvPr id="3" name="Content Placeholder 2"/>
          <p:cNvSpPr>
            <a:spLocks noGrp="1"/>
          </p:cNvSpPr>
          <p:nvPr>
            <p:ph idx="1"/>
          </p:nvPr>
        </p:nvSpPr>
        <p:spPr/>
        <p:txBody>
          <a:bodyPr>
            <a:normAutofit lnSpcReduction="10000"/>
          </a:bodyPr>
          <a:lstStyle/>
          <a:p>
            <a:r>
              <a:rPr lang="en-US" dirty="0"/>
              <a:t>Communities can also assemble for spiritual renewal and ritual purification.</a:t>
            </a:r>
          </a:p>
          <a:p>
            <a:r>
              <a:rPr lang="en-US" dirty="0"/>
              <a:t>Even pilgrimages to sacred sites are frequently communal.</a:t>
            </a:r>
          </a:p>
          <a:p>
            <a:r>
              <a:rPr lang="en-US" dirty="0"/>
              <a:t>An awareness of the place and community-centeredness of indigenous faiths and their rituals increases one’s sensitivity to the plight of those who are driven out of, or forcibly taken from, their native communities.</a:t>
            </a:r>
          </a:p>
        </p:txBody>
      </p:sp>
    </p:spTree>
    <p:extLst>
      <p:ext uri="{BB962C8B-B14F-4D97-AF65-F5344CB8AC3E}">
        <p14:creationId xmlns:p14="http://schemas.microsoft.com/office/powerpoint/2010/main" val="2960538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2.5 Group observances</a:t>
            </a:r>
          </a:p>
        </p:txBody>
      </p:sp>
      <p:sp>
        <p:nvSpPr>
          <p:cNvPr id="3" name="Content Placeholder 2"/>
          <p:cNvSpPr>
            <a:spLocks noGrp="1"/>
          </p:cNvSpPr>
          <p:nvPr>
            <p:ph idx="1"/>
          </p:nvPr>
        </p:nvSpPr>
        <p:spPr/>
        <p:txBody>
          <a:bodyPr>
            <a:normAutofit fontScale="92500" lnSpcReduction="10000"/>
          </a:bodyPr>
          <a:lstStyle/>
          <a:p>
            <a:r>
              <a:rPr lang="en-US" dirty="0"/>
              <a:t>Such people lose not only their individual identity but also their relationship to a tightly knit group and meaningful religious rituals.</a:t>
            </a:r>
          </a:p>
          <a:p>
            <a:r>
              <a:rPr lang="en-US" dirty="0"/>
              <a:t>Such awareness also helps explain the reluctance of some groups to share their rituals with non-indigenous people who wish to participate.</a:t>
            </a:r>
          </a:p>
          <a:p>
            <a:r>
              <a:rPr lang="en-US" dirty="0"/>
              <a:t>A sincere New Ager who wishes to join a sweat lodge ceremony for a few days, for example, may have little understanding of or connection to the community that performs the ritual.</a:t>
            </a:r>
          </a:p>
        </p:txBody>
      </p:sp>
    </p:spTree>
    <p:extLst>
      <p:ext uri="{BB962C8B-B14F-4D97-AF65-F5344CB8AC3E}">
        <p14:creationId xmlns:p14="http://schemas.microsoft.com/office/powerpoint/2010/main" val="3562552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2.5 Group observances</a:t>
            </a:r>
          </a:p>
        </p:txBody>
      </p:sp>
      <p:sp>
        <p:nvSpPr>
          <p:cNvPr id="3" name="Content Placeholder 2"/>
          <p:cNvSpPr>
            <a:spLocks noGrp="1"/>
          </p:cNvSpPr>
          <p:nvPr>
            <p:ph idx="1"/>
          </p:nvPr>
        </p:nvSpPr>
        <p:spPr/>
        <p:txBody>
          <a:bodyPr>
            <a:normAutofit/>
          </a:bodyPr>
          <a:lstStyle/>
          <a:p>
            <a:r>
              <a:rPr lang="en-US" dirty="0"/>
              <a:t>Indigenous groups whose communities are broken up by outside forces lose the power of their group rituals.</a:t>
            </a:r>
          </a:p>
          <a:p>
            <a:r>
              <a:rPr lang="en-US" dirty="0"/>
              <a:t>To reestablish communal ritual among African Americans, Professor Maulana Ron Karenga created the celebration of Kwanzaa, based on African “first fruits” harvest festivals.</a:t>
            </a:r>
          </a:p>
        </p:txBody>
      </p:sp>
    </p:spTree>
    <p:extLst>
      <p:ext uri="{BB962C8B-B14F-4D97-AF65-F5344CB8AC3E}">
        <p14:creationId xmlns:p14="http://schemas.microsoft.com/office/powerpoint/2010/main" val="2921879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Kinship with all creation</a:t>
            </a:r>
          </a:p>
        </p:txBody>
      </p:sp>
      <p:sp>
        <p:nvSpPr>
          <p:cNvPr id="3" name="Content Placeholder 2"/>
          <p:cNvSpPr>
            <a:spLocks noGrp="1"/>
          </p:cNvSpPr>
          <p:nvPr>
            <p:ph sz="half" idx="1"/>
          </p:nvPr>
        </p:nvSpPr>
        <p:spPr/>
        <p:txBody>
          <a:bodyPr>
            <a:normAutofit lnSpcReduction="10000"/>
          </a:bodyPr>
          <a:lstStyle/>
          <a:p>
            <a:r>
              <a:rPr lang="en-US" dirty="0"/>
              <a:t>Many traditional peoples know the earth as their mother.</a:t>
            </a:r>
          </a:p>
          <a:p>
            <a:r>
              <a:rPr lang="en-US" dirty="0"/>
              <a:t>Sacredness of nature</a:t>
            </a:r>
          </a:p>
          <a:p>
            <a:pPr lvl="1"/>
            <a:r>
              <a:rPr lang="en-US" dirty="0"/>
              <a:t>Striking features of the natural environment (mountain, canyon) may be perceived as the center from which the whole world was created</a:t>
            </a:r>
          </a:p>
          <a:p>
            <a:pPr lvl="1"/>
            <a:r>
              <a:rPr lang="en-US" dirty="0"/>
              <a:t>Tibet’s Mount Kailash</a:t>
            </a:r>
          </a:p>
        </p:txBody>
      </p:sp>
      <p:pic>
        <p:nvPicPr>
          <p:cNvPr id="6" name="Content Placeholder 5" descr="A picture containing mountain, outdoor, place of worship&#10;&#10;Description automatically generated">
            <a:extLst>
              <a:ext uri="{FF2B5EF4-FFF2-40B4-BE49-F238E27FC236}">
                <a16:creationId xmlns:a16="http://schemas.microsoft.com/office/drawing/2014/main" id="{13A266E9-F559-43DF-82CD-74DFF5C6A1FA}"/>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822600" y="4062080"/>
            <a:ext cx="4038600" cy="2237384"/>
          </a:xfrm>
        </p:spPr>
      </p:pic>
      <p:pic>
        <p:nvPicPr>
          <p:cNvPr id="8" name="Picture 7" descr="A picture containing outdoor, sky, mountain, person&#10;&#10;Description automatically generated">
            <a:extLst>
              <a:ext uri="{FF2B5EF4-FFF2-40B4-BE49-F238E27FC236}">
                <a16:creationId xmlns:a16="http://schemas.microsoft.com/office/drawing/2014/main" id="{C62A0649-CDEF-48EF-821F-3A5476CFB1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1417638"/>
            <a:ext cx="3930201" cy="2620134"/>
          </a:xfrm>
          <a:prstGeom prst="rect">
            <a:avLst/>
          </a:prstGeom>
        </p:spPr>
      </p:pic>
    </p:spTree>
    <p:extLst>
      <p:ext uri="{BB962C8B-B14F-4D97-AF65-F5344CB8AC3E}">
        <p14:creationId xmlns:p14="http://schemas.microsoft.com/office/powerpoint/2010/main" val="3698038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Individual observances</a:t>
            </a:r>
          </a:p>
        </p:txBody>
      </p:sp>
      <p:sp>
        <p:nvSpPr>
          <p:cNvPr id="3" name="Content Placeholder 2"/>
          <p:cNvSpPr>
            <a:spLocks noGrp="1"/>
          </p:cNvSpPr>
          <p:nvPr>
            <p:ph idx="1"/>
          </p:nvPr>
        </p:nvSpPr>
        <p:spPr/>
        <p:txBody>
          <a:bodyPr>
            <a:normAutofit/>
          </a:bodyPr>
          <a:lstStyle/>
          <a:p>
            <a:r>
              <a:rPr lang="en-US" dirty="0"/>
              <a:t>Balancing the communal dimension of ritual observance is individual observance.</a:t>
            </a:r>
          </a:p>
          <a:p>
            <a:r>
              <a:rPr lang="en-US" dirty="0"/>
              <a:t>For native sacred ways, it is considered important for individuals to experience a personal connection with the realm of the spirits.</a:t>
            </a:r>
          </a:p>
          <a:p>
            <a:r>
              <a:rPr lang="en-US" dirty="0"/>
              <a:t>Such connections are open to all people.</a:t>
            </a:r>
          </a:p>
        </p:txBody>
      </p:sp>
    </p:spTree>
    <p:extLst>
      <p:ext uri="{BB962C8B-B14F-4D97-AF65-F5344CB8AC3E}">
        <p14:creationId xmlns:p14="http://schemas.microsoft.com/office/powerpoint/2010/main" val="99399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Individual observances</a:t>
            </a:r>
          </a:p>
        </p:txBody>
      </p:sp>
      <p:sp>
        <p:nvSpPr>
          <p:cNvPr id="3" name="Content Placeholder 2"/>
          <p:cNvSpPr>
            <a:spLocks noGrp="1"/>
          </p:cNvSpPr>
          <p:nvPr>
            <p:ph idx="1"/>
          </p:nvPr>
        </p:nvSpPr>
        <p:spPr/>
        <p:txBody>
          <a:bodyPr>
            <a:normAutofit fontScale="92500"/>
          </a:bodyPr>
          <a:lstStyle/>
          <a:p>
            <a:r>
              <a:rPr lang="en-US" dirty="0"/>
              <a:t>Shamans have a privileged relationship with the spirit realm; however, native religions have also been nicknamed </a:t>
            </a:r>
            <a:r>
              <a:rPr lang="en-US" b="1" dirty="0"/>
              <a:t>democratized shamanism</a:t>
            </a:r>
            <a:r>
              <a:rPr lang="en-US" dirty="0"/>
              <a:t>, stressing the idea that everyone has the opportunity to connect with the spirits.</a:t>
            </a:r>
          </a:p>
          <a:p>
            <a:r>
              <a:rPr lang="en-US" dirty="0"/>
              <a:t>Undergoing a </a:t>
            </a:r>
            <a:r>
              <a:rPr lang="en-US" b="1" dirty="0"/>
              <a:t>vision quest </a:t>
            </a:r>
            <a:r>
              <a:rPr lang="en-US" dirty="0"/>
              <a:t>(typically around the time of puberty) is a common means of access to the other world and may be a means of establishing a relationship with a guardian spirit</a:t>
            </a:r>
          </a:p>
        </p:txBody>
      </p:sp>
    </p:spTree>
    <p:extLst>
      <p:ext uri="{BB962C8B-B14F-4D97-AF65-F5344CB8AC3E}">
        <p14:creationId xmlns:p14="http://schemas.microsoft.com/office/powerpoint/2010/main" val="2002638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2.6 Globalization</a:t>
            </a:r>
          </a:p>
        </p:txBody>
      </p:sp>
      <p:sp>
        <p:nvSpPr>
          <p:cNvPr id="3" name="Content Placeholder 2"/>
          <p:cNvSpPr>
            <a:spLocks noGrp="1"/>
          </p:cNvSpPr>
          <p:nvPr>
            <p:ph idx="1"/>
          </p:nvPr>
        </p:nvSpPr>
        <p:spPr/>
        <p:txBody>
          <a:bodyPr>
            <a:normAutofit lnSpcReduction="10000"/>
          </a:bodyPr>
          <a:lstStyle/>
          <a:p>
            <a:r>
              <a:rPr lang="en-US" dirty="0"/>
              <a:t>Local spiritual traditions have suffered immensely from the onslaught of globalization processes.</a:t>
            </a:r>
          </a:p>
          <a:p>
            <a:r>
              <a:rPr lang="en-US" dirty="0"/>
              <a:t>People are seeing land for which they are caretakers taken over by others who demonstrate little regard for the environment or land.</a:t>
            </a:r>
          </a:p>
          <a:p>
            <a:r>
              <a:rPr lang="en-US" dirty="0"/>
              <a:t>Traditional sacred lifeways are thus being compromised and languages are being lost.</a:t>
            </a:r>
          </a:p>
        </p:txBody>
      </p:sp>
    </p:spTree>
    <p:extLst>
      <p:ext uri="{BB962C8B-B14F-4D97-AF65-F5344CB8AC3E}">
        <p14:creationId xmlns:p14="http://schemas.microsoft.com/office/powerpoint/2010/main" val="11058090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2.6 Globalization</a:t>
            </a:r>
          </a:p>
        </p:txBody>
      </p:sp>
      <p:sp>
        <p:nvSpPr>
          <p:cNvPr id="3" name="Content Placeholder 2"/>
          <p:cNvSpPr>
            <a:spLocks noGrp="1"/>
          </p:cNvSpPr>
          <p:nvPr>
            <p:ph idx="1"/>
          </p:nvPr>
        </p:nvSpPr>
        <p:spPr/>
        <p:txBody>
          <a:bodyPr>
            <a:normAutofit fontScale="92500"/>
          </a:bodyPr>
          <a:lstStyle/>
          <a:p>
            <a:r>
              <a:rPr lang="en-US" dirty="0"/>
              <a:t>Global religions are devaluing and suppressing indigenous ways.</a:t>
            </a:r>
          </a:p>
          <a:p>
            <a:r>
              <a:rPr lang="en-US" dirty="0"/>
              <a:t>While traditional spiritual wisdom has been obliterated in many parts of the world, many indigenous groups are negotiating the challenges of globalization in various constructive ways.</a:t>
            </a:r>
          </a:p>
          <a:p>
            <a:r>
              <a:rPr lang="en-US" dirty="0"/>
              <a:t>In particular, many are playing a key role in environmental preservation and conservation efforts.</a:t>
            </a:r>
          </a:p>
        </p:txBody>
      </p:sp>
    </p:spTree>
    <p:extLst>
      <p:ext uri="{BB962C8B-B14F-4D97-AF65-F5344CB8AC3E}">
        <p14:creationId xmlns:p14="http://schemas.microsoft.com/office/powerpoint/2010/main" val="2579871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2.7 Development issues</a:t>
            </a:r>
          </a:p>
        </p:txBody>
      </p:sp>
      <p:sp>
        <p:nvSpPr>
          <p:cNvPr id="3" name="Content Placeholder 2"/>
          <p:cNvSpPr>
            <a:spLocks noGrp="1"/>
          </p:cNvSpPr>
          <p:nvPr>
            <p:ph idx="1"/>
          </p:nvPr>
        </p:nvSpPr>
        <p:spPr/>
        <p:txBody>
          <a:bodyPr>
            <a:normAutofit fontScale="92500" lnSpcReduction="20000"/>
          </a:bodyPr>
          <a:lstStyle/>
          <a:p>
            <a:r>
              <a:rPr lang="en-US" dirty="0"/>
              <a:t>Contemporary issues involving indigenous religions revolve primarily around one central concern: the near obliteration of these responses to the sacred throughout the world.</a:t>
            </a:r>
          </a:p>
          <a:p>
            <a:r>
              <a:rPr lang="en-US" dirty="0"/>
              <a:t>Barriers to understanding these faiths discussed in the earlier part of this chapter demonstrate indigenous reactions to outside pressures and oppression.</a:t>
            </a:r>
          </a:p>
          <a:p>
            <a:r>
              <a:rPr lang="en-US" dirty="0"/>
              <a:t>The lands of these people have been seized, and development projects have often displaced indigenous peoples.</a:t>
            </a:r>
          </a:p>
        </p:txBody>
      </p:sp>
    </p:spTree>
    <p:extLst>
      <p:ext uri="{BB962C8B-B14F-4D97-AF65-F5344CB8AC3E}">
        <p14:creationId xmlns:p14="http://schemas.microsoft.com/office/powerpoint/2010/main" val="2072832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2.7 Development issues</a:t>
            </a:r>
          </a:p>
        </p:txBody>
      </p:sp>
      <p:sp>
        <p:nvSpPr>
          <p:cNvPr id="3" name="Content Placeholder 2"/>
          <p:cNvSpPr>
            <a:spLocks noGrp="1"/>
          </p:cNvSpPr>
          <p:nvPr>
            <p:ph idx="1"/>
          </p:nvPr>
        </p:nvSpPr>
        <p:spPr/>
        <p:txBody>
          <a:bodyPr>
            <a:normAutofit/>
          </a:bodyPr>
          <a:lstStyle/>
          <a:p>
            <a:r>
              <a:rPr lang="en-US" dirty="0"/>
              <a:t>Indigenous peoples have had their lands exploited by multinational companies for precious natural resources with devastating spiritual and economic consequences.</a:t>
            </a:r>
          </a:p>
          <a:p>
            <a:r>
              <a:rPr lang="en-US" dirty="0"/>
              <a:t>Attempts have been made to transform, or rather conform, their cultural identities and to replace their pathways to the sacred with other schemes of salvation.</a:t>
            </a:r>
          </a:p>
        </p:txBody>
      </p:sp>
    </p:spTree>
    <p:extLst>
      <p:ext uri="{BB962C8B-B14F-4D97-AF65-F5344CB8AC3E}">
        <p14:creationId xmlns:p14="http://schemas.microsoft.com/office/powerpoint/2010/main" val="1809496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Indigenous Sacred Ways</a:t>
            </a:r>
          </a:p>
        </p:txBody>
      </p:sp>
      <p:sp>
        <p:nvSpPr>
          <p:cNvPr id="3" name="Content Placeholder 2"/>
          <p:cNvSpPr>
            <a:spLocks noGrp="1"/>
          </p:cNvSpPr>
          <p:nvPr>
            <p:ph idx="1"/>
          </p:nvPr>
        </p:nvSpPr>
        <p:spPr/>
        <p:txBody>
          <a:bodyPr>
            <a:normAutofit/>
          </a:bodyPr>
          <a:lstStyle/>
          <a:p>
            <a:pPr marL="514350" indent="-514350">
              <a:buAutoNum type="arabicPeriod"/>
            </a:pPr>
            <a:r>
              <a:rPr lang="en-US" dirty="0"/>
              <a:t>A great many people have at least heard of some of the major global religions, such as Buddhism, Christianity, Hinduism, Islam, and Judaism, fewer may be familiar with the religions and sacred ways of traditional indigenous peoples, or the descendants of the original inhabitants of lands now controlled by larger political systems</a:t>
            </a:r>
          </a:p>
        </p:txBody>
      </p:sp>
    </p:spTree>
    <p:extLst>
      <p:ext uri="{BB962C8B-B14F-4D97-AF65-F5344CB8AC3E}">
        <p14:creationId xmlns:p14="http://schemas.microsoft.com/office/powerpoint/2010/main" val="21327475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2.7 Development issues</a:t>
            </a:r>
          </a:p>
        </p:txBody>
      </p:sp>
      <p:sp>
        <p:nvSpPr>
          <p:cNvPr id="3" name="Content Placeholder 2"/>
          <p:cNvSpPr>
            <a:spLocks noGrp="1"/>
          </p:cNvSpPr>
          <p:nvPr>
            <p:ph idx="1"/>
          </p:nvPr>
        </p:nvSpPr>
        <p:spPr/>
        <p:txBody>
          <a:bodyPr>
            <a:normAutofit fontScale="85000" lnSpcReduction="10000"/>
          </a:bodyPr>
          <a:lstStyle/>
          <a:p>
            <a:r>
              <a:rPr lang="en-US" dirty="0"/>
              <a:t>An irony amid this tragedy is that the indigenous worldview, which reveres all creation, recognizes the interdependence of all circles of life, and understands humanity’s relationship to mother earth as reciprocal-nurturing rather than domineering-subduing, may be precisely the necessary outlook to adopt to slow down and eventually stop the present ecological ravaging of the planet.</a:t>
            </a:r>
          </a:p>
          <a:p>
            <a:r>
              <a:rPr lang="en-US" dirty="0"/>
              <a:t>Some indigenous peoples believe that their traditional sacred ways are not only valid but actually essential for the future of the world</a:t>
            </a:r>
          </a:p>
        </p:txBody>
      </p:sp>
    </p:spTree>
    <p:extLst>
      <p:ext uri="{BB962C8B-B14F-4D97-AF65-F5344CB8AC3E}">
        <p14:creationId xmlns:p14="http://schemas.microsoft.com/office/powerpoint/2010/main" val="2886159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Indigenous Sacred Ways</a:t>
            </a:r>
          </a:p>
        </p:txBody>
      </p:sp>
      <p:sp>
        <p:nvSpPr>
          <p:cNvPr id="3" name="Content Placeholder 2"/>
          <p:cNvSpPr>
            <a:spLocks noGrp="1"/>
          </p:cNvSpPr>
          <p:nvPr>
            <p:ph idx="1"/>
          </p:nvPr>
        </p:nvSpPr>
        <p:spPr/>
        <p:txBody>
          <a:bodyPr>
            <a:noAutofit/>
          </a:bodyPr>
          <a:lstStyle/>
          <a:p>
            <a:pPr marL="514350" indent="-514350">
              <a:buAutoNum type="arabicPeriod"/>
            </a:pPr>
            <a:r>
              <a:rPr lang="en-US" b="0" i="0" u="none" strike="noStrike" baseline="0" dirty="0">
                <a:solidFill>
                  <a:srgbClr val="000000"/>
                </a:solidFill>
                <a:latin typeface="Calibri" panose="020F0502020204030204" pitchFamily="34" charset="0"/>
                <a:cs typeface="Calibri" panose="020F0502020204030204" pitchFamily="34" charset="0"/>
              </a:rPr>
              <a:t>The sacred ways of indigenous peoples that are passed down from generation to generation are referred to as Indigenous Religions. </a:t>
            </a:r>
          </a:p>
          <a:p>
            <a:pPr marL="514350" indent="-514350">
              <a:buAutoNum type="arabicPeriod"/>
            </a:pPr>
            <a:r>
              <a:rPr lang="en-US" b="0" i="0" u="none" strike="noStrike" baseline="0" dirty="0">
                <a:solidFill>
                  <a:srgbClr val="000000"/>
                </a:solidFill>
                <a:latin typeface="Calibri" panose="020F0502020204030204" pitchFamily="34" charset="0"/>
                <a:cs typeface="Calibri" panose="020F0502020204030204" pitchFamily="34" charset="0"/>
              </a:rPr>
              <a:t>Their followers constitute roughly 4 percent of the world’s population. </a:t>
            </a:r>
          </a:p>
          <a:p>
            <a:pPr marL="514350" indent="-514350">
              <a:buAutoNum type="arabicPeriod"/>
            </a:pPr>
            <a:r>
              <a:rPr lang="en-US" b="0" i="0" u="none" strike="noStrike" baseline="0" dirty="0">
                <a:solidFill>
                  <a:srgbClr val="000000"/>
                </a:solidFill>
                <a:latin typeface="Calibri" panose="020F0502020204030204" pitchFamily="34" charset="0"/>
                <a:cs typeface="Calibri" panose="020F0502020204030204" pitchFamily="34" charset="0"/>
              </a:rPr>
              <a:t>While globalization has diluted sacred ways in some cases, it has also helped them to spread internationally. </a:t>
            </a:r>
          </a:p>
        </p:txBody>
      </p:sp>
    </p:spTree>
    <p:extLst>
      <p:ext uri="{BB962C8B-B14F-4D97-AF65-F5344CB8AC3E}">
        <p14:creationId xmlns:p14="http://schemas.microsoft.com/office/powerpoint/2010/main" val="95481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2.1   Understanding indigenous sacred ways</a:t>
            </a:r>
          </a:p>
        </p:txBody>
      </p:sp>
      <p:sp>
        <p:nvSpPr>
          <p:cNvPr id="3" name="Content Placeholder 2"/>
          <p:cNvSpPr>
            <a:spLocks noGrp="1"/>
          </p:cNvSpPr>
          <p:nvPr>
            <p:ph idx="1"/>
          </p:nvPr>
        </p:nvSpPr>
        <p:spPr/>
        <p:txBody>
          <a:bodyPr>
            <a:normAutofit fontScale="92500"/>
          </a:bodyPr>
          <a:lstStyle/>
          <a:p>
            <a:r>
              <a:rPr lang="en-US" dirty="0"/>
              <a:t>Indigenous sacred ways have traditionally been little understood by outsiders.</a:t>
            </a:r>
          </a:p>
          <a:p>
            <a:r>
              <a:rPr lang="en-US" dirty="0"/>
              <a:t>Many indigenous traditions have been practiced in secret, and until recently, those who have attempted to comprehend them had little preparation or background for doing so. </a:t>
            </a:r>
          </a:p>
          <a:p>
            <a:r>
              <a:rPr lang="en-US" dirty="0"/>
              <a:t>For instance, anthropologists who tried to ferret out the native sacred ways did so from a Western nonspiritual perspective.</a:t>
            </a:r>
          </a:p>
        </p:txBody>
      </p:sp>
    </p:spTree>
    <p:extLst>
      <p:ext uri="{BB962C8B-B14F-4D97-AF65-F5344CB8AC3E}">
        <p14:creationId xmlns:p14="http://schemas.microsoft.com/office/powerpoint/2010/main" val="261941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2.1   Understanding indigenous sacred ways</a:t>
            </a:r>
          </a:p>
        </p:txBody>
      </p:sp>
      <p:sp>
        <p:nvSpPr>
          <p:cNvPr id="3" name="Content Placeholder 2"/>
          <p:cNvSpPr>
            <a:spLocks noGrp="1"/>
          </p:cNvSpPr>
          <p:nvPr>
            <p:ph idx="1"/>
          </p:nvPr>
        </p:nvSpPr>
        <p:spPr/>
        <p:txBody>
          <a:bodyPr>
            <a:normAutofit/>
          </a:bodyPr>
          <a:lstStyle/>
          <a:p>
            <a:endParaRPr lang="en-US" dirty="0"/>
          </a:p>
          <a:p>
            <a:r>
              <a:rPr lang="en-US" dirty="0"/>
              <a:t>Recognizing that such inquirers did not accept the truth of their beliefs and practices, native peoples protected the sanctity of their ways from nonbelievers hiding them or going underground. </a:t>
            </a:r>
          </a:p>
        </p:txBody>
      </p:sp>
    </p:spTree>
    <p:extLst>
      <p:ext uri="{BB962C8B-B14F-4D97-AF65-F5344CB8AC3E}">
        <p14:creationId xmlns:p14="http://schemas.microsoft.com/office/powerpoint/2010/main" val="2970478351"/>
      </p:ext>
    </p:extLst>
  </p:cSld>
  <p:clrMapOvr>
    <a:masterClrMapping/>
  </p:clrMapOvr>
  <mc:AlternateContent xmlns:mc="http://schemas.openxmlformats.org/markup-compatibility/2006" xmlns:p14="http://schemas.microsoft.com/office/powerpoint/2010/main">
    <mc:Choice Requires="p14">
      <p:transition spd="slow" p14:dur="2000" advTm="39131"/>
    </mc:Choice>
    <mc:Fallback xmlns="">
      <p:transition spd="slow" advTm="39131"/>
    </mc:Fallback>
  </mc:AlternateContent>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CF48D25A0F93B40B3C251BE4F734EC1" ma:contentTypeVersion="11" ma:contentTypeDescription="Create a new document." ma:contentTypeScope="" ma:versionID="c8ab096645755f62cd508286a61059c0">
  <xsd:schema xmlns:xsd="http://www.w3.org/2001/XMLSchema" xmlns:xs="http://www.w3.org/2001/XMLSchema" xmlns:p="http://schemas.microsoft.com/office/2006/metadata/properties" xmlns:ns3="95416670-e7f0-472a-b86d-0b7a275a8686" targetNamespace="http://schemas.microsoft.com/office/2006/metadata/properties" ma:root="true" ma:fieldsID="eedf32a710244cc7961217ff544f1db4" ns3:_="">
    <xsd:import namespace="95416670-e7f0-472a-b86d-0b7a275a868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16670-e7f0-472a-b86d-0b7a275a8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A4C840-2445-4151-B839-D83AC652792C}">
  <ds:schemaRefs>
    <ds:schemaRef ds:uri="http://schemas.microsoft.com/sharepoint/v3/contenttype/forms"/>
  </ds:schemaRefs>
</ds:datastoreItem>
</file>

<file path=customXml/itemProps2.xml><?xml version="1.0" encoding="utf-8"?>
<ds:datastoreItem xmlns:ds="http://schemas.openxmlformats.org/officeDocument/2006/customXml" ds:itemID="{17CDED4A-8D16-49D4-B4D4-37800002BB45}">
  <ds:schemaRefs>
    <ds:schemaRef ds:uri="http://schemas.microsoft.com/office/2006/documentManagement/types"/>
    <ds:schemaRef ds:uri="95416670-e7f0-472a-b86d-0b7a275a8686"/>
    <ds:schemaRef ds:uri="http://purl.org/dc/elements/1.1/"/>
    <ds:schemaRef ds:uri="http://purl.org/dc/term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3762FA99-DAC0-4273-8D26-54DB80B906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416670-e7f0-472a-b86d-0b7a275a86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Beebe8e_PPT_master</Template>
  <TotalTime>12850</TotalTime>
  <Words>4111</Words>
  <Application>Microsoft Office PowerPoint</Application>
  <PresentationFormat>On-screen Show (4:3)</PresentationFormat>
  <Paragraphs>248</Paragraphs>
  <Slides>60</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60</vt:i4>
      </vt:variant>
    </vt:vector>
  </HeadingPairs>
  <TitlesOfParts>
    <vt:vector size="65" baseType="lpstr">
      <vt:lpstr>Arial</vt:lpstr>
      <vt:lpstr>Calibri</vt:lpstr>
      <vt:lpstr>Verdana</vt:lpstr>
      <vt:lpstr>Beebe8e_PPT_master</vt:lpstr>
      <vt:lpstr>Office Theme</vt:lpstr>
      <vt:lpstr>PowerPoint Presentation</vt:lpstr>
      <vt:lpstr>Learning Objectives (1 of 2)</vt:lpstr>
      <vt:lpstr>Learning Objectives (2 of 2)</vt:lpstr>
      <vt:lpstr>PowerPoint Presentation</vt:lpstr>
      <vt:lpstr>Goals of this chapter</vt:lpstr>
      <vt:lpstr>Indigenous Sacred Ways</vt:lpstr>
      <vt:lpstr>Indigenous Sacred Ways</vt:lpstr>
      <vt:lpstr>2.1   Understanding indigenous sacred ways</vt:lpstr>
      <vt:lpstr>2.1   Understanding indigenous sacred ways</vt:lpstr>
      <vt:lpstr>2.1   Understanding indigenous sacred ways</vt:lpstr>
      <vt:lpstr>2.1   Understanding indigenous sacred ways</vt:lpstr>
      <vt:lpstr>2.1   Understanding indigenous sacred ways</vt:lpstr>
      <vt:lpstr>2.2 Cultural diversity</vt:lpstr>
      <vt:lpstr>2.2 Cultural diversity</vt:lpstr>
      <vt:lpstr>2.2 Cultural diversity</vt:lpstr>
      <vt:lpstr>2.2 Cultural diversity</vt:lpstr>
      <vt:lpstr>2.2 Cultural diversity</vt:lpstr>
      <vt:lpstr>What is the circle of right relationships?</vt:lpstr>
      <vt:lpstr>What is the circle of right relationships?</vt:lpstr>
      <vt:lpstr>2.3 The circle of right relationships</vt:lpstr>
      <vt:lpstr>Cultural diversity Why are indigenous groups culturally diverse?</vt:lpstr>
      <vt:lpstr>Cultural diversity Why are indigenous groups culturally diverse?</vt:lpstr>
      <vt:lpstr>Cultural diversity Why are indigenous groups culturally diverse?</vt:lpstr>
      <vt:lpstr>Cultural diversity Why are indigenous groups culturally diverse?</vt:lpstr>
      <vt:lpstr>2.3 Relationships with spirit</vt:lpstr>
      <vt:lpstr>2.3 Relationships with spirit</vt:lpstr>
      <vt:lpstr>Cultural diversity </vt:lpstr>
      <vt:lpstr>Relationships with spirit</vt:lpstr>
      <vt:lpstr>2.3 Relationships with spirit</vt:lpstr>
      <vt:lpstr>2.3 Relationships with spirit</vt:lpstr>
      <vt:lpstr>Cultural diversity </vt:lpstr>
      <vt:lpstr>Cultural diversity Why are indigenous groups culturally diverse?</vt:lpstr>
      <vt:lpstr>2.3 Kinship with all creation</vt:lpstr>
      <vt:lpstr>Kinship with all creation</vt:lpstr>
      <vt:lpstr>Kinship with all creation</vt:lpstr>
      <vt:lpstr>Relationships with power</vt:lpstr>
      <vt:lpstr>Relationships with power</vt:lpstr>
      <vt:lpstr>Relationships with power</vt:lpstr>
      <vt:lpstr>2.4 Spiritual specialists</vt:lpstr>
      <vt:lpstr>Relationships with spirit</vt:lpstr>
      <vt:lpstr>Relationships with spirit</vt:lpstr>
      <vt:lpstr>2.4 Storytellers and other sacred roles</vt:lpstr>
      <vt:lpstr>2.4 Storytellers and other sacred roles</vt:lpstr>
      <vt:lpstr>2.4 Mystical Intermediaries</vt:lpstr>
      <vt:lpstr>2.4 Mystical Intermediaries</vt:lpstr>
      <vt:lpstr>2.4 Mystical Intermediaries</vt:lpstr>
      <vt:lpstr>2.4 Mystical Intermediaries</vt:lpstr>
      <vt:lpstr>2.4 Mystical Intermediaries</vt:lpstr>
      <vt:lpstr>2.5 Group observances</vt:lpstr>
      <vt:lpstr>2.5 Group observances</vt:lpstr>
      <vt:lpstr>2.5 Group observances</vt:lpstr>
      <vt:lpstr>2.5 Group observances</vt:lpstr>
      <vt:lpstr>Kinship with all creation</vt:lpstr>
      <vt:lpstr>Individual observances</vt:lpstr>
      <vt:lpstr>Individual observances</vt:lpstr>
      <vt:lpstr>2.6 Globalization</vt:lpstr>
      <vt:lpstr>2.6 Globalization</vt:lpstr>
      <vt:lpstr>2.7 Development issues</vt:lpstr>
      <vt:lpstr>2.7 Development issues</vt:lpstr>
      <vt:lpstr>2.7 Development issues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94</cp:revision>
  <dcterms:created xsi:type="dcterms:W3CDTF">2015-09-18T14:54:36Z</dcterms:created>
  <dcterms:modified xsi:type="dcterms:W3CDTF">2024-01-16T17:38:10Z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0x0101003CF48D25A0F93B40B3C251BE4F734EC1</vt:lpwstr>
  </property>
</Properties>
</file>