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335" r:id="rId3"/>
    <p:sldId id="345" r:id="rId4"/>
    <p:sldId id="346" r:id="rId5"/>
    <p:sldId id="347" r:id="rId6"/>
    <p:sldId id="348" r:id="rId7"/>
    <p:sldId id="349" r:id="rId8"/>
    <p:sldId id="350" r:id="rId9"/>
    <p:sldId id="343" r:id="rId10"/>
    <p:sldId id="344" r:id="rId11"/>
    <p:sldId id="351" r:id="rId12"/>
    <p:sldId id="365" r:id="rId13"/>
    <p:sldId id="352" r:id="rId14"/>
    <p:sldId id="353" r:id="rId15"/>
    <p:sldId id="354" r:id="rId16"/>
    <p:sldId id="355" r:id="rId17"/>
    <p:sldId id="356" r:id="rId18"/>
    <p:sldId id="357" r:id="rId19"/>
    <p:sldId id="358" r:id="rId20"/>
    <p:sldId id="359" r:id="rId21"/>
    <p:sldId id="3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608"/>
    <p:restoredTop sz="96101"/>
  </p:normalViewPr>
  <p:slideViewPr>
    <p:cSldViewPr snapToGrid="0">
      <p:cViewPr>
        <p:scale>
          <a:sx n="120" d="100"/>
          <a:sy n="120" d="100"/>
        </p:scale>
        <p:origin x="1680"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B93F-3E2A-C74F-BFEA-D26690FE2488}" type="datetimeFigureOut">
              <a:rPr lang="en-US" smtClean="0"/>
              <a:t>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F94C52-17AB-5243-9EED-E9B9384B3209}" type="slidenum">
              <a:rPr lang="en-US" smtClean="0"/>
              <a:t>‹#›</a:t>
            </a:fld>
            <a:endParaRPr lang="en-US"/>
          </a:p>
        </p:txBody>
      </p:sp>
    </p:spTree>
    <p:extLst>
      <p:ext uri="{BB962C8B-B14F-4D97-AF65-F5344CB8AC3E}">
        <p14:creationId xmlns:p14="http://schemas.microsoft.com/office/powerpoint/2010/main" val="4228936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94C52-17AB-5243-9EED-E9B9384B3209}" type="slidenum">
              <a:rPr lang="en-US" smtClean="0"/>
              <a:t>12</a:t>
            </a:fld>
            <a:endParaRPr lang="en-US"/>
          </a:p>
        </p:txBody>
      </p:sp>
    </p:spTree>
    <p:extLst>
      <p:ext uri="{BB962C8B-B14F-4D97-AF65-F5344CB8AC3E}">
        <p14:creationId xmlns:p14="http://schemas.microsoft.com/office/powerpoint/2010/main" val="642996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F94C52-17AB-5243-9EED-E9B9384B3209}" type="slidenum">
              <a:rPr lang="en-US" smtClean="0"/>
              <a:t>14</a:t>
            </a:fld>
            <a:endParaRPr lang="en-US"/>
          </a:p>
        </p:txBody>
      </p:sp>
    </p:spTree>
    <p:extLst>
      <p:ext uri="{BB962C8B-B14F-4D97-AF65-F5344CB8AC3E}">
        <p14:creationId xmlns:p14="http://schemas.microsoft.com/office/powerpoint/2010/main" val="121645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F9AE07-89C6-F443-97AC-F6CE14E72020}" type="datetimeFigureOut">
              <a:rPr lang="en-US" smtClean="0"/>
              <a:t>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2352658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9AE07-89C6-F443-97AC-F6CE14E72020}" type="datetimeFigureOut">
              <a:rPr lang="en-US" smtClean="0"/>
              <a:t>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1051366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9AE07-89C6-F443-97AC-F6CE14E72020}" type="datetimeFigureOut">
              <a:rPr lang="en-US" smtClean="0"/>
              <a:t>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2914889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F9AE07-89C6-F443-97AC-F6CE14E72020}" type="datetimeFigureOut">
              <a:rPr lang="en-US" smtClean="0"/>
              <a:t>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968265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F9AE07-89C6-F443-97AC-F6CE14E72020}" type="datetimeFigureOut">
              <a:rPr lang="en-US" smtClean="0"/>
              <a:t>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305238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F9AE07-89C6-F443-97AC-F6CE14E72020}" type="datetimeFigureOut">
              <a:rPr lang="en-US" smtClean="0"/>
              <a:t>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2363342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F9AE07-89C6-F443-97AC-F6CE14E72020}" type="datetimeFigureOut">
              <a:rPr lang="en-US" smtClean="0"/>
              <a:t>2/3/25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310078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F9AE07-89C6-F443-97AC-F6CE14E72020}" type="datetimeFigureOut">
              <a:rPr lang="en-US" smtClean="0"/>
              <a:t>2/3/25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2474091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F9AE07-89C6-F443-97AC-F6CE14E72020}" type="datetimeFigureOut">
              <a:rPr lang="en-US" smtClean="0"/>
              <a:t>2/3/25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852059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F9AE07-89C6-F443-97AC-F6CE14E72020}" type="datetimeFigureOut">
              <a:rPr lang="en-US" smtClean="0"/>
              <a:t>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3833313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F9AE07-89C6-F443-97AC-F6CE14E72020}" type="datetimeFigureOut">
              <a:rPr lang="en-US" smtClean="0"/>
              <a:t>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1F1EA7-ED5E-A14A-A819-62E43F955FCB}" type="slidenum">
              <a:rPr lang="en-US" smtClean="0"/>
              <a:t>‹#›</a:t>
            </a:fld>
            <a:endParaRPr lang="en-US"/>
          </a:p>
        </p:txBody>
      </p:sp>
    </p:spTree>
    <p:extLst>
      <p:ext uri="{BB962C8B-B14F-4D97-AF65-F5344CB8AC3E}">
        <p14:creationId xmlns:p14="http://schemas.microsoft.com/office/powerpoint/2010/main" val="2395963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F9AE07-89C6-F443-97AC-F6CE14E72020}" type="datetimeFigureOut">
              <a:rPr lang="en-US" smtClean="0"/>
              <a:t>2/3/25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1F1EA7-ED5E-A14A-A819-62E43F955FCB}" type="slidenum">
              <a:rPr lang="en-US" smtClean="0"/>
              <a:t>‹#›</a:t>
            </a:fld>
            <a:endParaRPr lang="en-US"/>
          </a:p>
        </p:txBody>
      </p:sp>
    </p:spTree>
    <p:extLst>
      <p:ext uri="{BB962C8B-B14F-4D97-AF65-F5344CB8AC3E}">
        <p14:creationId xmlns:p14="http://schemas.microsoft.com/office/powerpoint/2010/main" val="14192907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0.png"/><Relationship Id="rId1" Type="http://schemas.openxmlformats.org/officeDocument/2006/relationships/slideLayout" Target="../slideLayouts/slideLayout6.xml"/><Relationship Id="rId5" Type="http://schemas.openxmlformats.org/officeDocument/2006/relationships/image" Target="../media/image104.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107.png"/><Relationship Id="rId7"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6.xml"/><Relationship Id="rId6" Type="http://schemas.openxmlformats.org/officeDocument/2006/relationships/image" Target="../media/image320.png"/><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110.png"/><Relationship Id="rId2"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15.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4.png"/><Relationship Id="rId2" Type="http://schemas.openxmlformats.org/officeDocument/2006/relationships/image" Target="../media/image130.png"/><Relationship Id="rId1" Type="http://schemas.openxmlformats.org/officeDocument/2006/relationships/slideLayout" Target="../slideLayouts/slideLayout6.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430.png"/></Relationships>
</file>

<file path=ppt/slides/_rels/slide16.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8.png"/><Relationship Id="rId12" Type="http://schemas.openxmlformats.org/officeDocument/2006/relationships/image" Target="../media/image61.png"/><Relationship Id="rId2" Type="http://schemas.openxmlformats.org/officeDocument/2006/relationships/image" Target="../media/image460.png"/><Relationship Id="rId1" Type="http://schemas.openxmlformats.org/officeDocument/2006/relationships/slideLayout" Target="../slideLayouts/slideLayout6.xml"/><Relationship Id="rId6" Type="http://schemas.openxmlformats.org/officeDocument/2006/relationships/image" Target="../media/image230.png"/><Relationship Id="rId11" Type="http://schemas.openxmlformats.org/officeDocument/2006/relationships/image" Target="../media/image560.png"/><Relationship Id="rId5" Type="http://schemas.openxmlformats.org/officeDocument/2006/relationships/image" Target="../media/image57.png"/><Relationship Id="rId10" Type="http://schemas.openxmlformats.org/officeDocument/2006/relationships/image" Target="../media/image60.png"/><Relationship Id="rId4" Type="http://schemas.openxmlformats.org/officeDocument/2006/relationships/image" Target="../media/image56.png"/><Relationship Id="rId9" Type="http://schemas.openxmlformats.org/officeDocument/2006/relationships/image" Target="../media/image540.png"/></Relationships>
</file>

<file path=ppt/slides/_rels/slide17.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280.png"/><Relationship Id="rId1" Type="http://schemas.openxmlformats.org/officeDocument/2006/relationships/slideLayout" Target="../slideLayouts/slideLayout6.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9.png"/><Relationship Id="rId1" Type="http://schemas.openxmlformats.org/officeDocument/2006/relationships/slideLayout" Target="../slideLayouts/slideLayout6.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370.png"/></Relationships>
</file>

<file path=ppt/slides/_rels/slide1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400.png"/><Relationship Id="rId1" Type="http://schemas.openxmlformats.org/officeDocument/2006/relationships/slideLayout" Target="../slideLayouts/slideLayout6.xml"/><Relationship Id="rId4" Type="http://schemas.openxmlformats.org/officeDocument/2006/relationships/image" Target="../media/image7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74.png"/><Relationship Id="rId7" Type="http://schemas.openxmlformats.org/officeDocument/2006/relationships/image" Target="../media/image43.png"/><Relationship Id="rId2" Type="http://schemas.openxmlformats.org/officeDocument/2006/relationships/image" Target="../media/image76.png"/><Relationship Id="rId1" Type="http://schemas.openxmlformats.org/officeDocument/2006/relationships/slideLayout" Target="../slideLayouts/slideLayout6.xml"/><Relationship Id="rId6" Type="http://schemas.openxmlformats.org/officeDocument/2006/relationships/image" Target="../media/image41.png"/><Relationship Id="rId5" Type="http://schemas.openxmlformats.org/officeDocument/2006/relationships/image" Target="../media/image75.png"/><Relationship Id="rId4" Type="http://schemas.openxmlformats.org/officeDocument/2006/relationships/image" Target="../media/image79.png"/></Relationships>
</file>

<file path=ppt/slides/_rels/slide21.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7.png"/><Relationship Id="rId1" Type="http://schemas.openxmlformats.org/officeDocument/2006/relationships/slideLayout" Target="../slideLayouts/slideLayout6.xml"/><Relationship Id="rId5" Type="http://schemas.openxmlformats.org/officeDocument/2006/relationships/image" Target="../media/image80.png"/><Relationship Id="rId4" Type="http://schemas.openxmlformats.org/officeDocument/2006/relationships/image" Target="../media/image7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0DC1-FD22-4F2D-E0C4-2B2A96B7A818}"/>
              </a:ext>
            </a:extLst>
          </p:cNvPr>
          <p:cNvSpPr>
            <a:spLocks noGrp="1"/>
          </p:cNvSpPr>
          <p:nvPr>
            <p:ph type="ctrTitle"/>
          </p:nvPr>
        </p:nvSpPr>
        <p:spPr/>
        <p:txBody>
          <a:bodyPr>
            <a:normAutofit fontScale="90000"/>
          </a:bodyPr>
          <a:lstStyle/>
          <a:p>
            <a:r>
              <a:rPr lang="en-US" dirty="0"/>
              <a:t>PHYS4260 Quantum Mechanics II</a:t>
            </a:r>
            <a:br>
              <a:rPr lang="en-US" dirty="0"/>
            </a:br>
            <a:r>
              <a:rPr lang="en-US" dirty="0"/>
              <a:t>Spring 2025</a:t>
            </a:r>
            <a:br>
              <a:rPr lang="en-US" dirty="0"/>
            </a:br>
            <a:endParaRPr lang="en-US" dirty="0"/>
          </a:p>
        </p:txBody>
      </p:sp>
      <p:sp>
        <p:nvSpPr>
          <p:cNvPr id="3" name="Subtitle 2">
            <a:extLst>
              <a:ext uri="{FF2B5EF4-FFF2-40B4-BE49-F238E27FC236}">
                <a16:creationId xmlns:a16="http://schemas.microsoft.com/office/drawing/2014/main" id="{C6165166-31DD-9AC8-B957-5FC5A0C85355}"/>
              </a:ext>
            </a:extLst>
          </p:cNvPr>
          <p:cNvSpPr>
            <a:spLocks noGrp="1"/>
          </p:cNvSpPr>
          <p:nvPr>
            <p:ph type="subTitle" idx="1"/>
          </p:nvPr>
        </p:nvSpPr>
        <p:spPr/>
        <p:txBody>
          <a:bodyPr>
            <a:normAutofit/>
          </a:bodyPr>
          <a:lstStyle/>
          <a:p>
            <a:r>
              <a:rPr lang="en-US" sz="4000" dirty="0"/>
              <a:t>Time-Independent Perturbation Theory </a:t>
            </a:r>
          </a:p>
        </p:txBody>
      </p:sp>
    </p:spTree>
    <p:extLst>
      <p:ext uri="{BB962C8B-B14F-4D97-AF65-F5344CB8AC3E}">
        <p14:creationId xmlns:p14="http://schemas.microsoft.com/office/powerpoint/2010/main" val="22246920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F67EB-D9D4-74B5-3435-CF7E07BDFB2F}"/>
              </a:ext>
            </a:extLst>
          </p:cNvPr>
          <p:cNvSpPr>
            <a:spLocks noGrp="1"/>
          </p:cNvSpPr>
          <p:nvPr>
            <p:ph type="title"/>
          </p:nvPr>
        </p:nvSpPr>
        <p:spPr>
          <a:xfrm>
            <a:off x="245918" y="0"/>
            <a:ext cx="10515600" cy="1325563"/>
          </a:xfrm>
        </p:spPr>
        <p:txBody>
          <a:bodyPr/>
          <a:lstStyle/>
          <a:p>
            <a:r>
              <a:rPr lang="en-US" b="1" dirty="0"/>
              <a:t>Degenerate Perturbation Theory</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02E7D9C-4352-DA09-96A2-2B349C5FD612}"/>
                  </a:ext>
                </a:extLst>
              </p:cNvPr>
              <p:cNvSpPr txBox="1"/>
              <p:nvPr/>
            </p:nvSpPr>
            <p:spPr>
              <a:xfrm>
                <a:off x="329911" y="1079608"/>
                <a:ext cx="11432597" cy="659027"/>
              </a:xfrm>
              <a:prstGeom prst="rect">
                <a:avLst/>
              </a:prstGeom>
              <a:noFill/>
            </p:spPr>
            <p:txBody>
              <a:bodyPr wrap="square">
                <a:spAutoFit/>
              </a:bodyPr>
              <a:lstStyle/>
              <a:p>
                <a:r>
                  <a:rPr lang="en-US" sz="1800" dirty="0">
                    <a:effectLst/>
                    <a:latin typeface="ACaslonPro"/>
                  </a:rPr>
                  <a:t>If the unperturbed states are degenerate—that is, if two (or more) distinct states e.g., </a:t>
                </a:r>
                <a14:m>
                  <m:oMath xmlns:m="http://schemas.openxmlformats.org/officeDocument/2006/math">
                    <m:sSubSup>
                      <m:sSubSupPr>
                        <m:ctrlPr>
                          <a:rPr lang="en-US" sz="1800" i="1" smtClean="0">
                            <a:effectLst/>
                            <a:latin typeface="Cambria Math" panose="02040503050406030204" pitchFamily="18" charset="0"/>
                          </a:rPr>
                        </m:ctrlPr>
                      </m:sSubSupPr>
                      <m:e>
                        <m:r>
                          <a:rPr lang="en-US" sz="1800" i="1" smtClean="0">
                            <a:effectLst/>
                            <a:latin typeface="Cambria Math" panose="02040503050406030204" pitchFamily="18" charset="0"/>
                            <a:ea typeface="Cambria Math" panose="02040503050406030204" pitchFamily="18" charset="0"/>
                          </a:rPr>
                          <m:t>𝜓</m:t>
                        </m:r>
                      </m:e>
                      <m:sub>
                        <m:r>
                          <a:rPr lang="en-US" sz="1800" b="0" i="1" smtClean="0">
                            <a:effectLst/>
                            <a:latin typeface="Cambria Math" panose="02040503050406030204" pitchFamily="18" charset="0"/>
                          </a:rPr>
                          <m:t>𝑛</m:t>
                        </m:r>
                      </m:sub>
                      <m:sup>
                        <m:r>
                          <a:rPr lang="en-US" sz="1800" b="0" i="1" smtClean="0">
                            <a:effectLst/>
                            <a:latin typeface="Cambria Math" panose="02040503050406030204" pitchFamily="18" charset="0"/>
                          </a:rPr>
                          <m:t>0</m:t>
                        </m:r>
                      </m:sup>
                    </m:sSubSup>
                  </m:oMath>
                </a14:m>
                <a:r>
                  <a:rPr lang="en-US" sz="1800" dirty="0">
                    <a:effectLst/>
                    <a:latin typeface="ACaslonPro"/>
                  </a:rPr>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𝜓</m:t>
                        </m:r>
                      </m:e>
                      <m:sub>
                        <m:r>
                          <a:rPr lang="en-US" b="0" i="1" smtClean="0">
                            <a:latin typeface="Cambria Math" panose="02040503050406030204" pitchFamily="18" charset="0"/>
                          </a:rPr>
                          <m:t>𝑚</m:t>
                        </m:r>
                      </m:sub>
                      <m:sup>
                        <m:r>
                          <a:rPr lang="en-US" i="1">
                            <a:latin typeface="Cambria Math" panose="02040503050406030204" pitchFamily="18" charset="0"/>
                          </a:rPr>
                          <m:t>0</m:t>
                        </m:r>
                      </m:sup>
                    </m:sSubSup>
                  </m:oMath>
                </a14:m>
                <a:r>
                  <a:rPr lang="en-US" sz="1800" dirty="0">
                    <a:effectLst/>
                    <a:latin typeface="ACaslonPro"/>
                  </a:rPr>
                  <a:t>, that share the same energy, </a:t>
                </a:r>
                <a:r>
                  <a:rPr lang="en-US" dirty="0"/>
                  <a:t>then ordinary perturbation theory fails </a:t>
                </a:r>
              </a:p>
            </p:txBody>
          </p:sp>
        </mc:Choice>
        <mc:Fallback xmlns="">
          <p:sp>
            <p:nvSpPr>
              <p:cNvPr id="4" name="TextBox 3">
                <a:extLst>
                  <a:ext uri="{FF2B5EF4-FFF2-40B4-BE49-F238E27FC236}">
                    <a16:creationId xmlns:a16="http://schemas.microsoft.com/office/drawing/2014/main" id="{C02E7D9C-4352-DA09-96A2-2B349C5FD612}"/>
                  </a:ext>
                </a:extLst>
              </p:cNvPr>
              <p:cNvSpPr txBox="1">
                <a:spLocks noRot="1" noChangeAspect="1" noMove="1" noResize="1" noEditPoints="1" noAdjustHandles="1" noChangeArrowheads="1" noChangeShapeType="1" noTextEdit="1"/>
              </p:cNvSpPr>
              <p:nvPr/>
            </p:nvSpPr>
            <p:spPr>
              <a:xfrm>
                <a:off x="329911" y="1079608"/>
                <a:ext cx="11432597" cy="659027"/>
              </a:xfrm>
              <a:prstGeom prst="rect">
                <a:avLst/>
              </a:prstGeom>
              <a:blipFill>
                <a:blip r:embed="rId2"/>
                <a:stretch>
                  <a:fillRect l="-333" t="-1887" b="-13208"/>
                </a:stretch>
              </a:blipFill>
            </p:spPr>
            <p:txBody>
              <a:bodyPr/>
              <a:lstStyle/>
              <a:p>
                <a:r>
                  <a:rPr lang="en-US">
                    <a:noFill/>
                  </a:rPr>
                  <a:t> </a:t>
                </a:r>
              </a:p>
            </p:txBody>
          </p:sp>
        </mc:Fallback>
      </mc:AlternateContent>
      <p:pic>
        <p:nvPicPr>
          <p:cNvPr id="6" name="Picture 5" descr="A black text on a white background&#10;&#10;Description automatically generated">
            <a:extLst>
              <a:ext uri="{FF2B5EF4-FFF2-40B4-BE49-F238E27FC236}">
                <a16:creationId xmlns:a16="http://schemas.microsoft.com/office/drawing/2014/main" id="{F7F4EA56-2B9A-3E8F-3379-005EFB153E13}"/>
              </a:ext>
            </a:extLst>
          </p:cNvPr>
          <p:cNvPicPr>
            <a:picLocks noChangeAspect="1"/>
          </p:cNvPicPr>
          <p:nvPr/>
        </p:nvPicPr>
        <p:blipFill>
          <a:blip r:embed="rId3"/>
          <a:stretch>
            <a:fillRect/>
          </a:stretch>
        </p:blipFill>
        <p:spPr>
          <a:xfrm>
            <a:off x="2083955" y="2075657"/>
            <a:ext cx="1997048" cy="659026"/>
          </a:xfrm>
          <a:prstGeom prst="rect">
            <a:avLst/>
          </a:prstGeom>
        </p:spPr>
      </p:pic>
      <p:pic>
        <p:nvPicPr>
          <p:cNvPr id="8" name="Picture 7" descr="A close-up of a mathematical formula&#10;&#10;Description automatically generated">
            <a:extLst>
              <a:ext uri="{FF2B5EF4-FFF2-40B4-BE49-F238E27FC236}">
                <a16:creationId xmlns:a16="http://schemas.microsoft.com/office/drawing/2014/main" id="{269DCCFD-5FE7-37F7-771D-2A32A3509D08}"/>
              </a:ext>
            </a:extLst>
          </p:cNvPr>
          <p:cNvPicPr>
            <a:picLocks noChangeAspect="1"/>
          </p:cNvPicPr>
          <p:nvPr/>
        </p:nvPicPr>
        <p:blipFill>
          <a:blip r:embed="rId4"/>
          <a:stretch>
            <a:fillRect/>
          </a:stretch>
        </p:blipFill>
        <p:spPr>
          <a:xfrm>
            <a:off x="6937705" y="1841757"/>
            <a:ext cx="2848944" cy="1126821"/>
          </a:xfrm>
          <a:prstGeom prst="rect">
            <a:avLst/>
          </a:prstGeom>
        </p:spPr>
      </p:pic>
      <p:grpSp>
        <p:nvGrpSpPr>
          <p:cNvPr id="14" name="Group 13">
            <a:extLst>
              <a:ext uri="{FF2B5EF4-FFF2-40B4-BE49-F238E27FC236}">
                <a16:creationId xmlns:a16="http://schemas.microsoft.com/office/drawing/2014/main" id="{BD9B72FB-33F2-8820-EE7F-3E24FCEFC4F7}"/>
              </a:ext>
            </a:extLst>
          </p:cNvPr>
          <p:cNvGrpSpPr/>
          <p:nvPr/>
        </p:nvGrpSpPr>
        <p:grpSpPr>
          <a:xfrm>
            <a:off x="4509655" y="2266670"/>
            <a:ext cx="744642" cy="276999"/>
            <a:chOff x="4509655" y="2266670"/>
            <a:chExt cx="744642" cy="276999"/>
          </a:xfrm>
        </p:grpSpPr>
        <p:cxnSp>
          <p:nvCxnSpPr>
            <p:cNvPr id="11" name="Straight Arrow Connector 10">
              <a:extLst>
                <a:ext uri="{FF2B5EF4-FFF2-40B4-BE49-F238E27FC236}">
                  <a16:creationId xmlns:a16="http://schemas.microsoft.com/office/drawing/2014/main" id="{5D09D079-2ADB-8081-F3A0-E099E6BA7081}"/>
                </a:ext>
              </a:extLst>
            </p:cNvPr>
            <p:cNvCxnSpPr>
              <a:cxnSpLocks/>
            </p:cNvCxnSpPr>
            <p:nvPr/>
          </p:nvCxnSpPr>
          <p:spPr>
            <a:xfrm>
              <a:off x="4509655" y="2405170"/>
              <a:ext cx="36368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A650060-17A4-8B7C-C146-FB19F1AD4807}"/>
                    </a:ext>
                  </a:extLst>
                </p:cNvPr>
                <p:cNvSpPr txBox="1"/>
                <p:nvPr/>
              </p:nvSpPr>
              <p:spPr>
                <a:xfrm>
                  <a:off x="5005832" y="2266670"/>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1A650060-17A4-8B7C-C146-FB19F1AD4807}"/>
                    </a:ext>
                  </a:extLst>
                </p:cNvPr>
                <p:cNvSpPr txBox="1">
                  <a:spLocks noRot="1" noChangeAspect="1" noMove="1" noResize="1" noEditPoints="1" noAdjustHandles="1" noChangeArrowheads="1" noChangeShapeType="1" noTextEdit="1"/>
                </p:cNvSpPr>
                <p:nvPr/>
              </p:nvSpPr>
              <p:spPr>
                <a:xfrm>
                  <a:off x="5005832" y="2266670"/>
                  <a:ext cx="248465" cy="276999"/>
                </a:xfrm>
                <a:prstGeom prst="rect">
                  <a:avLst/>
                </a:prstGeom>
                <a:blipFill>
                  <a:blip r:embed="rId5"/>
                  <a:stretch>
                    <a:fillRect l="-15000" r="-15000"/>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77FA3397-6F2B-E3E2-885E-FD917DA9ED82}"/>
              </a:ext>
            </a:extLst>
          </p:cNvPr>
          <p:cNvGrpSpPr/>
          <p:nvPr/>
        </p:nvGrpSpPr>
        <p:grpSpPr>
          <a:xfrm>
            <a:off x="10034194" y="2266670"/>
            <a:ext cx="744642" cy="276999"/>
            <a:chOff x="4509655" y="2266670"/>
            <a:chExt cx="744642" cy="276999"/>
          </a:xfrm>
        </p:grpSpPr>
        <p:cxnSp>
          <p:nvCxnSpPr>
            <p:cNvPr id="16" name="Straight Arrow Connector 15">
              <a:extLst>
                <a:ext uri="{FF2B5EF4-FFF2-40B4-BE49-F238E27FC236}">
                  <a16:creationId xmlns:a16="http://schemas.microsoft.com/office/drawing/2014/main" id="{04BCB5E8-8DD4-A60E-46EB-989A78D22F2F}"/>
                </a:ext>
              </a:extLst>
            </p:cNvPr>
            <p:cNvCxnSpPr>
              <a:cxnSpLocks/>
            </p:cNvCxnSpPr>
            <p:nvPr/>
          </p:nvCxnSpPr>
          <p:spPr>
            <a:xfrm>
              <a:off x="4509655" y="2405170"/>
              <a:ext cx="36368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DE4BC70-2B63-300C-BF04-909488345409}"/>
                    </a:ext>
                  </a:extLst>
                </p:cNvPr>
                <p:cNvSpPr txBox="1"/>
                <p:nvPr/>
              </p:nvSpPr>
              <p:spPr>
                <a:xfrm>
                  <a:off x="5005832" y="2266670"/>
                  <a:ext cx="24846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8DE4BC70-2B63-300C-BF04-909488345409}"/>
                    </a:ext>
                  </a:extLst>
                </p:cNvPr>
                <p:cNvSpPr txBox="1">
                  <a:spLocks noRot="1" noChangeAspect="1" noMove="1" noResize="1" noEditPoints="1" noAdjustHandles="1" noChangeArrowheads="1" noChangeShapeType="1" noTextEdit="1"/>
                </p:cNvSpPr>
                <p:nvPr/>
              </p:nvSpPr>
              <p:spPr>
                <a:xfrm>
                  <a:off x="5005832" y="2266670"/>
                  <a:ext cx="248465" cy="276999"/>
                </a:xfrm>
                <a:prstGeom prst="rect">
                  <a:avLst/>
                </a:prstGeom>
                <a:blipFill>
                  <a:blip r:embed="rId5"/>
                  <a:stretch>
                    <a:fillRect l="-9524" r="-14286"/>
                  </a:stretch>
                </a:blipFill>
              </p:spPr>
              <p:txBody>
                <a:bodyPr/>
                <a:lstStyle/>
                <a:p>
                  <a:r>
                    <a:rPr lang="en-US">
                      <a:noFill/>
                    </a:rPr>
                    <a:t> </a:t>
                  </a:r>
                </a:p>
              </p:txBody>
            </p:sp>
          </mc:Fallback>
        </mc:AlternateContent>
      </p:grpSp>
      <p:sp>
        <p:nvSpPr>
          <p:cNvPr id="18" name="TextBox 17">
            <a:extLst>
              <a:ext uri="{FF2B5EF4-FFF2-40B4-BE49-F238E27FC236}">
                <a16:creationId xmlns:a16="http://schemas.microsoft.com/office/drawing/2014/main" id="{76A25947-B57E-C7D4-D5CD-847FE42159D6}"/>
              </a:ext>
            </a:extLst>
          </p:cNvPr>
          <p:cNvSpPr txBox="1"/>
          <p:nvPr/>
        </p:nvSpPr>
        <p:spPr>
          <a:xfrm>
            <a:off x="329911" y="2986138"/>
            <a:ext cx="3986989" cy="369332"/>
          </a:xfrm>
          <a:prstGeom prst="rect">
            <a:avLst/>
          </a:prstGeom>
          <a:noFill/>
        </p:spPr>
        <p:txBody>
          <a:bodyPr wrap="none" rtlCol="0">
            <a:spAutoFit/>
          </a:bodyPr>
          <a:lstStyle/>
          <a:p>
            <a:r>
              <a:rPr lang="en-US" dirty="0"/>
              <a:t>unless the numerator itself goes to zero.</a:t>
            </a:r>
          </a:p>
        </p:txBody>
      </p:sp>
      <p:sp>
        <p:nvSpPr>
          <p:cNvPr id="20" name="TextBox 19">
            <a:extLst>
              <a:ext uri="{FF2B5EF4-FFF2-40B4-BE49-F238E27FC236}">
                <a16:creationId xmlns:a16="http://schemas.microsoft.com/office/drawing/2014/main" id="{305EEAF2-DE4B-8F9C-2D2A-F55CC0DF7927}"/>
              </a:ext>
            </a:extLst>
          </p:cNvPr>
          <p:cNvSpPr txBox="1"/>
          <p:nvPr/>
        </p:nvSpPr>
        <p:spPr>
          <a:xfrm>
            <a:off x="245918" y="4141308"/>
            <a:ext cx="11432596" cy="2031325"/>
          </a:xfrm>
          <a:prstGeom prst="rect">
            <a:avLst/>
          </a:prstGeom>
          <a:noFill/>
        </p:spPr>
        <p:txBody>
          <a:bodyPr wrap="square">
            <a:spAutoFit/>
          </a:bodyPr>
          <a:lstStyle/>
          <a:p>
            <a:r>
              <a:rPr lang="en-US" sz="1800" dirty="0">
                <a:effectLst/>
                <a:latin typeface="ACaslonPro"/>
              </a:rPr>
              <a:t>As we have anticipated, this is a typical case in which degeneracy induces infinities in the theory, and therefore, the theory must be amended to deal with degeneracy.   </a:t>
            </a:r>
          </a:p>
          <a:p>
            <a:endParaRPr lang="en-US" dirty="0">
              <a:latin typeface="ACaslonPro"/>
            </a:endParaRPr>
          </a:p>
          <a:p>
            <a:r>
              <a:rPr lang="en-US" sz="1800" dirty="0">
                <a:effectLst/>
                <a:latin typeface="ACaslonPro"/>
              </a:rPr>
              <a:t>In the degenerate case, there is no reason to trust even the </a:t>
            </a:r>
            <a:r>
              <a:rPr lang="en-US" sz="1800" i="1" dirty="0">
                <a:effectLst/>
                <a:latin typeface="ACaslonPro"/>
              </a:rPr>
              <a:t>first</a:t>
            </a:r>
            <a:r>
              <a:rPr lang="en-US" sz="1800" dirty="0">
                <a:effectLst/>
                <a:latin typeface="ACaslonPro"/>
              </a:rPr>
              <a:t>-order correction to the energy, and we must look for some other way to handle the problem. </a:t>
            </a:r>
          </a:p>
          <a:p>
            <a:endParaRPr lang="en-US" dirty="0">
              <a:latin typeface="ACaslonPro"/>
            </a:endParaRPr>
          </a:p>
          <a:p>
            <a:r>
              <a:rPr lang="en-US" sz="1800" dirty="0">
                <a:effectLst/>
                <a:latin typeface="ACaslonPro"/>
              </a:rPr>
              <a:t>Note that this is </a:t>
            </a:r>
            <a:r>
              <a:rPr lang="en-US" sz="1800" i="1" dirty="0">
                <a:effectLst/>
                <a:latin typeface="ACaslonPro"/>
              </a:rPr>
              <a:t>not </a:t>
            </a:r>
            <a:r>
              <a:rPr lang="en-US" sz="1800" dirty="0">
                <a:effectLst/>
                <a:latin typeface="ACaslonPro"/>
              </a:rPr>
              <a:t>a minor problem; almost all applications of perturbation theory involve degeneracy. </a:t>
            </a:r>
            <a:endParaRPr lang="en-US" dirty="0"/>
          </a:p>
        </p:txBody>
      </p:sp>
    </p:spTree>
    <p:extLst>
      <p:ext uri="{BB962C8B-B14F-4D97-AF65-F5344CB8AC3E}">
        <p14:creationId xmlns:p14="http://schemas.microsoft.com/office/powerpoint/2010/main" val="4246859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4CE83D3-D93E-2319-07A9-4A193FD0FE4B}"/>
              </a:ext>
            </a:extLst>
          </p:cNvPr>
          <p:cNvSpPr txBox="1">
            <a:spLocks/>
          </p:cNvSpPr>
          <p:nvPr/>
        </p:nvSpPr>
        <p:spPr>
          <a:xfrm>
            <a:off x="24591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Two-Fold Degeneracy</a:t>
            </a:r>
          </a:p>
        </p:txBody>
      </p:sp>
      <p:sp>
        <p:nvSpPr>
          <p:cNvPr id="4" name="TextBox 3">
            <a:extLst>
              <a:ext uri="{FF2B5EF4-FFF2-40B4-BE49-F238E27FC236}">
                <a16:creationId xmlns:a16="http://schemas.microsoft.com/office/drawing/2014/main" id="{3F5CF565-0BC4-C92A-E1EA-D3B5AF89ADD8}"/>
              </a:ext>
            </a:extLst>
          </p:cNvPr>
          <p:cNvSpPr txBox="1"/>
          <p:nvPr/>
        </p:nvSpPr>
        <p:spPr>
          <a:xfrm>
            <a:off x="245918" y="1140897"/>
            <a:ext cx="4556055" cy="369332"/>
          </a:xfrm>
          <a:prstGeom prst="rect">
            <a:avLst/>
          </a:prstGeom>
          <a:noFill/>
        </p:spPr>
        <p:txBody>
          <a:bodyPr wrap="none" rtlCol="0">
            <a:spAutoFit/>
          </a:bodyPr>
          <a:lstStyle/>
          <a:p>
            <a:r>
              <a:rPr lang="en-US" dirty="0"/>
              <a:t>Let’s assume that we have a system for which  </a:t>
            </a:r>
          </a:p>
        </p:txBody>
      </p:sp>
      <p:pic>
        <p:nvPicPr>
          <p:cNvPr id="6" name="Picture 5">
            <a:extLst>
              <a:ext uri="{FF2B5EF4-FFF2-40B4-BE49-F238E27FC236}">
                <a16:creationId xmlns:a16="http://schemas.microsoft.com/office/drawing/2014/main" id="{97C38243-B5BF-4478-FAAB-AC5ED8EF5D2E}"/>
              </a:ext>
            </a:extLst>
          </p:cNvPr>
          <p:cNvPicPr>
            <a:picLocks noChangeAspect="1"/>
          </p:cNvPicPr>
          <p:nvPr/>
        </p:nvPicPr>
        <p:blipFill>
          <a:blip r:embed="rId2"/>
          <a:stretch>
            <a:fillRect/>
          </a:stretch>
        </p:blipFill>
        <p:spPr>
          <a:xfrm>
            <a:off x="3023384" y="1635444"/>
            <a:ext cx="4960667" cy="568614"/>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EBE625A-A3B8-D6DB-5665-3E4678789661}"/>
                  </a:ext>
                </a:extLst>
              </p:cNvPr>
              <p:cNvSpPr txBox="1"/>
              <p:nvPr/>
            </p:nvSpPr>
            <p:spPr>
              <a:xfrm>
                <a:off x="245918" y="2329273"/>
                <a:ext cx="10481331" cy="382028"/>
              </a:xfrm>
              <a:prstGeom prst="rect">
                <a:avLst/>
              </a:prstGeom>
              <a:noFill/>
            </p:spPr>
            <p:txBody>
              <a:bodyPr wrap="none" rtlCol="0">
                <a:spAutoFit/>
              </a:bodyPr>
              <a:lstStyle/>
              <a:p>
                <a:r>
                  <a:rPr lang="en-US" dirty="0"/>
                  <a:t>and that </a:t>
                </a:r>
                <a14:m>
                  <m:oMath xmlns:m="http://schemas.openxmlformats.org/officeDocument/2006/math">
                    <m:sSubSup>
                      <m:sSubSupPr>
                        <m:ctrlPr>
                          <a:rPr lang="en-US" sz="1800" i="1" smtClean="0">
                            <a:effectLst/>
                            <a:latin typeface="Cambria Math" panose="02040503050406030204" pitchFamily="18" charset="0"/>
                          </a:rPr>
                        </m:ctrlPr>
                      </m:sSubSupPr>
                      <m:e>
                        <m:r>
                          <a:rPr lang="en-US" sz="1800" i="1" smtClean="0">
                            <a:effectLst/>
                            <a:latin typeface="Cambria Math" panose="02040503050406030204" pitchFamily="18" charset="0"/>
                            <a:ea typeface="Cambria Math" panose="02040503050406030204" pitchFamily="18" charset="0"/>
                          </a:rPr>
                          <m:t>𝜓</m:t>
                        </m:r>
                      </m:e>
                      <m:sub>
                        <m:r>
                          <a:rPr lang="en-US" sz="1800" b="0" i="1" smtClean="0">
                            <a:effectLst/>
                            <a:latin typeface="Cambria Math" panose="02040503050406030204" pitchFamily="18" charset="0"/>
                          </a:rPr>
                          <m:t>𝑎</m:t>
                        </m:r>
                      </m:sub>
                      <m:sup>
                        <m:r>
                          <a:rPr lang="en-US" sz="1800" b="0" i="1" smtClean="0">
                            <a:effectLst/>
                            <a:latin typeface="Cambria Math" panose="02040503050406030204" pitchFamily="18" charset="0"/>
                          </a:rPr>
                          <m:t>0</m:t>
                        </m:r>
                      </m:sup>
                    </m:sSubSup>
                  </m:oMath>
                </a14:m>
                <a:r>
                  <a:rPr lang="en-US" sz="1800" dirty="0">
                    <a:effectLst/>
                    <a:latin typeface="ACaslonPro"/>
                  </a:rPr>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𝜓</m:t>
                        </m:r>
                      </m:e>
                      <m:sub>
                        <m:r>
                          <a:rPr lang="en-US" b="0" i="1" smtClean="0">
                            <a:latin typeface="Cambria Math" panose="02040503050406030204" pitchFamily="18" charset="0"/>
                          </a:rPr>
                          <m:t>𝑏</m:t>
                        </m:r>
                      </m:sub>
                      <m:sup>
                        <m:r>
                          <a:rPr lang="en-US" i="1">
                            <a:latin typeface="Cambria Math" panose="02040503050406030204" pitchFamily="18" charset="0"/>
                          </a:rPr>
                          <m:t>0</m:t>
                        </m:r>
                      </m:sup>
                    </m:sSubSup>
                  </m:oMath>
                </a14:m>
                <a:r>
                  <a:rPr lang="en-US" dirty="0"/>
                  <a:t> are normalized. Note that any linear combination of these states, is still eigenstate of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0</m:t>
                        </m:r>
                      </m:sup>
                    </m:sSup>
                  </m:oMath>
                </a14:m>
                <a:r>
                  <a:rPr lang="en-US" dirty="0"/>
                  <a:t>  </a:t>
                </a:r>
              </a:p>
            </p:txBody>
          </p:sp>
        </mc:Choice>
        <mc:Fallback xmlns="">
          <p:sp>
            <p:nvSpPr>
              <p:cNvPr id="7" name="TextBox 6">
                <a:extLst>
                  <a:ext uri="{FF2B5EF4-FFF2-40B4-BE49-F238E27FC236}">
                    <a16:creationId xmlns:a16="http://schemas.microsoft.com/office/drawing/2014/main" id="{8EBE625A-A3B8-D6DB-5665-3E4678789661}"/>
                  </a:ext>
                </a:extLst>
              </p:cNvPr>
              <p:cNvSpPr txBox="1">
                <a:spLocks noRot="1" noChangeAspect="1" noMove="1" noResize="1" noEditPoints="1" noAdjustHandles="1" noChangeArrowheads="1" noChangeShapeType="1" noTextEdit="1"/>
              </p:cNvSpPr>
              <p:nvPr/>
            </p:nvSpPr>
            <p:spPr>
              <a:xfrm>
                <a:off x="245918" y="2329273"/>
                <a:ext cx="10481331" cy="382028"/>
              </a:xfrm>
              <a:prstGeom prst="rect">
                <a:avLst/>
              </a:prstGeom>
              <a:blipFill>
                <a:blip r:embed="rId3"/>
                <a:stretch>
                  <a:fillRect l="-484" t="-3226" b="-25806"/>
                </a:stretch>
              </a:blipFill>
            </p:spPr>
            <p:txBody>
              <a:bodyPr/>
              <a:lstStyle/>
              <a:p>
                <a:r>
                  <a:rPr lang="en-US">
                    <a:noFill/>
                  </a:rPr>
                  <a:t> </a:t>
                </a:r>
              </a:p>
            </p:txBody>
          </p:sp>
        </mc:Fallback>
      </mc:AlternateContent>
      <p:pic>
        <p:nvPicPr>
          <p:cNvPr id="9" name="Picture 8" descr="A black math symbols on a white background&#10;&#10;Description automatically generated">
            <a:extLst>
              <a:ext uri="{FF2B5EF4-FFF2-40B4-BE49-F238E27FC236}">
                <a16:creationId xmlns:a16="http://schemas.microsoft.com/office/drawing/2014/main" id="{4EC3D625-945C-5D2E-018E-36E3768768BF}"/>
              </a:ext>
            </a:extLst>
          </p:cNvPr>
          <p:cNvPicPr>
            <a:picLocks noChangeAspect="1"/>
          </p:cNvPicPr>
          <p:nvPr/>
        </p:nvPicPr>
        <p:blipFill>
          <a:blip r:embed="rId4"/>
          <a:stretch>
            <a:fillRect/>
          </a:stretch>
        </p:blipFill>
        <p:spPr>
          <a:xfrm>
            <a:off x="2998436" y="2968914"/>
            <a:ext cx="1803537" cy="460086"/>
          </a:xfrm>
          <a:prstGeom prst="rect">
            <a:avLst/>
          </a:prstGeom>
        </p:spPr>
      </p:pic>
      <p:pic>
        <p:nvPicPr>
          <p:cNvPr id="11" name="Picture 10">
            <a:extLst>
              <a:ext uri="{FF2B5EF4-FFF2-40B4-BE49-F238E27FC236}">
                <a16:creationId xmlns:a16="http://schemas.microsoft.com/office/drawing/2014/main" id="{356D79D1-3801-5F42-BBB5-2E78B04D1595}"/>
              </a:ext>
            </a:extLst>
          </p:cNvPr>
          <p:cNvPicPr>
            <a:picLocks noChangeAspect="1"/>
          </p:cNvPicPr>
          <p:nvPr/>
        </p:nvPicPr>
        <p:blipFill>
          <a:blip r:embed="rId5"/>
          <a:stretch>
            <a:fillRect/>
          </a:stretch>
        </p:blipFill>
        <p:spPr>
          <a:xfrm>
            <a:off x="6365585" y="2979537"/>
            <a:ext cx="1469159" cy="438840"/>
          </a:xfrm>
          <a:prstGeom prst="rect">
            <a:avLst/>
          </a:prstGeom>
        </p:spPr>
      </p:pic>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09065D5-01CE-0DC1-4A77-714D151164FD}"/>
                  </a:ext>
                </a:extLst>
              </p:cNvPr>
              <p:cNvSpPr txBox="1"/>
              <p:nvPr/>
            </p:nvSpPr>
            <p:spPr>
              <a:xfrm>
                <a:off x="405245" y="3678382"/>
                <a:ext cx="7117773" cy="2875018"/>
              </a:xfrm>
              <a:prstGeom prst="rect">
                <a:avLst/>
              </a:prstGeom>
              <a:noFill/>
            </p:spPr>
            <p:txBody>
              <a:bodyPr wrap="square" rtlCol="0">
                <a:spAutoFit/>
              </a:bodyPr>
              <a:lstStyle/>
              <a:p>
                <a:r>
                  <a:rPr lang="en-US" dirty="0"/>
                  <a:t>What typically happens is that a perturbation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m:t>
                        </m:r>
                      </m:sup>
                    </m:sSup>
                  </m:oMath>
                </a14:m>
                <a:r>
                  <a:rPr lang="en-US" dirty="0"/>
                  <a:t> breaks the degeneracy: As we increase </a:t>
                </a:r>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i="1" smtClean="0">
                        <a:latin typeface="Cambria Math" panose="02040503050406030204" pitchFamily="18" charset="0"/>
                        <a:ea typeface="Cambria Math" panose="02040503050406030204" pitchFamily="18" charset="0"/>
                      </a:rPr>
                      <m:t>→1</m:t>
                    </m:r>
                  </m:oMath>
                </a14:m>
                <a:r>
                  <a:rPr lang="en-US" dirty="0"/>
                  <a:t>, the common unperturbed energy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𝐸</m:t>
                        </m:r>
                      </m:e>
                      <m:sup>
                        <m:r>
                          <a:rPr lang="en-US" b="0" i="1" smtClean="0">
                            <a:latin typeface="Cambria Math" panose="02040503050406030204" pitchFamily="18" charset="0"/>
                          </a:rPr>
                          <m:t>0</m:t>
                        </m:r>
                      </m:sup>
                    </m:sSup>
                  </m:oMath>
                </a14:m>
                <a:r>
                  <a:rPr lang="en-US" dirty="0"/>
                  <a:t> splits into two. Going the other direction, when we turn </a:t>
                </a:r>
                <a:r>
                  <a:rPr lang="en-US" i="1" dirty="0"/>
                  <a:t>off </a:t>
                </a:r>
                <a:r>
                  <a:rPr lang="en-US" dirty="0"/>
                  <a:t>the perturbation, the “upper” state reduces down to </a:t>
                </a:r>
                <a:r>
                  <a:rPr lang="en-US" i="1" dirty="0"/>
                  <a:t>one </a:t>
                </a:r>
                <a:r>
                  <a:rPr lang="en-US" dirty="0"/>
                  <a:t>linear combination of </a:t>
                </a:r>
                <a14:m>
                  <m:oMath xmlns:m="http://schemas.openxmlformats.org/officeDocument/2006/math">
                    <m:sSubSup>
                      <m:sSubSupPr>
                        <m:ctrlPr>
                          <a:rPr lang="en-US" sz="1800" i="1" smtClean="0">
                            <a:effectLst/>
                            <a:latin typeface="Cambria Math" panose="02040503050406030204" pitchFamily="18" charset="0"/>
                          </a:rPr>
                        </m:ctrlPr>
                      </m:sSubSupPr>
                      <m:e>
                        <m:r>
                          <a:rPr lang="en-US" sz="1800" i="1" smtClean="0">
                            <a:effectLst/>
                            <a:latin typeface="Cambria Math" panose="02040503050406030204" pitchFamily="18" charset="0"/>
                            <a:ea typeface="Cambria Math" panose="02040503050406030204" pitchFamily="18" charset="0"/>
                          </a:rPr>
                          <m:t>𝜓</m:t>
                        </m:r>
                      </m:e>
                      <m:sub>
                        <m:r>
                          <a:rPr lang="en-US" sz="1800" b="0" i="1" smtClean="0">
                            <a:effectLst/>
                            <a:latin typeface="Cambria Math" panose="02040503050406030204" pitchFamily="18" charset="0"/>
                          </a:rPr>
                          <m:t>𝑎</m:t>
                        </m:r>
                      </m:sub>
                      <m:sup>
                        <m:r>
                          <a:rPr lang="en-US" sz="1800" b="0" i="1" smtClean="0">
                            <a:effectLst/>
                            <a:latin typeface="Cambria Math" panose="02040503050406030204" pitchFamily="18" charset="0"/>
                          </a:rPr>
                          <m:t>0</m:t>
                        </m:r>
                      </m:sup>
                    </m:sSubSup>
                  </m:oMath>
                </a14:m>
                <a:r>
                  <a:rPr lang="en-US" sz="1800" dirty="0">
                    <a:effectLst/>
                    <a:latin typeface="ACaslonPro"/>
                  </a:rPr>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𝜓</m:t>
                        </m:r>
                      </m:e>
                      <m:sub>
                        <m:r>
                          <a:rPr lang="en-US" b="0" i="1" smtClean="0">
                            <a:latin typeface="Cambria Math" panose="02040503050406030204" pitchFamily="18" charset="0"/>
                          </a:rPr>
                          <m:t>𝑏</m:t>
                        </m:r>
                      </m:sub>
                      <m:sup>
                        <m:r>
                          <a:rPr lang="en-US" i="1">
                            <a:latin typeface="Cambria Math" panose="02040503050406030204" pitchFamily="18" charset="0"/>
                          </a:rPr>
                          <m:t>0</m:t>
                        </m:r>
                      </m:sup>
                    </m:sSubSup>
                  </m:oMath>
                </a14:m>
                <a:r>
                  <a:rPr lang="en-US" dirty="0"/>
                  <a:t> and the “lower” state reduces to some (orthogonal) linear combination. </a:t>
                </a:r>
              </a:p>
              <a:p>
                <a:endParaRPr lang="en-US" dirty="0"/>
              </a:p>
              <a:p>
                <a:r>
                  <a:rPr lang="en-US" dirty="0"/>
                  <a:t>We don’t know a priori what these “</a:t>
                </a:r>
                <a:r>
                  <a:rPr lang="en-US" b="1" dirty="0"/>
                  <a:t>good</a:t>
                </a:r>
                <a:r>
                  <a:rPr lang="en-US" dirty="0"/>
                  <a:t>” linear combinations will be. </a:t>
                </a:r>
              </a:p>
              <a:p>
                <a:endParaRPr lang="en-US" dirty="0"/>
              </a:p>
              <a:p>
                <a:r>
                  <a:rPr lang="en-US" dirty="0"/>
                  <a:t>For this reason, we can’t even calculate the </a:t>
                </a:r>
                <a:r>
                  <a:rPr lang="en-US" i="1" dirty="0"/>
                  <a:t>first</a:t>
                </a:r>
                <a:r>
                  <a:rPr lang="en-US" dirty="0"/>
                  <a:t>-order energy as we don’t know what unperturbed states to use. </a:t>
                </a:r>
              </a:p>
            </p:txBody>
          </p:sp>
        </mc:Choice>
        <mc:Fallback xmlns="">
          <p:sp>
            <p:nvSpPr>
              <p:cNvPr id="12" name="TextBox 11">
                <a:extLst>
                  <a:ext uri="{FF2B5EF4-FFF2-40B4-BE49-F238E27FC236}">
                    <a16:creationId xmlns:a16="http://schemas.microsoft.com/office/drawing/2014/main" id="{409065D5-01CE-0DC1-4A77-714D151164FD}"/>
                  </a:ext>
                </a:extLst>
              </p:cNvPr>
              <p:cNvSpPr txBox="1">
                <a:spLocks noRot="1" noChangeAspect="1" noMove="1" noResize="1" noEditPoints="1" noAdjustHandles="1" noChangeArrowheads="1" noChangeShapeType="1" noTextEdit="1"/>
              </p:cNvSpPr>
              <p:nvPr/>
            </p:nvSpPr>
            <p:spPr>
              <a:xfrm>
                <a:off x="405245" y="3678382"/>
                <a:ext cx="7117773" cy="2875018"/>
              </a:xfrm>
              <a:prstGeom prst="rect">
                <a:avLst/>
              </a:prstGeom>
              <a:blipFill>
                <a:blip r:embed="rId6"/>
                <a:stretch>
                  <a:fillRect l="-712" t="-881" b="-2643"/>
                </a:stretch>
              </a:blipFill>
            </p:spPr>
            <p:txBody>
              <a:bodyPr/>
              <a:lstStyle/>
              <a:p>
                <a:r>
                  <a:rPr lang="en-US">
                    <a:noFill/>
                  </a:rPr>
                  <a:t> </a:t>
                </a:r>
              </a:p>
            </p:txBody>
          </p:sp>
        </mc:Fallback>
      </mc:AlternateContent>
      <p:pic>
        <p:nvPicPr>
          <p:cNvPr id="15" name="Picture 14" descr="A diagram of a function&#10;&#10;Description automatically generated">
            <a:extLst>
              <a:ext uri="{FF2B5EF4-FFF2-40B4-BE49-F238E27FC236}">
                <a16:creationId xmlns:a16="http://schemas.microsoft.com/office/drawing/2014/main" id="{5B2936D7-10F4-2A61-A2B8-A34FA9E368D4}"/>
              </a:ext>
            </a:extLst>
          </p:cNvPr>
          <p:cNvPicPr>
            <a:picLocks noChangeAspect="1"/>
          </p:cNvPicPr>
          <p:nvPr/>
        </p:nvPicPr>
        <p:blipFill>
          <a:blip r:embed="rId7"/>
          <a:stretch>
            <a:fillRect/>
          </a:stretch>
        </p:blipFill>
        <p:spPr>
          <a:xfrm>
            <a:off x="7878041" y="3523172"/>
            <a:ext cx="3915064" cy="3185438"/>
          </a:xfrm>
          <a:prstGeom prst="rect">
            <a:avLst/>
          </a:prstGeom>
        </p:spPr>
      </p:pic>
    </p:spTree>
    <p:extLst>
      <p:ext uri="{BB962C8B-B14F-4D97-AF65-F5344CB8AC3E}">
        <p14:creationId xmlns:p14="http://schemas.microsoft.com/office/powerpoint/2010/main" val="3272578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23AE975-D342-AB48-62C0-0B6F964F43F8}"/>
              </a:ext>
            </a:extLst>
          </p:cNvPr>
          <p:cNvSpPr txBox="1">
            <a:spLocks/>
          </p:cNvSpPr>
          <p:nvPr/>
        </p:nvSpPr>
        <p:spPr>
          <a:xfrm>
            <a:off x="24591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Two-Fold Degeneracy: problem statement</a:t>
            </a:r>
          </a:p>
        </p:txBody>
      </p:sp>
      <p:sp>
        <p:nvSpPr>
          <p:cNvPr id="5" name="TextBox 4">
            <a:extLst>
              <a:ext uri="{FF2B5EF4-FFF2-40B4-BE49-F238E27FC236}">
                <a16:creationId xmlns:a16="http://schemas.microsoft.com/office/drawing/2014/main" id="{B5C1856B-B1BE-7C81-56AE-B1E6D92A1580}"/>
              </a:ext>
            </a:extLst>
          </p:cNvPr>
          <p:cNvSpPr txBox="1"/>
          <p:nvPr/>
        </p:nvSpPr>
        <p:spPr>
          <a:xfrm>
            <a:off x="245918" y="1196596"/>
            <a:ext cx="11700164" cy="1754326"/>
          </a:xfrm>
          <a:prstGeom prst="rect">
            <a:avLst/>
          </a:prstGeom>
          <a:noFill/>
        </p:spPr>
        <p:txBody>
          <a:bodyPr wrap="square">
            <a:spAutoFit/>
          </a:bodyPr>
          <a:lstStyle/>
          <a:p>
            <a:r>
              <a:rPr lang="en-US" b="1" dirty="0"/>
              <a:t>Zero order in perturbation theory</a:t>
            </a:r>
            <a:r>
              <a:rPr lang="en-US" dirty="0"/>
              <a:t>. Suppose at energy 𝐸, there is a 2-dimensional degenerate subspace. Let's say that |𝑎⟩ and |𝑏⟩ form a basis for this subspace. Then, there are an infinite number of states that have energy 𝐸, of the form 𝑐1|𝑎⟩+𝑐2|𝑏⟩, where </a:t>
            </a:r>
          </a:p>
          <a:p>
            <a:endParaRPr lang="en-US" i="1" dirty="0">
              <a:latin typeface="Cambria Math" panose="02040503050406030204" pitchFamily="18" charset="0"/>
            </a:endParaRPr>
          </a:p>
          <a:p>
            <a:endParaRPr lang="en-US" dirty="0"/>
          </a:p>
          <a:p>
            <a:r>
              <a:rPr lang="en-US" dirty="0"/>
              <a:t>More concretely, for all pairs of complex numbers 𝑐1 and 𝑐2 obeying the normalization condition, we have</a:t>
            </a:r>
          </a:p>
        </p:txBody>
      </p:sp>
      <p:pic>
        <p:nvPicPr>
          <p:cNvPr id="7" name="Picture 6" descr="A black text with a plus and c2&#10;&#10;AI-generated content may be incorrect.">
            <a:extLst>
              <a:ext uri="{FF2B5EF4-FFF2-40B4-BE49-F238E27FC236}">
                <a16:creationId xmlns:a16="http://schemas.microsoft.com/office/drawing/2014/main" id="{35BF2227-3087-AB85-5B3F-4FB59EBBCFE8}"/>
              </a:ext>
            </a:extLst>
          </p:cNvPr>
          <p:cNvPicPr>
            <a:picLocks noChangeAspect="1"/>
          </p:cNvPicPr>
          <p:nvPr/>
        </p:nvPicPr>
        <p:blipFill>
          <a:blip r:embed="rId3"/>
          <a:stretch>
            <a:fillRect/>
          </a:stretch>
        </p:blipFill>
        <p:spPr>
          <a:xfrm>
            <a:off x="4948699" y="1939754"/>
            <a:ext cx="1579920" cy="398538"/>
          </a:xfrm>
          <a:prstGeom prst="rect">
            <a:avLst/>
          </a:prstGeom>
        </p:spPr>
      </p:pic>
      <p:pic>
        <p:nvPicPr>
          <p:cNvPr id="9" name="Picture 8" descr="A black symbol with a white background&#10;&#10;AI-generated content may be incorrect.">
            <a:extLst>
              <a:ext uri="{FF2B5EF4-FFF2-40B4-BE49-F238E27FC236}">
                <a16:creationId xmlns:a16="http://schemas.microsoft.com/office/drawing/2014/main" id="{C42FC6E3-8935-B372-D936-22E46C50E998}"/>
              </a:ext>
            </a:extLst>
          </p:cNvPr>
          <p:cNvPicPr>
            <a:picLocks noChangeAspect="1"/>
          </p:cNvPicPr>
          <p:nvPr/>
        </p:nvPicPr>
        <p:blipFill>
          <a:blip r:embed="rId4"/>
          <a:stretch>
            <a:fillRect/>
          </a:stretch>
        </p:blipFill>
        <p:spPr>
          <a:xfrm>
            <a:off x="4108449" y="3066861"/>
            <a:ext cx="3772477" cy="498252"/>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CED0E93D-59DF-3D56-7680-4D7178B0AAAD}"/>
                  </a:ext>
                </a:extLst>
              </p:cNvPr>
              <p:cNvSpPr txBox="1"/>
              <p:nvPr/>
            </p:nvSpPr>
            <p:spPr>
              <a:xfrm>
                <a:off x="245918" y="3643771"/>
                <a:ext cx="11769101" cy="2585323"/>
              </a:xfrm>
              <a:prstGeom prst="rect">
                <a:avLst/>
              </a:prstGeom>
              <a:noFill/>
            </p:spPr>
            <p:txBody>
              <a:bodyPr wrap="square">
                <a:spAutoFit/>
              </a:bodyPr>
              <a:lstStyle/>
              <a:p>
                <a:r>
                  <a:rPr lang="en-US" b="1" dirty="0"/>
                  <a:t>First order in perturbation theory</a:t>
                </a:r>
                <a:r>
                  <a:rPr lang="en-US" dirty="0"/>
                  <a:t>. Adding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oMath>
                </a14:m>
                <a:r>
                  <a:rPr lang="en-US" dirty="0"/>
                  <a:t> results in </a:t>
                </a:r>
                <a:r>
                  <a:rPr lang="en-US" i="1" dirty="0"/>
                  <a:t>lifting the degeneracy</a:t>
                </a:r>
                <a:r>
                  <a:rPr lang="en-US" dirty="0"/>
                  <a:t> of the states with energy 𝐸.  That is, 𝐸 will be split into two energy levels, one with energy 𝐸+𝛿𝐸1 and one with energy 𝐸+𝛿𝐸2, with 𝛿𝐸1≠𝛿𝐸2 and </a:t>
                </a:r>
                <a:r>
                  <a:rPr lang="el-GR" dirty="0"/>
                  <a:t>δ</a:t>
                </a:r>
                <a:r>
                  <a:rPr lang="en-US" dirty="0"/>
                  <a:t>E1≠</a:t>
                </a:r>
                <a:r>
                  <a:rPr lang="el-GR" dirty="0"/>
                  <a:t>δ</a:t>
                </a:r>
                <a:r>
                  <a:rPr lang="en-US" dirty="0"/>
                  <a:t>E2.</a:t>
                </a:r>
              </a:p>
              <a:p>
                <a:endParaRPr lang="en-US" dirty="0"/>
              </a:p>
              <a:p>
                <a:r>
                  <a:rPr lang="en-US" dirty="0"/>
                  <a:t>As a result, general state of the form 𝑐1|𝑎⟩+𝑐2|𝑏⟩, which was an eigenstate of the free Hamiltonian 𝐻0 with energy 𝐸, will not be an eigenstate of the full Hamiltonian 𝐻</a:t>
                </a:r>
                <a:r>
                  <a:rPr lang="en-US" baseline="30000" dirty="0"/>
                  <a:t>0</a:t>
                </a:r>
                <a:r>
                  <a:rPr lang="en-US" dirty="0"/>
                  <a:t>+𝐻’.</a:t>
                </a:r>
              </a:p>
              <a:p>
                <a:endParaRPr lang="en-US" dirty="0"/>
              </a:p>
              <a:p>
                <a:r>
                  <a:rPr lang="en-US" b="1" dirty="0"/>
                  <a:t>Good states</a:t>
                </a:r>
                <a:r>
                  <a:rPr lang="en-US" dirty="0"/>
                  <a:t>. However, there will be a special pair of eigenstates of the free Hamiltonian, which we may will call |𝐴⟩  and |𝐵⟩ which are also eigenstates of  𝐻</a:t>
                </a:r>
                <a:r>
                  <a:rPr lang="en-US" baseline="30000" dirty="0"/>
                  <a:t>0</a:t>
                </a:r>
                <a:r>
                  <a:rPr lang="en-US" dirty="0"/>
                  <a:t>+𝐻’, with energies 𝐸+𝛿𝐸1 and 𝐸+𝛿𝐸2, respectively. These are the so-called ``good states.’’</a:t>
                </a:r>
                <a:br>
                  <a:rPr lang="en-US" dirty="0"/>
                </a:br>
                <a:endParaRPr lang="en-US" dirty="0"/>
              </a:p>
            </p:txBody>
          </p:sp>
        </mc:Choice>
        <mc:Fallback>
          <p:sp>
            <p:nvSpPr>
              <p:cNvPr id="13" name="TextBox 12">
                <a:extLst>
                  <a:ext uri="{FF2B5EF4-FFF2-40B4-BE49-F238E27FC236}">
                    <a16:creationId xmlns:a16="http://schemas.microsoft.com/office/drawing/2014/main" id="{CED0E93D-59DF-3D56-7680-4D7178B0AAAD}"/>
                  </a:ext>
                </a:extLst>
              </p:cNvPr>
              <p:cNvSpPr txBox="1">
                <a:spLocks noRot="1" noChangeAspect="1" noMove="1" noResize="1" noEditPoints="1" noAdjustHandles="1" noChangeArrowheads="1" noChangeShapeType="1" noTextEdit="1"/>
              </p:cNvSpPr>
              <p:nvPr/>
            </p:nvSpPr>
            <p:spPr>
              <a:xfrm>
                <a:off x="245918" y="3643771"/>
                <a:ext cx="11769101" cy="2585323"/>
              </a:xfrm>
              <a:prstGeom prst="rect">
                <a:avLst/>
              </a:prstGeom>
              <a:blipFill>
                <a:blip r:embed="rId5"/>
                <a:stretch>
                  <a:fillRect l="-431" t="-1471" r="-108"/>
                </a:stretch>
              </a:blipFill>
            </p:spPr>
            <p:txBody>
              <a:bodyPr/>
              <a:lstStyle/>
              <a:p>
                <a:r>
                  <a:rPr lang="en-US">
                    <a:noFill/>
                  </a:rPr>
                  <a:t> </a:t>
                </a:r>
              </a:p>
            </p:txBody>
          </p:sp>
        </mc:Fallback>
      </mc:AlternateContent>
    </p:spTree>
    <p:extLst>
      <p:ext uri="{BB962C8B-B14F-4D97-AF65-F5344CB8AC3E}">
        <p14:creationId xmlns:p14="http://schemas.microsoft.com/office/powerpoint/2010/main" val="1779648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EB98717-2799-893F-AD6E-9D8DB9512322}"/>
              </a:ext>
            </a:extLst>
          </p:cNvPr>
          <p:cNvSpPr txBox="1">
            <a:spLocks/>
          </p:cNvSpPr>
          <p:nvPr/>
        </p:nvSpPr>
        <p:spPr>
          <a:xfrm>
            <a:off x="24591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Two-Fold Degeneracy: Example (ideal case)</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47405953-0A95-14BC-2ED0-99539A998C81}"/>
                  </a:ext>
                </a:extLst>
              </p:cNvPr>
              <p:cNvSpPr txBox="1"/>
              <p:nvPr/>
            </p:nvSpPr>
            <p:spPr>
              <a:xfrm>
                <a:off x="245917" y="1131563"/>
                <a:ext cx="11558156" cy="923330"/>
              </a:xfrm>
              <a:prstGeom prst="rect">
                <a:avLst/>
              </a:prstGeom>
              <a:noFill/>
            </p:spPr>
            <p:txBody>
              <a:bodyPr wrap="square">
                <a:spAutoFit/>
              </a:bodyPr>
              <a:lstStyle/>
              <a:p>
                <a:r>
                  <a:rPr lang="en-US" sz="1800" dirty="0">
                    <a:effectLst/>
                    <a:highlight>
                      <a:srgbClr val="FFFF00"/>
                    </a:highlight>
                    <a:latin typeface="ACaslonPro"/>
                  </a:rPr>
                  <a:t>The “good” states are </a:t>
                </a:r>
                <a:r>
                  <a:rPr lang="en-US" sz="1800" i="1" dirty="0">
                    <a:effectLst/>
                    <a:highlight>
                      <a:srgbClr val="FFFF00"/>
                    </a:highlight>
                    <a:latin typeface="ACaslonPro"/>
                  </a:rPr>
                  <a:t>defined </a:t>
                </a:r>
                <a:r>
                  <a:rPr lang="en-US" sz="1800" dirty="0">
                    <a:effectLst/>
                    <a:highlight>
                      <a:srgbClr val="FFFF00"/>
                    </a:highlight>
                    <a:latin typeface="ACaslonPro"/>
                  </a:rPr>
                  <a:t>as the limit of the true eigenstates as the perturbation is switched off </a:t>
                </a:r>
                <a14:m>
                  <m:oMath xmlns:m="http://schemas.openxmlformats.org/officeDocument/2006/math">
                    <m:r>
                      <a:rPr lang="en-US" i="1" smtClean="0">
                        <a:highlight>
                          <a:srgbClr val="FFFF00"/>
                        </a:highlight>
                        <a:latin typeface="Cambria Math" panose="02040503050406030204" pitchFamily="18" charset="0"/>
                        <a:ea typeface="Cambria Math" panose="02040503050406030204" pitchFamily="18" charset="0"/>
                      </a:rPr>
                      <m:t>𝜆</m:t>
                    </m:r>
                    <m:r>
                      <a:rPr lang="en-US" i="1" smtClean="0">
                        <a:highlight>
                          <a:srgbClr val="FFFF00"/>
                        </a:highlight>
                        <a:latin typeface="Cambria Math" panose="02040503050406030204" pitchFamily="18" charset="0"/>
                        <a:ea typeface="Cambria Math" panose="02040503050406030204" pitchFamily="18" charset="0"/>
                      </a:rPr>
                      <m:t>→0</m:t>
                    </m:r>
                  </m:oMath>
                </a14:m>
                <a:r>
                  <a:rPr lang="en-US" sz="1800" dirty="0">
                    <a:effectLst/>
                    <a:latin typeface="ACaslonPro"/>
                  </a:rPr>
                  <a:t>. </a:t>
                </a:r>
                <a:r>
                  <a:rPr lang="en-US" dirty="0"/>
                  <a:t>But that isn’t how we find them in realistic situations (if we </a:t>
                </a:r>
                <a:r>
                  <a:rPr lang="en-US" i="1" dirty="0"/>
                  <a:t>knew </a:t>
                </a:r>
                <a:r>
                  <a:rPr lang="en-US" dirty="0"/>
                  <a:t>the exact eigenstates, we wouldn’t need perturbation theory). </a:t>
                </a:r>
              </a:p>
              <a:p>
                <a:r>
                  <a:rPr lang="en-US" dirty="0"/>
                  <a:t>Before showing the practical techniques for calculating them, we’ll look at an example where we can take the </a:t>
                </a:r>
                <a14:m>
                  <m:oMath xmlns:m="http://schemas.openxmlformats.org/officeDocument/2006/math">
                    <m:r>
                      <a:rPr lang="en-US" i="1" smtClean="0">
                        <a:latin typeface="Cambria Math" panose="02040503050406030204" pitchFamily="18" charset="0"/>
                        <a:ea typeface="Cambria Math" panose="02040503050406030204" pitchFamily="18" charset="0"/>
                      </a:rPr>
                      <m:t>𝜆</m:t>
                    </m:r>
                    <m:r>
                      <a:rPr lang="en-US" i="1" smtClean="0">
                        <a:latin typeface="Cambria Math" panose="02040503050406030204" pitchFamily="18" charset="0"/>
                        <a:ea typeface="Cambria Math" panose="02040503050406030204" pitchFamily="18" charset="0"/>
                      </a:rPr>
                      <m:t>→0</m:t>
                    </m:r>
                  </m:oMath>
                </a14:m>
                <a:r>
                  <a:rPr lang="en-US" dirty="0"/>
                  <a:t> limit.</a:t>
                </a:r>
              </a:p>
            </p:txBody>
          </p:sp>
        </mc:Choice>
        <mc:Fallback>
          <p:sp>
            <p:nvSpPr>
              <p:cNvPr id="5" name="TextBox 4">
                <a:extLst>
                  <a:ext uri="{FF2B5EF4-FFF2-40B4-BE49-F238E27FC236}">
                    <a16:creationId xmlns:a16="http://schemas.microsoft.com/office/drawing/2014/main" id="{47405953-0A95-14BC-2ED0-99539A998C81}"/>
                  </a:ext>
                </a:extLst>
              </p:cNvPr>
              <p:cNvSpPr txBox="1">
                <a:spLocks noRot="1" noChangeAspect="1" noMove="1" noResize="1" noEditPoints="1" noAdjustHandles="1" noChangeArrowheads="1" noChangeShapeType="1" noTextEdit="1"/>
              </p:cNvSpPr>
              <p:nvPr/>
            </p:nvSpPr>
            <p:spPr>
              <a:xfrm>
                <a:off x="245917" y="1131563"/>
                <a:ext cx="11558156" cy="923330"/>
              </a:xfrm>
              <a:prstGeom prst="rect">
                <a:avLst/>
              </a:prstGeom>
              <a:blipFill>
                <a:blip r:embed="rId2"/>
                <a:stretch>
                  <a:fillRect l="-439" t="-4110" b="-9589"/>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DCD71A3-BD87-A0CA-BB0D-ECACDC81408B}"/>
              </a:ext>
            </a:extLst>
          </p:cNvPr>
          <p:cNvSpPr txBox="1"/>
          <p:nvPr/>
        </p:nvSpPr>
        <p:spPr>
          <a:xfrm>
            <a:off x="245917" y="2272460"/>
            <a:ext cx="6826036" cy="369332"/>
          </a:xfrm>
          <a:prstGeom prst="rect">
            <a:avLst/>
          </a:prstGeom>
          <a:noFill/>
        </p:spPr>
        <p:txBody>
          <a:bodyPr wrap="none" rtlCol="0">
            <a:spAutoFit/>
          </a:bodyPr>
          <a:lstStyle/>
          <a:p>
            <a:r>
              <a:rPr lang="en-US" sz="1800" dirty="0">
                <a:effectLst/>
                <a:latin typeface="ACaslonPro"/>
              </a:rPr>
              <a:t>Consider a particle of mass </a:t>
            </a:r>
            <a:r>
              <a:rPr lang="en-US" sz="1800" i="1" dirty="0">
                <a:effectLst/>
                <a:latin typeface="ACaslonPro"/>
              </a:rPr>
              <a:t>m </a:t>
            </a:r>
            <a:r>
              <a:rPr lang="en-US" sz="1800" dirty="0">
                <a:effectLst/>
                <a:latin typeface="ACaslonPro"/>
              </a:rPr>
              <a:t>in a two-dimensional oscillator potential. </a:t>
            </a:r>
            <a:endParaRPr lang="en-US" dirty="0"/>
          </a:p>
        </p:txBody>
      </p:sp>
      <p:pic>
        <p:nvPicPr>
          <p:cNvPr id="8" name="Picture 7" descr="A math equation with numbers and symbols&#10;&#10;Description automatically generated">
            <a:extLst>
              <a:ext uri="{FF2B5EF4-FFF2-40B4-BE49-F238E27FC236}">
                <a16:creationId xmlns:a16="http://schemas.microsoft.com/office/drawing/2014/main" id="{3EC83BAE-F20E-A2FF-509F-D8139BA2AA61}"/>
              </a:ext>
            </a:extLst>
          </p:cNvPr>
          <p:cNvPicPr>
            <a:picLocks noChangeAspect="1"/>
          </p:cNvPicPr>
          <p:nvPr/>
        </p:nvPicPr>
        <p:blipFill>
          <a:blip r:embed="rId3"/>
          <a:stretch>
            <a:fillRect/>
          </a:stretch>
        </p:blipFill>
        <p:spPr>
          <a:xfrm>
            <a:off x="2594523" y="2840499"/>
            <a:ext cx="3320996" cy="695614"/>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4CD5F59-2656-7F7B-1824-A1CD3E444886}"/>
                  </a:ext>
                </a:extLst>
              </p:cNvPr>
              <p:cNvSpPr txBox="1"/>
              <p:nvPr/>
            </p:nvSpPr>
            <p:spPr>
              <a:xfrm>
                <a:off x="245917" y="3846877"/>
                <a:ext cx="11516551" cy="646331"/>
              </a:xfrm>
              <a:prstGeom prst="rect">
                <a:avLst/>
              </a:prstGeom>
              <a:noFill/>
            </p:spPr>
            <p:txBody>
              <a:bodyPr wrap="none" rtlCol="0">
                <a:spAutoFit/>
              </a:bodyPr>
              <a:lstStyle/>
              <a:p>
                <a:r>
                  <a:rPr lang="en-US" sz="1800" dirty="0">
                    <a:effectLst/>
                    <a:latin typeface="ACaslonPro"/>
                  </a:rPr>
                  <a:t>to which is added a perturbation </a:t>
                </a:r>
                <a14:m>
                  <m:oMath xmlns:m="http://schemas.openxmlformats.org/officeDocument/2006/math">
                    <m:r>
                      <a:rPr lang="en-US" sz="1800" i="1" dirty="0" smtClean="0">
                        <a:effectLst/>
                        <a:latin typeface="Cambria Math" panose="02040503050406030204" pitchFamily="18" charset="0"/>
                      </a:rPr>
                      <m:t>𝐻</m:t>
                    </m:r>
                    <m:r>
                      <a:rPr lang="en-US" sz="1800" i="1" dirty="0" smtClean="0">
                        <a:effectLst/>
                        <a:latin typeface="Cambria Math" panose="02040503050406030204" pitchFamily="18" charset="0"/>
                      </a:rPr>
                      <m:t>’</m:t>
                    </m:r>
                  </m:oMath>
                </a14:m>
                <a:r>
                  <a:rPr lang="en-US" sz="1800" dirty="0">
                    <a:effectLst/>
                    <a:latin typeface="ACaslonPro"/>
                  </a:rPr>
                  <a:t>. </a:t>
                </a:r>
                <a:r>
                  <a:rPr lang="en-US" dirty="0"/>
                  <a:t>Using the separation of variables, we obtain that </a:t>
                </a:r>
                <a:r>
                  <a:rPr lang="en-US" dirty="0">
                    <a:latin typeface="ACaslonPro"/>
                  </a:rPr>
                  <a:t>the unperturbed first-excited state </a:t>
                </a:r>
              </a:p>
              <a:p>
                <a:r>
                  <a:rPr lang="en-US" dirty="0">
                    <a:latin typeface="ACaslonPro"/>
                  </a:rPr>
                  <a:t>(with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0</m:t>
                        </m:r>
                      </m:sup>
                    </m:sSup>
                    <m:r>
                      <a:rPr lang="en-US" i="1">
                        <a:latin typeface="Cambria Math" panose="02040503050406030204" pitchFamily="18" charset="0"/>
                      </a:rPr>
                      <m:t>=2</m:t>
                    </m:r>
                    <m:r>
                      <a:rPr lang="en-US" i="1">
                        <a:latin typeface="Cambria Math" panose="02040503050406030204" pitchFamily="18" charset="0"/>
                        <a:ea typeface="Cambria Math" panose="02040503050406030204" pitchFamily="18" charset="0"/>
                      </a:rPr>
                      <m:t>ℏ</m:t>
                    </m:r>
                    <m:r>
                      <a:rPr lang="en-US" i="1">
                        <a:latin typeface="Cambria Math" panose="02040503050406030204" pitchFamily="18" charset="0"/>
                        <a:ea typeface="Cambria Math" panose="02040503050406030204" pitchFamily="18" charset="0"/>
                      </a:rPr>
                      <m:t>𝜔</m:t>
                    </m:r>
                  </m:oMath>
                </a14:m>
                <a:r>
                  <a:rPr lang="en-US" dirty="0">
                    <a:latin typeface="ACaslonPro"/>
                  </a:rPr>
                  <a:t>) is two-fold degenerate</a:t>
                </a:r>
                <a:r>
                  <a:rPr lang="en-US" sz="1800" dirty="0">
                    <a:effectLst/>
                    <a:latin typeface="ACaslonPro"/>
                  </a:rPr>
                  <a:t> </a:t>
                </a:r>
                <a:endParaRPr lang="en-US" dirty="0"/>
              </a:p>
            </p:txBody>
          </p:sp>
        </mc:Choice>
        <mc:Fallback>
          <p:sp>
            <p:nvSpPr>
              <p:cNvPr id="9" name="TextBox 8">
                <a:extLst>
                  <a:ext uri="{FF2B5EF4-FFF2-40B4-BE49-F238E27FC236}">
                    <a16:creationId xmlns:a16="http://schemas.microsoft.com/office/drawing/2014/main" id="{64CD5F59-2656-7F7B-1824-A1CD3E444886}"/>
                  </a:ext>
                </a:extLst>
              </p:cNvPr>
              <p:cNvSpPr txBox="1">
                <a:spLocks noRot="1" noChangeAspect="1" noMove="1" noResize="1" noEditPoints="1" noAdjustHandles="1" noChangeArrowheads="1" noChangeShapeType="1" noTextEdit="1"/>
              </p:cNvSpPr>
              <p:nvPr/>
            </p:nvSpPr>
            <p:spPr>
              <a:xfrm>
                <a:off x="245917" y="3846877"/>
                <a:ext cx="11516551" cy="646331"/>
              </a:xfrm>
              <a:prstGeom prst="rect">
                <a:avLst/>
              </a:prstGeom>
              <a:blipFill>
                <a:blip r:embed="rId4"/>
                <a:stretch>
                  <a:fillRect l="-441" t="-3846" b="-15385"/>
                </a:stretch>
              </a:blipFill>
            </p:spPr>
            <p:txBody>
              <a:bodyPr/>
              <a:lstStyle/>
              <a:p>
                <a:r>
                  <a:rPr lang="en-US">
                    <a:noFill/>
                  </a:rPr>
                  <a:t> </a:t>
                </a:r>
              </a:p>
            </p:txBody>
          </p:sp>
        </mc:Fallback>
      </mc:AlternateContent>
      <p:pic>
        <p:nvPicPr>
          <p:cNvPr id="11" name="Picture 10">
            <a:extLst>
              <a:ext uri="{FF2B5EF4-FFF2-40B4-BE49-F238E27FC236}">
                <a16:creationId xmlns:a16="http://schemas.microsoft.com/office/drawing/2014/main" id="{2DB7393D-83D2-300F-13F6-8EAD8DA86319}"/>
              </a:ext>
            </a:extLst>
          </p:cNvPr>
          <p:cNvPicPr>
            <a:picLocks noChangeAspect="1"/>
          </p:cNvPicPr>
          <p:nvPr/>
        </p:nvPicPr>
        <p:blipFill>
          <a:blip r:embed="rId5"/>
          <a:stretch>
            <a:fillRect/>
          </a:stretch>
        </p:blipFill>
        <p:spPr>
          <a:xfrm>
            <a:off x="7071953" y="3069519"/>
            <a:ext cx="1791855" cy="349630"/>
          </a:xfrm>
          <a:prstGeom prst="rect">
            <a:avLst/>
          </a:prstGeom>
        </p:spPr>
      </p:pic>
      <p:pic>
        <p:nvPicPr>
          <p:cNvPr id="14" name="Picture 13" descr="A math equations with numbers and symbols&#10;&#10;Description automatically generated with medium confidence">
            <a:extLst>
              <a:ext uri="{FF2B5EF4-FFF2-40B4-BE49-F238E27FC236}">
                <a16:creationId xmlns:a16="http://schemas.microsoft.com/office/drawing/2014/main" id="{E878E8EC-83A4-D62B-4324-1FA0C293609E}"/>
              </a:ext>
            </a:extLst>
          </p:cNvPr>
          <p:cNvPicPr>
            <a:picLocks noChangeAspect="1"/>
          </p:cNvPicPr>
          <p:nvPr/>
        </p:nvPicPr>
        <p:blipFill>
          <a:blip r:embed="rId6"/>
          <a:stretch>
            <a:fillRect/>
          </a:stretch>
        </p:blipFill>
        <p:spPr>
          <a:xfrm>
            <a:off x="326664" y="4855149"/>
            <a:ext cx="4082621" cy="1171694"/>
          </a:xfrm>
          <a:prstGeom prst="rect">
            <a:avLst/>
          </a:prstGeom>
        </p:spPr>
      </p:pic>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71D0107-8093-3928-50C4-59611DAC08AB}"/>
                  </a:ext>
                </a:extLst>
              </p:cNvPr>
              <p:cNvSpPr txBox="1"/>
              <p:nvPr/>
            </p:nvSpPr>
            <p:spPr>
              <a:xfrm>
                <a:off x="4613564" y="4946073"/>
                <a:ext cx="7604198" cy="1200329"/>
              </a:xfrm>
              <a:prstGeom prst="rect">
                <a:avLst/>
              </a:prstGeom>
              <a:noFill/>
            </p:spPr>
            <p:txBody>
              <a:bodyPr wrap="none" rtlCol="0">
                <a:spAutoFit/>
              </a:bodyPr>
              <a:lstStyle/>
              <a:p>
                <a:r>
                  <a:rPr lang="en-US" dirty="0"/>
                  <a:t>where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𝜓</m:t>
                        </m:r>
                      </m:e>
                      <m:sub>
                        <m:r>
                          <a:rPr lang="en-US" b="0" i="1" smtClean="0">
                            <a:latin typeface="Cambria Math" panose="02040503050406030204" pitchFamily="18" charset="0"/>
                          </a:rPr>
                          <m:t>0</m:t>
                        </m:r>
                      </m:sub>
                    </m:sSub>
                  </m:oMath>
                </a14:m>
                <a:r>
                  <a:rPr lang="en-US" sz="1800" dirty="0">
                    <a:effectLst/>
                    <a:latin typeface="ACaslonPro"/>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𝜓</m:t>
                        </m:r>
                      </m:e>
                      <m:sub>
                        <m:r>
                          <a:rPr lang="en-US" i="1">
                            <a:latin typeface="Cambria Math" panose="02040503050406030204" pitchFamily="18" charset="0"/>
                          </a:rPr>
                          <m:t>1</m:t>
                        </m:r>
                      </m:sub>
                    </m:sSub>
                  </m:oMath>
                </a14:m>
                <a:r>
                  <a:rPr lang="en-US" dirty="0"/>
                  <a:t> refer to the one-dimensional harmonic oscillator states.</a:t>
                </a:r>
              </a:p>
              <a:p>
                <a:r>
                  <a:rPr lang="en-US" dirty="0"/>
                  <a:t> </a:t>
                </a:r>
              </a:p>
              <a:p>
                <a:r>
                  <a:rPr lang="en-US" dirty="0"/>
                  <a:t>To find the “good” linear combinations, let us solve for the exact eigenstates of </a:t>
                </a:r>
              </a:p>
              <a:p>
                <a14:m>
                  <m:oMath xmlns:m="http://schemas.openxmlformats.org/officeDocument/2006/math">
                    <m:sSup>
                      <m:sSupPr>
                        <m:ctrlPr>
                          <a:rPr lang="en-US" sz="1800" i="1" smtClean="0">
                            <a:effectLst/>
                            <a:latin typeface="Cambria Math" panose="02040503050406030204" pitchFamily="18" charset="0"/>
                          </a:rPr>
                        </m:ctrlPr>
                      </m:sSupPr>
                      <m:e>
                        <m:r>
                          <a:rPr lang="en-US" sz="1800" b="0" i="1" smtClean="0">
                            <a:effectLst/>
                            <a:latin typeface="Cambria Math" panose="02040503050406030204" pitchFamily="18" charset="0"/>
                          </a:rPr>
                          <m:t>𝐻</m:t>
                        </m:r>
                        <m:r>
                          <a:rPr lang="en-US" sz="1800" b="0" i="1" smtClean="0">
                            <a:effectLst/>
                            <a:latin typeface="Cambria Math" panose="02040503050406030204" pitchFamily="18" charset="0"/>
                          </a:rPr>
                          <m:t>=</m:t>
                        </m:r>
                        <m:r>
                          <a:rPr lang="en-US" sz="1800" b="0" i="1" smtClean="0">
                            <a:effectLst/>
                            <a:latin typeface="Cambria Math" panose="02040503050406030204" pitchFamily="18" charset="0"/>
                          </a:rPr>
                          <m:t>𝐻</m:t>
                        </m:r>
                      </m:e>
                      <m:sup>
                        <m:r>
                          <a:rPr lang="en-US" sz="1800" b="0" i="1" smtClean="0">
                            <a:effectLst/>
                            <a:latin typeface="Cambria Math" panose="02040503050406030204" pitchFamily="18" charset="0"/>
                          </a:rPr>
                          <m:t>0</m:t>
                        </m:r>
                      </m:sup>
                    </m:sSup>
                    <m:r>
                      <a:rPr lang="en-US" sz="1800" b="0" i="1" smtClean="0">
                        <a:effectLst/>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𝐻</m:t>
                        </m:r>
                      </m:e>
                      <m:sup>
                        <m:r>
                          <a:rPr lang="en-US" b="0" i="1" smtClean="0">
                            <a:latin typeface="Cambria Math" panose="02040503050406030204" pitchFamily="18" charset="0"/>
                          </a:rPr>
                          <m:t>′</m:t>
                        </m:r>
                      </m:sup>
                    </m:sSup>
                  </m:oMath>
                </a14:m>
                <a:r>
                  <a:rPr lang="en-US" dirty="0"/>
                  <a:t> and take their limit as </a:t>
                </a:r>
                <a14:m>
                  <m:oMath xmlns:m="http://schemas.openxmlformats.org/officeDocument/2006/math">
                    <m:r>
                      <a:rPr lang="en-US" i="1" smtClean="0">
                        <a:latin typeface="Cambria Math" panose="02040503050406030204" pitchFamily="18" charset="0"/>
                        <a:ea typeface="Cambria Math" panose="02040503050406030204" pitchFamily="18" charset="0"/>
                      </a:rPr>
                      <m:t>𝜖</m:t>
                    </m:r>
                    <m:r>
                      <a:rPr lang="en-US" i="1" smtClean="0">
                        <a:latin typeface="Cambria Math" panose="02040503050406030204" pitchFamily="18" charset="0"/>
                        <a:ea typeface="Cambria Math" panose="02040503050406030204" pitchFamily="18" charset="0"/>
                      </a:rPr>
                      <m:t>→0</m:t>
                    </m:r>
                  </m:oMath>
                </a14:m>
                <a:endParaRPr lang="en-US" dirty="0"/>
              </a:p>
            </p:txBody>
          </p:sp>
        </mc:Choice>
        <mc:Fallback xmlns="">
          <p:sp>
            <p:nvSpPr>
              <p:cNvPr id="15" name="TextBox 14">
                <a:extLst>
                  <a:ext uri="{FF2B5EF4-FFF2-40B4-BE49-F238E27FC236}">
                    <a16:creationId xmlns:a16="http://schemas.microsoft.com/office/drawing/2014/main" id="{471D0107-8093-3928-50C4-59611DAC08AB}"/>
                  </a:ext>
                </a:extLst>
              </p:cNvPr>
              <p:cNvSpPr txBox="1">
                <a:spLocks noRot="1" noChangeAspect="1" noMove="1" noResize="1" noEditPoints="1" noAdjustHandles="1" noChangeArrowheads="1" noChangeShapeType="1" noTextEdit="1"/>
              </p:cNvSpPr>
              <p:nvPr/>
            </p:nvSpPr>
            <p:spPr>
              <a:xfrm>
                <a:off x="4613564" y="4946073"/>
                <a:ext cx="7604198" cy="1200329"/>
              </a:xfrm>
              <a:prstGeom prst="rect">
                <a:avLst/>
              </a:prstGeom>
              <a:blipFill>
                <a:blip r:embed="rId7"/>
                <a:stretch>
                  <a:fillRect l="-668" t="-2105" b="-8421"/>
                </a:stretch>
              </a:blipFill>
            </p:spPr>
            <p:txBody>
              <a:bodyPr/>
              <a:lstStyle/>
              <a:p>
                <a:r>
                  <a:rPr lang="en-US">
                    <a:noFill/>
                  </a:rPr>
                  <a:t> </a:t>
                </a:r>
              </a:p>
            </p:txBody>
          </p:sp>
        </mc:Fallback>
      </mc:AlternateContent>
    </p:spTree>
    <p:extLst>
      <p:ext uri="{BB962C8B-B14F-4D97-AF65-F5344CB8AC3E}">
        <p14:creationId xmlns:p14="http://schemas.microsoft.com/office/powerpoint/2010/main" val="3945979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A466BE0-68A3-3BE9-062C-01FFCC024822}"/>
              </a:ext>
            </a:extLst>
          </p:cNvPr>
          <p:cNvSpPr txBox="1">
            <a:spLocks/>
          </p:cNvSpPr>
          <p:nvPr/>
        </p:nvSpPr>
        <p:spPr>
          <a:xfrm>
            <a:off x="24591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Two-Fold Degeneracy: Example (ideal case)</a:t>
            </a:r>
          </a:p>
        </p:txBody>
      </p:sp>
      <p:pic>
        <p:nvPicPr>
          <p:cNvPr id="4" name="Picture 3" descr="A black and white image of a couple of letters&#10;&#10;Description automatically generated">
            <a:extLst>
              <a:ext uri="{FF2B5EF4-FFF2-40B4-BE49-F238E27FC236}">
                <a16:creationId xmlns:a16="http://schemas.microsoft.com/office/drawing/2014/main" id="{FBCFEE07-D964-B8CA-C2EB-9154100E3E25}"/>
              </a:ext>
            </a:extLst>
          </p:cNvPr>
          <p:cNvPicPr>
            <a:picLocks noChangeAspect="1"/>
          </p:cNvPicPr>
          <p:nvPr/>
        </p:nvPicPr>
        <p:blipFill>
          <a:blip r:embed="rId3"/>
          <a:stretch>
            <a:fillRect/>
          </a:stretch>
        </p:blipFill>
        <p:spPr>
          <a:xfrm>
            <a:off x="3927764" y="1575449"/>
            <a:ext cx="2979420" cy="647700"/>
          </a:xfrm>
          <a:prstGeom prst="rect">
            <a:avLst/>
          </a:prstGeom>
        </p:spPr>
      </p:pic>
      <p:sp>
        <p:nvSpPr>
          <p:cNvPr id="5" name="TextBox 4">
            <a:extLst>
              <a:ext uri="{FF2B5EF4-FFF2-40B4-BE49-F238E27FC236}">
                <a16:creationId xmlns:a16="http://schemas.microsoft.com/office/drawing/2014/main" id="{2B23B809-F31C-1CDE-AA9C-7E518E2F58FE}"/>
              </a:ext>
            </a:extLst>
          </p:cNvPr>
          <p:cNvSpPr txBox="1"/>
          <p:nvPr/>
        </p:nvSpPr>
        <p:spPr>
          <a:xfrm>
            <a:off x="245918" y="1140897"/>
            <a:ext cx="5614037" cy="369332"/>
          </a:xfrm>
          <a:prstGeom prst="rect">
            <a:avLst/>
          </a:prstGeom>
          <a:noFill/>
        </p:spPr>
        <p:txBody>
          <a:bodyPr wrap="none" rtlCol="0">
            <a:spAutoFit/>
          </a:bodyPr>
          <a:lstStyle/>
          <a:p>
            <a:r>
              <a:rPr lang="en-US" dirty="0"/>
              <a:t>The problem can be simplified by rotating the coordinates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ABE1C01C-6840-BD45-D649-BF76573D6F9D}"/>
                  </a:ext>
                </a:extLst>
              </p:cNvPr>
              <p:cNvSpPr txBox="1"/>
              <p:nvPr/>
            </p:nvSpPr>
            <p:spPr>
              <a:xfrm>
                <a:off x="297374" y="2337342"/>
                <a:ext cx="11125161" cy="369332"/>
              </a:xfrm>
              <a:prstGeom prst="rect">
                <a:avLst/>
              </a:prstGeom>
              <a:noFill/>
            </p:spPr>
            <p:txBody>
              <a:bodyPr wrap="none" rtlCol="0">
                <a:spAutoFit/>
              </a:bodyPr>
              <a:lstStyle/>
              <a:p>
                <a:r>
                  <a:rPr lang="en-US" dirty="0"/>
                  <a:t>In fact, in this case the potential becomes additive in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and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m:t>
                    </m:r>
                    <m:r>
                      <a:rPr lang="en-US" b="0" i="0" dirty="0" smtClean="0">
                        <a:latin typeface="Cambria Math" panose="02040503050406030204" pitchFamily="18" charset="0"/>
                      </a:rPr>
                      <m:t>.</m:t>
                    </m:r>
                  </m:oMath>
                </a14:m>
                <a:r>
                  <a:rPr lang="en-US" dirty="0"/>
                  <a:t> That is, </a:t>
                </a:r>
                <a14:m>
                  <m:oMath xmlns:m="http://schemas.openxmlformats.org/officeDocument/2006/math">
                    <m:r>
                      <a:rPr lang="en-US" i="1" dirty="0" smtClean="0">
                        <a:latin typeface="Cambria Math" panose="02040503050406030204" pitchFamily="18" charset="0"/>
                      </a:rPr>
                      <m:t>𝐻</m:t>
                    </m:r>
                  </m:oMath>
                </a14:m>
                <a:r>
                  <a:rPr lang="en-US" dirty="0"/>
                  <a:t> is that of two independent 1-dim oscillators</a:t>
                </a:r>
              </a:p>
            </p:txBody>
          </p:sp>
        </mc:Choice>
        <mc:Fallback>
          <p:sp>
            <p:nvSpPr>
              <p:cNvPr id="6" name="TextBox 5">
                <a:extLst>
                  <a:ext uri="{FF2B5EF4-FFF2-40B4-BE49-F238E27FC236}">
                    <a16:creationId xmlns:a16="http://schemas.microsoft.com/office/drawing/2014/main" id="{ABE1C01C-6840-BD45-D649-BF76573D6F9D}"/>
                  </a:ext>
                </a:extLst>
              </p:cNvPr>
              <p:cNvSpPr txBox="1">
                <a:spLocks noRot="1" noChangeAspect="1" noMove="1" noResize="1" noEditPoints="1" noAdjustHandles="1" noChangeArrowheads="1" noChangeShapeType="1" noTextEdit="1"/>
              </p:cNvSpPr>
              <p:nvPr/>
            </p:nvSpPr>
            <p:spPr>
              <a:xfrm>
                <a:off x="297374" y="2337342"/>
                <a:ext cx="11125161" cy="369332"/>
              </a:xfrm>
              <a:prstGeom prst="rect">
                <a:avLst/>
              </a:prstGeom>
              <a:blipFill>
                <a:blip r:embed="rId4"/>
                <a:stretch>
                  <a:fillRect l="-456" t="-6452" b="-2258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F6BC8A7-0A76-3AE5-C394-4C7E7454F20D}"/>
              </a:ext>
            </a:extLst>
          </p:cNvPr>
          <p:cNvPicPr>
            <a:picLocks noChangeAspect="1"/>
          </p:cNvPicPr>
          <p:nvPr/>
        </p:nvPicPr>
        <p:blipFill>
          <a:blip r:embed="rId5"/>
          <a:stretch>
            <a:fillRect/>
          </a:stretch>
        </p:blipFill>
        <p:spPr>
          <a:xfrm>
            <a:off x="2352964" y="2873056"/>
            <a:ext cx="6598434" cy="647699"/>
          </a:xfrm>
          <a:prstGeom prst="rect">
            <a:avLst/>
          </a:prstGeom>
        </p:spPr>
      </p:pic>
      <p:pic>
        <p:nvPicPr>
          <p:cNvPr id="10" name="Picture 9">
            <a:extLst>
              <a:ext uri="{FF2B5EF4-FFF2-40B4-BE49-F238E27FC236}">
                <a16:creationId xmlns:a16="http://schemas.microsoft.com/office/drawing/2014/main" id="{06C8B8FD-5BDA-29B2-F706-D4D12D5497F5}"/>
              </a:ext>
            </a:extLst>
          </p:cNvPr>
          <p:cNvPicPr>
            <a:picLocks noChangeAspect="1"/>
          </p:cNvPicPr>
          <p:nvPr/>
        </p:nvPicPr>
        <p:blipFill>
          <a:blip r:embed="rId6"/>
          <a:stretch>
            <a:fillRect/>
          </a:stretch>
        </p:blipFill>
        <p:spPr>
          <a:xfrm>
            <a:off x="225213" y="3765287"/>
            <a:ext cx="2920423" cy="466286"/>
          </a:xfrm>
          <a:prstGeom prst="rect">
            <a:avLst/>
          </a:prstGeom>
        </p:spPr>
      </p:pic>
      <p:sp>
        <p:nvSpPr>
          <p:cNvPr id="11" name="Right Arrow 10">
            <a:extLst>
              <a:ext uri="{FF2B5EF4-FFF2-40B4-BE49-F238E27FC236}">
                <a16:creationId xmlns:a16="http://schemas.microsoft.com/office/drawing/2014/main" id="{C2F8B7E0-70B4-2987-0FB2-71F9E9DAF873}"/>
              </a:ext>
            </a:extLst>
          </p:cNvPr>
          <p:cNvSpPr/>
          <p:nvPr/>
        </p:nvSpPr>
        <p:spPr>
          <a:xfrm>
            <a:off x="3344544" y="3793542"/>
            <a:ext cx="374650"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340E9AA-5543-248C-C068-6BE5F13CE3E3}"/>
              </a:ext>
            </a:extLst>
          </p:cNvPr>
          <p:cNvSpPr txBox="1"/>
          <p:nvPr/>
        </p:nvSpPr>
        <p:spPr>
          <a:xfrm>
            <a:off x="3794793" y="3816891"/>
            <a:ext cx="6224781" cy="369332"/>
          </a:xfrm>
          <a:prstGeom prst="rect">
            <a:avLst/>
          </a:prstGeom>
          <a:noFill/>
        </p:spPr>
        <p:txBody>
          <a:bodyPr wrap="none" rtlCol="0">
            <a:spAutoFit/>
          </a:bodyPr>
          <a:lstStyle/>
          <a:p>
            <a:r>
              <a:rPr lang="en-US" dirty="0"/>
              <a:t>Exact solutions representing oscillatory states with frequencies </a:t>
            </a:r>
          </a:p>
        </p:txBody>
      </p:sp>
      <p:pic>
        <p:nvPicPr>
          <p:cNvPr id="14" name="Picture 13">
            <a:extLst>
              <a:ext uri="{FF2B5EF4-FFF2-40B4-BE49-F238E27FC236}">
                <a16:creationId xmlns:a16="http://schemas.microsoft.com/office/drawing/2014/main" id="{CE364179-474C-7C76-5F12-E8901B62C7E5}"/>
              </a:ext>
            </a:extLst>
          </p:cNvPr>
          <p:cNvPicPr>
            <a:picLocks noChangeAspect="1"/>
          </p:cNvPicPr>
          <p:nvPr/>
        </p:nvPicPr>
        <p:blipFill>
          <a:blip r:embed="rId7"/>
          <a:stretch>
            <a:fillRect/>
          </a:stretch>
        </p:blipFill>
        <p:spPr>
          <a:xfrm>
            <a:off x="9831612" y="3838461"/>
            <a:ext cx="1859812" cy="321449"/>
          </a:xfrm>
          <a:prstGeom prst="rect">
            <a:avLst/>
          </a:prstGeom>
        </p:spPr>
      </p:pic>
      <p:sp>
        <p:nvSpPr>
          <p:cNvPr id="16" name="TextBox 15">
            <a:extLst>
              <a:ext uri="{FF2B5EF4-FFF2-40B4-BE49-F238E27FC236}">
                <a16:creationId xmlns:a16="http://schemas.microsoft.com/office/drawing/2014/main" id="{A3857FD3-7EA4-61B4-B368-C439A689253C}"/>
              </a:ext>
            </a:extLst>
          </p:cNvPr>
          <p:cNvSpPr txBox="1"/>
          <p:nvPr/>
        </p:nvSpPr>
        <p:spPr>
          <a:xfrm>
            <a:off x="118631" y="4629927"/>
            <a:ext cx="3240885" cy="369332"/>
          </a:xfrm>
          <a:prstGeom prst="rect">
            <a:avLst/>
          </a:prstGeom>
          <a:noFill/>
        </p:spPr>
        <p:txBody>
          <a:bodyPr wrap="square">
            <a:spAutoFit/>
          </a:bodyPr>
          <a:lstStyle/>
          <a:p>
            <a:r>
              <a:rPr lang="en-US" sz="1800" dirty="0">
                <a:effectLst/>
                <a:latin typeface="ACaslonPro"/>
              </a:rPr>
              <a:t>The first few exact energies, are</a:t>
            </a:r>
            <a:endParaRPr lang="en-US" dirty="0"/>
          </a:p>
        </p:txBody>
      </p:sp>
      <p:pic>
        <p:nvPicPr>
          <p:cNvPr id="18" name="Picture 17" descr="A black text on a white background&#10;&#10;Description automatically generated">
            <a:extLst>
              <a:ext uri="{FF2B5EF4-FFF2-40B4-BE49-F238E27FC236}">
                <a16:creationId xmlns:a16="http://schemas.microsoft.com/office/drawing/2014/main" id="{1BFEB41C-8B45-297F-3ED1-84266E013FE0}"/>
              </a:ext>
            </a:extLst>
          </p:cNvPr>
          <p:cNvPicPr>
            <a:picLocks noChangeAspect="1"/>
          </p:cNvPicPr>
          <p:nvPr/>
        </p:nvPicPr>
        <p:blipFill>
          <a:blip r:embed="rId8"/>
          <a:stretch>
            <a:fillRect/>
          </a:stretch>
        </p:blipFill>
        <p:spPr>
          <a:xfrm>
            <a:off x="297374" y="5199877"/>
            <a:ext cx="4022937" cy="606473"/>
          </a:xfrm>
          <a:prstGeom prst="rect">
            <a:avLst/>
          </a:prstGeom>
        </p:spPr>
      </p:pic>
      <p:pic>
        <p:nvPicPr>
          <p:cNvPr id="20" name="Picture 19" descr="A graph of a line graph&#10;&#10;Description automatically generated with medium confidence">
            <a:extLst>
              <a:ext uri="{FF2B5EF4-FFF2-40B4-BE49-F238E27FC236}">
                <a16:creationId xmlns:a16="http://schemas.microsoft.com/office/drawing/2014/main" id="{A1736FA5-A6D4-A3DE-8DA2-4858BA17730C}"/>
              </a:ext>
            </a:extLst>
          </p:cNvPr>
          <p:cNvPicPr>
            <a:picLocks noChangeAspect="1"/>
          </p:cNvPicPr>
          <p:nvPr/>
        </p:nvPicPr>
        <p:blipFill>
          <a:blip r:embed="rId9"/>
          <a:stretch>
            <a:fillRect/>
          </a:stretch>
        </p:blipFill>
        <p:spPr>
          <a:xfrm>
            <a:off x="5859954" y="4154069"/>
            <a:ext cx="3831534" cy="2698090"/>
          </a:xfrm>
          <a:prstGeom prst="rect">
            <a:avLst/>
          </a:prstGeom>
        </p:spPr>
      </p:pic>
      <p:sp>
        <p:nvSpPr>
          <p:cNvPr id="2" name="TextBox 1">
            <a:extLst>
              <a:ext uri="{FF2B5EF4-FFF2-40B4-BE49-F238E27FC236}">
                <a16:creationId xmlns:a16="http://schemas.microsoft.com/office/drawing/2014/main" id="{5315646F-F3BE-F406-FDE2-AAD4C1A41E2D}"/>
              </a:ext>
            </a:extLst>
          </p:cNvPr>
          <p:cNvSpPr txBox="1"/>
          <p:nvPr/>
        </p:nvSpPr>
        <p:spPr>
          <a:xfrm>
            <a:off x="9757338" y="4999259"/>
            <a:ext cx="2008359" cy="646331"/>
          </a:xfrm>
          <a:prstGeom prst="rect">
            <a:avLst/>
          </a:prstGeom>
          <a:noFill/>
        </p:spPr>
        <p:txBody>
          <a:bodyPr wrap="square">
            <a:spAutoFit/>
          </a:bodyPr>
          <a:lstStyle/>
          <a:p>
            <a:r>
              <a:rPr lang="en-US" sz="1800" dirty="0">
                <a:effectLst/>
                <a:latin typeface="ACaslonPro"/>
              </a:rPr>
              <a:t>Exact energy levels as a function of </a:t>
            </a:r>
            <a:r>
              <a:rPr lang="el-GR" sz="1800" dirty="0">
                <a:effectLst/>
                <a:latin typeface="Tahoma" panose="020B0604030504040204" pitchFamily="34" charset="0"/>
              </a:rPr>
              <a:t>ε </a:t>
            </a:r>
            <a:endParaRPr lang="el-GR" dirty="0"/>
          </a:p>
        </p:txBody>
      </p:sp>
    </p:spTree>
    <p:extLst>
      <p:ext uri="{BB962C8B-B14F-4D97-AF65-F5344CB8AC3E}">
        <p14:creationId xmlns:p14="http://schemas.microsoft.com/office/powerpoint/2010/main" val="2737031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A7F701C-5620-A4A1-1E6D-6699E34964C1}"/>
              </a:ext>
            </a:extLst>
          </p:cNvPr>
          <p:cNvSpPr txBox="1">
            <a:spLocks/>
          </p:cNvSpPr>
          <p:nvPr/>
        </p:nvSpPr>
        <p:spPr>
          <a:xfrm>
            <a:off x="245918"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Two-Fold Degeneracy: Example (ideal case)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0645A51-FCD2-236F-CE5A-EF89AF73714E}"/>
                  </a:ext>
                </a:extLst>
              </p:cNvPr>
              <p:cNvSpPr txBox="1"/>
              <p:nvPr/>
            </p:nvSpPr>
            <p:spPr>
              <a:xfrm>
                <a:off x="245918" y="1079608"/>
                <a:ext cx="11700164" cy="369332"/>
              </a:xfrm>
              <a:prstGeom prst="rect">
                <a:avLst/>
              </a:prstGeom>
              <a:noFill/>
            </p:spPr>
            <p:txBody>
              <a:bodyPr wrap="square">
                <a:spAutoFit/>
              </a:bodyPr>
              <a:lstStyle/>
              <a:p>
                <a:r>
                  <a:rPr lang="en-US" sz="1800" dirty="0">
                    <a:effectLst/>
                    <a:latin typeface="ACaslonPro"/>
                  </a:rPr>
                  <a:t>The two states which grow out of the degenerate first-excited states as </a:t>
                </a:r>
                <a14:m>
                  <m:oMath xmlns:m="http://schemas.openxmlformats.org/officeDocument/2006/math">
                    <m:r>
                      <a:rPr lang="en-US" i="1" smtClean="0">
                        <a:latin typeface="Cambria Math" panose="02040503050406030204" pitchFamily="18" charset="0"/>
                        <a:ea typeface="Cambria Math" panose="02040503050406030204" pitchFamily="18" charset="0"/>
                      </a:rPr>
                      <m:t>𝜖</m:t>
                    </m:r>
                  </m:oMath>
                </a14:m>
                <a:r>
                  <a:rPr lang="en-US" dirty="0"/>
                  <a:t> is increased have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=0,</m:t>
                    </m:r>
                    <m:r>
                      <a:rPr lang="en-US" b="0" i="1" dirty="0" smtClean="0">
                        <a:latin typeface="Cambria Math" panose="02040503050406030204" pitchFamily="18" charset="0"/>
                      </a:rPr>
                      <m:t>𝑛</m:t>
                    </m:r>
                    <m:r>
                      <a:rPr lang="en-US" b="0" i="1" dirty="0" smtClean="0">
                        <a:latin typeface="Cambria Math" panose="02040503050406030204" pitchFamily="18" charset="0"/>
                      </a:rPr>
                      <m:t>=1</m:t>
                    </m:r>
                  </m:oMath>
                </a14:m>
                <a:r>
                  <a:rPr lang="en-US" dirty="0"/>
                  <a:t> and </a:t>
                </a:r>
                <a14:m>
                  <m:oMath xmlns:m="http://schemas.openxmlformats.org/officeDocument/2006/math">
                    <m:r>
                      <a:rPr lang="en-US" i="1" dirty="0">
                        <a:latin typeface="Cambria Math" panose="02040503050406030204" pitchFamily="18" charset="0"/>
                      </a:rPr>
                      <m:t>𝑚</m:t>
                    </m:r>
                    <m:r>
                      <a:rPr lang="en-US" i="1" dirty="0">
                        <a:latin typeface="Cambria Math" panose="02040503050406030204" pitchFamily="18" charset="0"/>
                      </a:rPr>
                      <m:t>=1,</m:t>
                    </m:r>
                    <m:r>
                      <a:rPr lang="en-US" i="1" dirty="0">
                        <a:latin typeface="Cambria Math" panose="02040503050406030204" pitchFamily="18" charset="0"/>
                      </a:rPr>
                      <m:t>𝑛</m:t>
                    </m:r>
                    <m:r>
                      <a:rPr lang="en-US" i="1" dirty="0">
                        <a:latin typeface="Cambria Math" panose="02040503050406030204" pitchFamily="18" charset="0"/>
                      </a:rPr>
                      <m:t>=0</m:t>
                    </m:r>
                  </m:oMath>
                </a14:m>
                <a:r>
                  <a:rPr lang="en-US" dirty="0"/>
                  <a:t> </a:t>
                </a:r>
              </a:p>
            </p:txBody>
          </p:sp>
        </mc:Choice>
        <mc:Fallback xmlns="">
          <p:sp>
            <p:nvSpPr>
              <p:cNvPr id="5" name="TextBox 4">
                <a:extLst>
                  <a:ext uri="{FF2B5EF4-FFF2-40B4-BE49-F238E27FC236}">
                    <a16:creationId xmlns:a16="http://schemas.microsoft.com/office/drawing/2014/main" id="{A0645A51-FCD2-236F-CE5A-EF89AF73714E}"/>
                  </a:ext>
                </a:extLst>
              </p:cNvPr>
              <p:cNvSpPr txBox="1">
                <a:spLocks noRot="1" noChangeAspect="1" noMove="1" noResize="1" noEditPoints="1" noAdjustHandles="1" noChangeArrowheads="1" noChangeShapeType="1" noTextEdit="1"/>
              </p:cNvSpPr>
              <p:nvPr/>
            </p:nvSpPr>
            <p:spPr>
              <a:xfrm>
                <a:off x="245918" y="1079608"/>
                <a:ext cx="11700164" cy="369332"/>
              </a:xfrm>
              <a:prstGeom prst="rect">
                <a:avLst/>
              </a:prstGeom>
              <a:blipFill>
                <a:blip r:embed="rId2"/>
                <a:stretch>
                  <a:fillRect l="-434" t="-3226" b="-22581"/>
                </a:stretch>
              </a:blipFill>
            </p:spPr>
            <p:txBody>
              <a:bodyPr/>
              <a:lstStyle/>
              <a:p>
                <a:r>
                  <a:rPr lang="en-US">
                    <a:noFill/>
                  </a:rPr>
                  <a:t> </a:t>
                </a:r>
              </a:p>
            </p:txBody>
          </p:sp>
        </mc:Fallback>
      </mc:AlternateContent>
      <p:pic>
        <p:nvPicPr>
          <p:cNvPr id="6" name="Picture 5" descr="A graph of a line graph&#10;&#10;Description automatically generated with medium confidence">
            <a:extLst>
              <a:ext uri="{FF2B5EF4-FFF2-40B4-BE49-F238E27FC236}">
                <a16:creationId xmlns:a16="http://schemas.microsoft.com/office/drawing/2014/main" id="{8338D0E2-0AB7-4217-7B17-485E773CC317}"/>
              </a:ext>
            </a:extLst>
          </p:cNvPr>
          <p:cNvPicPr>
            <a:picLocks noChangeAspect="1"/>
          </p:cNvPicPr>
          <p:nvPr/>
        </p:nvPicPr>
        <p:blipFill>
          <a:blip r:embed="rId3"/>
          <a:stretch>
            <a:fillRect/>
          </a:stretch>
        </p:blipFill>
        <p:spPr>
          <a:xfrm>
            <a:off x="384463" y="1734762"/>
            <a:ext cx="4589552" cy="3231871"/>
          </a:xfrm>
          <a:prstGeom prst="rect">
            <a:avLst/>
          </a:prstGeom>
        </p:spPr>
      </p:pic>
      <p:sp>
        <p:nvSpPr>
          <p:cNvPr id="4" name="TextBox 3">
            <a:extLst>
              <a:ext uri="{FF2B5EF4-FFF2-40B4-BE49-F238E27FC236}">
                <a16:creationId xmlns:a16="http://schemas.microsoft.com/office/drawing/2014/main" id="{5A6814FF-98FC-3293-61DC-206C20DD0F49}"/>
              </a:ext>
            </a:extLst>
          </p:cNvPr>
          <p:cNvSpPr txBox="1"/>
          <p:nvPr/>
        </p:nvSpPr>
        <p:spPr>
          <a:xfrm>
            <a:off x="797186" y="4966633"/>
            <a:ext cx="3764106" cy="369332"/>
          </a:xfrm>
          <a:prstGeom prst="rect">
            <a:avLst/>
          </a:prstGeom>
          <a:noFill/>
        </p:spPr>
        <p:txBody>
          <a:bodyPr wrap="square">
            <a:spAutoFit/>
          </a:bodyPr>
          <a:lstStyle/>
          <a:p>
            <a:r>
              <a:rPr lang="en-US" sz="1800" dirty="0">
                <a:effectLst/>
                <a:latin typeface="ACaslonPro"/>
              </a:rPr>
              <a:t>Exact energy levels as a function of </a:t>
            </a:r>
            <a:r>
              <a:rPr lang="el-GR" sz="1800" dirty="0">
                <a:effectLst/>
                <a:latin typeface="Tahoma" panose="020B0604030504040204" pitchFamily="34" charset="0"/>
              </a:rPr>
              <a:t>ε </a:t>
            </a:r>
            <a:endParaRPr lang="el-GR"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52A6C8A-8703-C2F0-0435-E25B28ABF5BF}"/>
                  </a:ext>
                </a:extLst>
              </p:cNvPr>
              <p:cNvSpPr txBox="1"/>
              <p:nvPr/>
            </p:nvSpPr>
            <p:spPr>
              <a:xfrm>
                <a:off x="5434445" y="1666772"/>
                <a:ext cx="6209841" cy="375616"/>
              </a:xfrm>
              <a:prstGeom prst="rect">
                <a:avLst/>
              </a:prstGeom>
              <a:noFill/>
            </p:spPr>
            <p:txBody>
              <a:bodyPr wrap="none" rtlCol="0">
                <a:spAutoFit/>
              </a:bodyPr>
              <a:lstStyle/>
              <a:p>
                <a:r>
                  <a:rPr lang="en-US" sz="1800" dirty="0">
                    <a:effectLst/>
                    <a:latin typeface="ACaslonPro"/>
                  </a:rPr>
                  <a:t>If we track these states back to </a:t>
                </a:r>
                <a14:m>
                  <m:oMath xmlns:m="http://schemas.openxmlformats.org/officeDocument/2006/math">
                    <m:r>
                      <a:rPr lang="en-US" sz="1800" i="1" smtClean="0">
                        <a:effectLst/>
                        <a:latin typeface="Cambria Math" panose="02040503050406030204" pitchFamily="18" charset="0"/>
                        <a:ea typeface="Cambria Math" panose="02040503050406030204" pitchFamily="18" charset="0"/>
                      </a:rPr>
                      <m:t>𝜖</m:t>
                    </m:r>
                    <m:r>
                      <a:rPr lang="en-US" sz="1800" b="0" i="1" smtClean="0">
                        <a:effectLst/>
                        <a:latin typeface="Cambria Math" panose="02040503050406030204" pitchFamily="18" charset="0"/>
                        <a:ea typeface="Cambria Math" panose="02040503050406030204" pitchFamily="18" charset="0"/>
                      </a:rPr>
                      <m:t>=0</m:t>
                    </m:r>
                  </m:oMath>
                </a14:m>
                <a:r>
                  <a:rPr lang="en-US" dirty="0"/>
                  <a:t> (and in that limit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m:t>
                        </m:r>
                      </m:sub>
                    </m:sSub>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𝜔</m:t>
                    </m:r>
                  </m:oMath>
                </a14:m>
                <a:r>
                  <a:rPr lang="en-US" dirty="0"/>
                  <a:t>)</a:t>
                </a:r>
              </a:p>
            </p:txBody>
          </p:sp>
        </mc:Choice>
        <mc:Fallback xmlns="">
          <p:sp>
            <p:nvSpPr>
              <p:cNvPr id="7" name="TextBox 6">
                <a:extLst>
                  <a:ext uri="{FF2B5EF4-FFF2-40B4-BE49-F238E27FC236}">
                    <a16:creationId xmlns:a16="http://schemas.microsoft.com/office/drawing/2014/main" id="{552A6C8A-8703-C2F0-0435-E25B28ABF5BF}"/>
                  </a:ext>
                </a:extLst>
              </p:cNvPr>
              <p:cNvSpPr txBox="1">
                <a:spLocks noRot="1" noChangeAspect="1" noMove="1" noResize="1" noEditPoints="1" noAdjustHandles="1" noChangeArrowheads="1" noChangeShapeType="1" noTextEdit="1"/>
              </p:cNvSpPr>
              <p:nvPr/>
            </p:nvSpPr>
            <p:spPr>
              <a:xfrm>
                <a:off x="5434445" y="1666772"/>
                <a:ext cx="6209841" cy="375616"/>
              </a:xfrm>
              <a:prstGeom prst="rect">
                <a:avLst/>
              </a:prstGeom>
              <a:blipFill>
                <a:blip r:embed="rId4"/>
                <a:stretch>
                  <a:fillRect l="-816" t="-6667" b="-23333"/>
                </a:stretch>
              </a:blipFill>
            </p:spPr>
            <p:txBody>
              <a:bodyPr/>
              <a:lstStyle/>
              <a:p>
                <a:r>
                  <a:rPr lang="en-US">
                    <a:noFill/>
                  </a:rPr>
                  <a:t> </a:t>
                </a:r>
              </a:p>
            </p:txBody>
          </p:sp>
        </mc:Fallback>
      </mc:AlternateContent>
      <p:pic>
        <p:nvPicPr>
          <p:cNvPr id="8" name="Picture 7" descr="A math equations and formulas&#10;&#10;Description automatically generated with medium confidence">
            <a:extLst>
              <a:ext uri="{FF2B5EF4-FFF2-40B4-BE49-F238E27FC236}">
                <a16:creationId xmlns:a16="http://schemas.microsoft.com/office/drawing/2014/main" id="{F8B20842-894D-D031-4D01-34569BCDC85D}"/>
              </a:ext>
            </a:extLst>
          </p:cNvPr>
          <p:cNvPicPr>
            <a:picLocks noChangeAspect="1"/>
          </p:cNvPicPr>
          <p:nvPr/>
        </p:nvPicPr>
        <p:blipFill>
          <a:blip r:embed="rId5"/>
          <a:stretch>
            <a:fillRect/>
          </a:stretch>
        </p:blipFill>
        <p:spPr>
          <a:xfrm>
            <a:off x="5434445" y="2265218"/>
            <a:ext cx="6334659" cy="2074800"/>
          </a:xfrm>
          <a:prstGeom prst="rect">
            <a:avLst/>
          </a:prstGeom>
        </p:spPr>
      </p:pic>
      <p:sp>
        <p:nvSpPr>
          <p:cNvPr id="10" name="TextBox 9">
            <a:extLst>
              <a:ext uri="{FF2B5EF4-FFF2-40B4-BE49-F238E27FC236}">
                <a16:creationId xmlns:a16="http://schemas.microsoft.com/office/drawing/2014/main" id="{0B682948-AF8F-A4FE-7353-1EB00317E7CB}"/>
              </a:ext>
            </a:extLst>
          </p:cNvPr>
          <p:cNvSpPr txBox="1"/>
          <p:nvPr/>
        </p:nvSpPr>
        <p:spPr>
          <a:xfrm>
            <a:off x="5255288" y="4597301"/>
            <a:ext cx="6104658" cy="369332"/>
          </a:xfrm>
          <a:prstGeom prst="rect">
            <a:avLst/>
          </a:prstGeom>
          <a:noFill/>
        </p:spPr>
        <p:txBody>
          <a:bodyPr wrap="square">
            <a:spAutoFit/>
          </a:bodyPr>
          <a:lstStyle/>
          <a:p>
            <a:r>
              <a:rPr lang="en-US" sz="1800" dirty="0">
                <a:effectLst/>
                <a:latin typeface="ACaslonPro"/>
              </a:rPr>
              <a:t>Therefore the “good” states for this problem are: </a:t>
            </a:r>
            <a:endParaRPr lang="en-US" dirty="0"/>
          </a:p>
        </p:txBody>
      </p:sp>
      <p:pic>
        <p:nvPicPr>
          <p:cNvPr id="12" name="Picture 11" descr="A math problem with square root and square root&#10;&#10;Description automatically generated with medium confidence">
            <a:extLst>
              <a:ext uri="{FF2B5EF4-FFF2-40B4-BE49-F238E27FC236}">
                <a16:creationId xmlns:a16="http://schemas.microsoft.com/office/drawing/2014/main" id="{14F508C5-C8D3-8F5A-2490-60C5FC191882}"/>
              </a:ext>
            </a:extLst>
          </p:cNvPr>
          <p:cNvPicPr>
            <a:picLocks noChangeAspect="1"/>
          </p:cNvPicPr>
          <p:nvPr/>
        </p:nvPicPr>
        <p:blipFill>
          <a:blip r:embed="rId6"/>
          <a:stretch>
            <a:fillRect/>
          </a:stretch>
        </p:blipFill>
        <p:spPr>
          <a:xfrm>
            <a:off x="8016614" y="5151299"/>
            <a:ext cx="3378200" cy="1168400"/>
          </a:xfrm>
          <a:prstGeom prst="rect">
            <a:avLst/>
          </a:prstGeom>
        </p:spPr>
      </p:pic>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6C36209-3AA4-479C-7C5D-02471A725E0C}"/>
                  </a:ext>
                </a:extLst>
              </p:cNvPr>
              <p:cNvSpPr txBox="1"/>
              <p:nvPr/>
            </p:nvSpPr>
            <p:spPr>
              <a:xfrm>
                <a:off x="245918" y="5520081"/>
                <a:ext cx="6104658" cy="1200329"/>
              </a:xfrm>
              <a:prstGeom prst="rect">
                <a:avLst/>
              </a:prstGeom>
              <a:noFill/>
            </p:spPr>
            <p:txBody>
              <a:bodyPr wrap="square">
                <a:spAutoFit/>
              </a:bodyPr>
              <a:lstStyle/>
              <a:p>
                <a:r>
                  <a:rPr lang="en-US" sz="1800" dirty="0">
                    <a:effectLst/>
                    <a:latin typeface="ACaslonPro"/>
                  </a:rPr>
                  <a:t>In this example we were able to find the exact eigenstates of </a:t>
                </a:r>
                <a14:m>
                  <m:oMath xmlns:m="http://schemas.openxmlformats.org/officeDocument/2006/math">
                    <m:r>
                      <a:rPr lang="en-US" sz="1800" i="1" dirty="0" smtClean="0">
                        <a:effectLst/>
                        <a:latin typeface="Cambria Math" panose="02040503050406030204" pitchFamily="18" charset="0"/>
                      </a:rPr>
                      <m:t>𝐻</m:t>
                    </m:r>
                    <m:r>
                      <a:rPr lang="en-US" sz="1800" i="1" dirty="0" smtClean="0">
                        <a:effectLst/>
                        <a:latin typeface="Cambria Math" panose="02040503050406030204" pitchFamily="18" charset="0"/>
                      </a:rPr>
                      <m:t>=</m:t>
                    </m:r>
                    <m:r>
                      <a:rPr lang="en-US" sz="1800" i="1" dirty="0" smtClean="0">
                        <a:effectLst/>
                        <a:latin typeface="Cambria Math" panose="02040503050406030204" pitchFamily="18" charset="0"/>
                      </a:rPr>
                      <m:t>𝐻</m:t>
                    </m:r>
                    <m:r>
                      <a:rPr lang="en-US" sz="1800" i="1" baseline="30000" dirty="0" smtClean="0">
                        <a:effectLst/>
                        <a:latin typeface="Cambria Math" panose="02040503050406030204" pitchFamily="18" charset="0"/>
                      </a:rPr>
                      <m:t>0</m:t>
                    </m:r>
                    <m:r>
                      <a:rPr lang="en-US" sz="1800" i="1" dirty="0" smtClean="0">
                        <a:effectLst/>
                        <a:latin typeface="Cambria Math" panose="02040503050406030204" pitchFamily="18" charset="0"/>
                      </a:rPr>
                      <m:t>+</m:t>
                    </m:r>
                    <m:r>
                      <a:rPr lang="en-US" sz="1800" i="1" dirty="0" smtClean="0">
                        <a:effectLst/>
                        <a:latin typeface="Cambria Math" panose="02040503050406030204" pitchFamily="18" charset="0"/>
                      </a:rPr>
                      <m:t>𝐻</m:t>
                    </m:r>
                    <m:r>
                      <a:rPr lang="en-US" sz="1800" i="1" dirty="0" smtClean="0">
                        <a:effectLst/>
                        <a:latin typeface="Cambria Math" panose="02040503050406030204" pitchFamily="18" charset="0"/>
                      </a:rPr>
                      <m:t>’ </m:t>
                    </m:r>
                  </m:oMath>
                </a14:m>
                <a:r>
                  <a:rPr lang="en-US" sz="1800" dirty="0">
                    <a:effectLst/>
                    <a:latin typeface="ACaslonPro"/>
                  </a:rPr>
                  <a:t>and then turn off the perturbation to see what states they evolve from. </a:t>
                </a:r>
                <a:r>
                  <a:rPr lang="en-US" sz="1800" dirty="0">
                    <a:effectLst/>
                    <a:highlight>
                      <a:srgbClr val="FFFF00"/>
                    </a:highlight>
                    <a:latin typeface="ACaslonPro"/>
                  </a:rPr>
                  <a:t>But how do we find the “good” states when we </a:t>
                </a:r>
                <a:r>
                  <a:rPr lang="en-US" sz="1800" i="1" dirty="0">
                    <a:effectLst/>
                    <a:highlight>
                      <a:srgbClr val="FFFF00"/>
                    </a:highlight>
                    <a:latin typeface="ACaslonPro"/>
                  </a:rPr>
                  <a:t>can’t </a:t>
                </a:r>
                <a:r>
                  <a:rPr lang="en-US" sz="1800" dirty="0">
                    <a:effectLst/>
                    <a:highlight>
                      <a:srgbClr val="FFFF00"/>
                    </a:highlight>
                    <a:latin typeface="ACaslonPro"/>
                  </a:rPr>
                  <a:t>solve the system exactly? </a:t>
                </a:r>
                <a:endParaRPr lang="en-US" dirty="0">
                  <a:highlight>
                    <a:srgbClr val="FFFF00"/>
                  </a:highlight>
                </a:endParaRPr>
              </a:p>
            </p:txBody>
          </p:sp>
        </mc:Choice>
        <mc:Fallback>
          <p:sp>
            <p:nvSpPr>
              <p:cNvPr id="15" name="TextBox 14">
                <a:extLst>
                  <a:ext uri="{FF2B5EF4-FFF2-40B4-BE49-F238E27FC236}">
                    <a16:creationId xmlns:a16="http://schemas.microsoft.com/office/drawing/2014/main" id="{36C36209-3AA4-479C-7C5D-02471A725E0C}"/>
                  </a:ext>
                </a:extLst>
              </p:cNvPr>
              <p:cNvSpPr txBox="1">
                <a:spLocks noRot="1" noChangeAspect="1" noMove="1" noResize="1" noEditPoints="1" noAdjustHandles="1" noChangeArrowheads="1" noChangeShapeType="1" noTextEdit="1"/>
              </p:cNvSpPr>
              <p:nvPr/>
            </p:nvSpPr>
            <p:spPr>
              <a:xfrm>
                <a:off x="245918" y="5520081"/>
                <a:ext cx="6104658" cy="1200329"/>
              </a:xfrm>
              <a:prstGeom prst="rect">
                <a:avLst/>
              </a:prstGeom>
              <a:blipFill>
                <a:blip r:embed="rId7"/>
                <a:stretch>
                  <a:fillRect l="-830" t="-2105" b="-8421"/>
                </a:stretch>
              </a:blipFill>
            </p:spPr>
            <p:txBody>
              <a:bodyPr/>
              <a:lstStyle/>
              <a:p>
                <a:r>
                  <a:rPr lang="en-US">
                    <a:noFill/>
                  </a:rPr>
                  <a:t> </a:t>
                </a:r>
              </a:p>
            </p:txBody>
          </p:sp>
        </mc:Fallback>
      </mc:AlternateContent>
    </p:spTree>
    <p:extLst>
      <p:ext uri="{BB962C8B-B14F-4D97-AF65-F5344CB8AC3E}">
        <p14:creationId xmlns:p14="http://schemas.microsoft.com/office/powerpoint/2010/main" val="3129119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183A415-839A-A3DC-4A44-36E623CDBE39}"/>
                  </a:ext>
                </a:extLst>
              </p:cNvPr>
              <p:cNvSpPr txBox="1"/>
              <p:nvPr/>
            </p:nvSpPr>
            <p:spPr>
              <a:xfrm>
                <a:off x="245918" y="1024235"/>
                <a:ext cx="11620500" cy="646331"/>
              </a:xfrm>
              <a:prstGeom prst="rect">
                <a:avLst/>
              </a:prstGeom>
              <a:noFill/>
            </p:spPr>
            <p:txBody>
              <a:bodyPr wrap="square">
                <a:spAutoFit/>
              </a:bodyPr>
              <a:lstStyle/>
              <a:p>
                <a:r>
                  <a:rPr lang="en-US" sz="1800" dirty="0">
                    <a:effectLst/>
                    <a:latin typeface="ACaslonPro"/>
                  </a:rPr>
                  <a:t>For the moment let’s just write the “good” unperturbed states in generic form keeping </a:t>
                </a:r>
                <a14:m>
                  <m:oMath xmlns:m="http://schemas.openxmlformats.org/officeDocument/2006/math">
                    <m:r>
                      <a:rPr lang="el-GR" sz="1800" i="1" dirty="0" smtClean="0">
                        <a:effectLst/>
                        <a:latin typeface="Cambria Math" panose="02040503050406030204" pitchFamily="18" charset="0"/>
                        <a:ea typeface="Cambria Math" panose="02040503050406030204" pitchFamily="18" charset="0"/>
                      </a:rPr>
                      <m:t>𝛼</m:t>
                    </m:r>
                  </m:oMath>
                </a14:m>
                <a:r>
                  <a:rPr lang="el-GR" sz="1800" dirty="0">
                    <a:effectLst/>
                    <a:latin typeface="Tahoma" panose="020B0604030504040204" pitchFamily="34" charset="0"/>
                  </a:rPr>
                  <a:t> </a:t>
                </a:r>
                <a:r>
                  <a:rPr lang="en-US" sz="1800" dirty="0">
                    <a:effectLst/>
                    <a:latin typeface="ACaslonPro"/>
                  </a:rPr>
                  <a:t>and </a:t>
                </a:r>
                <a14:m>
                  <m:oMath xmlns:m="http://schemas.openxmlformats.org/officeDocument/2006/math">
                    <m:r>
                      <a:rPr lang="el-GR" sz="1800" i="1" dirty="0" smtClean="0">
                        <a:effectLst/>
                        <a:latin typeface="Cambria Math" panose="02040503050406030204" pitchFamily="18" charset="0"/>
                        <a:ea typeface="Cambria Math" panose="02040503050406030204" pitchFamily="18" charset="0"/>
                      </a:rPr>
                      <m:t>𝛽</m:t>
                    </m:r>
                  </m:oMath>
                </a14:m>
                <a:r>
                  <a:rPr lang="el-GR" sz="1800" dirty="0">
                    <a:effectLst/>
                    <a:latin typeface="Tahoma" panose="020B0604030504040204" pitchFamily="34" charset="0"/>
                  </a:rPr>
                  <a:t> </a:t>
                </a:r>
                <a:r>
                  <a:rPr lang="en-US" sz="1800" dirty="0">
                    <a:effectLst/>
                    <a:latin typeface="ACaslonPro"/>
                  </a:rPr>
                  <a:t>adjustable. We want to solve the </a:t>
                </a:r>
                <a:r>
                  <a:rPr lang="en-US" sz="1800" dirty="0" err="1">
                    <a:effectLst/>
                    <a:latin typeface="ACaslonPro"/>
                  </a:rPr>
                  <a:t>Schrödinger</a:t>
                </a:r>
                <a:r>
                  <a:rPr lang="en-US" sz="1800" dirty="0">
                    <a:effectLst/>
                    <a:latin typeface="ACaslonPro"/>
                  </a:rPr>
                  <a:t> equation, </a:t>
                </a:r>
                <a:endParaRPr lang="en-US" dirty="0"/>
              </a:p>
            </p:txBody>
          </p:sp>
        </mc:Choice>
        <mc:Fallback xmlns="">
          <p:sp>
            <p:nvSpPr>
              <p:cNvPr id="4" name="TextBox 3">
                <a:extLst>
                  <a:ext uri="{FF2B5EF4-FFF2-40B4-BE49-F238E27FC236}">
                    <a16:creationId xmlns:a16="http://schemas.microsoft.com/office/drawing/2014/main" id="{D183A415-839A-A3DC-4A44-36E623CDBE39}"/>
                  </a:ext>
                </a:extLst>
              </p:cNvPr>
              <p:cNvSpPr txBox="1">
                <a:spLocks noRot="1" noChangeAspect="1" noMove="1" noResize="1" noEditPoints="1" noAdjustHandles="1" noChangeArrowheads="1" noChangeShapeType="1" noTextEdit="1"/>
              </p:cNvSpPr>
              <p:nvPr/>
            </p:nvSpPr>
            <p:spPr>
              <a:xfrm>
                <a:off x="245918" y="1024235"/>
                <a:ext cx="11620500" cy="646331"/>
              </a:xfrm>
              <a:prstGeom prst="rect">
                <a:avLst/>
              </a:prstGeom>
              <a:blipFill>
                <a:blip r:embed="rId2"/>
                <a:stretch>
                  <a:fillRect l="-437" t="-5769" b="-13462"/>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EC279E4A-5E27-32C3-1A98-7F8B5E722E40}"/>
              </a:ext>
            </a:extLst>
          </p:cNvPr>
          <p:cNvSpPr txBox="1">
            <a:spLocks/>
          </p:cNvSpPr>
          <p:nvPr/>
        </p:nvSpPr>
        <p:spPr>
          <a:xfrm>
            <a:off x="245918" y="0"/>
            <a:ext cx="10997046" cy="11118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Two-Fold Degeneracy: finding the good states</a:t>
            </a:r>
          </a:p>
        </p:txBody>
      </p:sp>
      <p:pic>
        <p:nvPicPr>
          <p:cNvPr id="7" name="Picture 6">
            <a:extLst>
              <a:ext uri="{FF2B5EF4-FFF2-40B4-BE49-F238E27FC236}">
                <a16:creationId xmlns:a16="http://schemas.microsoft.com/office/drawing/2014/main" id="{9AD4D6C0-5BBE-D1AB-288E-D6D1D54EC263}"/>
              </a:ext>
            </a:extLst>
          </p:cNvPr>
          <p:cNvPicPr>
            <a:picLocks noChangeAspect="1"/>
          </p:cNvPicPr>
          <p:nvPr/>
        </p:nvPicPr>
        <p:blipFill>
          <a:blip r:embed="rId3"/>
          <a:stretch>
            <a:fillRect/>
          </a:stretch>
        </p:blipFill>
        <p:spPr>
          <a:xfrm>
            <a:off x="4361872" y="1508414"/>
            <a:ext cx="1473200" cy="495300"/>
          </a:xfrm>
          <a:prstGeom prst="rect">
            <a:avLst/>
          </a:prstGeom>
        </p:spPr>
      </p:pic>
      <p:sp>
        <p:nvSpPr>
          <p:cNvPr id="8" name="TextBox 7">
            <a:extLst>
              <a:ext uri="{FF2B5EF4-FFF2-40B4-BE49-F238E27FC236}">
                <a16:creationId xmlns:a16="http://schemas.microsoft.com/office/drawing/2014/main" id="{8B92FF44-B1AF-28C4-DE73-0BB7DF350E02}"/>
              </a:ext>
            </a:extLst>
          </p:cNvPr>
          <p:cNvSpPr txBox="1"/>
          <p:nvPr/>
        </p:nvSpPr>
        <p:spPr>
          <a:xfrm>
            <a:off x="245918" y="2202811"/>
            <a:ext cx="3217547" cy="369332"/>
          </a:xfrm>
          <a:prstGeom prst="rect">
            <a:avLst/>
          </a:prstGeom>
          <a:noFill/>
        </p:spPr>
        <p:txBody>
          <a:bodyPr wrap="none" rtlCol="0">
            <a:spAutoFit/>
          </a:bodyPr>
          <a:lstStyle/>
          <a:p>
            <a:r>
              <a:rPr lang="en-US" dirty="0"/>
              <a:t>with                                          and</a:t>
            </a:r>
          </a:p>
        </p:txBody>
      </p:sp>
      <p:pic>
        <p:nvPicPr>
          <p:cNvPr id="10" name="Picture 9" descr="A black text on a white background&#10;&#10;Description automatically generated">
            <a:extLst>
              <a:ext uri="{FF2B5EF4-FFF2-40B4-BE49-F238E27FC236}">
                <a16:creationId xmlns:a16="http://schemas.microsoft.com/office/drawing/2014/main" id="{821E4C7B-7C21-DE18-1C70-4350D1C2DCAA}"/>
              </a:ext>
            </a:extLst>
          </p:cNvPr>
          <p:cNvPicPr>
            <a:picLocks noChangeAspect="1"/>
          </p:cNvPicPr>
          <p:nvPr/>
        </p:nvPicPr>
        <p:blipFill>
          <a:blip r:embed="rId4"/>
          <a:stretch>
            <a:fillRect/>
          </a:stretch>
        </p:blipFill>
        <p:spPr>
          <a:xfrm>
            <a:off x="847365" y="2202811"/>
            <a:ext cx="2006600" cy="431800"/>
          </a:xfrm>
          <a:prstGeom prst="rect">
            <a:avLst/>
          </a:prstGeom>
        </p:spPr>
      </p:pic>
      <p:pic>
        <p:nvPicPr>
          <p:cNvPr id="12" name="Picture 11">
            <a:extLst>
              <a:ext uri="{FF2B5EF4-FFF2-40B4-BE49-F238E27FC236}">
                <a16:creationId xmlns:a16="http://schemas.microsoft.com/office/drawing/2014/main" id="{5970B62A-511B-30B4-2143-EDB174DAC003}"/>
              </a:ext>
            </a:extLst>
          </p:cNvPr>
          <p:cNvPicPr>
            <a:picLocks noChangeAspect="1"/>
          </p:cNvPicPr>
          <p:nvPr/>
        </p:nvPicPr>
        <p:blipFill>
          <a:blip r:embed="rId5"/>
          <a:stretch>
            <a:fillRect/>
          </a:stretch>
        </p:blipFill>
        <p:spPr>
          <a:xfrm>
            <a:off x="3413848" y="2168095"/>
            <a:ext cx="7772400" cy="43876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F8047E9-529A-DD3C-9E11-8302C521AF47}"/>
                  </a:ext>
                </a:extLst>
              </p:cNvPr>
              <p:cNvSpPr txBox="1"/>
              <p:nvPr/>
            </p:nvSpPr>
            <p:spPr>
              <a:xfrm>
                <a:off x="245918" y="2815814"/>
                <a:ext cx="9466118" cy="369332"/>
              </a:xfrm>
              <a:prstGeom prst="rect">
                <a:avLst/>
              </a:prstGeom>
              <a:noFill/>
            </p:spPr>
            <p:txBody>
              <a:bodyPr wrap="square" rtlCol="0">
                <a:spAutoFit/>
              </a:bodyPr>
              <a:lstStyle/>
              <a:p>
                <a:r>
                  <a:rPr lang="en-US" sz="1800" dirty="0">
                    <a:effectLst/>
                    <a:latin typeface="ACaslonPro"/>
                  </a:rPr>
                  <a:t>Plugging these into the above Equation, and collecting powers of </a:t>
                </a:r>
                <a14:m>
                  <m:oMath xmlns:m="http://schemas.openxmlformats.org/officeDocument/2006/math">
                    <m:r>
                      <a:rPr lang="en-US" sz="1800" i="1" smtClean="0">
                        <a:effectLst/>
                        <a:latin typeface="Cambria Math" panose="02040503050406030204" pitchFamily="18" charset="0"/>
                        <a:ea typeface="Cambria Math" panose="02040503050406030204" pitchFamily="18" charset="0"/>
                      </a:rPr>
                      <m:t>𝜆</m:t>
                    </m:r>
                  </m:oMath>
                </a14:m>
                <a:r>
                  <a:rPr lang="en-US" sz="1800" dirty="0">
                    <a:effectLst/>
                    <a:latin typeface="ACaslonPro"/>
                  </a:rPr>
                  <a:t> </a:t>
                </a:r>
                <a:r>
                  <a:rPr lang="en-US" dirty="0"/>
                  <a:t>(as before) we find </a:t>
                </a:r>
              </a:p>
            </p:txBody>
          </p:sp>
        </mc:Choice>
        <mc:Fallback xmlns="">
          <p:sp>
            <p:nvSpPr>
              <p:cNvPr id="13" name="TextBox 12">
                <a:extLst>
                  <a:ext uri="{FF2B5EF4-FFF2-40B4-BE49-F238E27FC236}">
                    <a16:creationId xmlns:a16="http://schemas.microsoft.com/office/drawing/2014/main" id="{8F8047E9-529A-DD3C-9E11-8302C521AF47}"/>
                  </a:ext>
                </a:extLst>
              </p:cNvPr>
              <p:cNvSpPr txBox="1">
                <a:spLocks noRot="1" noChangeAspect="1" noMove="1" noResize="1" noEditPoints="1" noAdjustHandles="1" noChangeArrowheads="1" noChangeShapeType="1" noTextEdit="1"/>
              </p:cNvSpPr>
              <p:nvPr/>
            </p:nvSpPr>
            <p:spPr>
              <a:xfrm>
                <a:off x="245918" y="2815814"/>
                <a:ext cx="9466118" cy="369332"/>
              </a:xfrm>
              <a:prstGeom prst="rect">
                <a:avLst/>
              </a:prstGeom>
              <a:blipFill>
                <a:blip r:embed="rId6"/>
                <a:stretch>
                  <a:fillRect l="-536" t="-6667" b="-26667"/>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A0FFC7ED-F408-A9EB-6852-ED6888B654F1}"/>
              </a:ext>
            </a:extLst>
          </p:cNvPr>
          <p:cNvPicPr>
            <a:picLocks noChangeAspect="1"/>
          </p:cNvPicPr>
          <p:nvPr/>
        </p:nvPicPr>
        <p:blipFill>
          <a:blip r:embed="rId7"/>
          <a:stretch>
            <a:fillRect/>
          </a:stretch>
        </p:blipFill>
        <p:spPr>
          <a:xfrm>
            <a:off x="1948872" y="3350794"/>
            <a:ext cx="7772400" cy="644121"/>
          </a:xfrm>
          <a:prstGeom prst="rect">
            <a:avLst/>
          </a:prstGeom>
        </p:spPr>
      </p:pic>
      <p:pic>
        <p:nvPicPr>
          <p:cNvPr id="17" name="Picture 16" descr="A black and white math symbol&#10;&#10;Description automatically generated with medium confidence">
            <a:extLst>
              <a:ext uri="{FF2B5EF4-FFF2-40B4-BE49-F238E27FC236}">
                <a16:creationId xmlns:a16="http://schemas.microsoft.com/office/drawing/2014/main" id="{FA4280CD-C864-A4FF-6284-D77C4F3CB922}"/>
              </a:ext>
            </a:extLst>
          </p:cNvPr>
          <p:cNvPicPr>
            <a:picLocks noChangeAspect="1"/>
          </p:cNvPicPr>
          <p:nvPr/>
        </p:nvPicPr>
        <p:blipFill>
          <a:blip r:embed="rId8"/>
          <a:stretch>
            <a:fillRect/>
          </a:stretch>
        </p:blipFill>
        <p:spPr>
          <a:xfrm>
            <a:off x="282863" y="3994915"/>
            <a:ext cx="1805710" cy="417570"/>
          </a:xfrm>
          <a:prstGeom prst="rect">
            <a:avLst/>
          </a:prstGeom>
        </p:spPr>
      </p:pic>
      <p:sp>
        <p:nvSpPr>
          <p:cNvPr id="18" name="Right Arrow 17">
            <a:extLst>
              <a:ext uri="{FF2B5EF4-FFF2-40B4-BE49-F238E27FC236}">
                <a16:creationId xmlns:a16="http://schemas.microsoft.com/office/drawing/2014/main" id="{B1B18049-1C75-D72C-2823-E6E95895E3D0}"/>
              </a:ext>
            </a:extLst>
          </p:cNvPr>
          <p:cNvSpPr/>
          <p:nvPr/>
        </p:nvSpPr>
        <p:spPr>
          <a:xfrm>
            <a:off x="2283403" y="3994915"/>
            <a:ext cx="374650"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A82EBA4-4B77-A873-599F-4F6A29C6E7DB}"/>
                  </a:ext>
                </a:extLst>
              </p:cNvPr>
              <p:cNvSpPr txBox="1"/>
              <p:nvPr/>
            </p:nvSpPr>
            <p:spPr>
              <a:xfrm>
                <a:off x="2782743" y="4016541"/>
                <a:ext cx="6104658" cy="369332"/>
              </a:xfrm>
              <a:prstGeom prst="rect">
                <a:avLst/>
              </a:prstGeom>
              <a:noFill/>
            </p:spPr>
            <p:txBody>
              <a:bodyPr wrap="square">
                <a:spAutoFit/>
              </a:bodyPr>
              <a:lstStyle/>
              <a:p>
                <a:r>
                  <a:rPr lang="en-US" sz="1800" dirty="0">
                    <a:effectLst/>
                    <a:latin typeface="ACaslonPro"/>
                  </a:rPr>
                  <a:t>the first terms cancel; at order </a:t>
                </a:r>
                <a14:m>
                  <m:oMath xmlns:m="http://schemas.openxmlformats.org/officeDocument/2006/math">
                    <m:sSup>
                      <m:sSupPr>
                        <m:ctrlPr>
                          <a:rPr lang="en-US" sz="1800" i="1" smtClean="0">
                            <a:effectLst/>
                            <a:latin typeface="Cambria Math" panose="02040503050406030204" pitchFamily="18" charset="0"/>
                          </a:rPr>
                        </m:ctrlPr>
                      </m:sSupPr>
                      <m:e>
                        <m:r>
                          <a:rPr lang="en-US" sz="1800" i="1" smtClean="0">
                            <a:effectLst/>
                            <a:latin typeface="Cambria Math" panose="02040503050406030204" pitchFamily="18" charset="0"/>
                            <a:ea typeface="Cambria Math" panose="02040503050406030204" pitchFamily="18" charset="0"/>
                          </a:rPr>
                          <m:t>𝜆</m:t>
                        </m:r>
                      </m:e>
                      <m:sup>
                        <m:r>
                          <a:rPr lang="en-US" sz="1800" b="0" i="1" smtClean="0">
                            <a:effectLst/>
                            <a:latin typeface="Cambria Math" panose="02040503050406030204" pitchFamily="18" charset="0"/>
                          </a:rPr>
                          <m:t>1</m:t>
                        </m:r>
                      </m:sup>
                    </m:sSup>
                  </m:oMath>
                </a14:m>
                <a:r>
                  <a:rPr lang="en-US" sz="1800" dirty="0">
                    <a:effectLst/>
                    <a:latin typeface="ACaslonPro"/>
                  </a:rPr>
                  <a:t> we obtain</a:t>
                </a:r>
                <a:endParaRPr lang="en-US" dirty="0"/>
              </a:p>
            </p:txBody>
          </p:sp>
        </mc:Choice>
        <mc:Fallback xmlns="">
          <p:sp>
            <p:nvSpPr>
              <p:cNvPr id="20" name="TextBox 19">
                <a:extLst>
                  <a:ext uri="{FF2B5EF4-FFF2-40B4-BE49-F238E27FC236}">
                    <a16:creationId xmlns:a16="http://schemas.microsoft.com/office/drawing/2014/main" id="{1A82EBA4-4B77-A873-599F-4F6A29C6E7DB}"/>
                  </a:ext>
                </a:extLst>
              </p:cNvPr>
              <p:cNvSpPr txBox="1">
                <a:spLocks noRot="1" noChangeAspect="1" noMove="1" noResize="1" noEditPoints="1" noAdjustHandles="1" noChangeArrowheads="1" noChangeShapeType="1" noTextEdit="1"/>
              </p:cNvSpPr>
              <p:nvPr/>
            </p:nvSpPr>
            <p:spPr>
              <a:xfrm>
                <a:off x="2782743" y="4016541"/>
                <a:ext cx="6104658" cy="369332"/>
              </a:xfrm>
              <a:prstGeom prst="rect">
                <a:avLst/>
              </a:prstGeom>
              <a:blipFill>
                <a:blip r:embed="rId9"/>
                <a:stretch>
                  <a:fillRect l="-622" t="-10000" b="-26667"/>
                </a:stretch>
              </a:blipFill>
            </p:spPr>
            <p:txBody>
              <a:bodyPr/>
              <a:lstStyle/>
              <a:p>
                <a:r>
                  <a:rPr lang="en-US">
                    <a:noFill/>
                  </a:rPr>
                  <a:t> </a:t>
                </a:r>
              </a:p>
            </p:txBody>
          </p:sp>
        </mc:Fallback>
      </mc:AlternateContent>
      <p:pic>
        <p:nvPicPr>
          <p:cNvPr id="22" name="Picture 21">
            <a:extLst>
              <a:ext uri="{FF2B5EF4-FFF2-40B4-BE49-F238E27FC236}">
                <a16:creationId xmlns:a16="http://schemas.microsoft.com/office/drawing/2014/main" id="{06DF0EF3-8477-65B7-C9C0-CD0CE0BC7AFB}"/>
              </a:ext>
            </a:extLst>
          </p:cNvPr>
          <p:cNvPicPr>
            <a:picLocks noChangeAspect="1"/>
          </p:cNvPicPr>
          <p:nvPr/>
        </p:nvPicPr>
        <p:blipFill>
          <a:blip r:embed="rId10"/>
          <a:stretch>
            <a:fillRect/>
          </a:stretch>
        </p:blipFill>
        <p:spPr>
          <a:xfrm>
            <a:off x="2778124" y="4608945"/>
            <a:ext cx="4152900" cy="508000"/>
          </a:xfrm>
          <a:prstGeom prst="rect">
            <a:avLst/>
          </a:prstGeom>
        </p:spPr>
      </p:pic>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D999FE2-BEB3-C0F1-70C8-1476FE346D13}"/>
                  </a:ext>
                </a:extLst>
              </p:cNvPr>
              <p:cNvSpPr txBox="1"/>
              <p:nvPr/>
            </p:nvSpPr>
            <p:spPr>
              <a:xfrm>
                <a:off x="384464" y="5309755"/>
                <a:ext cx="5047536" cy="369332"/>
              </a:xfrm>
              <a:prstGeom prst="rect">
                <a:avLst/>
              </a:prstGeom>
              <a:noFill/>
            </p:spPr>
            <p:txBody>
              <a:bodyPr wrap="none" rtlCol="0">
                <a:spAutoFit/>
              </a:bodyPr>
              <a:lstStyle/>
              <a:p>
                <a:r>
                  <a:rPr lang="en-US" sz="1800" dirty="0">
                    <a:effectLst/>
                    <a:latin typeface="ACaslonPro"/>
                  </a:rPr>
                  <a:t>Taking the inner product with </a:t>
                </a:r>
                <a14:m>
                  <m:oMath xmlns:m="http://schemas.openxmlformats.org/officeDocument/2006/math">
                    <m:sSubSup>
                      <m:sSubSupPr>
                        <m:ctrlPr>
                          <a:rPr lang="en-US" sz="1800" i="1" smtClean="0">
                            <a:effectLst/>
                            <a:latin typeface="Cambria Math" panose="02040503050406030204" pitchFamily="18" charset="0"/>
                          </a:rPr>
                        </m:ctrlPr>
                      </m:sSubSupPr>
                      <m:e>
                        <m:r>
                          <a:rPr lang="en-US" sz="1800" i="1" smtClean="0">
                            <a:effectLst/>
                            <a:latin typeface="Cambria Math" panose="02040503050406030204" pitchFamily="18" charset="0"/>
                            <a:ea typeface="Cambria Math" panose="02040503050406030204" pitchFamily="18" charset="0"/>
                          </a:rPr>
                          <m:t>𝜓</m:t>
                        </m:r>
                      </m:e>
                      <m:sub>
                        <m:r>
                          <a:rPr lang="en-US" sz="1800" b="0" i="1" smtClean="0">
                            <a:effectLst/>
                            <a:latin typeface="Cambria Math" panose="02040503050406030204" pitchFamily="18" charset="0"/>
                          </a:rPr>
                          <m:t>𝑎</m:t>
                        </m:r>
                      </m:sub>
                      <m:sup>
                        <m:r>
                          <a:rPr lang="en-US" sz="1800" b="0" i="1" smtClean="0">
                            <a:effectLst/>
                            <a:latin typeface="Cambria Math" panose="02040503050406030204" pitchFamily="18" charset="0"/>
                          </a:rPr>
                          <m:t>0</m:t>
                        </m:r>
                      </m:sup>
                    </m:sSubSup>
                  </m:oMath>
                </a14:m>
                <a:r>
                  <a:rPr lang="en-US" dirty="0"/>
                  <a:t> on the left, we get</a:t>
                </a:r>
              </a:p>
            </p:txBody>
          </p:sp>
        </mc:Choice>
        <mc:Fallback xmlns="">
          <p:sp>
            <p:nvSpPr>
              <p:cNvPr id="23" name="TextBox 22">
                <a:extLst>
                  <a:ext uri="{FF2B5EF4-FFF2-40B4-BE49-F238E27FC236}">
                    <a16:creationId xmlns:a16="http://schemas.microsoft.com/office/drawing/2014/main" id="{AD999FE2-BEB3-C0F1-70C8-1476FE346D13}"/>
                  </a:ext>
                </a:extLst>
              </p:cNvPr>
              <p:cNvSpPr txBox="1">
                <a:spLocks noRot="1" noChangeAspect="1" noMove="1" noResize="1" noEditPoints="1" noAdjustHandles="1" noChangeArrowheads="1" noChangeShapeType="1" noTextEdit="1"/>
              </p:cNvSpPr>
              <p:nvPr/>
            </p:nvSpPr>
            <p:spPr>
              <a:xfrm>
                <a:off x="384464" y="5309755"/>
                <a:ext cx="5047536" cy="369332"/>
              </a:xfrm>
              <a:prstGeom prst="rect">
                <a:avLst/>
              </a:prstGeom>
              <a:blipFill>
                <a:blip r:embed="rId11"/>
                <a:stretch>
                  <a:fillRect l="-1005" t="-6667" r="-251" b="-26667"/>
                </a:stretch>
              </a:blipFill>
            </p:spPr>
            <p:txBody>
              <a:bodyPr/>
              <a:lstStyle/>
              <a:p>
                <a:r>
                  <a:rPr lang="en-US">
                    <a:noFill/>
                  </a:rPr>
                  <a:t> </a:t>
                </a:r>
              </a:p>
            </p:txBody>
          </p:sp>
        </mc:Fallback>
      </mc:AlternateContent>
      <p:pic>
        <p:nvPicPr>
          <p:cNvPr id="25" name="Picture 24">
            <a:extLst>
              <a:ext uri="{FF2B5EF4-FFF2-40B4-BE49-F238E27FC236}">
                <a16:creationId xmlns:a16="http://schemas.microsoft.com/office/drawing/2014/main" id="{1B198497-EB5B-10DA-651F-D477A3FE7A38}"/>
              </a:ext>
            </a:extLst>
          </p:cNvPr>
          <p:cNvPicPr>
            <a:picLocks noChangeAspect="1"/>
          </p:cNvPicPr>
          <p:nvPr/>
        </p:nvPicPr>
        <p:blipFill>
          <a:blip r:embed="rId12"/>
          <a:stretch>
            <a:fillRect/>
          </a:stretch>
        </p:blipFill>
        <p:spPr>
          <a:xfrm>
            <a:off x="1948872" y="5806578"/>
            <a:ext cx="7124700" cy="774700"/>
          </a:xfrm>
          <a:prstGeom prst="rect">
            <a:avLst/>
          </a:prstGeom>
        </p:spPr>
      </p:pic>
    </p:spTree>
    <p:extLst>
      <p:ext uri="{BB962C8B-B14F-4D97-AF65-F5344CB8AC3E}">
        <p14:creationId xmlns:p14="http://schemas.microsoft.com/office/powerpoint/2010/main" val="345642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F5A65ED-1561-6A8B-5D84-B4D5DFF2AE60}"/>
              </a:ext>
            </a:extLst>
          </p:cNvPr>
          <p:cNvSpPr txBox="1">
            <a:spLocks/>
          </p:cNvSpPr>
          <p:nvPr/>
        </p:nvSpPr>
        <p:spPr>
          <a:xfrm>
            <a:off x="245918" y="0"/>
            <a:ext cx="10997046" cy="11118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Two-Fold Degeneracy: finding the good states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1F6C177-5A4E-B763-7BDC-F081675D634A}"/>
                  </a:ext>
                </a:extLst>
              </p:cNvPr>
              <p:cNvSpPr txBox="1"/>
              <p:nvPr/>
            </p:nvSpPr>
            <p:spPr>
              <a:xfrm>
                <a:off x="245918" y="961890"/>
                <a:ext cx="11700164" cy="4801314"/>
              </a:xfrm>
              <a:prstGeom prst="rect">
                <a:avLst/>
              </a:prstGeom>
              <a:noFill/>
            </p:spPr>
            <p:txBody>
              <a:bodyPr wrap="square">
                <a:spAutoFit/>
              </a:bodyPr>
              <a:lstStyle/>
              <a:p>
                <a:r>
                  <a:rPr lang="en-US" sz="1800" dirty="0">
                    <a:effectLst/>
                    <a:latin typeface="ACaslonPro"/>
                  </a:rPr>
                  <a:t>Because </a:t>
                </a:r>
                <a14:m>
                  <m:oMath xmlns:m="http://schemas.openxmlformats.org/officeDocument/2006/math">
                    <m:sSup>
                      <m:sSupPr>
                        <m:ctrlPr>
                          <a:rPr lang="en-US" sz="1800" i="1" smtClean="0">
                            <a:effectLst/>
                            <a:latin typeface="Cambria Math" panose="02040503050406030204" pitchFamily="18" charset="0"/>
                          </a:rPr>
                        </m:ctrlPr>
                      </m:sSupPr>
                      <m:e>
                        <m:r>
                          <a:rPr lang="en-US" sz="1800" b="0" i="1" smtClean="0">
                            <a:effectLst/>
                            <a:latin typeface="Cambria Math" panose="02040503050406030204" pitchFamily="18" charset="0"/>
                          </a:rPr>
                          <m:t>𝐻</m:t>
                        </m:r>
                      </m:e>
                      <m:sup>
                        <m:r>
                          <a:rPr lang="en-US" sz="1800" b="0" i="1" smtClean="0">
                            <a:effectLst/>
                            <a:latin typeface="Cambria Math" panose="02040503050406030204" pitchFamily="18" charset="0"/>
                          </a:rPr>
                          <m:t>0</m:t>
                        </m:r>
                      </m:sup>
                    </m:sSup>
                  </m:oMath>
                </a14:m>
                <a:r>
                  <a:rPr lang="en-US" sz="1800" dirty="0">
                    <a:effectLst/>
                    <a:latin typeface="ACaslonPro"/>
                  </a:rPr>
                  <a:t>is </a:t>
                </a:r>
                <a:r>
                  <a:rPr lang="en-US" dirty="0">
                    <a:latin typeface="ACaslonPro"/>
                  </a:rPr>
                  <a:t>H</a:t>
                </a:r>
                <a:r>
                  <a:rPr lang="en-US" sz="1800" dirty="0">
                    <a:effectLst/>
                    <a:latin typeface="ACaslonPro"/>
                  </a:rPr>
                  <a:t>ermitian, the first term on the left cancels the first term on the right. Putting in the Equation </a:t>
                </a:r>
              </a:p>
              <a:p>
                <a:endParaRPr lang="en-US" dirty="0">
                  <a:latin typeface="ACaslonPro"/>
                </a:endParaRPr>
              </a:p>
              <a:p>
                <a:endParaRPr lang="en-US" sz="1800" dirty="0">
                  <a:effectLst/>
                  <a:latin typeface="ACaslonPro"/>
                </a:endParaRPr>
              </a:p>
              <a:p>
                <a:endParaRPr lang="en-US" sz="1800" dirty="0">
                  <a:effectLst/>
                  <a:latin typeface="ACaslonPro"/>
                </a:endParaRPr>
              </a:p>
              <a:p>
                <a:r>
                  <a:rPr lang="en-US" sz="1800" dirty="0">
                    <a:effectLst/>
                    <a:latin typeface="ACaslonPro"/>
                  </a:rPr>
                  <a:t>and exploiting the eigenvalue equations plus the orthonormality condition</a:t>
                </a:r>
              </a:p>
              <a:p>
                <a:endParaRPr lang="en-US" dirty="0">
                  <a:latin typeface="ACaslonPro"/>
                </a:endParaRPr>
              </a:p>
              <a:p>
                <a:endParaRPr lang="en-US" dirty="0">
                  <a:latin typeface="ACaslonPro"/>
                </a:endParaRPr>
              </a:p>
              <a:p>
                <a:endParaRPr lang="en-US" dirty="0">
                  <a:latin typeface="ACaslonPro"/>
                </a:endParaRPr>
              </a:p>
              <a:p>
                <a:r>
                  <a:rPr lang="en-US" sz="1800" dirty="0">
                    <a:effectLst/>
                    <a:latin typeface="ACaslonPro"/>
                  </a:rPr>
                  <a:t>we obtain</a:t>
                </a:r>
              </a:p>
              <a:p>
                <a:endParaRPr lang="en-US" dirty="0">
                  <a:latin typeface="ACaslonPro"/>
                </a:endParaRPr>
              </a:p>
              <a:p>
                <a:endParaRPr lang="en-US" dirty="0">
                  <a:latin typeface="ACaslonPro"/>
                </a:endParaRPr>
              </a:p>
              <a:p>
                <a:endParaRPr lang="en-US" dirty="0">
                  <a:latin typeface="ACaslonPro"/>
                </a:endParaRPr>
              </a:p>
              <a:p>
                <a:r>
                  <a:rPr lang="en-US" dirty="0">
                    <a:latin typeface="ACaslonPro"/>
                  </a:rPr>
                  <a:t>Or more compactly</a:t>
                </a:r>
              </a:p>
              <a:p>
                <a:endParaRPr lang="en-US" dirty="0">
                  <a:latin typeface="ACaslonPro"/>
                </a:endParaRPr>
              </a:p>
              <a:p>
                <a:endParaRPr lang="en-US" dirty="0">
                  <a:latin typeface="ACaslonPro"/>
                </a:endParaRPr>
              </a:p>
              <a:p>
                <a:endParaRPr lang="en-US" dirty="0">
                  <a:latin typeface="ACaslonPro"/>
                </a:endParaRPr>
              </a:p>
              <a:p>
                <a:r>
                  <a:rPr lang="en-US" sz="1800" dirty="0">
                    <a:effectLst/>
                    <a:latin typeface="ACaslonPro"/>
                  </a:rPr>
                  <a:t>Similarly, the inner product with </a:t>
                </a:r>
                <a14:m>
                  <m:oMath xmlns:m="http://schemas.openxmlformats.org/officeDocument/2006/math">
                    <m:sSubSup>
                      <m:sSubSupPr>
                        <m:ctrlPr>
                          <a:rPr lang="en-US" sz="1800" i="1" smtClean="0">
                            <a:effectLst/>
                            <a:latin typeface="Cambria Math" panose="02040503050406030204" pitchFamily="18" charset="0"/>
                          </a:rPr>
                        </m:ctrlPr>
                      </m:sSubSupPr>
                      <m:e>
                        <m:r>
                          <a:rPr lang="en-US" sz="1800" i="1" smtClean="0">
                            <a:effectLst/>
                            <a:latin typeface="Cambria Math" panose="02040503050406030204" pitchFamily="18" charset="0"/>
                            <a:ea typeface="Cambria Math" panose="02040503050406030204" pitchFamily="18" charset="0"/>
                          </a:rPr>
                          <m:t>𝜓</m:t>
                        </m:r>
                      </m:e>
                      <m:sub>
                        <m:r>
                          <a:rPr lang="en-US" sz="1800" b="0" i="1" smtClean="0">
                            <a:effectLst/>
                            <a:latin typeface="Cambria Math" panose="02040503050406030204" pitchFamily="18" charset="0"/>
                          </a:rPr>
                          <m:t>𝑏</m:t>
                        </m:r>
                      </m:sub>
                      <m:sup>
                        <m:r>
                          <a:rPr lang="en-US" sz="1800" b="0" i="1" smtClean="0">
                            <a:effectLst/>
                            <a:latin typeface="Cambria Math" panose="02040503050406030204" pitchFamily="18" charset="0"/>
                          </a:rPr>
                          <m:t>0</m:t>
                        </m:r>
                      </m:sup>
                    </m:sSubSup>
                  </m:oMath>
                </a14:m>
                <a:r>
                  <a:rPr lang="en-US" dirty="0"/>
                  <a:t> gives</a:t>
                </a:r>
              </a:p>
            </p:txBody>
          </p:sp>
        </mc:Choice>
        <mc:Fallback xmlns="">
          <p:sp>
            <p:nvSpPr>
              <p:cNvPr id="5" name="TextBox 4">
                <a:extLst>
                  <a:ext uri="{FF2B5EF4-FFF2-40B4-BE49-F238E27FC236}">
                    <a16:creationId xmlns:a16="http://schemas.microsoft.com/office/drawing/2014/main" id="{21F6C177-5A4E-B763-7BDC-F081675D634A}"/>
                  </a:ext>
                </a:extLst>
              </p:cNvPr>
              <p:cNvSpPr txBox="1">
                <a:spLocks noRot="1" noChangeAspect="1" noMove="1" noResize="1" noEditPoints="1" noAdjustHandles="1" noChangeArrowheads="1" noChangeShapeType="1" noTextEdit="1"/>
              </p:cNvSpPr>
              <p:nvPr/>
            </p:nvSpPr>
            <p:spPr>
              <a:xfrm>
                <a:off x="245918" y="961890"/>
                <a:ext cx="11700164" cy="4801314"/>
              </a:xfrm>
              <a:prstGeom prst="rect">
                <a:avLst/>
              </a:prstGeom>
              <a:blipFill>
                <a:blip r:embed="rId2"/>
                <a:stretch>
                  <a:fillRect l="-434" t="-528" b="-1583"/>
                </a:stretch>
              </a:blipFill>
            </p:spPr>
            <p:txBody>
              <a:bodyPr/>
              <a:lstStyle/>
              <a:p>
                <a:r>
                  <a:rPr lang="en-US">
                    <a:noFill/>
                  </a:rPr>
                  <a:t> </a:t>
                </a:r>
              </a:p>
            </p:txBody>
          </p:sp>
        </mc:Fallback>
      </mc:AlternateContent>
      <p:pic>
        <p:nvPicPr>
          <p:cNvPr id="7" name="Picture 6" descr="A black text on a white background&#10;&#10;Description automatically generated">
            <a:extLst>
              <a:ext uri="{FF2B5EF4-FFF2-40B4-BE49-F238E27FC236}">
                <a16:creationId xmlns:a16="http://schemas.microsoft.com/office/drawing/2014/main" id="{521324E4-0647-907A-5176-6871339CECAC}"/>
              </a:ext>
            </a:extLst>
          </p:cNvPr>
          <p:cNvPicPr>
            <a:picLocks noChangeAspect="1"/>
          </p:cNvPicPr>
          <p:nvPr/>
        </p:nvPicPr>
        <p:blipFill>
          <a:blip r:embed="rId3"/>
          <a:stretch>
            <a:fillRect/>
          </a:stretch>
        </p:blipFill>
        <p:spPr>
          <a:xfrm>
            <a:off x="4550641" y="1354389"/>
            <a:ext cx="2387600" cy="660400"/>
          </a:xfrm>
          <a:prstGeom prst="rect">
            <a:avLst/>
          </a:prstGeom>
        </p:spPr>
      </p:pic>
      <p:pic>
        <p:nvPicPr>
          <p:cNvPr id="9" name="Picture 8">
            <a:extLst>
              <a:ext uri="{FF2B5EF4-FFF2-40B4-BE49-F238E27FC236}">
                <a16:creationId xmlns:a16="http://schemas.microsoft.com/office/drawing/2014/main" id="{249A9854-1034-6848-62D9-CC4786D34382}"/>
              </a:ext>
            </a:extLst>
          </p:cNvPr>
          <p:cNvPicPr>
            <a:picLocks noChangeAspect="1"/>
          </p:cNvPicPr>
          <p:nvPr/>
        </p:nvPicPr>
        <p:blipFill>
          <a:blip r:embed="rId4"/>
          <a:stretch>
            <a:fillRect/>
          </a:stretch>
        </p:blipFill>
        <p:spPr>
          <a:xfrm>
            <a:off x="2863850" y="2469851"/>
            <a:ext cx="6464300" cy="622300"/>
          </a:xfrm>
          <a:prstGeom prst="rect">
            <a:avLst/>
          </a:prstGeom>
        </p:spPr>
      </p:pic>
      <p:pic>
        <p:nvPicPr>
          <p:cNvPr id="11" name="Picture 10" descr="A number of mathematical equations&#10;&#10;Description automatically generated with medium confidence">
            <a:extLst>
              <a:ext uri="{FF2B5EF4-FFF2-40B4-BE49-F238E27FC236}">
                <a16:creationId xmlns:a16="http://schemas.microsoft.com/office/drawing/2014/main" id="{2EB4AFBD-13BD-818D-79B7-99B0359F930F}"/>
              </a:ext>
            </a:extLst>
          </p:cNvPr>
          <p:cNvPicPr>
            <a:picLocks noChangeAspect="1"/>
          </p:cNvPicPr>
          <p:nvPr/>
        </p:nvPicPr>
        <p:blipFill>
          <a:blip r:embed="rId5"/>
          <a:stretch>
            <a:fillRect/>
          </a:stretch>
        </p:blipFill>
        <p:spPr>
          <a:xfrm>
            <a:off x="3312391" y="3547213"/>
            <a:ext cx="4864100" cy="749300"/>
          </a:xfrm>
          <a:prstGeom prst="rect">
            <a:avLst/>
          </a:prstGeom>
        </p:spPr>
      </p:pic>
      <p:pic>
        <p:nvPicPr>
          <p:cNvPr id="13" name="Picture 12" descr="A black letter on a white background&#10;&#10;Description automatically generated">
            <a:extLst>
              <a:ext uri="{FF2B5EF4-FFF2-40B4-BE49-F238E27FC236}">
                <a16:creationId xmlns:a16="http://schemas.microsoft.com/office/drawing/2014/main" id="{97ECA4F1-F464-53BD-32EC-6E3831362D6D}"/>
              </a:ext>
            </a:extLst>
          </p:cNvPr>
          <p:cNvPicPr>
            <a:picLocks noChangeAspect="1"/>
          </p:cNvPicPr>
          <p:nvPr/>
        </p:nvPicPr>
        <p:blipFill>
          <a:blip r:embed="rId6"/>
          <a:stretch>
            <a:fillRect/>
          </a:stretch>
        </p:blipFill>
        <p:spPr>
          <a:xfrm>
            <a:off x="2256559" y="4604738"/>
            <a:ext cx="2832100" cy="495300"/>
          </a:xfrm>
          <a:prstGeom prst="rect">
            <a:avLst/>
          </a:prstGeom>
        </p:spPr>
      </p:pic>
      <p:pic>
        <p:nvPicPr>
          <p:cNvPr id="15" name="Picture 14" descr="A black text on a white background&#10;&#10;Description automatically generated">
            <a:extLst>
              <a:ext uri="{FF2B5EF4-FFF2-40B4-BE49-F238E27FC236}">
                <a16:creationId xmlns:a16="http://schemas.microsoft.com/office/drawing/2014/main" id="{779C5B4A-9622-65B1-7D34-C434BEF45F4E}"/>
              </a:ext>
            </a:extLst>
          </p:cNvPr>
          <p:cNvPicPr>
            <a:picLocks noChangeAspect="1"/>
          </p:cNvPicPr>
          <p:nvPr/>
        </p:nvPicPr>
        <p:blipFill>
          <a:blip r:embed="rId7"/>
          <a:stretch>
            <a:fillRect/>
          </a:stretch>
        </p:blipFill>
        <p:spPr>
          <a:xfrm>
            <a:off x="6231370" y="4520292"/>
            <a:ext cx="4572000" cy="673100"/>
          </a:xfrm>
          <a:prstGeom prst="rect">
            <a:avLst/>
          </a:prstGeom>
        </p:spPr>
      </p:pic>
      <p:pic>
        <p:nvPicPr>
          <p:cNvPr id="17" name="Picture 16" descr="A black letter on a white background&#10;&#10;Description automatically generated">
            <a:extLst>
              <a:ext uri="{FF2B5EF4-FFF2-40B4-BE49-F238E27FC236}">
                <a16:creationId xmlns:a16="http://schemas.microsoft.com/office/drawing/2014/main" id="{3E292A78-A0C3-E7FB-DF7C-AA23EADDBAA1}"/>
              </a:ext>
            </a:extLst>
          </p:cNvPr>
          <p:cNvPicPr>
            <a:picLocks noChangeAspect="1"/>
          </p:cNvPicPr>
          <p:nvPr/>
        </p:nvPicPr>
        <p:blipFill>
          <a:blip r:embed="rId8"/>
          <a:stretch>
            <a:fillRect/>
          </a:stretch>
        </p:blipFill>
        <p:spPr>
          <a:xfrm>
            <a:off x="2256559" y="5900759"/>
            <a:ext cx="2794000" cy="495300"/>
          </a:xfrm>
          <a:prstGeom prst="rect">
            <a:avLst/>
          </a:prstGeom>
        </p:spPr>
      </p:pic>
      <p:sp>
        <p:nvSpPr>
          <p:cNvPr id="2" name="TextBox 1">
            <a:extLst>
              <a:ext uri="{FF2B5EF4-FFF2-40B4-BE49-F238E27FC236}">
                <a16:creationId xmlns:a16="http://schemas.microsoft.com/office/drawing/2014/main" id="{6CB08F09-9D44-76DB-91AF-3E489DE39BE8}"/>
              </a:ext>
            </a:extLst>
          </p:cNvPr>
          <p:cNvSpPr txBox="1"/>
          <p:nvPr/>
        </p:nvSpPr>
        <p:spPr>
          <a:xfrm>
            <a:off x="5600700" y="5966022"/>
            <a:ext cx="3547766" cy="369332"/>
          </a:xfrm>
          <a:prstGeom prst="rect">
            <a:avLst/>
          </a:prstGeom>
          <a:noFill/>
        </p:spPr>
        <p:txBody>
          <a:bodyPr wrap="none" rtlCol="0">
            <a:spAutoFit/>
          </a:bodyPr>
          <a:lstStyle/>
          <a:p>
            <a:r>
              <a:rPr lang="en-US" dirty="0"/>
              <a:t>and we have a system of equations.</a:t>
            </a:r>
          </a:p>
        </p:txBody>
      </p:sp>
    </p:spTree>
    <p:extLst>
      <p:ext uri="{BB962C8B-B14F-4D97-AF65-F5344CB8AC3E}">
        <p14:creationId xmlns:p14="http://schemas.microsoft.com/office/powerpoint/2010/main" val="2984839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BDC71B3-AB2E-69BC-18D8-85B053BDC246}"/>
              </a:ext>
            </a:extLst>
          </p:cNvPr>
          <p:cNvSpPr txBox="1">
            <a:spLocks/>
          </p:cNvSpPr>
          <p:nvPr/>
        </p:nvSpPr>
        <p:spPr>
          <a:xfrm>
            <a:off x="245918" y="0"/>
            <a:ext cx="10997046" cy="11118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Two-Fold Degeneracy: finding the good states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5892C41-EC80-0C30-7986-66446EF55104}"/>
                  </a:ext>
                </a:extLst>
              </p:cNvPr>
              <p:cNvSpPr txBox="1"/>
              <p:nvPr/>
            </p:nvSpPr>
            <p:spPr>
              <a:xfrm>
                <a:off x="245917" y="1111829"/>
                <a:ext cx="11402292" cy="659027"/>
              </a:xfrm>
              <a:prstGeom prst="rect">
                <a:avLst/>
              </a:prstGeom>
              <a:noFill/>
            </p:spPr>
            <p:txBody>
              <a:bodyPr wrap="square">
                <a:spAutoFit/>
              </a:bodyPr>
              <a:lstStyle/>
              <a:p>
                <a:r>
                  <a:rPr lang="en-US" sz="1800" dirty="0">
                    <a:effectLst/>
                    <a:latin typeface="ACaslonPro"/>
                  </a:rPr>
                  <a:t>Notice that the </a:t>
                </a:r>
                <a:r>
                  <a:rPr lang="en-US" sz="1800" i="1" dirty="0" err="1">
                    <a:effectLst/>
                    <a:latin typeface="ACaslonPro"/>
                  </a:rPr>
                  <a:t>W</a:t>
                </a:r>
                <a:r>
                  <a:rPr lang="en-US" sz="1800" dirty="0" err="1">
                    <a:effectLst/>
                    <a:latin typeface="ACaslonPro"/>
                  </a:rPr>
                  <a:t>s</a:t>
                </a:r>
                <a:r>
                  <a:rPr lang="en-US" sz="1800" dirty="0">
                    <a:effectLst/>
                    <a:latin typeface="ACaslonPro"/>
                  </a:rPr>
                  <a:t> are (in principle) </a:t>
                </a:r>
                <a:r>
                  <a:rPr lang="en-US" sz="1800" i="1" dirty="0">
                    <a:effectLst/>
                    <a:latin typeface="ACaslonPro"/>
                  </a:rPr>
                  <a:t>known</a:t>
                </a:r>
                <a:r>
                  <a:rPr lang="en-US" sz="1800" dirty="0">
                    <a:effectLst/>
                    <a:latin typeface="ACaslonPro"/>
                  </a:rPr>
                  <a:t>—they are just the “matrix elements” of </a:t>
                </a:r>
                <a14:m>
                  <m:oMath xmlns:m="http://schemas.openxmlformats.org/officeDocument/2006/math">
                    <m:sSup>
                      <m:sSupPr>
                        <m:ctrlPr>
                          <a:rPr lang="en-US" sz="1800" i="1" smtClean="0">
                            <a:effectLst/>
                            <a:latin typeface="Cambria Math" panose="02040503050406030204" pitchFamily="18" charset="0"/>
                          </a:rPr>
                        </m:ctrlPr>
                      </m:sSupPr>
                      <m:e>
                        <m:r>
                          <a:rPr lang="en-US" sz="1800" b="0" i="1" smtClean="0">
                            <a:effectLst/>
                            <a:latin typeface="Cambria Math" panose="02040503050406030204" pitchFamily="18" charset="0"/>
                          </a:rPr>
                          <m:t>𝐻</m:t>
                        </m:r>
                      </m:e>
                      <m:sup>
                        <m:r>
                          <a:rPr lang="en-US" sz="1800" b="0" i="1" smtClean="0">
                            <a:effectLst/>
                            <a:latin typeface="Cambria Math" panose="02040503050406030204" pitchFamily="18" charset="0"/>
                          </a:rPr>
                          <m:t>′</m:t>
                        </m:r>
                      </m:sup>
                    </m:sSup>
                  </m:oMath>
                </a14:m>
                <a:r>
                  <a:rPr lang="en-US" sz="1800" dirty="0">
                    <a:effectLst/>
                    <a:latin typeface="ACaslonPro"/>
                  </a:rPr>
                  <a:t> </a:t>
                </a:r>
                <a:r>
                  <a:rPr lang="en-US" dirty="0"/>
                  <a:t>with respect to the unperturbed wave functions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𝜓</m:t>
                        </m:r>
                      </m:e>
                      <m:sub>
                        <m:r>
                          <a:rPr lang="en-US" b="0" i="1" smtClean="0">
                            <a:latin typeface="Cambria Math" panose="02040503050406030204" pitchFamily="18" charset="0"/>
                          </a:rPr>
                          <m:t>𝑎</m:t>
                        </m:r>
                      </m:sub>
                      <m:sup>
                        <m:r>
                          <a:rPr lang="en-US" i="1">
                            <a:latin typeface="Cambria Math" panose="02040503050406030204" pitchFamily="18" charset="0"/>
                          </a:rPr>
                          <m:t>0</m:t>
                        </m:r>
                      </m:sup>
                    </m:sSubSup>
                  </m:oMath>
                </a14:m>
                <a:r>
                  <a:rPr lang="en-US" dirty="0"/>
                  <a:t> and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𝜓</m:t>
                        </m:r>
                      </m:e>
                      <m:sub>
                        <m:r>
                          <a:rPr lang="en-US" i="1">
                            <a:latin typeface="Cambria Math" panose="02040503050406030204" pitchFamily="18" charset="0"/>
                          </a:rPr>
                          <m:t>𝑏</m:t>
                        </m:r>
                      </m:sub>
                      <m:sup>
                        <m:r>
                          <a:rPr lang="en-US" i="1">
                            <a:latin typeface="Cambria Math" panose="02040503050406030204" pitchFamily="18" charset="0"/>
                          </a:rPr>
                          <m:t>0</m:t>
                        </m:r>
                      </m:sup>
                    </m:sSubSup>
                    <m:r>
                      <a:rPr lang="en-US" b="0" i="0" smtClean="0">
                        <a:latin typeface="Cambria Math" panose="02040503050406030204" pitchFamily="18" charset="0"/>
                      </a:rPr>
                      <m:t>.</m:t>
                    </m:r>
                  </m:oMath>
                </a14:m>
                <a:r>
                  <a:rPr lang="en-US" dirty="0"/>
                  <a:t> </a:t>
                </a:r>
                <a14:m>
                  <m:oMath xmlns:m="http://schemas.openxmlformats.org/officeDocument/2006/math">
                    <m:r>
                      <m:rPr>
                        <m:nor/>
                      </m:rPr>
                      <a:rPr lang="en-US"/>
                      <m:t>Written</m:t>
                    </m:r>
                    <m:r>
                      <m:rPr>
                        <m:nor/>
                      </m:rPr>
                      <a:rPr lang="en-US"/>
                      <m:t> </m:t>
                    </m:r>
                    <m:r>
                      <m:rPr>
                        <m:nor/>
                      </m:rPr>
                      <a:rPr lang="en-US"/>
                      <m:t>in</m:t>
                    </m:r>
                    <m:r>
                      <m:rPr>
                        <m:nor/>
                      </m:rPr>
                      <a:rPr lang="en-US"/>
                      <m:t> </m:t>
                    </m:r>
                    <m:r>
                      <m:rPr>
                        <m:nor/>
                      </m:rPr>
                      <a:rPr lang="en-US"/>
                      <m:t>matrix</m:t>
                    </m:r>
                    <m:r>
                      <m:rPr>
                        <m:nor/>
                      </m:rPr>
                      <a:rPr lang="en-US"/>
                      <m:t> </m:t>
                    </m:r>
                    <m:r>
                      <m:rPr>
                        <m:nor/>
                      </m:rPr>
                      <a:rPr lang="en-US"/>
                      <m:t>form</m:t>
                    </m:r>
                    <m:r>
                      <m:rPr>
                        <m:nor/>
                      </m:rPr>
                      <a:rPr lang="en-US"/>
                      <m:t>, </m:t>
                    </m:r>
                    <m:r>
                      <m:rPr>
                        <m:nor/>
                      </m:rPr>
                      <a:rPr lang="en-US"/>
                      <m:t>the</m:t>
                    </m:r>
                    <m:r>
                      <m:rPr>
                        <m:nor/>
                      </m:rPr>
                      <a:rPr lang="en-US"/>
                      <m:t> </m:t>
                    </m:r>
                    <m:r>
                      <m:rPr>
                        <m:nor/>
                      </m:rPr>
                      <a:rPr lang="en-US"/>
                      <m:t>previous</m:t>
                    </m:r>
                    <m:r>
                      <m:rPr>
                        <m:nor/>
                      </m:rPr>
                      <a:rPr lang="en-US"/>
                      <m:t> </m:t>
                    </m:r>
                    <m:r>
                      <m:rPr>
                        <m:nor/>
                      </m:rPr>
                      <a:rPr lang="en-US" b="0" i="0" smtClean="0"/>
                      <m:t>e</m:t>
                    </m:r>
                    <m:r>
                      <m:rPr>
                        <m:nor/>
                      </m:rPr>
                      <a:rPr lang="en-US"/>
                      <m:t>quations</m:t>
                    </m:r>
                    <m:r>
                      <m:rPr>
                        <m:nor/>
                      </m:rPr>
                      <a:rPr lang="en-US"/>
                      <m:t> </m:t>
                    </m:r>
                  </m:oMath>
                </a14:m>
                <a:r>
                  <a:rPr lang="en-US" dirty="0"/>
                  <a:t>read</a:t>
                </a:r>
              </a:p>
            </p:txBody>
          </p:sp>
        </mc:Choice>
        <mc:Fallback xmlns="">
          <p:sp>
            <p:nvSpPr>
              <p:cNvPr id="5" name="TextBox 4">
                <a:extLst>
                  <a:ext uri="{FF2B5EF4-FFF2-40B4-BE49-F238E27FC236}">
                    <a16:creationId xmlns:a16="http://schemas.microsoft.com/office/drawing/2014/main" id="{B5892C41-EC80-0C30-7986-66446EF55104}"/>
                  </a:ext>
                </a:extLst>
              </p:cNvPr>
              <p:cNvSpPr txBox="1">
                <a:spLocks noRot="1" noChangeAspect="1" noMove="1" noResize="1" noEditPoints="1" noAdjustHandles="1" noChangeArrowheads="1" noChangeShapeType="1" noTextEdit="1"/>
              </p:cNvSpPr>
              <p:nvPr/>
            </p:nvSpPr>
            <p:spPr>
              <a:xfrm>
                <a:off x="245917" y="1111829"/>
                <a:ext cx="11402292" cy="659027"/>
              </a:xfrm>
              <a:prstGeom prst="rect">
                <a:avLst/>
              </a:prstGeom>
              <a:blipFill>
                <a:blip r:embed="rId2"/>
                <a:stretch>
                  <a:fillRect l="-445" t="-3774" b="-15094"/>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0063E32-3169-2420-5650-3A805E1E1062}"/>
              </a:ext>
            </a:extLst>
          </p:cNvPr>
          <p:cNvPicPr>
            <a:picLocks noChangeAspect="1"/>
          </p:cNvPicPr>
          <p:nvPr/>
        </p:nvPicPr>
        <p:blipFill>
          <a:blip r:embed="rId3"/>
          <a:stretch>
            <a:fillRect/>
          </a:stretch>
        </p:blipFill>
        <p:spPr>
          <a:xfrm>
            <a:off x="3575050" y="1822811"/>
            <a:ext cx="5041900" cy="133350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AAD6957-4DB8-ECC8-A4A1-55A9E2BE2DD3}"/>
                  </a:ext>
                </a:extLst>
              </p:cNvPr>
              <p:cNvSpPr txBox="1"/>
              <p:nvPr/>
            </p:nvSpPr>
            <p:spPr>
              <a:xfrm>
                <a:off x="223402" y="3059668"/>
                <a:ext cx="11757315" cy="646331"/>
              </a:xfrm>
              <a:prstGeom prst="rect">
                <a:avLst/>
              </a:prstGeom>
              <a:noFill/>
            </p:spPr>
            <p:txBody>
              <a:bodyPr wrap="square">
                <a:spAutoFit/>
              </a:bodyPr>
              <a:lstStyle/>
              <a:p>
                <a:r>
                  <a:rPr lang="en-US" sz="1800" dirty="0">
                    <a:effectLst/>
                    <a:highlight>
                      <a:srgbClr val="FFFF00"/>
                    </a:highlight>
                    <a:latin typeface="ACaslonPro"/>
                  </a:rPr>
                  <a:t>The eigenvalues of the matrix </a:t>
                </a:r>
                <a14:m>
                  <m:oMath xmlns:m="http://schemas.openxmlformats.org/officeDocument/2006/math">
                    <m:r>
                      <a:rPr lang="en-US" sz="1800" i="1" dirty="0" smtClean="0">
                        <a:effectLst/>
                        <a:highlight>
                          <a:srgbClr val="FFFF00"/>
                        </a:highlight>
                        <a:latin typeface="Cambria Math" panose="02040503050406030204" pitchFamily="18" charset="0"/>
                      </a:rPr>
                      <m:t>𝑊</m:t>
                    </m:r>
                  </m:oMath>
                </a14:m>
                <a:r>
                  <a:rPr lang="en-US" sz="1800" dirty="0">
                    <a:effectLst/>
                    <a:highlight>
                      <a:srgbClr val="FFFF00"/>
                    </a:highlight>
                    <a:latin typeface="ACaslonPro"/>
                  </a:rPr>
                  <a:t> </a:t>
                </a:r>
                <a:r>
                  <a:rPr lang="en-US" dirty="0">
                    <a:highlight>
                      <a:srgbClr val="FFFF00"/>
                    </a:highlight>
                  </a:rPr>
                  <a:t>give the first-order corrections to the energy </a:t>
                </a:r>
                <a14:m>
                  <m:oMath xmlns:m="http://schemas.openxmlformats.org/officeDocument/2006/math">
                    <m:sSup>
                      <m:sSupPr>
                        <m:ctrlPr>
                          <a:rPr lang="en-US" i="1">
                            <a:highlight>
                              <a:srgbClr val="FFFF00"/>
                            </a:highlight>
                            <a:latin typeface="Cambria Math" panose="02040503050406030204" pitchFamily="18" charset="0"/>
                          </a:rPr>
                        </m:ctrlPr>
                      </m:sSupPr>
                      <m:e>
                        <m:r>
                          <a:rPr lang="en-US" b="0" i="1" smtClean="0">
                            <a:highlight>
                              <a:srgbClr val="FFFF00"/>
                            </a:highlight>
                            <a:latin typeface="Cambria Math" panose="02040503050406030204" pitchFamily="18" charset="0"/>
                          </a:rPr>
                          <m:t>𝐸</m:t>
                        </m:r>
                      </m:e>
                      <m:sup>
                        <m:r>
                          <a:rPr lang="en-US" b="0" i="1" smtClean="0">
                            <a:highlight>
                              <a:srgbClr val="FFFF00"/>
                            </a:highlight>
                            <a:latin typeface="Cambria Math" panose="02040503050406030204" pitchFamily="18" charset="0"/>
                          </a:rPr>
                          <m:t>1</m:t>
                        </m:r>
                      </m:sup>
                    </m:sSup>
                  </m:oMath>
                </a14:m>
                <a:r>
                  <a:rPr lang="en-US" dirty="0">
                    <a:highlight>
                      <a:srgbClr val="FFFF00"/>
                    </a:highlight>
                  </a:rPr>
                  <a:t> and the corresponding eigenvectors tell us the coefficients </a:t>
                </a:r>
                <a:r>
                  <a:rPr lang="el-GR" dirty="0">
                    <a:highlight>
                      <a:srgbClr val="FFFF00"/>
                    </a:highlight>
                  </a:rPr>
                  <a:t>α </a:t>
                </a:r>
                <a:r>
                  <a:rPr lang="en-US" dirty="0">
                    <a:highlight>
                      <a:srgbClr val="FFFF00"/>
                    </a:highlight>
                  </a:rPr>
                  <a:t>and </a:t>
                </a:r>
                <a:r>
                  <a:rPr lang="el-GR" dirty="0">
                    <a:highlight>
                      <a:srgbClr val="FFFF00"/>
                    </a:highlight>
                  </a:rPr>
                  <a:t>β </a:t>
                </a:r>
                <a:r>
                  <a:rPr lang="en-US" dirty="0">
                    <a:highlight>
                      <a:srgbClr val="FFFF00"/>
                    </a:highlight>
                  </a:rPr>
                  <a:t>that determine the “good” states.</a:t>
                </a:r>
                <a:r>
                  <a:rPr lang="en-US" dirty="0"/>
                  <a:t> To obtain the eigenvalues of </a:t>
                </a:r>
                <a14:m>
                  <m:oMath xmlns:m="http://schemas.openxmlformats.org/officeDocument/2006/math">
                    <m:r>
                      <a:rPr lang="en-US" i="1" dirty="0">
                        <a:latin typeface="Cambria Math" panose="02040503050406030204" pitchFamily="18" charset="0"/>
                      </a:rPr>
                      <m:t>𝑊</m:t>
                    </m:r>
                  </m:oMath>
                </a14:m>
                <a:r>
                  <a:rPr lang="en-US" dirty="0"/>
                  <a:t> we proceed as follows</a:t>
                </a:r>
              </a:p>
            </p:txBody>
          </p:sp>
        </mc:Choice>
        <mc:Fallback xmlns="">
          <p:sp>
            <p:nvSpPr>
              <p:cNvPr id="9" name="TextBox 8">
                <a:extLst>
                  <a:ext uri="{FF2B5EF4-FFF2-40B4-BE49-F238E27FC236}">
                    <a16:creationId xmlns:a16="http://schemas.microsoft.com/office/drawing/2014/main" id="{CAAD6957-4DB8-ECC8-A4A1-55A9E2BE2DD3}"/>
                  </a:ext>
                </a:extLst>
              </p:cNvPr>
              <p:cNvSpPr txBox="1">
                <a:spLocks noRot="1" noChangeAspect="1" noMove="1" noResize="1" noEditPoints="1" noAdjustHandles="1" noChangeArrowheads="1" noChangeShapeType="1" noTextEdit="1"/>
              </p:cNvSpPr>
              <p:nvPr/>
            </p:nvSpPr>
            <p:spPr>
              <a:xfrm>
                <a:off x="223402" y="3059668"/>
                <a:ext cx="11757315" cy="646331"/>
              </a:xfrm>
              <a:prstGeom prst="rect">
                <a:avLst/>
              </a:prstGeom>
              <a:blipFill>
                <a:blip r:embed="rId4"/>
                <a:stretch>
                  <a:fillRect l="-431" t="-3846" r="-216" b="-15385"/>
                </a:stretch>
              </a:blipFill>
            </p:spPr>
            <p:txBody>
              <a:bodyPr/>
              <a:lstStyle/>
              <a:p>
                <a:r>
                  <a:rPr lang="en-US">
                    <a:noFill/>
                  </a:rPr>
                  <a:t> </a:t>
                </a:r>
              </a:p>
            </p:txBody>
          </p:sp>
        </mc:Fallback>
      </mc:AlternateContent>
      <p:pic>
        <p:nvPicPr>
          <p:cNvPr id="11" name="Picture 10" descr="A black text on a white background&#10;&#10;Description automatically generated">
            <a:extLst>
              <a:ext uri="{FF2B5EF4-FFF2-40B4-BE49-F238E27FC236}">
                <a16:creationId xmlns:a16="http://schemas.microsoft.com/office/drawing/2014/main" id="{D4CA80E7-096E-4BF2-625B-34F4066E2329}"/>
              </a:ext>
            </a:extLst>
          </p:cNvPr>
          <p:cNvPicPr>
            <a:picLocks noChangeAspect="1"/>
          </p:cNvPicPr>
          <p:nvPr/>
        </p:nvPicPr>
        <p:blipFill>
          <a:blip r:embed="rId5"/>
          <a:stretch>
            <a:fillRect/>
          </a:stretch>
        </p:blipFill>
        <p:spPr>
          <a:xfrm>
            <a:off x="3477491" y="3718697"/>
            <a:ext cx="4533900" cy="1066800"/>
          </a:xfrm>
          <a:prstGeom prst="rect">
            <a:avLst/>
          </a:prstGeom>
        </p:spPr>
      </p:pic>
      <p:sp>
        <p:nvSpPr>
          <p:cNvPr id="13" name="TextBox 12">
            <a:extLst>
              <a:ext uri="{FF2B5EF4-FFF2-40B4-BE49-F238E27FC236}">
                <a16:creationId xmlns:a16="http://schemas.microsoft.com/office/drawing/2014/main" id="{BC005095-F668-6EF1-258C-CB46D0E12969}"/>
              </a:ext>
            </a:extLst>
          </p:cNvPr>
          <p:cNvSpPr txBox="1"/>
          <p:nvPr/>
        </p:nvSpPr>
        <p:spPr>
          <a:xfrm>
            <a:off x="223402" y="4810145"/>
            <a:ext cx="11734800" cy="369332"/>
          </a:xfrm>
          <a:prstGeom prst="rect">
            <a:avLst/>
          </a:prstGeom>
          <a:noFill/>
        </p:spPr>
        <p:txBody>
          <a:bodyPr wrap="square">
            <a:spAutoFit/>
          </a:bodyPr>
          <a:lstStyle/>
          <a:p>
            <a:r>
              <a:rPr lang="en-US" sz="1800" dirty="0">
                <a:effectLst/>
                <a:latin typeface="ACaslonPro"/>
              </a:rPr>
              <a:t>This equation only has non-trivial solutions if the matrix on the left is non-invertible</a:t>
            </a:r>
            <a:r>
              <a:rPr lang="en-US" dirty="0">
                <a:latin typeface="ACaslonPro"/>
              </a:rPr>
              <a:t>, i.e.,</a:t>
            </a:r>
            <a:r>
              <a:rPr lang="en-US" sz="1800" dirty="0">
                <a:effectLst/>
                <a:latin typeface="ACaslonPro"/>
              </a:rPr>
              <a:t> if its determinant vanishes: </a:t>
            </a:r>
            <a:endParaRPr lang="en-US" dirty="0"/>
          </a:p>
        </p:txBody>
      </p:sp>
      <p:pic>
        <p:nvPicPr>
          <p:cNvPr id="15" name="Picture 14">
            <a:extLst>
              <a:ext uri="{FF2B5EF4-FFF2-40B4-BE49-F238E27FC236}">
                <a16:creationId xmlns:a16="http://schemas.microsoft.com/office/drawing/2014/main" id="{C7DE8060-BBCB-870B-2DBD-86AD7617E73B}"/>
              </a:ext>
            </a:extLst>
          </p:cNvPr>
          <p:cNvPicPr>
            <a:picLocks noChangeAspect="1"/>
          </p:cNvPicPr>
          <p:nvPr/>
        </p:nvPicPr>
        <p:blipFill>
          <a:blip r:embed="rId6"/>
          <a:stretch>
            <a:fillRect/>
          </a:stretch>
        </p:blipFill>
        <p:spPr>
          <a:xfrm>
            <a:off x="1635991" y="5315630"/>
            <a:ext cx="7772400" cy="861082"/>
          </a:xfrm>
          <a:prstGeom prst="rect">
            <a:avLst/>
          </a:prstGeom>
        </p:spPr>
      </p:pic>
    </p:spTree>
    <p:extLst>
      <p:ext uri="{BB962C8B-B14F-4D97-AF65-F5344CB8AC3E}">
        <p14:creationId xmlns:p14="http://schemas.microsoft.com/office/powerpoint/2010/main" val="3979492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EDA5210-C000-C8E4-4A9B-EBFAF03FC247}"/>
                  </a:ext>
                </a:extLst>
              </p:cNvPr>
              <p:cNvSpPr txBox="1"/>
              <p:nvPr/>
            </p:nvSpPr>
            <p:spPr>
              <a:xfrm>
                <a:off x="245918" y="2741005"/>
                <a:ext cx="11398827" cy="2862322"/>
              </a:xfrm>
              <a:prstGeom prst="rect">
                <a:avLst/>
              </a:prstGeom>
              <a:noFill/>
            </p:spPr>
            <p:txBody>
              <a:bodyPr wrap="square">
                <a:spAutoFit/>
              </a:bodyPr>
              <a:lstStyle/>
              <a:p>
                <a:r>
                  <a:rPr lang="en-US" sz="1800" dirty="0">
                    <a:effectLst/>
                    <a:highlight>
                      <a:srgbClr val="FFFF00"/>
                    </a:highlight>
                    <a:latin typeface="ACaslonPro"/>
                  </a:rPr>
                  <a:t>This is the fundamental result of degenerate perturbation theory; the two roots correspond to the two perturbed energies. </a:t>
                </a:r>
                <a:endParaRPr lang="en-US" dirty="0">
                  <a:highlight>
                    <a:srgbClr val="FFFF00"/>
                  </a:highlight>
                </a:endParaRPr>
              </a:p>
              <a:p>
                <a:endParaRPr lang="en-US" sz="1800" dirty="0">
                  <a:effectLst/>
                  <a:latin typeface="ACaslonPro"/>
                </a:endParaRPr>
              </a:p>
              <a:p>
                <a:r>
                  <a:rPr lang="en-US" sz="1800" dirty="0">
                    <a:effectLst/>
                    <a:latin typeface="ACaslonPro"/>
                  </a:rPr>
                  <a:t>This assumes that the eigenvalues of </a:t>
                </a:r>
                <a14:m>
                  <m:oMath xmlns:m="http://schemas.openxmlformats.org/officeDocument/2006/math">
                    <m:r>
                      <a:rPr lang="en-US" sz="1800" i="1" dirty="0" smtClean="0">
                        <a:effectLst/>
                        <a:latin typeface="Cambria Math" panose="02040503050406030204" pitchFamily="18" charset="0"/>
                      </a:rPr>
                      <m:t>𝑊</m:t>
                    </m:r>
                  </m:oMath>
                </a14:m>
                <a:r>
                  <a:rPr lang="en-US" dirty="0"/>
                  <a:t> </a:t>
                </a:r>
                <a:r>
                  <a:rPr lang="en-US" sz="1800" dirty="0">
                    <a:effectLst/>
                    <a:latin typeface="ACaslonPro"/>
                  </a:rPr>
                  <a:t>are </a:t>
                </a:r>
                <a:r>
                  <a:rPr lang="en-US" sz="1800" i="1" dirty="0">
                    <a:effectLst/>
                    <a:latin typeface="ACaslonPro"/>
                  </a:rPr>
                  <a:t>distinct </a:t>
                </a:r>
                <a:r>
                  <a:rPr lang="en-US" sz="1800" dirty="0">
                    <a:effectLst/>
                    <a:latin typeface="ACaslonPro"/>
                  </a:rPr>
                  <a:t>so that the degeneracy lifts at first order. </a:t>
                </a:r>
              </a:p>
              <a:p>
                <a:r>
                  <a:rPr lang="en-US" sz="1800" dirty="0">
                    <a:effectLst/>
                    <a:latin typeface="ACaslonPro"/>
                  </a:rPr>
                  <a:t>If not, any choice of </a:t>
                </a:r>
                <a14:m>
                  <m:oMath xmlns:m="http://schemas.openxmlformats.org/officeDocument/2006/math">
                    <m:r>
                      <a:rPr lang="el-GR" i="1" dirty="0">
                        <a:latin typeface="Cambria Math" panose="02040503050406030204" pitchFamily="18" charset="0"/>
                        <a:ea typeface="Cambria Math" panose="02040503050406030204" pitchFamily="18" charset="0"/>
                      </a:rPr>
                      <m:t>𝛼</m:t>
                    </m:r>
                  </m:oMath>
                </a14:m>
                <a:r>
                  <a:rPr lang="el-GR" dirty="0">
                    <a:latin typeface="Tahoma" panose="020B0604030504040204" pitchFamily="34" charset="0"/>
                  </a:rPr>
                  <a:t> </a:t>
                </a:r>
                <a:r>
                  <a:rPr lang="en-US" dirty="0">
                    <a:latin typeface="ACaslonPro"/>
                  </a:rPr>
                  <a:t>and </a:t>
                </a:r>
                <a14:m>
                  <m:oMath xmlns:m="http://schemas.openxmlformats.org/officeDocument/2006/math">
                    <m:r>
                      <a:rPr lang="el-GR" i="1" dirty="0">
                        <a:latin typeface="Cambria Math" panose="02040503050406030204" pitchFamily="18" charset="0"/>
                        <a:ea typeface="Cambria Math" panose="02040503050406030204" pitchFamily="18" charset="0"/>
                      </a:rPr>
                      <m:t>𝛽</m:t>
                    </m:r>
                  </m:oMath>
                </a14:m>
                <a:r>
                  <a:rPr lang="el-GR" sz="1800" dirty="0">
                    <a:effectLst/>
                    <a:latin typeface="Tahoma" panose="020B0604030504040204" pitchFamily="34" charset="0"/>
                  </a:rPr>
                  <a:t> </a:t>
                </a:r>
                <a:r>
                  <a:rPr lang="en-US" sz="1800" dirty="0">
                    <a:effectLst/>
                    <a:latin typeface="ACaslonPro"/>
                  </a:rPr>
                  <a:t>satisfies the system above and we </a:t>
                </a:r>
                <a:r>
                  <a:rPr lang="en-US" sz="1800" i="1" dirty="0">
                    <a:effectLst/>
                    <a:latin typeface="ACaslonPro"/>
                  </a:rPr>
                  <a:t>still </a:t>
                </a:r>
                <a:r>
                  <a:rPr lang="en-US" sz="1800" dirty="0">
                    <a:effectLst/>
                    <a:latin typeface="ACaslonPro"/>
                  </a:rPr>
                  <a:t>don’t know what the good states are.</a:t>
                </a:r>
                <a:r>
                  <a:rPr lang="en-US" sz="1800" dirty="0">
                    <a:effectLst/>
                    <a:highlight>
                      <a:srgbClr val="FFFF00"/>
                    </a:highlight>
                    <a:latin typeface="ACaslonPro"/>
                  </a:rPr>
                  <a:t> </a:t>
                </a:r>
              </a:p>
              <a:p>
                <a:r>
                  <a:rPr lang="en-US" sz="1800" dirty="0">
                    <a:effectLst/>
                    <a:latin typeface="ACaslonPro"/>
                  </a:rPr>
                  <a:t>The first-order energies are correctly given by the above Equation when this happens, and in many cases that’s all we require. </a:t>
                </a:r>
              </a:p>
              <a:p>
                <a:endParaRPr lang="en-US" dirty="0">
                  <a:latin typeface="ACaslonPro"/>
                </a:endParaRPr>
              </a:p>
              <a:p>
                <a:r>
                  <a:rPr lang="en-US" sz="1800" dirty="0">
                    <a:effectLst/>
                    <a:latin typeface="ACaslonPro"/>
                  </a:rPr>
                  <a:t>But if you need to know the “good” states—for example to calculate higher-order corrections—</a:t>
                </a:r>
                <a:r>
                  <a:rPr lang="en-US" dirty="0">
                    <a:latin typeface="ACaslonPro"/>
                  </a:rPr>
                  <a:t>we</a:t>
                </a:r>
                <a:r>
                  <a:rPr lang="en-US" sz="1800" dirty="0">
                    <a:effectLst/>
                    <a:latin typeface="ACaslonPro"/>
                  </a:rPr>
                  <a:t> will have to use </a:t>
                </a:r>
                <a:r>
                  <a:rPr lang="en-US" sz="1800" i="1" dirty="0">
                    <a:effectLst/>
                    <a:latin typeface="ACaslonPro"/>
                  </a:rPr>
                  <a:t>second-order </a:t>
                </a:r>
                <a:r>
                  <a:rPr lang="en-US" sz="1800" dirty="0">
                    <a:effectLst/>
                    <a:latin typeface="ACaslonPro"/>
                  </a:rPr>
                  <a:t>degenerate perturbation theory or employ </a:t>
                </a:r>
                <a:r>
                  <a:rPr lang="en-US" dirty="0">
                    <a:latin typeface="ACaslonPro"/>
                  </a:rPr>
                  <a:t>a</a:t>
                </a:r>
                <a:r>
                  <a:rPr lang="en-US" sz="1800" dirty="0">
                    <a:effectLst/>
                    <a:latin typeface="ACaslonPro"/>
                  </a:rPr>
                  <a:t> theorem which we shall see later.   </a:t>
                </a:r>
                <a:endParaRPr lang="en-US" dirty="0"/>
              </a:p>
            </p:txBody>
          </p:sp>
        </mc:Choice>
        <mc:Fallback xmlns="">
          <p:sp>
            <p:nvSpPr>
              <p:cNvPr id="4" name="TextBox 3">
                <a:extLst>
                  <a:ext uri="{FF2B5EF4-FFF2-40B4-BE49-F238E27FC236}">
                    <a16:creationId xmlns:a16="http://schemas.microsoft.com/office/drawing/2014/main" id="{6EDA5210-C000-C8E4-4A9B-EBFAF03FC247}"/>
                  </a:ext>
                </a:extLst>
              </p:cNvPr>
              <p:cNvSpPr txBox="1">
                <a:spLocks noRot="1" noChangeAspect="1" noMove="1" noResize="1" noEditPoints="1" noAdjustHandles="1" noChangeArrowheads="1" noChangeShapeType="1" noTextEdit="1"/>
              </p:cNvSpPr>
              <p:nvPr/>
            </p:nvSpPr>
            <p:spPr>
              <a:xfrm>
                <a:off x="245918" y="2741005"/>
                <a:ext cx="11398827" cy="2862322"/>
              </a:xfrm>
              <a:prstGeom prst="rect">
                <a:avLst/>
              </a:prstGeom>
              <a:blipFill>
                <a:blip r:embed="rId2"/>
                <a:stretch>
                  <a:fillRect l="-445" t="-1327" b="-2212"/>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A68B3351-FBC4-506D-C582-AC96058DEC07}"/>
              </a:ext>
            </a:extLst>
          </p:cNvPr>
          <p:cNvSpPr txBox="1">
            <a:spLocks/>
          </p:cNvSpPr>
          <p:nvPr/>
        </p:nvSpPr>
        <p:spPr>
          <a:xfrm>
            <a:off x="245918" y="0"/>
            <a:ext cx="10997046" cy="11118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Two-Fold Degeneracy: finding the good states</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D4CBBAE-8463-6139-CA1E-1BBB98596069}"/>
                  </a:ext>
                </a:extLst>
              </p:cNvPr>
              <p:cNvSpPr txBox="1"/>
              <p:nvPr/>
            </p:nvSpPr>
            <p:spPr>
              <a:xfrm>
                <a:off x="245918" y="927161"/>
                <a:ext cx="6104658" cy="369332"/>
              </a:xfrm>
              <a:prstGeom prst="rect">
                <a:avLst/>
              </a:prstGeom>
              <a:noFill/>
            </p:spPr>
            <p:txBody>
              <a:bodyPr wrap="square">
                <a:spAutoFit/>
              </a:bodyPr>
              <a:lstStyle/>
              <a:p>
                <a:r>
                  <a:rPr lang="en-US" sz="1800" dirty="0">
                    <a:effectLst/>
                    <a:latin typeface="ACaslonPro"/>
                  </a:rPr>
                  <a:t>Solving the quadratic for the energy </a:t>
                </a:r>
                <a14:m>
                  <m:oMath xmlns:m="http://schemas.openxmlformats.org/officeDocument/2006/math">
                    <m:r>
                      <a:rPr lang="en-US" sz="1800" i="1" dirty="0" smtClean="0">
                        <a:effectLst/>
                        <a:latin typeface="Cambria Math" panose="02040503050406030204" pitchFamily="18" charset="0"/>
                      </a:rPr>
                      <m:t>𝐸</m:t>
                    </m:r>
                    <m:r>
                      <a:rPr lang="en-US" sz="1800" i="1" baseline="30000" dirty="0" smtClean="0">
                        <a:effectLst/>
                        <a:latin typeface="Cambria Math" panose="02040503050406030204" pitchFamily="18" charset="0"/>
                      </a:rPr>
                      <m:t>1</m:t>
                    </m:r>
                  </m:oMath>
                </a14:m>
                <a:r>
                  <a:rPr lang="en-US" sz="1800" dirty="0">
                    <a:effectLst/>
                    <a:latin typeface="ACaslonPro"/>
                  </a:rPr>
                  <a:t>, one obtains </a:t>
                </a:r>
                <a:endParaRPr lang="en-US" dirty="0"/>
              </a:p>
            </p:txBody>
          </p:sp>
        </mc:Choice>
        <mc:Fallback>
          <p:sp>
            <p:nvSpPr>
              <p:cNvPr id="7" name="TextBox 6">
                <a:extLst>
                  <a:ext uri="{FF2B5EF4-FFF2-40B4-BE49-F238E27FC236}">
                    <a16:creationId xmlns:a16="http://schemas.microsoft.com/office/drawing/2014/main" id="{6D4CBBAE-8463-6139-CA1E-1BBB98596069}"/>
                  </a:ext>
                </a:extLst>
              </p:cNvPr>
              <p:cNvSpPr txBox="1">
                <a:spLocks noRot="1" noChangeAspect="1" noMove="1" noResize="1" noEditPoints="1" noAdjustHandles="1" noChangeArrowheads="1" noChangeShapeType="1" noTextEdit="1"/>
              </p:cNvSpPr>
              <p:nvPr/>
            </p:nvSpPr>
            <p:spPr>
              <a:xfrm>
                <a:off x="245918" y="927161"/>
                <a:ext cx="6104658" cy="369332"/>
              </a:xfrm>
              <a:prstGeom prst="rect">
                <a:avLst/>
              </a:prstGeom>
              <a:blipFill>
                <a:blip r:embed="rId3"/>
                <a:stretch>
                  <a:fillRect l="-830" t="-3226" b="-2258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0A6A3B91-C733-9F26-D0B8-F5154C37A50C}"/>
              </a:ext>
            </a:extLst>
          </p:cNvPr>
          <p:cNvPicPr>
            <a:picLocks noChangeAspect="1"/>
          </p:cNvPicPr>
          <p:nvPr/>
        </p:nvPicPr>
        <p:blipFill>
          <a:blip r:embed="rId4"/>
          <a:stretch>
            <a:fillRect/>
          </a:stretch>
        </p:blipFill>
        <p:spPr>
          <a:xfrm>
            <a:off x="2534804" y="1442922"/>
            <a:ext cx="6769100" cy="1066800"/>
          </a:xfrm>
          <a:prstGeom prst="rect">
            <a:avLst/>
          </a:prstGeom>
        </p:spPr>
      </p:pic>
    </p:spTree>
    <p:extLst>
      <p:ext uri="{BB962C8B-B14F-4D97-AF65-F5344CB8AC3E}">
        <p14:creationId xmlns:p14="http://schemas.microsoft.com/office/powerpoint/2010/main" val="2896444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16C5D02-4045-E958-B1BA-F79E08ABF6BC}"/>
              </a:ext>
            </a:extLst>
          </p:cNvPr>
          <p:cNvSpPr>
            <a:spLocks noGrp="1"/>
          </p:cNvSpPr>
          <p:nvPr>
            <p:ph type="title"/>
          </p:nvPr>
        </p:nvSpPr>
        <p:spPr/>
        <p:txBody>
          <a:bodyPr/>
          <a:lstStyle/>
          <a:p>
            <a:r>
              <a:rPr lang="en-US" b="1" dirty="0"/>
              <a:t>Outline</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E57347F8-3AFC-2E9C-0659-7516EB8E7F06}"/>
                  </a:ext>
                </a:extLst>
              </p:cNvPr>
              <p:cNvSpPr>
                <a:spLocks noGrp="1"/>
              </p:cNvSpPr>
              <p:nvPr>
                <p:ph idx="1"/>
              </p:nvPr>
            </p:nvSpPr>
            <p:spPr/>
            <p:txBody>
              <a:bodyPr/>
              <a:lstStyle/>
              <a:p>
                <a:pPr marL="0" indent="0">
                  <a:buNone/>
                </a:pPr>
                <a:endParaRPr lang="en-US" dirty="0"/>
              </a:p>
              <a:p>
                <a:r>
                  <a:rPr lang="en-US" dirty="0" err="1"/>
                  <a:t>Clebsch</a:t>
                </a:r>
                <a:r>
                  <a:rPr lang="en-US" dirty="0"/>
                  <a:t>-Gordan Coefficients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𝑗</m:t>
                        </m:r>
                      </m:e>
                      <m:sub>
                        <m:r>
                          <a:rPr lang="en-US" b="0" i="1" dirty="0" smtClean="0">
                            <a:latin typeface="Cambria Math" panose="02040503050406030204" pitchFamily="18" charset="0"/>
                          </a:rPr>
                          <m:t>1</m:t>
                        </m:r>
                      </m:sub>
                    </m:sSub>
                    <m:r>
                      <a:rPr lang="en-US" i="1" dirty="0" smtClean="0">
                        <a:latin typeface="Cambria Math" panose="02040503050406030204" pitchFamily="18" charset="0"/>
                      </a:rPr>
                      <m:t>=1</m:t>
                    </m:r>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𝑗</m:t>
                        </m:r>
                      </m:e>
                      <m:sub>
                        <m:r>
                          <a:rPr lang="en-US" b="0" i="1" dirty="0" smtClean="0">
                            <a:latin typeface="Cambria Math" panose="02040503050406030204" pitchFamily="18" charset="0"/>
                          </a:rPr>
                          <m:t>2</m:t>
                        </m:r>
                      </m:sub>
                    </m:sSub>
                    <m:r>
                      <a:rPr lang="en-US" i="1" dirty="0">
                        <a:latin typeface="Cambria Math" panose="02040503050406030204" pitchFamily="18" charset="0"/>
                      </a:rPr>
                      <m:t>=1</m:t>
                    </m:r>
                    <m:r>
                      <a:rPr lang="en-US" b="0" i="1" dirty="0" smtClean="0">
                        <a:latin typeface="Cambria Math" panose="02040503050406030204" pitchFamily="18" charset="0"/>
                      </a:rPr>
                      <m:t>/2</m:t>
                    </m:r>
                  </m:oMath>
                </a14:m>
                <a:r>
                  <a:rPr lang="en-US" dirty="0"/>
                  <a:t> case)</a:t>
                </a:r>
              </a:p>
              <a:p>
                <a:r>
                  <a:rPr lang="en-US" dirty="0"/>
                  <a:t>Wigner-Eckart Theorem</a:t>
                </a:r>
              </a:p>
              <a:p>
                <a:r>
                  <a:rPr lang="en-US" dirty="0"/>
                  <a:t>Degenerate Perturbation Theory </a:t>
                </a:r>
              </a:p>
              <a:p>
                <a:r>
                  <a:rPr lang="en-US" dirty="0"/>
                  <a:t>Good States</a:t>
                </a:r>
              </a:p>
            </p:txBody>
          </p:sp>
        </mc:Choice>
        <mc:Fallback>
          <p:sp>
            <p:nvSpPr>
              <p:cNvPr id="4" name="Content Placeholder 3">
                <a:extLst>
                  <a:ext uri="{FF2B5EF4-FFF2-40B4-BE49-F238E27FC236}">
                    <a16:creationId xmlns:a16="http://schemas.microsoft.com/office/drawing/2014/main" id="{E57347F8-3AFC-2E9C-0659-7516EB8E7F06}"/>
                  </a:ext>
                </a:extLst>
              </p:cNvPr>
              <p:cNvSpPr>
                <a:spLocks noGrp="1" noRot="1" noChangeAspect="1" noMove="1" noResize="1" noEditPoints="1" noAdjustHandles="1" noChangeArrowheads="1" noChangeShapeType="1" noTextEdit="1"/>
              </p:cNvSpPr>
              <p:nvPr>
                <p:ph idx="1"/>
              </p:nvPr>
            </p:nvSpPr>
            <p:spPr>
              <a:blipFill>
                <a:blip r:embed="rId2"/>
                <a:stretch>
                  <a:fillRect l="-1086"/>
                </a:stretch>
              </a:blipFill>
            </p:spPr>
            <p:txBody>
              <a:bodyPr/>
              <a:lstStyle/>
              <a:p>
                <a:r>
                  <a:rPr lang="en-US">
                    <a:noFill/>
                  </a:rPr>
                  <a:t> </a:t>
                </a:r>
              </a:p>
            </p:txBody>
          </p:sp>
        </mc:Fallback>
      </mc:AlternateContent>
    </p:spTree>
    <p:extLst>
      <p:ext uri="{BB962C8B-B14F-4D97-AF65-F5344CB8AC3E}">
        <p14:creationId xmlns:p14="http://schemas.microsoft.com/office/powerpoint/2010/main" val="3399272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37AD79C-D23A-050E-7353-2A9247C91056}"/>
              </a:ext>
            </a:extLst>
          </p:cNvPr>
          <p:cNvSpPr txBox="1">
            <a:spLocks/>
          </p:cNvSpPr>
          <p:nvPr/>
        </p:nvSpPr>
        <p:spPr>
          <a:xfrm>
            <a:off x="245918" y="0"/>
            <a:ext cx="10997046" cy="11118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Finding the good states: Example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2D86F88-5BA1-1A68-5C6A-8CFBE1DB0CDE}"/>
                  </a:ext>
                </a:extLst>
              </p:cNvPr>
              <p:cNvSpPr txBox="1"/>
              <p:nvPr/>
            </p:nvSpPr>
            <p:spPr>
              <a:xfrm>
                <a:off x="245918" y="1007918"/>
                <a:ext cx="11100956" cy="1200329"/>
              </a:xfrm>
              <a:prstGeom prst="rect">
                <a:avLst/>
              </a:prstGeom>
              <a:noFill/>
            </p:spPr>
            <p:txBody>
              <a:bodyPr wrap="square">
                <a:spAutoFit/>
              </a:bodyPr>
              <a:lstStyle/>
              <a:p>
                <a:r>
                  <a:rPr lang="en-US" sz="1800" dirty="0">
                    <a:effectLst/>
                    <a:latin typeface="ACaslonPro"/>
                  </a:rPr>
                  <a:t>Let’s consider again a particle of mass </a:t>
                </a:r>
                <a:r>
                  <a:rPr lang="en-US" sz="1800" i="1" dirty="0">
                    <a:effectLst/>
                    <a:latin typeface="ACaslonPro"/>
                  </a:rPr>
                  <a:t>m </a:t>
                </a:r>
                <a:r>
                  <a:rPr lang="en-US" sz="1800" dirty="0">
                    <a:effectLst/>
                    <a:latin typeface="ACaslonPro"/>
                  </a:rPr>
                  <a:t>in a two-dimensional oscillator potential as we did in the previous example.</a:t>
                </a:r>
              </a:p>
              <a:p>
                <a:r>
                  <a:rPr lang="en-US" dirty="0">
                    <a:latin typeface="ACaslonPro"/>
                  </a:rPr>
                  <a:t>One can show that diagonalizing </a:t>
                </a:r>
                <a:r>
                  <a:rPr lang="en-US" sz="1800" dirty="0">
                    <a:effectLst/>
                    <a:latin typeface="ACaslonPro"/>
                  </a:rPr>
                  <a:t>the matrix </a:t>
                </a:r>
                <a14:m>
                  <m:oMath xmlns:m="http://schemas.openxmlformats.org/officeDocument/2006/math">
                    <m:r>
                      <a:rPr lang="en-US" sz="1800" b="0" i="1" smtClean="0">
                        <a:effectLst/>
                        <a:latin typeface="Cambria Math" panose="02040503050406030204" pitchFamily="18" charset="0"/>
                      </a:rPr>
                      <m:t>𝑊</m:t>
                    </m:r>
                  </m:oMath>
                </a14:m>
                <a:r>
                  <a:rPr lang="en-US" dirty="0"/>
                  <a:t> gives the same “good” states we found by solving the problem exactly.</a:t>
                </a:r>
              </a:p>
              <a:p>
                <a:endParaRPr lang="en-US" dirty="0"/>
              </a:p>
              <a:p>
                <a:r>
                  <a:rPr lang="en-US" dirty="0"/>
                  <a:t>The first step to show this, is to </a:t>
                </a:r>
                <a:r>
                  <a:rPr lang="en-US" sz="1800" dirty="0">
                    <a:effectLst/>
                    <a:latin typeface="ACaslonPro"/>
                  </a:rPr>
                  <a:t>calculate the matrix elements of </a:t>
                </a:r>
                <a14:m>
                  <m:oMath xmlns:m="http://schemas.openxmlformats.org/officeDocument/2006/math">
                    <m:r>
                      <a:rPr lang="en-US" sz="1800" b="0" i="1" smtClean="0">
                        <a:effectLst/>
                        <a:latin typeface="Cambria Math" panose="02040503050406030204" pitchFamily="18" charset="0"/>
                      </a:rPr>
                      <m:t>𝑊</m:t>
                    </m:r>
                  </m:oMath>
                </a14:m>
                <a:endParaRPr lang="en-US" dirty="0"/>
              </a:p>
            </p:txBody>
          </p:sp>
        </mc:Choice>
        <mc:Fallback xmlns="">
          <p:sp>
            <p:nvSpPr>
              <p:cNvPr id="5" name="TextBox 4">
                <a:extLst>
                  <a:ext uri="{FF2B5EF4-FFF2-40B4-BE49-F238E27FC236}">
                    <a16:creationId xmlns:a16="http://schemas.microsoft.com/office/drawing/2014/main" id="{52D86F88-5BA1-1A68-5C6A-8CFBE1DB0CDE}"/>
                  </a:ext>
                </a:extLst>
              </p:cNvPr>
              <p:cNvSpPr txBox="1">
                <a:spLocks noRot="1" noChangeAspect="1" noMove="1" noResize="1" noEditPoints="1" noAdjustHandles="1" noChangeArrowheads="1" noChangeShapeType="1" noTextEdit="1"/>
              </p:cNvSpPr>
              <p:nvPr/>
            </p:nvSpPr>
            <p:spPr>
              <a:xfrm>
                <a:off x="245918" y="1007918"/>
                <a:ext cx="11100956" cy="1200329"/>
              </a:xfrm>
              <a:prstGeom prst="rect">
                <a:avLst/>
              </a:prstGeom>
              <a:blipFill>
                <a:blip r:embed="rId2"/>
                <a:stretch>
                  <a:fillRect l="-457" t="-2105" r="-114" b="-8421"/>
                </a:stretch>
              </a:blipFill>
            </p:spPr>
            <p:txBody>
              <a:bodyPr/>
              <a:lstStyle/>
              <a:p>
                <a:r>
                  <a:rPr lang="en-US">
                    <a:noFill/>
                  </a:rPr>
                  <a:t> </a:t>
                </a:r>
              </a:p>
            </p:txBody>
          </p:sp>
        </mc:Fallback>
      </mc:AlternateContent>
      <p:pic>
        <p:nvPicPr>
          <p:cNvPr id="7" name="Picture 6" descr="A close-up of math symbols&#10;&#10;Description automatically generated">
            <a:extLst>
              <a:ext uri="{FF2B5EF4-FFF2-40B4-BE49-F238E27FC236}">
                <a16:creationId xmlns:a16="http://schemas.microsoft.com/office/drawing/2014/main" id="{DE65B3AD-DC52-01AB-931A-32D79FE387FE}"/>
              </a:ext>
            </a:extLst>
          </p:cNvPr>
          <p:cNvPicPr>
            <a:picLocks noChangeAspect="1"/>
          </p:cNvPicPr>
          <p:nvPr/>
        </p:nvPicPr>
        <p:blipFill>
          <a:blip r:embed="rId3"/>
          <a:stretch>
            <a:fillRect/>
          </a:stretch>
        </p:blipFill>
        <p:spPr>
          <a:xfrm>
            <a:off x="3908713" y="2406732"/>
            <a:ext cx="5915891" cy="138507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794F61F-8872-ABD6-C6DA-C928ED0991D7}"/>
                  </a:ext>
                </a:extLst>
              </p:cNvPr>
              <p:cNvSpPr txBox="1"/>
              <p:nvPr/>
            </p:nvSpPr>
            <p:spPr>
              <a:xfrm>
                <a:off x="353291" y="4016677"/>
                <a:ext cx="7864076" cy="369332"/>
              </a:xfrm>
              <a:prstGeom prst="rect">
                <a:avLst/>
              </a:prstGeom>
              <a:noFill/>
            </p:spPr>
            <p:txBody>
              <a:bodyPr wrap="none" rtlCol="0">
                <a:spAutoFit/>
              </a:bodyPr>
              <a:lstStyle/>
              <a:p>
                <a:r>
                  <a:rPr lang="en-US" dirty="0">
                    <a:latin typeface="ACaslonPro"/>
                  </a:rPr>
                  <a:t>as </a:t>
                </a:r>
                <a:r>
                  <a:rPr lang="en-US" sz="1800" dirty="0">
                    <a:effectLst/>
                    <a:latin typeface="ACaslonPro"/>
                  </a:rPr>
                  <a:t>the integrands are both odd functions. Similarly, </a:t>
                </a:r>
                <a14:m>
                  <m:oMath xmlns:m="http://schemas.openxmlformats.org/officeDocument/2006/math">
                    <m:sSub>
                      <m:sSubPr>
                        <m:ctrlPr>
                          <a:rPr lang="en-US" sz="1800" i="1" smtClean="0">
                            <a:effectLst/>
                            <a:latin typeface="Cambria Math" panose="02040503050406030204" pitchFamily="18" charset="0"/>
                          </a:rPr>
                        </m:ctrlPr>
                      </m:sSubPr>
                      <m:e>
                        <m:r>
                          <a:rPr lang="en-US" sz="1800" b="0" i="1" smtClean="0">
                            <a:effectLst/>
                            <a:latin typeface="Cambria Math" panose="02040503050406030204" pitchFamily="18" charset="0"/>
                          </a:rPr>
                          <m:t>𝑊</m:t>
                        </m:r>
                      </m:e>
                      <m:sub>
                        <m:r>
                          <a:rPr lang="en-US" sz="1800" b="0" i="1" smtClean="0">
                            <a:effectLst/>
                            <a:latin typeface="Cambria Math" panose="02040503050406030204" pitchFamily="18" charset="0"/>
                          </a:rPr>
                          <m:t>𝑏𝑏</m:t>
                        </m:r>
                      </m:sub>
                    </m:sSub>
                    <m:r>
                      <a:rPr lang="en-US" sz="1800" b="0" i="1" smtClean="0">
                        <a:effectLst/>
                        <a:latin typeface="Cambria Math" panose="02040503050406030204" pitchFamily="18" charset="0"/>
                      </a:rPr>
                      <m:t>=0</m:t>
                    </m:r>
                  </m:oMath>
                </a14:m>
                <a:r>
                  <a:rPr lang="en-US" sz="1800" dirty="0">
                    <a:effectLst/>
                    <a:latin typeface="ACaslonPro"/>
                  </a:rPr>
                  <a:t>, and we are left with </a:t>
                </a:r>
                <a:endParaRPr lang="en-US" dirty="0"/>
              </a:p>
            </p:txBody>
          </p:sp>
        </mc:Choice>
        <mc:Fallback xmlns="">
          <p:sp>
            <p:nvSpPr>
              <p:cNvPr id="8" name="TextBox 7">
                <a:extLst>
                  <a:ext uri="{FF2B5EF4-FFF2-40B4-BE49-F238E27FC236}">
                    <a16:creationId xmlns:a16="http://schemas.microsoft.com/office/drawing/2014/main" id="{F794F61F-8872-ABD6-C6DA-C928ED0991D7}"/>
                  </a:ext>
                </a:extLst>
              </p:cNvPr>
              <p:cNvSpPr txBox="1">
                <a:spLocks noRot="1" noChangeAspect="1" noMove="1" noResize="1" noEditPoints="1" noAdjustHandles="1" noChangeArrowheads="1" noChangeShapeType="1" noTextEdit="1"/>
              </p:cNvSpPr>
              <p:nvPr/>
            </p:nvSpPr>
            <p:spPr>
              <a:xfrm>
                <a:off x="353291" y="4016677"/>
                <a:ext cx="7864076" cy="369332"/>
              </a:xfrm>
              <a:prstGeom prst="rect">
                <a:avLst/>
              </a:prstGeom>
              <a:blipFill>
                <a:blip r:embed="rId4"/>
                <a:stretch>
                  <a:fillRect l="-483" t="-10000" b="-26667"/>
                </a:stretch>
              </a:blipFill>
            </p:spPr>
            <p:txBody>
              <a:bodyPr/>
              <a:lstStyle/>
              <a:p>
                <a:r>
                  <a:rPr lang="en-US">
                    <a:noFill/>
                  </a:rPr>
                  <a:t> </a:t>
                </a:r>
              </a:p>
            </p:txBody>
          </p:sp>
        </mc:Fallback>
      </mc:AlternateContent>
      <p:pic>
        <p:nvPicPr>
          <p:cNvPr id="10" name="Picture 9" descr="A close-up of math symbols&#10;&#10;Description automatically generated">
            <a:extLst>
              <a:ext uri="{FF2B5EF4-FFF2-40B4-BE49-F238E27FC236}">
                <a16:creationId xmlns:a16="http://schemas.microsoft.com/office/drawing/2014/main" id="{44A1E99C-675A-2AF1-91D2-2499549A6CCE}"/>
              </a:ext>
            </a:extLst>
          </p:cNvPr>
          <p:cNvPicPr>
            <a:picLocks noChangeAspect="1"/>
          </p:cNvPicPr>
          <p:nvPr/>
        </p:nvPicPr>
        <p:blipFill>
          <a:blip r:embed="rId5"/>
          <a:stretch>
            <a:fillRect/>
          </a:stretch>
        </p:blipFill>
        <p:spPr>
          <a:xfrm>
            <a:off x="2589645" y="4649754"/>
            <a:ext cx="6413500" cy="1346200"/>
          </a:xfrm>
          <a:prstGeom prst="rect">
            <a:avLst/>
          </a:prstGeom>
        </p:spPr>
      </p:pic>
      <p:pic>
        <p:nvPicPr>
          <p:cNvPr id="2" name="Picture 1" descr="A math equation with numbers and symbols&#10;&#10;Description automatically generated">
            <a:extLst>
              <a:ext uri="{FF2B5EF4-FFF2-40B4-BE49-F238E27FC236}">
                <a16:creationId xmlns:a16="http://schemas.microsoft.com/office/drawing/2014/main" id="{1527452C-77DA-B0C1-CDDA-05226F23E921}"/>
              </a:ext>
            </a:extLst>
          </p:cNvPr>
          <p:cNvPicPr>
            <a:picLocks noChangeAspect="1"/>
          </p:cNvPicPr>
          <p:nvPr/>
        </p:nvPicPr>
        <p:blipFill>
          <a:blip r:embed="rId6"/>
          <a:stretch>
            <a:fillRect/>
          </a:stretch>
        </p:blipFill>
        <p:spPr>
          <a:xfrm>
            <a:off x="477981" y="2275754"/>
            <a:ext cx="1889415" cy="395756"/>
          </a:xfrm>
          <a:prstGeom prst="rect">
            <a:avLst/>
          </a:prstGeom>
        </p:spPr>
      </p:pic>
      <p:pic>
        <p:nvPicPr>
          <p:cNvPr id="4" name="Picture 3">
            <a:extLst>
              <a:ext uri="{FF2B5EF4-FFF2-40B4-BE49-F238E27FC236}">
                <a16:creationId xmlns:a16="http://schemas.microsoft.com/office/drawing/2014/main" id="{ACFBDFEE-615C-BFEE-1BF7-083BF80D3CD8}"/>
              </a:ext>
            </a:extLst>
          </p:cNvPr>
          <p:cNvPicPr>
            <a:picLocks noChangeAspect="1"/>
          </p:cNvPicPr>
          <p:nvPr/>
        </p:nvPicPr>
        <p:blipFill>
          <a:blip r:embed="rId7"/>
          <a:stretch>
            <a:fillRect/>
          </a:stretch>
        </p:blipFill>
        <p:spPr>
          <a:xfrm>
            <a:off x="477981" y="2738630"/>
            <a:ext cx="1063740" cy="207559"/>
          </a:xfrm>
          <a:prstGeom prst="rect">
            <a:avLst/>
          </a:prstGeom>
        </p:spPr>
      </p:pic>
      <p:pic>
        <p:nvPicPr>
          <p:cNvPr id="6" name="Picture 5" descr="A math equations with numbers and symbols&#10;&#10;Description automatically generated with medium confidence">
            <a:extLst>
              <a:ext uri="{FF2B5EF4-FFF2-40B4-BE49-F238E27FC236}">
                <a16:creationId xmlns:a16="http://schemas.microsoft.com/office/drawing/2014/main" id="{0BAC3E9F-3ECA-4C05-328D-FF6C7125E191}"/>
              </a:ext>
            </a:extLst>
          </p:cNvPr>
          <p:cNvPicPr>
            <a:picLocks noChangeAspect="1"/>
          </p:cNvPicPr>
          <p:nvPr/>
        </p:nvPicPr>
        <p:blipFill>
          <a:blip r:embed="rId8"/>
          <a:stretch>
            <a:fillRect/>
          </a:stretch>
        </p:blipFill>
        <p:spPr>
          <a:xfrm>
            <a:off x="440459" y="2985059"/>
            <a:ext cx="2810996" cy="806743"/>
          </a:xfrm>
          <a:prstGeom prst="rect">
            <a:avLst/>
          </a:prstGeom>
        </p:spPr>
      </p:pic>
      <p:sp>
        <p:nvSpPr>
          <p:cNvPr id="9" name="Rectangle 8">
            <a:extLst>
              <a:ext uri="{FF2B5EF4-FFF2-40B4-BE49-F238E27FC236}">
                <a16:creationId xmlns:a16="http://schemas.microsoft.com/office/drawing/2014/main" id="{5C2DF91B-64E6-5AAB-CA3D-88B5BB8B303B}"/>
              </a:ext>
            </a:extLst>
          </p:cNvPr>
          <p:cNvSpPr/>
          <p:nvPr/>
        </p:nvSpPr>
        <p:spPr>
          <a:xfrm>
            <a:off x="353291" y="2208247"/>
            <a:ext cx="2985332" cy="1882118"/>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AFCFEA0-8D6D-9877-9887-403290E5D268}"/>
              </a:ext>
            </a:extLst>
          </p:cNvPr>
          <p:cNvSpPr txBox="1"/>
          <p:nvPr/>
        </p:nvSpPr>
        <p:spPr>
          <a:xfrm>
            <a:off x="2441967" y="2298350"/>
            <a:ext cx="822085" cy="276999"/>
          </a:xfrm>
          <a:prstGeom prst="rect">
            <a:avLst/>
          </a:prstGeom>
          <a:noFill/>
        </p:spPr>
        <p:txBody>
          <a:bodyPr wrap="none" rtlCol="0">
            <a:spAutoFit/>
          </a:bodyPr>
          <a:lstStyle/>
          <a:p>
            <a:r>
              <a:rPr lang="en-US" sz="1200" dirty="0"/>
              <a:t>Recap box</a:t>
            </a:r>
          </a:p>
        </p:txBody>
      </p:sp>
    </p:spTree>
    <p:extLst>
      <p:ext uri="{BB962C8B-B14F-4D97-AF65-F5344CB8AC3E}">
        <p14:creationId xmlns:p14="http://schemas.microsoft.com/office/powerpoint/2010/main" val="438257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AFE37CD-755A-C3C3-4955-9E4607D3E524}"/>
              </a:ext>
            </a:extLst>
          </p:cNvPr>
          <p:cNvSpPr txBox="1">
            <a:spLocks/>
          </p:cNvSpPr>
          <p:nvPr/>
        </p:nvSpPr>
        <p:spPr>
          <a:xfrm>
            <a:off x="245918" y="0"/>
            <a:ext cx="10997046" cy="111182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Finding the good states: Example</a:t>
            </a:r>
          </a:p>
        </p:txBody>
      </p:sp>
      <p:pic>
        <p:nvPicPr>
          <p:cNvPr id="4" name="Picture 3" descr="A white rectangular with black text&#10;&#10;Description automatically generated with medium confidence">
            <a:extLst>
              <a:ext uri="{FF2B5EF4-FFF2-40B4-BE49-F238E27FC236}">
                <a16:creationId xmlns:a16="http://schemas.microsoft.com/office/drawing/2014/main" id="{2F88D9E5-97F3-1B72-0CE8-D915A017A95C}"/>
              </a:ext>
            </a:extLst>
          </p:cNvPr>
          <p:cNvPicPr>
            <a:picLocks noChangeAspect="1"/>
          </p:cNvPicPr>
          <p:nvPr/>
        </p:nvPicPr>
        <p:blipFill>
          <a:blip r:embed="rId2"/>
          <a:stretch>
            <a:fillRect/>
          </a:stretch>
        </p:blipFill>
        <p:spPr>
          <a:xfrm>
            <a:off x="5669973" y="2427654"/>
            <a:ext cx="4741891" cy="854951"/>
          </a:xfrm>
          <a:prstGeom prst="rect">
            <a:avLst/>
          </a:prstGeom>
        </p:spPr>
      </p:pic>
      <p:pic>
        <p:nvPicPr>
          <p:cNvPr id="5" name="Picture 4" descr="A close-up of math symbols&#10;&#10;Description automatically generated">
            <a:extLst>
              <a:ext uri="{FF2B5EF4-FFF2-40B4-BE49-F238E27FC236}">
                <a16:creationId xmlns:a16="http://schemas.microsoft.com/office/drawing/2014/main" id="{7E7F0CD1-6CD3-E980-867F-028DB8E46B9C}"/>
              </a:ext>
            </a:extLst>
          </p:cNvPr>
          <p:cNvPicPr>
            <a:picLocks noChangeAspect="1"/>
          </p:cNvPicPr>
          <p:nvPr/>
        </p:nvPicPr>
        <p:blipFill>
          <a:blip r:embed="rId3"/>
          <a:stretch>
            <a:fillRect/>
          </a:stretch>
        </p:blipFill>
        <p:spPr>
          <a:xfrm>
            <a:off x="2889250" y="1057563"/>
            <a:ext cx="5984586" cy="1256171"/>
          </a:xfrm>
          <a:prstGeom prst="rect">
            <a:avLst/>
          </a:prstGeom>
        </p:spPr>
      </p:pic>
      <p:sp>
        <p:nvSpPr>
          <p:cNvPr id="6" name="TextBox 5">
            <a:extLst>
              <a:ext uri="{FF2B5EF4-FFF2-40B4-BE49-F238E27FC236}">
                <a16:creationId xmlns:a16="http://schemas.microsoft.com/office/drawing/2014/main" id="{C84DA451-8C9D-A18C-D9CE-C710A47F8AC9}"/>
              </a:ext>
            </a:extLst>
          </p:cNvPr>
          <p:cNvSpPr txBox="1"/>
          <p:nvPr/>
        </p:nvSpPr>
        <p:spPr>
          <a:xfrm>
            <a:off x="245918" y="2670464"/>
            <a:ext cx="5480988" cy="1200329"/>
          </a:xfrm>
          <a:prstGeom prst="rect">
            <a:avLst/>
          </a:prstGeom>
          <a:noFill/>
        </p:spPr>
        <p:txBody>
          <a:bodyPr wrap="none" rtlCol="0">
            <a:spAutoFit/>
          </a:bodyPr>
          <a:lstStyle/>
          <a:p>
            <a:r>
              <a:rPr lang="en-US" sz="1800" dirty="0">
                <a:effectLst/>
                <a:latin typeface="ACaslonPro"/>
              </a:rPr>
              <a:t>These two integrals are equal, and recalling the relations</a:t>
            </a:r>
          </a:p>
          <a:p>
            <a:endParaRPr lang="en-US" dirty="0">
              <a:latin typeface="ACaslonPro"/>
            </a:endParaRPr>
          </a:p>
          <a:p>
            <a:endParaRPr lang="en-US" sz="1800" dirty="0">
              <a:effectLst/>
              <a:latin typeface="ACaslonPro"/>
            </a:endParaRPr>
          </a:p>
          <a:p>
            <a:r>
              <a:rPr lang="en-US" dirty="0">
                <a:latin typeface="ACaslonPro"/>
              </a:rPr>
              <a:t>one obtains</a:t>
            </a:r>
            <a:r>
              <a:rPr lang="en-US" sz="1800" dirty="0">
                <a:effectLst/>
                <a:latin typeface="ACaslonPro"/>
              </a:rPr>
              <a:t> </a:t>
            </a:r>
            <a:endParaRPr lang="en-US" dirty="0"/>
          </a:p>
        </p:txBody>
      </p:sp>
      <p:pic>
        <p:nvPicPr>
          <p:cNvPr id="10" name="Picture 9" descr="A math equations on a white background&#10;&#10;Description automatically generated">
            <a:extLst>
              <a:ext uri="{FF2B5EF4-FFF2-40B4-BE49-F238E27FC236}">
                <a16:creationId xmlns:a16="http://schemas.microsoft.com/office/drawing/2014/main" id="{CCE64AB6-E409-503D-6918-8A1B1143DCA8}"/>
              </a:ext>
            </a:extLst>
          </p:cNvPr>
          <p:cNvPicPr>
            <a:picLocks noChangeAspect="1"/>
          </p:cNvPicPr>
          <p:nvPr/>
        </p:nvPicPr>
        <p:blipFill>
          <a:blip r:embed="rId4"/>
          <a:stretch>
            <a:fillRect/>
          </a:stretch>
        </p:blipFill>
        <p:spPr>
          <a:xfrm>
            <a:off x="2598088" y="3680871"/>
            <a:ext cx="6257636" cy="1701438"/>
          </a:xfrm>
          <a:prstGeom prst="rect">
            <a:avLst/>
          </a:prstGeom>
        </p:spPr>
      </p:pic>
      <p:pic>
        <p:nvPicPr>
          <p:cNvPr id="9" name="Picture 8">
            <a:extLst>
              <a:ext uri="{FF2B5EF4-FFF2-40B4-BE49-F238E27FC236}">
                <a16:creationId xmlns:a16="http://schemas.microsoft.com/office/drawing/2014/main" id="{EA598591-0A6B-477E-E168-944809C54769}"/>
              </a:ext>
            </a:extLst>
          </p:cNvPr>
          <p:cNvPicPr>
            <a:picLocks noChangeAspect="1"/>
          </p:cNvPicPr>
          <p:nvPr/>
        </p:nvPicPr>
        <p:blipFill>
          <a:blip r:embed="rId5"/>
          <a:stretch>
            <a:fillRect/>
          </a:stretch>
        </p:blipFill>
        <p:spPr>
          <a:xfrm>
            <a:off x="1889777" y="5743797"/>
            <a:ext cx="4445000" cy="469900"/>
          </a:xfrm>
          <a:prstGeom prst="rect">
            <a:avLst/>
          </a:prstGeom>
        </p:spPr>
      </p:pic>
      <p:sp>
        <p:nvSpPr>
          <p:cNvPr id="11" name="TextBox 10">
            <a:extLst>
              <a:ext uri="{FF2B5EF4-FFF2-40B4-BE49-F238E27FC236}">
                <a16:creationId xmlns:a16="http://schemas.microsoft.com/office/drawing/2014/main" id="{91ABD405-4CC5-9D39-70FF-458146815F75}"/>
              </a:ext>
            </a:extLst>
          </p:cNvPr>
          <p:cNvSpPr txBox="1"/>
          <p:nvPr/>
        </p:nvSpPr>
        <p:spPr>
          <a:xfrm>
            <a:off x="245918" y="5792410"/>
            <a:ext cx="10612201" cy="369332"/>
          </a:xfrm>
          <a:prstGeom prst="rect">
            <a:avLst/>
          </a:prstGeom>
          <a:noFill/>
        </p:spPr>
        <p:txBody>
          <a:bodyPr wrap="none" rtlCol="0">
            <a:spAutoFit/>
          </a:bodyPr>
          <a:lstStyle/>
          <a:p>
            <a:r>
              <a:rPr lang="en-US" dirty="0"/>
              <a:t>where we used                                                                                    ,  and the orthonormality of the wave functions. </a:t>
            </a:r>
          </a:p>
        </p:txBody>
      </p:sp>
    </p:spTree>
    <p:extLst>
      <p:ext uri="{BB962C8B-B14F-4D97-AF65-F5344CB8AC3E}">
        <p14:creationId xmlns:p14="http://schemas.microsoft.com/office/powerpoint/2010/main" val="393650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7BFF1943-128A-B6D3-3BA6-384A430C39EE}"/>
                  </a:ext>
                </a:extLst>
              </p:cNvPr>
              <p:cNvSpPr>
                <a:spLocks noGrp="1"/>
              </p:cNvSpPr>
              <p:nvPr>
                <p:ph type="title"/>
              </p:nvPr>
            </p:nvSpPr>
            <p:spPr>
              <a:xfrm>
                <a:off x="807931" y="131489"/>
                <a:ext cx="10803194" cy="1242683"/>
              </a:xfrm>
            </p:spPr>
            <p:txBody>
              <a:bodyPr>
                <a:normAutofit/>
              </a:bodyPr>
              <a:lstStyle/>
              <a:p>
                <a:r>
                  <a:rPr lang="en-US" sz="4000" b="1" dirty="0"/>
                  <a:t>Clebsch-Gordan Coefficients</a:t>
                </a:r>
                <a:r>
                  <a:rPr lang="en-US" sz="4000" dirty="0"/>
                  <a:t> </a:t>
                </a:r>
                <a14:m>
                  <m:oMath xmlns:m="http://schemas.openxmlformats.org/officeDocument/2006/math">
                    <m:sSub>
                      <m:sSubPr>
                        <m:ctrlPr>
                          <a:rPr lang="en-US" sz="4000" i="1" dirty="0" smtClean="0">
                            <a:latin typeface="Cambria Math" panose="02040503050406030204" pitchFamily="18" charset="0"/>
                          </a:rPr>
                        </m:ctrlPr>
                      </m:sSubPr>
                      <m:e>
                        <m:r>
                          <a:rPr lang="en-US" sz="4000" b="0" i="1" dirty="0" smtClean="0">
                            <a:latin typeface="Cambria Math" panose="02040503050406030204" pitchFamily="18" charset="0"/>
                          </a:rPr>
                          <m:t>𝑗</m:t>
                        </m:r>
                      </m:e>
                      <m:sub>
                        <m:r>
                          <a:rPr lang="en-US" sz="4000" b="0" i="1" dirty="0" smtClean="0">
                            <a:latin typeface="Cambria Math" panose="02040503050406030204" pitchFamily="18" charset="0"/>
                          </a:rPr>
                          <m:t>1</m:t>
                        </m:r>
                      </m:sub>
                    </m:sSub>
                    <m:r>
                      <a:rPr lang="en-US" sz="4000" i="1" dirty="0" smtClean="0">
                        <a:latin typeface="Cambria Math" panose="02040503050406030204" pitchFamily="18" charset="0"/>
                      </a:rPr>
                      <m:t>=1</m:t>
                    </m:r>
                  </m:oMath>
                </a14:m>
                <a:r>
                  <a:rPr lang="en-US" sz="4000" dirty="0"/>
                  <a:t>; </a:t>
                </a:r>
                <a14:m>
                  <m:oMath xmlns:m="http://schemas.openxmlformats.org/officeDocument/2006/math">
                    <m:sSub>
                      <m:sSubPr>
                        <m:ctrlPr>
                          <a:rPr lang="en-US" sz="4000" i="1" dirty="0">
                            <a:latin typeface="Cambria Math" panose="02040503050406030204" pitchFamily="18" charset="0"/>
                          </a:rPr>
                        </m:ctrlPr>
                      </m:sSubPr>
                      <m:e>
                        <m:r>
                          <a:rPr lang="en-US" sz="4000" i="1" dirty="0">
                            <a:latin typeface="Cambria Math" panose="02040503050406030204" pitchFamily="18" charset="0"/>
                          </a:rPr>
                          <m:t>𝑗</m:t>
                        </m:r>
                      </m:e>
                      <m:sub>
                        <m:r>
                          <a:rPr lang="en-US" sz="4000" b="0" i="1" dirty="0" smtClean="0">
                            <a:latin typeface="Cambria Math" panose="02040503050406030204" pitchFamily="18" charset="0"/>
                          </a:rPr>
                          <m:t>2</m:t>
                        </m:r>
                      </m:sub>
                    </m:sSub>
                    <m:r>
                      <a:rPr lang="en-US" sz="4000" i="1" dirty="0">
                        <a:latin typeface="Cambria Math" panose="02040503050406030204" pitchFamily="18" charset="0"/>
                      </a:rPr>
                      <m:t>=1</m:t>
                    </m:r>
                    <m:r>
                      <a:rPr lang="en-US" sz="4000" b="0" i="1" dirty="0" smtClean="0">
                        <a:latin typeface="Cambria Math" panose="02040503050406030204" pitchFamily="18" charset="0"/>
                      </a:rPr>
                      <m:t>/2</m:t>
                    </m:r>
                  </m:oMath>
                </a14:m>
                <a:r>
                  <a:rPr lang="en-US" sz="4000" dirty="0"/>
                  <a:t> </a:t>
                </a:r>
              </a:p>
            </p:txBody>
          </p:sp>
        </mc:Choice>
        <mc:Fallback>
          <p:sp>
            <p:nvSpPr>
              <p:cNvPr id="2" name="Title 1">
                <a:extLst>
                  <a:ext uri="{FF2B5EF4-FFF2-40B4-BE49-F238E27FC236}">
                    <a16:creationId xmlns:a16="http://schemas.microsoft.com/office/drawing/2014/main" id="{7BFF1943-128A-B6D3-3BA6-384A430C39EE}"/>
                  </a:ext>
                </a:extLst>
              </p:cNvPr>
              <p:cNvSpPr>
                <a:spLocks noGrp="1" noRot="1" noChangeAspect="1" noMove="1" noResize="1" noEditPoints="1" noAdjustHandles="1" noChangeArrowheads="1" noChangeShapeType="1" noTextEdit="1"/>
              </p:cNvSpPr>
              <p:nvPr>
                <p:ph type="title"/>
              </p:nvPr>
            </p:nvSpPr>
            <p:spPr>
              <a:xfrm>
                <a:off x="807931" y="131489"/>
                <a:ext cx="10803194" cy="1242683"/>
              </a:xfrm>
              <a:blipFill>
                <a:blip r:embed="rId2"/>
                <a:stretch>
                  <a:fillRect l="-19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9D6FFF18-F6C9-B2DB-FFCD-190144DB073A}"/>
                  </a:ext>
                </a:extLst>
              </p:cNvPr>
              <p:cNvSpPr txBox="1"/>
              <p:nvPr/>
            </p:nvSpPr>
            <p:spPr>
              <a:xfrm>
                <a:off x="671959" y="1354422"/>
                <a:ext cx="11252119" cy="1200329"/>
              </a:xfrm>
              <a:prstGeom prst="rect">
                <a:avLst/>
              </a:prstGeom>
              <a:noFill/>
            </p:spPr>
            <p:txBody>
              <a:bodyPr wrap="none" rtlCol="0">
                <a:spAutoFit/>
              </a:bodyPr>
              <a:lstStyle/>
              <a:p>
                <a:r>
                  <a:rPr lang="en-US" dirty="0"/>
                  <a:t>In the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e>
                    </m:d>
                  </m:oMath>
                </a14:m>
                <a:r>
                  <a:rPr lang="en-US" dirty="0"/>
                  <a:t> representation we have 3x2 = 6 states. The total angular momentum quantum number </a:t>
                </a:r>
                <a14:m>
                  <m:oMath xmlns:m="http://schemas.openxmlformats.org/officeDocument/2006/math">
                    <m:r>
                      <a:rPr lang="en-US" i="1" dirty="0" smtClean="0">
                        <a:latin typeface="Cambria Math" panose="02040503050406030204" pitchFamily="18" charset="0"/>
                      </a:rPr>
                      <m:t>𝑗</m:t>
                    </m:r>
                  </m:oMath>
                </a14:m>
                <a:r>
                  <a:rPr lang="en-US" dirty="0"/>
                  <a:t> varies in</a:t>
                </a:r>
              </a:p>
              <a:p>
                <a:endParaRPr lang="en-US" dirty="0"/>
              </a:p>
              <a:p>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2</m:t>
                              </m:r>
                            </m:sub>
                          </m:sSub>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2</m:t>
                          </m:r>
                        </m:sub>
                      </m:sSub>
                    </m:oMath>
                  </m:oMathPara>
                </a14:m>
                <a:endParaRPr lang="en-US" dirty="0"/>
              </a:p>
              <a:p>
                <a:r>
                  <a:rPr lang="en-US" dirty="0"/>
                  <a:t>That is, it takes values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3/2,1/2</m:t>
                        </m:r>
                      </m:e>
                    </m:d>
                  </m:oMath>
                </a14:m>
                <a:r>
                  <a:rPr lang="en-US" dirty="0"/>
                  <a:t> </a:t>
                </a:r>
              </a:p>
            </p:txBody>
          </p:sp>
        </mc:Choice>
        <mc:Fallback>
          <p:sp>
            <p:nvSpPr>
              <p:cNvPr id="4" name="TextBox 3">
                <a:extLst>
                  <a:ext uri="{FF2B5EF4-FFF2-40B4-BE49-F238E27FC236}">
                    <a16:creationId xmlns:a16="http://schemas.microsoft.com/office/drawing/2014/main" id="{9D6FFF18-F6C9-B2DB-FFCD-190144DB073A}"/>
                  </a:ext>
                </a:extLst>
              </p:cNvPr>
              <p:cNvSpPr txBox="1">
                <a:spLocks noRot="1" noChangeAspect="1" noMove="1" noResize="1" noEditPoints="1" noAdjustHandles="1" noChangeArrowheads="1" noChangeShapeType="1" noTextEdit="1"/>
              </p:cNvSpPr>
              <p:nvPr/>
            </p:nvSpPr>
            <p:spPr>
              <a:xfrm>
                <a:off x="671959" y="1354422"/>
                <a:ext cx="11252119" cy="1200329"/>
              </a:xfrm>
              <a:prstGeom prst="rect">
                <a:avLst/>
              </a:prstGeom>
              <a:blipFill>
                <a:blip r:embed="rId3"/>
                <a:stretch>
                  <a:fillRect l="-451" t="-34375" r="-113" b="-729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915865F0-89CA-CDD0-D391-FF8871BFA2BB}"/>
              </a:ext>
            </a:extLst>
          </p:cNvPr>
          <p:cNvPicPr>
            <a:picLocks noChangeAspect="1"/>
          </p:cNvPicPr>
          <p:nvPr/>
        </p:nvPicPr>
        <p:blipFill>
          <a:blip r:embed="rId4"/>
          <a:stretch>
            <a:fillRect/>
          </a:stretch>
        </p:blipFill>
        <p:spPr>
          <a:xfrm>
            <a:off x="4739831" y="2886385"/>
            <a:ext cx="2712337" cy="560507"/>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8027C0DB-CA54-74B7-DEA4-E275EB30683E}"/>
                  </a:ext>
                </a:extLst>
              </p:cNvPr>
              <p:cNvSpPr txBox="1"/>
              <p:nvPr/>
            </p:nvSpPr>
            <p:spPr>
              <a:xfrm>
                <a:off x="671959" y="3778526"/>
                <a:ext cx="10394897" cy="2862322"/>
              </a:xfrm>
              <a:prstGeom prst="rect">
                <a:avLst/>
              </a:prstGeom>
              <a:noFill/>
            </p:spPr>
            <p:txBody>
              <a:bodyPr wrap="none" rtlCol="0">
                <a:spAutoFit/>
              </a:bodyPr>
              <a:lstStyle/>
              <a:p>
                <a:r>
                  <a:rPr lang="en-US" dirty="0"/>
                  <a:t>We start, by convention, considering the state with maximum </a:t>
                </a:r>
                <a14:m>
                  <m:oMath xmlns:m="http://schemas.openxmlformats.org/officeDocument/2006/math">
                    <m:r>
                      <a:rPr lang="en-US" i="1" dirty="0" smtClean="0">
                        <a:latin typeface="Cambria Math" panose="02040503050406030204" pitchFamily="18" charset="0"/>
                      </a:rPr>
                      <m:t>𝑗</m:t>
                    </m:r>
                  </m:oMath>
                </a14:m>
                <a:r>
                  <a:rPr lang="en-US" dirty="0"/>
                  <a:t> and maximum possible </a:t>
                </a:r>
                <a14:m>
                  <m:oMath xmlns:m="http://schemas.openxmlformats.org/officeDocument/2006/math">
                    <m:r>
                      <a:rPr lang="en-US" i="1" dirty="0" smtClean="0">
                        <a:latin typeface="Cambria Math" panose="02040503050406030204" pitchFamily="18" charset="0"/>
                      </a:rPr>
                      <m:t>𝑚</m:t>
                    </m:r>
                  </m:oMath>
                </a14:m>
                <a:r>
                  <a:rPr lang="en-US" dirty="0"/>
                  <a:t> corresponding to </a:t>
                </a:r>
                <a14:m>
                  <m:oMath xmlns:m="http://schemas.openxmlformats.org/officeDocument/2006/math">
                    <m:r>
                      <a:rPr lang="en-US" i="1" dirty="0" smtClean="0">
                        <a:latin typeface="Cambria Math" panose="02040503050406030204" pitchFamily="18" charset="0"/>
                      </a:rPr>
                      <m:t>𝑗</m:t>
                    </m:r>
                  </m:oMath>
                </a14:m>
                <a:r>
                  <a:rPr lang="en-US" dirty="0"/>
                  <a:t>. </a:t>
                </a:r>
              </a:p>
              <a:p>
                <a:r>
                  <a:rPr lang="en-US" dirty="0"/>
                  <a:t>That is: </a:t>
                </a:r>
              </a:p>
              <a:p>
                <a:endParaRPr lang="en-US" i="1" dirty="0">
                  <a:latin typeface="Cambria Math" panose="02040503050406030204" pitchFamily="18" charset="0"/>
                </a:endParaRPr>
              </a:p>
              <a:p>
                <a14:m>
                  <m:oMath xmlns:m="http://schemas.openxmlformats.org/officeDocument/2006/math">
                    <m:r>
                      <a:rPr lang="en-US" i="1" smtClean="0">
                        <a:latin typeface="Cambria Math" panose="02040503050406030204" pitchFamily="18" charset="0"/>
                      </a:rPr>
                      <m:t>𝑗</m:t>
                    </m:r>
                    <m:r>
                      <a:rPr lang="en-US" b="0" i="1" smtClean="0">
                        <a:latin typeface="Cambria Math" panose="02040503050406030204" pitchFamily="18" charset="0"/>
                      </a:rPr>
                      <m:t>=3/2</m:t>
                    </m:r>
                  </m:oMath>
                </a14:m>
                <a:r>
                  <a:rPr lang="en-US" dirty="0"/>
                  <a:t> and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=3/2</m:t>
                    </m:r>
                  </m:oMath>
                </a14:m>
                <a:r>
                  <a:rPr lang="en-US" dirty="0"/>
                  <a:t>. </a:t>
                </a:r>
              </a:p>
              <a:p>
                <a:endParaRPr lang="en-US" dirty="0"/>
              </a:p>
              <a:p>
                <a:r>
                  <a:rPr lang="en-US" dirty="0"/>
                  <a:t>We observe that this can be uniquely obtained from </a:t>
                </a:r>
              </a:p>
              <a:p>
                <a:endParaRPr lang="en-US" dirty="0"/>
              </a:p>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𝑗</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b="0" i="1" smtClean="0">
                            <a:latin typeface="Cambria Math" panose="02040503050406030204" pitchFamily="18" charset="0"/>
                          </a:rPr>
                          <m:t>2</m:t>
                        </m:r>
                      </m:sub>
                    </m:sSub>
                    <m:r>
                      <a:rPr lang="en-US" i="1">
                        <a:latin typeface="Cambria Math" panose="02040503050406030204" pitchFamily="18" charset="0"/>
                      </a:rPr>
                      <m:t>=1</m:t>
                    </m:r>
                    <m:r>
                      <a:rPr lang="en-US" b="0" i="1" smtClean="0">
                        <a:latin typeface="Cambria Math" panose="02040503050406030204" pitchFamily="18" charset="0"/>
                      </a:rPr>
                      <m:t>/2</m:t>
                    </m:r>
                  </m:oMath>
                </a14:m>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r>
                      <a:rPr lang="en-US" i="1">
                        <a:latin typeface="Cambria Math" panose="02040503050406030204" pitchFamily="18" charset="0"/>
                      </a:rPr>
                      <m:t>=1</m:t>
                    </m:r>
                    <m:r>
                      <a:rPr lang="en-US" b="0" i="1" smtClean="0">
                        <a:latin typeface="Cambria Math" panose="02040503050406030204" pitchFamily="18" charset="0"/>
                      </a:rPr>
                      <m:t>/2</m:t>
                    </m:r>
                  </m:oMath>
                </a14:m>
                <a:r>
                  <a:rPr lang="en-US" dirty="0"/>
                  <a:t> </a:t>
                </a:r>
              </a:p>
              <a:p>
                <a:endParaRPr lang="en-US" dirty="0"/>
              </a:p>
              <a:p>
                <a:r>
                  <a:rPr lang="en-US" dirty="0"/>
                  <a:t> (new basis-&gt;)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1/2</m:t>
                        </m:r>
                        <m:r>
                          <a:rPr lang="en-US" i="1" smtClean="0">
                            <a:latin typeface="Cambria Math" panose="02040503050406030204" pitchFamily="18" charset="0"/>
                          </a:rPr>
                          <m:t>;</m:t>
                        </m:r>
                        <m:r>
                          <a:rPr lang="en-US" b="0" i="1" smtClean="0">
                            <a:latin typeface="Cambria Math" panose="02040503050406030204" pitchFamily="18" charset="0"/>
                          </a:rPr>
                          <m:t>3/2,  3/2</m:t>
                        </m:r>
                      </m:e>
                    </m:d>
                  </m:oMath>
                </a14:m>
                <a:r>
                  <a:rPr lang="en-US" dirty="0"/>
                  <a:t> = </a:t>
                </a:r>
                <a14:m>
                  <m:oMath xmlns:m="http://schemas.openxmlformats.org/officeDocument/2006/math">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1/2;</m:t>
                        </m:r>
                        <m:r>
                          <a:rPr lang="en-US" b="0" i="1" smtClean="0">
                            <a:latin typeface="Cambria Math" panose="02040503050406030204" pitchFamily="18" charset="0"/>
                          </a:rPr>
                          <m:t>1</m:t>
                        </m:r>
                        <m:r>
                          <a:rPr lang="en-US" i="1">
                            <a:latin typeface="Cambria Math" panose="02040503050406030204" pitchFamily="18" charset="0"/>
                          </a:rPr>
                          <m:t>,  </m:t>
                        </m:r>
                        <m:r>
                          <a:rPr lang="en-US" b="0" i="1" smtClean="0">
                            <a:latin typeface="Cambria Math" panose="02040503050406030204" pitchFamily="18" charset="0"/>
                          </a:rPr>
                          <m:t>1</m:t>
                        </m:r>
                        <m:r>
                          <a:rPr lang="en-US" i="1">
                            <a:latin typeface="Cambria Math" panose="02040503050406030204" pitchFamily="18" charset="0"/>
                          </a:rPr>
                          <m:t>/2</m:t>
                        </m:r>
                      </m:e>
                    </m:d>
                  </m:oMath>
                </a14:m>
                <a:r>
                  <a:rPr lang="en-US" dirty="0"/>
                  <a:t> (&lt;- old basis)</a:t>
                </a:r>
              </a:p>
            </p:txBody>
          </p:sp>
        </mc:Choice>
        <mc:Fallback>
          <p:sp>
            <p:nvSpPr>
              <p:cNvPr id="6" name="TextBox 5">
                <a:extLst>
                  <a:ext uri="{FF2B5EF4-FFF2-40B4-BE49-F238E27FC236}">
                    <a16:creationId xmlns:a16="http://schemas.microsoft.com/office/drawing/2014/main" id="{8027C0DB-CA54-74B7-DEA4-E275EB30683E}"/>
                  </a:ext>
                </a:extLst>
              </p:cNvPr>
              <p:cNvSpPr txBox="1">
                <a:spLocks noRot="1" noChangeAspect="1" noMove="1" noResize="1" noEditPoints="1" noAdjustHandles="1" noChangeArrowheads="1" noChangeShapeType="1" noTextEdit="1"/>
              </p:cNvSpPr>
              <p:nvPr/>
            </p:nvSpPr>
            <p:spPr>
              <a:xfrm>
                <a:off x="671959" y="3778526"/>
                <a:ext cx="10394897" cy="2862322"/>
              </a:xfrm>
              <a:prstGeom prst="rect">
                <a:avLst/>
              </a:prstGeom>
              <a:blipFill>
                <a:blip r:embed="rId5"/>
                <a:stretch>
                  <a:fillRect l="-488" t="-885" r="-122" b="-21239"/>
                </a:stretch>
              </a:blipFill>
            </p:spPr>
            <p:txBody>
              <a:bodyPr/>
              <a:lstStyle/>
              <a:p>
                <a:r>
                  <a:rPr lang="en-US">
                    <a:noFill/>
                  </a:rPr>
                  <a:t> </a:t>
                </a:r>
              </a:p>
            </p:txBody>
          </p:sp>
        </mc:Fallback>
      </mc:AlternateContent>
    </p:spTree>
    <p:extLst>
      <p:ext uri="{BB962C8B-B14F-4D97-AF65-F5344CB8AC3E}">
        <p14:creationId xmlns:p14="http://schemas.microsoft.com/office/powerpoint/2010/main" val="3706275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itle 1">
                <a:extLst>
                  <a:ext uri="{FF2B5EF4-FFF2-40B4-BE49-F238E27FC236}">
                    <a16:creationId xmlns:a16="http://schemas.microsoft.com/office/drawing/2014/main" id="{D064798E-1BAA-E602-8CDC-E47C8ECD54E2}"/>
                  </a:ext>
                </a:extLst>
              </p:cNvPr>
              <p:cNvSpPr txBox="1">
                <a:spLocks/>
              </p:cNvSpPr>
              <p:nvPr/>
            </p:nvSpPr>
            <p:spPr>
              <a:xfrm>
                <a:off x="838200" y="111739"/>
                <a:ext cx="10515600"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Clebsch-Gordan Coefficients</a:t>
                </a:r>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𝑗</m:t>
                        </m:r>
                      </m:e>
                      <m:sub>
                        <m:r>
                          <a:rPr lang="en-US" i="1" dirty="0" smtClean="0">
                            <a:latin typeface="Cambria Math" panose="02040503050406030204" pitchFamily="18" charset="0"/>
                          </a:rPr>
                          <m:t>1</m:t>
                        </m:r>
                      </m:sub>
                    </m:sSub>
                    <m:r>
                      <a:rPr lang="en-US" i="1" dirty="0" smtClean="0">
                        <a:latin typeface="Cambria Math" panose="02040503050406030204" pitchFamily="18" charset="0"/>
                      </a:rPr>
                      <m:t>=1</m:t>
                    </m:r>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𝑗</m:t>
                        </m:r>
                      </m:e>
                      <m:sub>
                        <m:r>
                          <a:rPr lang="en-US" i="1" dirty="0" smtClean="0">
                            <a:latin typeface="Cambria Math" panose="02040503050406030204" pitchFamily="18" charset="0"/>
                          </a:rPr>
                          <m:t>2</m:t>
                        </m:r>
                      </m:sub>
                    </m:sSub>
                    <m:r>
                      <a:rPr lang="en-US" i="1" dirty="0">
                        <a:latin typeface="Cambria Math" panose="02040503050406030204" pitchFamily="18" charset="0"/>
                      </a:rPr>
                      <m:t>=1</m:t>
                    </m:r>
                    <m:r>
                      <a:rPr lang="en-US" i="1" dirty="0" smtClean="0">
                        <a:latin typeface="Cambria Math" panose="02040503050406030204" pitchFamily="18" charset="0"/>
                      </a:rPr>
                      <m:t>/2</m:t>
                    </m:r>
                  </m:oMath>
                </a14:m>
                <a:r>
                  <a:rPr lang="en-US" dirty="0"/>
                  <a:t> </a:t>
                </a:r>
              </a:p>
            </p:txBody>
          </p:sp>
        </mc:Choice>
        <mc:Fallback>
          <p:sp>
            <p:nvSpPr>
              <p:cNvPr id="4" name="Title 1">
                <a:extLst>
                  <a:ext uri="{FF2B5EF4-FFF2-40B4-BE49-F238E27FC236}">
                    <a16:creationId xmlns:a16="http://schemas.microsoft.com/office/drawing/2014/main" id="{D064798E-1BAA-E602-8CDC-E47C8ECD54E2}"/>
                  </a:ext>
                </a:extLst>
              </p:cNvPr>
              <p:cNvSpPr txBox="1">
                <a:spLocks noRot="1" noChangeAspect="1" noMove="1" noResize="1" noEditPoints="1" noAdjustHandles="1" noChangeArrowheads="1" noChangeShapeType="1" noTextEdit="1"/>
              </p:cNvSpPr>
              <p:nvPr/>
            </p:nvSpPr>
            <p:spPr>
              <a:xfrm>
                <a:off x="838200" y="111739"/>
                <a:ext cx="10515600" cy="1325563"/>
              </a:xfrm>
              <a:prstGeom prst="rect">
                <a:avLst/>
              </a:prstGeom>
              <a:blipFill>
                <a:blip r:embed="rId2"/>
                <a:stretch>
                  <a:fillRect l="-21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485C92D-82F2-320C-8F22-7DF38ED3BF61}"/>
                  </a:ext>
                </a:extLst>
              </p:cNvPr>
              <p:cNvSpPr txBox="1"/>
              <p:nvPr/>
            </p:nvSpPr>
            <p:spPr>
              <a:xfrm>
                <a:off x="606056" y="1293138"/>
                <a:ext cx="10050957" cy="376898"/>
              </a:xfrm>
              <a:prstGeom prst="rect">
                <a:avLst/>
              </a:prstGeom>
              <a:noFill/>
            </p:spPr>
            <p:txBody>
              <a:bodyPr wrap="none" rtlCol="0">
                <a:spAutoFit/>
              </a:bodyPr>
              <a:lstStyle/>
              <a:p>
                <a:r>
                  <a:rPr lang="en-US" dirty="0"/>
                  <a:t>We apply the descending ladder operator </a:t>
                </a:r>
                <a14:m>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i="1">
                                <a:latin typeface="Cambria Math" panose="02040503050406030204" pitchFamily="18" charset="0"/>
                              </a:rPr>
                              <m:t>𝐽</m:t>
                            </m:r>
                          </m:e>
                        </m:acc>
                      </m:e>
                      <m:sub>
                        <m:r>
                          <a:rPr lang="en-US" b="0" i="1" smtClean="0">
                            <a:latin typeface="Cambria Math" panose="02040503050406030204" pitchFamily="18" charset="0"/>
                          </a:rPr>
                          <m:t>−</m:t>
                        </m:r>
                      </m:sub>
                    </m:sSub>
                  </m:oMath>
                </a14:m>
                <a:r>
                  <a:rPr lang="en-US" dirty="0"/>
                  <a:t>  on the left, and use the identity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𝐽</m:t>
                            </m:r>
                          </m:e>
                        </m:acc>
                      </m:e>
                      <m:sub>
                        <m:r>
                          <a:rPr lang="en-US" i="1">
                            <a:latin typeface="Cambria Math" panose="02040503050406030204" pitchFamily="18" charset="0"/>
                          </a:rPr>
                          <m:t>−</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𝐽</m:t>
                            </m:r>
                          </m:e>
                        </m:acc>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𝐽</m:t>
                            </m:r>
                          </m:e>
                        </m:acc>
                      </m:e>
                      <m:sub>
                        <m:r>
                          <a:rPr lang="en-US" b="0" i="1" smtClean="0">
                            <a:latin typeface="Cambria Math" panose="02040503050406030204" pitchFamily="18" charset="0"/>
                          </a:rPr>
                          <m:t>2</m:t>
                        </m:r>
                        <m:r>
                          <a:rPr lang="en-US" i="1">
                            <a:latin typeface="Cambria Math" panose="02040503050406030204" pitchFamily="18" charset="0"/>
                          </a:rPr>
                          <m:t>−</m:t>
                        </m:r>
                      </m:sub>
                    </m:sSub>
                  </m:oMath>
                </a14:m>
                <a:r>
                  <a:rPr lang="en-US" dirty="0"/>
                  <a:t> on the right</a:t>
                </a:r>
              </a:p>
            </p:txBody>
          </p:sp>
        </mc:Choice>
        <mc:Fallback>
          <p:sp>
            <p:nvSpPr>
              <p:cNvPr id="5" name="TextBox 4">
                <a:extLst>
                  <a:ext uri="{FF2B5EF4-FFF2-40B4-BE49-F238E27FC236}">
                    <a16:creationId xmlns:a16="http://schemas.microsoft.com/office/drawing/2014/main" id="{0485C92D-82F2-320C-8F22-7DF38ED3BF61}"/>
                  </a:ext>
                </a:extLst>
              </p:cNvPr>
              <p:cNvSpPr txBox="1">
                <a:spLocks noRot="1" noChangeAspect="1" noMove="1" noResize="1" noEditPoints="1" noAdjustHandles="1" noChangeArrowheads="1" noChangeShapeType="1" noTextEdit="1"/>
              </p:cNvSpPr>
              <p:nvPr/>
            </p:nvSpPr>
            <p:spPr>
              <a:xfrm>
                <a:off x="606056" y="1293138"/>
                <a:ext cx="10050957" cy="376898"/>
              </a:xfrm>
              <a:prstGeom prst="rect">
                <a:avLst/>
              </a:prstGeom>
              <a:blipFill>
                <a:blip r:embed="rId3"/>
                <a:stretch>
                  <a:fillRect l="-504" t="-3226" b="-2580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44BD57D2-D10D-8D2C-D5DA-35F7C7044108}"/>
                  </a:ext>
                </a:extLst>
              </p:cNvPr>
              <p:cNvSpPr txBox="1"/>
              <p:nvPr/>
            </p:nvSpPr>
            <p:spPr>
              <a:xfrm>
                <a:off x="2785254" y="1992027"/>
                <a:ext cx="7349756" cy="957891"/>
              </a:xfrm>
              <a:prstGeom prst="rect">
                <a:avLst/>
              </a:prstGeom>
              <a:noFill/>
            </p:spPr>
            <p:txBody>
              <a:bodyPr wrap="square">
                <a:spAutoFit/>
              </a:bodyPr>
              <a:lstStyle/>
              <a:p>
                <a14:m>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𝐽</m:t>
                            </m:r>
                          </m:e>
                        </m:acc>
                      </m:e>
                      <m:sub>
                        <m:r>
                          <a:rPr lang="en-US" i="1">
                            <a:latin typeface="Cambria Math" panose="02040503050406030204" pitchFamily="18" charset="0"/>
                          </a:rPr>
                          <m:t>−</m:t>
                        </m:r>
                      </m:sub>
                    </m:sSub>
                    <m:r>
                      <a:rPr lang="en-US" i="1">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1/2</m:t>
                        </m:r>
                        <m:r>
                          <a:rPr lang="en-US" i="1" smtClean="0">
                            <a:latin typeface="Cambria Math" panose="02040503050406030204" pitchFamily="18" charset="0"/>
                          </a:rPr>
                          <m:t>;</m:t>
                        </m:r>
                        <m:r>
                          <a:rPr lang="en-US" b="0" i="1" smtClean="0">
                            <a:latin typeface="Cambria Math" panose="02040503050406030204" pitchFamily="18" charset="0"/>
                          </a:rPr>
                          <m:t>3/2,  3/2</m:t>
                        </m:r>
                      </m:e>
                    </m:d>
                  </m:oMath>
                </a14:m>
                <a:r>
                  <a:rPr lang="en-US" dirty="0"/>
                  <a:t>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𝐽</m:t>
                            </m:r>
                          </m:e>
                        </m:acc>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𝐽</m:t>
                            </m:r>
                          </m:e>
                        </m:acc>
                      </m:e>
                      <m:sub>
                        <m:r>
                          <a:rPr lang="en-US" i="1">
                            <a:latin typeface="Cambria Math" panose="02040503050406030204" pitchFamily="18" charset="0"/>
                          </a:rPr>
                          <m:t>2</m:t>
                        </m:r>
                        <m:r>
                          <a:rPr lang="en-US" i="1">
                            <a:latin typeface="Cambria Math" panose="02040503050406030204" pitchFamily="18" charset="0"/>
                          </a:rPr>
                          <m:t>−</m:t>
                        </m:r>
                      </m:sub>
                    </m:sSub>
                    <m:r>
                      <a:rPr lang="en-US" b="0" i="0" smtClean="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1/2;</m:t>
                        </m:r>
                        <m:r>
                          <a:rPr lang="en-US" b="0" i="1" smtClean="0">
                            <a:latin typeface="Cambria Math" panose="02040503050406030204" pitchFamily="18" charset="0"/>
                          </a:rPr>
                          <m:t>1</m:t>
                        </m:r>
                        <m:r>
                          <a:rPr lang="en-US" i="1">
                            <a:latin typeface="Cambria Math" panose="02040503050406030204" pitchFamily="18" charset="0"/>
                          </a:rPr>
                          <m:t>,  </m:t>
                        </m:r>
                        <m:r>
                          <a:rPr lang="en-US" b="0" i="1" smtClean="0">
                            <a:latin typeface="Cambria Math" panose="02040503050406030204" pitchFamily="18" charset="0"/>
                          </a:rPr>
                          <m:t>1</m:t>
                        </m:r>
                        <m:r>
                          <a:rPr lang="en-US" i="1">
                            <a:latin typeface="Cambria Math" panose="02040503050406030204" pitchFamily="18" charset="0"/>
                          </a:rPr>
                          <m:t>/2</m:t>
                        </m:r>
                      </m:e>
                    </m:d>
                  </m:oMath>
                </a14:m>
                <a:endParaRPr lang="en-US" dirty="0"/>
              </a:p>
              <a:p>
                <a:endParaRPr lang="en-US" dirty="0"/>
              </a:p>
              <a:p>
                <a14:m>
                  <m:oMath xmlns:m="http://schemas.openxmlformats.org/officeDocument/2006/math">
                    <m:rad>
                      <m:radPr>
                        <m:degHide m:val="on"/>
                        <m:ctrlPr>
                          <a:rPr lang="en-US" i="1" dirty="0" smtClean="0">
                            <a:latin typeface="Cambria Math" panose="02040503050406030204" pitchFamily="18" charset="0"/>
                          </a:rPr>
                        </m:ctrlPr>
                      </m:radPr>
                      <m:deg/>
                      <m:e>
                        <m:r>
                          <a:rPr lang="en-US" b="0" i="1" dirty="0" smtClean="0">
                            <a:latin typeface="Cambria Math" panose="02040503050406030204" pitchFamily="18" charset="0"/>
                          </a:rPr>
                          <m:t>3</m:t>
                        </m:r>
                      </m:e>
                    </m:rad>
                    <m:r>
                      <a:rPr lang="en-US" i="1" dirty="0" smtClean="0">
                        <a:latin typeface="Cambria Math" panose="02040503050406030204" pitchFamily="18" charset="0"/>
                      </a:rPr>
                      <m:t> </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1/2</m:t>
                        </m:r>
                        <m:r>
                          <a:rPr lang="en-US" i="1" smtClean="0">
                            <a:latin typeface="Cambria Math" panose="02040503050406030204" pitchFamily="18" charset="0"/>
                          </a:rPr>
                          <m:t>;</m:t>
                        </m:r>
                        <m:r>
                          <a:rPr lang="en-US" b="0" i="1" smtClean="0">
                            <a:latin typeface="Cambria Math" panose="02040503050406030204" pitchFamily="18" charset="0"/>
                          </a:rPr>
                          <m:t>3/2,  </m:t>
                        </m:r>
                        <m:r>
                          <a:rPr lang="en-US" b="0" i="1" smtClean="0">
                            <a:latin typeface="Cambria Math" panose="02040503050406030204" pitchFamily="18" charset="0"/>
                          </a:rPr>
                          <m:t>1</m:t>
                        </m:r>
                        <m:r>
                          <a:rPr lang="en-US" b="0" i="1" smtClean="0">
                            <a:latin typeface="Cambria Math" panose="02040503050406030204" pitchFamily="18" charset="0"/>
                          </a:rPr>
                          <m:t>/2</m:t>
                        </m:r>
                      </m:e>
                    </m:d>
                  </m:oMath>
                </a14:m>
                <a:r>
                  <a:rPr lang="en-US" dirty="0"/>
                  <a:t> </a:t>
                </a:r>
                <a14:m>
                  <m:oMath xmlns:m="http://schemas.openxmlformats.org/officeDocument/2006/math">
                    <m:r>
                      <a:rPr lang="en-US" i="1" smtClean="0">
                        <a:latin typeface="Cambria Math" panose="02040503050406030204" pitchFamily="18" charset="0"/>
                      </a:rPr>
                      <m:t>=</m:t>
                    </m:r>
                    <m:rad>
                      <m:radPr>
                        <m:degHide m:val="on"/>
                        <m:ctrlPr>
                          <a:rPr lang="en-US" i="1" dirty="0">
                            <a:latin typeface="Cambria Math" panose="02040503050406030204" pitchFamily="18" charset="0"/>
                          </a:rPr>
                        </m:ctrlPr>
                      </m:radPr>
                      <m:deg/>
                      <m:e>
                        <m:r>
                          <a:rPr lang="en-US" b="0" i="1" dirty="0" smtClean="0">
                            <a:latin typeface="Cambria Math" panose="02040503050406030204" pitchFamily="18" charset="0"/>
                          </a:rPr>
                          <m:t>2</m:t>
                        </m:r>
                      </m:e>
                    </m:rad>
                    <m:r>
                      <a:rPr lang="en-US" b="0" i="1" dirty="0" smtClean="0">
                        <a:latin typeface="Cambria Math" panose="02040503050406030204" pitchFamily="18" charset="0"/>
                      </a:rPr>
                      <m:t> </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1/2;</m:t>
                        </m:r>
                        <m:r>
                          <a:rPr lang="en-US" b="0" i="1" smtClean="0">
                            <a:latin typeface="Cambria Math" panose="02040503050406030204" pitchFamily="18" charset="0"/>
                          </a:rPr>
                          <m:t>0</m:t>
                        </m:r>
                        <m:r>
                          <a:rPr lang="en-US" i="1">
                            <a:latin typeface="Cambria Math" panose="02040503050406030204" pitchFamily="18" charset="0"/>
                          </a:rPr>
                          <m:t>,  </m:t>
                        </m:r>
                        <m:r>
                          <a:rPr lang="en-US" b="0" i="1" smtClean="0">
                            <a:latin typeface="Cambria Math" panose="02040503050406030204" pitchFamily="18" charset="0"/>
                          </a:rPr>
                          <m:t>1</m:t>
                        </m:r>
                        <m:r>
                          <a:rPr lang="en-US" i="1">
                            <a:latin typeface="Cambria Math" panose="02040503050406030204" pitchFamily="18" charset="0"/>
                          </a:rPr>
                          <m:t>/2</m:t>
                        </m:r>
                      </m:e>
                    </m:d>
                  </m:oMath>
                </a14:m>
                <a:r>
                  <a:rPr lang="en-US" dirty="0"/>
                  <a:t> </a:t>
                </a:r>
                <a14:m>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 </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1/2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r>
                          <a:rPr lang="en-US" b="0" i="1" smtClean="0">
                            <a:latin typeface="Cambria Math" panose="02040503050406030204" pitchFamily="18" charset="0"/>
                          </a:rPr>
                          <m:t>−1</m:t>
                        </m:r>
                        <m:r>
                          <a:rPr lang="en-US" i="1">
                            <a:latin typeface="Cambria Math" panose="02040503050406030204" pitchFamily="18" charset="0"/>
                          </a:rPr>
                          <m:t>/2</m:t>
                        </m:r>
                      </m:e>
                    </m:d>
                  </m:oMath>
                </a14:m>
                <a:r>
                  <a:rPr lang="en-US" dirty="0"/>
                  <a:t> </a:t>
                </a:r>
              </a:p>
            </p:txBody>
          </p:sp>
        </mc:Choice>
        <mc:Fallback>
          <p:sp>
            <p:nvSpPr>
              <p:cNvPr id="7" name="TextBox 6">
                <a:extLst>
                  <a:ext uri="{FF2B5EF4-FFF2-40B4-BE49-F238E27FC236}">
                    <a16:creationId xmlns:a16="http://schemas.microsoft.com/office/drawing/2014/main" id="{44BD57D2-D10D-8D2C-D5DA-35F7C7044108}"/>
                  </a:ext>
                </a:extLst>
              </p:cNvPr>
              <p:cNvSpPr txBox="1">
                <a:spLocks noRot="1" noChangeAspect="1" noMove="1" noResize="1" noEditPoints="1" noAdjustHandles="1" noChangeArrowheads="1" noChangeShapeType="1" noTextEdit="1"/>
              </p:cNvSpPr>
              <p:nvPr/>
            </p:nvSpPr>
            <p:spPr>
              <a:xfrm>
                <a:off x="2785254" y="1992027"/>
                <a:ext cx="7349756" cy="957891"/>
              </a:xfrm>
              <a:prstGeom prst="rect">
                <a:avLst/>
              </a:prstGeom>
              <a:blipFill>
                <a:blip r:embed="rId4"/>
                <a:stretch>
                  <a:fillRect l="-172" t="-41558" b="-6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D753A02-9E02-C6EB-CCEC-482A52EE6B6A}"/>
                  </a:ext>
                </a:extLst>
              </p:cNvPr>
              <p:cNvSpPr txBox="1"/>
              <p:nvPr/>
            </p:nvSpPr>
            <p:spPr>
              <a:xfrm>
                <a:off x="606056" y="3271910"/>
                <a:ext cx="11142089" cy="646331"/>
              </a:xfrm>
              <a:prstGeom prst="rect">
                <a:avLst/>
              </a:prstGeom>
              <a:noFill/>
            </p:spPr>
            <p:txBody>
              <a:bodyPr wrap="none" rtlCol="0">
                <a:spAutoFit/>
              </a:bodyPr>
              <a:lstStyle/>
              <a:p>
                <a:r>
                  <a:rPr lang="en-US" dirty="0"/>
                  <a:t>Sandwiching on the left with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1,1/2;3/2;1/2</m:t>
                        </m:r>
                      </m:e>
                    </m:d>
                    <m:r>
                      <a:rPr lang="en-US" b="0" i="1" smtClean="0">
                        <a:latin typeface="Cambria Math" panose="02040503050406030204" pitchFamily="18" charset="0"/>
                      </a:rPr>
                      <m:t>|</m:t>
                    </m:r>
                  </m:oMath>
                </a14:m>
                <a:r>
                  <a:rPr lang="en-US" dirty="0"/>
                  <a:t> (or equivalently with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1,1/2;</m:t>
                        </m:r>
                        <m:r>
                          <a:rPr lang="en-US" b="0" i="1" smtClean="0">
                            <a:latin typeface="Cambria Math" panose="02040503050406030204" pitchFamily="18" charset="0"/>
                          </a:rPr>
                          <m:t>0</m:t>
                        </m:r>
                        <m:r>
                          <a:rPr lang="en-US" i="1">
                            <a:latin typeface="Cambria Math" panose="02040503050406030204" pitchFamily="18" charset="0"/>
                          </a:rPr>
                          <m:t>;1/2</m:t>
                        </m:r>
                      </m:e>
                    </m:d>
                    <m:r>
                      <a:rPr lang="en-US" b="0" i="1" smtClean="0">
                        <a:latin typeface="Cambria Math" panose="02040503050406030204" pitchFamily="18" charset="0"/>
                      </a:rPr>
                      <m:t>| </m:t>
                    </m:r>
                  </m:oMath>
                </a14:m>
                <a:r>
                  <a:rPr lang="en-US" dirty="0"/>
                  <a:t>and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panose="02040503050406030204" pitchFamily="18" charset="0"/>
                          </a:rPr>
                          <m:t>1,1/2</m:t>
                        </m:r>
                        <m:r>
                          <a:rPr lang="en-US" i="1">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1/2</m:t>
                        </m:r>
                      </m:e>
                    </m:d>
                    <m:r>
                      <a:rPr lang="en-US" i="1">
                        <a:latin typeface="Cambria Math" panose="02040503050406030204" pitchFamily="18" charset="0"/>
                      </a:rPr>
                      <m:t>|</m:t>
                    </m:r>
                  </m:oMath>
                </a14:m>
                <a:r>
                  <a:rPr lang="en-US" dirty="0"/>
                  <a:t>) one easily </a:t>
                </a:r>
              </a:p>
              <a:p>
                <a:r>
                  <a:rPr lang="en-US" dirty="0"/>
                  <a:t>obtains the two CG coefficients</a:t>
                </a:r>
              </a:p>
            </p:txBody>
          </p:sp>
        </mc:Choice>
        <mc:Fallback>
          <p:sp>
            <p:nvSpPr>
              <p:cNvPr id="8" name="TextBox 7">
                <a:extLst>
                  <a:ext uri="{FF2B5EF4-FFF2-40B4-BE49-F238E27FC236}">
                    <a16:creationId xmlns:a16="http://schemas.microsoft.com/office/drawing/2014/main" id="{DD753A02-9E02-C6EB-CCEC-482A52EE6B6A}"/>
                  </a:ext>
                </a:extLst>
              </p:cNvPr>
              <p:cNvSpPr txBox="1">
                <a:spLocks noRot="1" noChangeAspect="1" noMove="1" noResize="1" noEditPoints="1" noAdjustHandles="1" noChangeArrowheads="1" noChangeShapeType="1" noTextEdit="1"/>
              </p:cNvSpPr>
              <p:nvPr/>
            </p:nvSpPr>
            <p:spPr>
              <a:xfrm>
                <a:off x="606056" y="3271910"/>
                <a:ext cx="11142089" cy="646331"/>
              </a:xfrm>
              <a:prstGeom prst="rect">
                <a:avLst/>
              </a:prstGeom>
              <a:blipFill>
                <a:blip r:embed="rId5"/>
                <a:stretch>
                  <a:fillRect l="-456" t="-63462" b="-5384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C3C34732-8EC1-4B2E-D276-D0A2C4E0170C}"/>
                  </a:ext>
                </a:extLst>
              </p:cNvPr>
              <p:cNvSpPr txBox="1"/>
              <p:nvPr/>
            </p:nvSpPr>
            <p:spPr>
              <a:xfrm>
                <a:off x="2754534" y="3996985"/>
                <a:ext cx="7411196" cy="1496692"/>
              </a:xfrm>
              <a:prstGeom prst="rect">
                <a:avLst/>
              </a:prstGeom>
              <a:noFill/>
            </p:spPr>
            <p:txBody>
              <a:bodyPr wrap="none" rtlCol="0">
                <a:spAutoFit/>
              </a:bodyPr>
              <a:lstStyle/>
              <a:p>
                <a14:m>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1,1/2;3/2;1/2</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1/2;</m:t>
                        </m:r>
                        <m:r>
                          <a:rPr lang="en-US" b="0" i="1" smtClean="0">
                            <a:latin typeface="Cambria Math" panose="02040503050406030204" pitchFamily="18" charset="0"/>
                          </a:rPr>
                          <m:t>0</m:t>
                        </m:r>
                        <m:r>
                          <a:rPr lang="en-US" i="1">
                            <a:latin typeface="Cambria Math" panose="02040503050406030204" pitchFamily="18" charset="0"/>
                          </a:rPr>
                          <m:t>,  </m:t>
                        </m:r>
                        <m:r>
                          <a:rPr lang="en-US" b="0" i="1" smtClean="0">
                            <a:latin typeface="Cambria Math" panose="02040503050406030204" pitchFamily="18" charset="0"/>
                          </a:rPr>
                          <m:t>1</m:t>
                        </m:r>
                        <m:r>
                          <a:rPr lang="en-US" i="1">
                            <a:latin typeface="Cambria Math" panose="02040503050406030204" pitchFamily="18" charset="0"/>
                          </a:rPr>
                          <m:t>/2</m:t>
                        </m:r>
                      </m:e>
                    </m:d>
                  </m:oMath>
                </a14:m>
                <a:r>
                  <a:rPr lang="en-US" dirty="0"/>
                  <a:t> </a:t>
                </a:r>
                <a14:m>
                  <m:oMath xmlns:m="http://schemas.openxmlformats.org/officeDocument/2006/math">
                    <m:r>
                      <a:rPr lang="en-US" b="0" i="0" dirty="0" smtClean="0">
                        <a:latin typeface="Cambria Math" panose="02040503050406030204" pitchFamily="18" charset="0"/>
                      </a:rPr>
                      <m:t>=</m:t>
                    </m:r>
                    <m:rad>
                      <m:radPr>
                        <m:degHide m:val="on"/>
                        <m:ctrlPr>
                          <a:rPr lang="en-US" i="1" dirty="0" smtClean="0">
                            <a:latin typeface="Cambria Math" panose="02040503050406030204" pitchFamily="18" charset="0"/>
                          </a:rPr>
                        </m:ctrlPr>
                      </m:radPr>
                      <m:deg/>
                      <m:e>
                        <m:f>
                          <m:fPr>
                            <m:ctrlPr>
                              <a:rPr lang="en-US" i="1" dirty="0" smtClean="0">
                                <a:latin typeface="Cambria Math" panose="02040503050406030204" pitchFamily="18" charset="0"/>
                              </a:rPr>
                            </m:ctrlPr>
                          </m:fPr>
                          <m:num>
                            <m:r>
                              <a:rPr lang="en-US" b="0" i="1" dirty="0" smtClean="0">
                                <a:latin typeface="Cambria Math" panose="02040503050406030204" pitchFamily="18" charset="0"/>
                              </a:rPr>
                              <m:t>2</m:t>
                            </m:r>
                          </m:num>
                          <m:den>
                            <m:r>
                              <a:rPr lang="en-US" b="0" i="1" dirty="0" smtClean="0">
                                <a:latin typeface="Cambria Math" panose="02040503050406030204" pitchFamily="18" charset="0"/>
                              </a:rPr>
                              <m:t>3</m:t>
                            </m:r>
                          </m:den>
                        </m:f>
                        <m:r>
                          <a:rPr lang="en-US" b="0" i="1" dirty="0" smtClean="0">
                            <a:latin typeface="Cambria Math" panose="02040503050406030204" pitchFamily="18" charset="0"/>
                          </a:rPr>
                          <m:t>=</m:t>
                        </m:r>
                      </m:e>
                    </m:rad>
                  </m:oMath>
                </a14:m>
                <a:r>
                  <a:rPr lang="en-US" dirty="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1,1/2;</m:t>
                        </m:r>
                        <m:r>
                          <a:rPr lang="en-US" i="1">
                            <a:latin typeface="Cambria Math" panose="02040503050406030204" pitchFamily="18" charset="0"/>
                          </a:rPr>
                          <m:t>0</m:t>
                        </m:r>
                        <m:r>
                          <a:rPr lang="en-US" i="1">
                            <a:latin typeface="Cambria Math" panose="02040503050406030204" pitchFamily="18" charset="0"/>
                          </a:rPr>
                          <m:t>;1/2</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1/2;3/2, 1/2</m:t>
                        </m:r>
                      </m:e>
                    </m:d>
                  </m:oMath>
                </a14:m>
                <a:endParaRPr lang="en-US" dirty="0"/>
              </a:p>
              <a:p>
                <a:endParaRPr lang="en-US" dirty="0"/>
              </a:p>
              <a:p>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1,1/2;3/2;1/2</m:t>
                        </m:r>
                      </m:e>
                    </m:d>
                    <m:r>
                      <a:rPr lang="en-US"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1/2</m:t>
                        </m:r>
                        <m:r>
                          <a:rPr lang="en-US" i="1">
                            <a:latin typeface="Cambria Math" panose="02040503050406030204" pitchFamily="18" charset="0"/>
                          </a:rPr>
                          <m:t>;1, </m:t>
                        </m:r>
                        <m:r>
                          <a:rPr lang="en-US" b="0" i="1" smtClean="0">
                            <a:latin typeface="Cambria Math" panose="02040503050406030204" pitchFamily="18" charset="0"/>
                          </a:rPr>
                          <m:t>−1</m:t>
                        </m:r>
                        <m:r>
                          <a:rPr lang="en-US" i="1">
                            <a:latin typeface="Cambria Math" panose="02040503050406030204" pitchFamily="18" charset="0"/>
                          </a:rPr>
                          <m:t>/2</m:t>
                        </m:r>
                      </m:e>
                    </m:d>
                  </m:oMath>
                </a14:m>
                <a:r>
                  <a:rPr lang="en-US" dirty="0"/>
                  <a:t> </a:t>
                </a:r>
                <a14:m>
                  <m:oMath xmlns:m="http://schemas.openxmlformats.org/officeDocument/2006/math">
                    <m:r>
                      <a:rPr lang="en-US" b="0" i="0" dirty="0" smtClean="0">
                        <a:latin typeface="Cambria Math" panose="02040503050406030204" pitchFamily="18" charset="0"/>
                      </a:rPr>
                      <m:t>=</m:t>
                    </m:r>
                    <m:rad>
                      <m:radPr>
                        <m:degHide m:val="on"/>
                        <m:ctrlPr>
                          <a:rPr lang="en-US" i="1" dirty="0">
                            <a:latin typeface="Cambria Math" panose="02040503050406030204" pitchFamily="18" charset="0"/>
                          </a:rPr>
                        </m:ctrlPr>
                      </m:radPr>
                      <m:deg/>
                      <m:e>
                        <m:f>
                          <m:fPr>
                            <m:ctrlPr>
                              <a:rPr lang="en-US" i="1" dirty="0">
                                <a:latin typeface="Cambria Math" panose="02040503050406030204" pitchFamily="18" charset="0"/>
                              </a:rPr>
                            </m:ctrlPr>
                          </m:fPr>
                          <m:num>
                            <m:r>
                              <a:rPr lang="en-US" b="0" i="1" dirty="0" smtClean="0">
                                <a:latin typeface="Cambria Math" panose="02040503050406030204" pitchFamily="18" charset="0"/>
                              </a:rPr>
                              <m:t>1</m:t>
                            </m:r>
                          </m:num>
                          <m:den>
                            <m:r>
                              <a:rPr lang="en-US" i="1" dirty="0">
                                <a:latin typeface="Cambria Math" panose="02040503050406030204" pitchFamily="18" charset="0"/>
                              </a:rPr>
                              <m:t>3</m:t>
                            </m:r>
                          </m:den>
                        </m:f>
                      </m:e>
                    </m:rad>
                    <m:r>
                      <a:rPr lang="en-US" b="0" i="1" dirty="0" smtClean="0">
                        <a:latin typeface="Cambria Math" panose="02040503050406030204" pitchFamily="18" charset="0"/>
                      </a:rPr>
                      <m:t>=</m:t>
                    </m:r>
                  </m:oMath>
                </a14:m>
                <a:r>
                  <a:rPr lang="en-US" dirty="0"/>
                  <a:t>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panose="02040503050406030204" pitchFamily="18" charset="0"/>
                          </a:rPr>
                          <m:t>1,1/2</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1/2</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 1/2;3/2, 1/2</m:t>
                        </m:r>
                      </m:e>
                    </m:d>
                  </m:oMath>
                </a14:m>
                <a:endParaRPr lang="en-US" dirty="0"/>
              </a:p>
            </p:txBody>
          </p:sp>
        </mc:Choice>
        <mc:Fallback>
          <p:sp>
            <p:nvSpPr>
              <p:cNvPr id="9" name="TextBox 8">
                <a:extLst>
                  <a:ext uri="{FF2B5EF4-FFF2-40B4-BE49-F238E27FC236}">
                    <a16:creationId xmlns:a16="http://schemas.microsoft.com/office/drawing/2014/main" id="{C3C34732-8EC1-4B2E-D276-D0A2C4E0170C}"/>
                  </a:ext>
                </a:extLst>
              </p:cNvPr>
              <p:cNvSpPr txBox="1">
                <a:spLocks noRot="1" noChangeAspect="1" noMove="1" noResize="1" noEditPoints="1" noAdjustHandles="1" noChangeArrowheads="1" noChangeShapeType="1" noTextEdit="1"/>
              </p:cNvSpPr>
              <p:nvPr/>
            </p:nvSpPr>
            <p:spPr>
              <a:xfrm>
                <a:off x="2754534" y="3996985"/>
                <a:ext cx="7411196" cy="1496692"/>
              </a:xfrm>
              <a:prstGeom prst="rect">
                <a:avLst/>
              </a:prstGeom>
              <a:blipFill>
                <a:blip r:embed="rId6"/>
                <a:stretch>
                  <a:fillRect l="-4103" t="-16807" r="-1197" b="-3277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3368D29-8AE0-6199-3D1E-E0902E590FCF}"/>
                  </a:ext>
                </a:extLst>
              </p:cNvPr>
              <p:cNvSpPr txBox="1"/>
              <p:nvPr/>
            </p:nvSpPr>
            <p:spPr>
              <a:xfrm>
                <a:off x="606056" y="5725018"/>
                <a:ext cx="10968644" cy="646331"/>
              </a:xfrm>
              <a:prstGeom prst="rect">
                <a:avLst/>
              </a:prstGeom>
              <a:noFill/>
            </p:spPr>
            <p:txBody>
              <a:bodyPr wrap="none" rtlCol="0">
                <a:spAutoFit/>
              </a:bodyPr>
              <a:lstStyle/>
              <a:p>
                <a:r>
                  <a:rPr lang="en-US" dirty="0"/>
                  <a:t>The remaining coefficients with negative </a:t>
                </a:r>
                <a14:m>
                  <m:oMath xmlns:m="http://schemas.openxmlformats.org/officeDocument/2006/math">
                    <m:r>
                      <a:rPr lang="en-US" i="1" dirty="0" smtClean="0">
                        <a:latin typeface="Cambria Math" panose="02040503050406030204" pitchFamily="18" charset="0"/>
                      </a:rPr>
                      <m:t>𝑚</m:t>
                    </m:r>
                  </m:oMath>
                </a14:m>
                <a:r>
                  <a:rPr lang="en-US" dirty="0"/>
                  <a:t>, e.g.,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i="1">
                            <a:latin typeface="Cambria Math" panose="02040503050406030204" pitchFamily="18" charset="0"/>
                          </a:rPr>
                          <m:t>2</m:t>
                        </m:r>
                      </m:sub>
                    </m:sSub>
                    <m:r>
                      <a:rPr lang="en-US" i="1">
                        <a:latin typeface="Cambria Math" panose="02040503050406030204" pitchFamily="18" charset="0"/>
                      </a:rPr>
                      <m:t>=3/2</m:t>
                    </m:r>
                  </m:oMath>
                </a14:m>
                <a:r>
                  <a:rPr lang="en-US" dirty="0"/>
                  <a:t> and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=−3/2</m:t>
                    </m:r>
                  </m:oMath>
                </a14:m>
                <a:r>
                  <a:rPr lang="en-US" dirty="0"/>
                  <a:t> obtained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𝑗</m:t>
                        </m:r>
                      </m:e>
                      <m:sub>
                        <m:r>
                          <a:rPr lang="en-US" b="0" i="1" smtClean="0">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−1</m:t>
                    </m:r>
                  </m:oMath>
                </a14:m>
                <a:r>
                  <a:rPr lang="en-US" dirty="0"/>
                  <a:t> and</a:t>
                </a:r>
              </a:p>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𝑗</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/2</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𝑚</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−1</m:t>
                    </m:r>
                    <m:r>
                      <a:rPr lang="en-US" b="0" i="0" smtClean="0">
                        <a:latin typeface="Cambria Math" panose="02040503050406030204" pitchFamily="18" charset="0"/>
                      </a:rPr>
                      <m:t>/2</m:t>
                    </m:r>
                  </m:oMath>
                </a14:m>
                <a:r>
                  <a:rPr lang="en-US" dirty="0"/>
                  <a:t>, can be obtained by symmetry or using an analogous strategy.  </a:t>
                </a:r>
              </a:p>
            </p:txBody>
          </p:sp>
        </mc:Choice>
        <mc:Fallback>
          <p:sp>
            <p:nvSpPr>
              <p:cNvPr id="10" name="TextBox 9">
                <a:extLst>
                  <a:ext uri="{FF2B5EF4-FFF2-40B4-BE49-F238E27FC236}">
                    <a16:creationId xmlns:a16="http://schemas.microsoft.com/office/drawing/2014/main" id="{43368D29-8AE0-6199-3D1E-E0902E590FCF}"/>
                  </a:ext>
                </a:extLst>
              </p:cNvPr>
              <p:cNvSpPr txBox="1">
                <a:spLocks noRot="1" noChangeAspect="1" noMove="1" noResize="1" noEditPoints="1" noAdjustHandles="1" noChangeArrowheads="1" noChangeShapeType="1" noTextEdit="1"/>
              </p:cNvSpPr>
              <p:nvPr/>
            </p:nvSpPr>
            <p:spPr>
              <a:xfrm>
                <a:off x="606056" y="5725018"/>
                <a:ext cx="10968644" cy="646331"/>
              </a:xfrm>
              <a:prstGeom prst="rect">
                <a:avLst/>
              </a:prstGeom>
              <a:blipFill>
                <a:blip r:embed="rId7"/>
                <a:stretch>
                  <a:fillRect l="-462" t="-3846" b="-15385"/>
                </a:stretch>
              </a:blipFill>
            </p:spPr>
            <p:txBody>
              <a:bodyPr/>
              <a:lstStyle/>
              <a:p>
                <a:r>
                  <a:rPr lang="en-US">
                    <a:noFill/>
                  </a:rPr>
                  <a:t> </a:t>
                </a:r>
              </a:p>
            </p:txBody>
          </p:sp>
        </mc:Fallback>
      </mc:AlternateContent>
    </p:spTree>
    <p:extLst>
      <p:ext uri="{BB962C8B-B14F-4D97-AF65-F5344CB8AC3E}">
        <p14:creationId xmlns:p14="http://schemas.microsoft.com/office/powerpoint/2010/main" val="3116681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766F7-ECE3-E438-D2AD-B91EA4F935F8}"/>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itle 1">
                <a:extLst>
                  <a:ext uri="{FF2B5EF4-FFF2-40B4-BE49-F238E27FC236}">
                    <a16:creationId xmlns:a16="http://schemas.microsoft.com/office/drawing/2014/main" id="{92A3B506-0D32-F929-81A4-917816297089}"/>
                  </a:ext>
                </a:extLst>
              </p:cNvPr>
              <p:cNvSpPr txBox="1">
                <a:spLocks/>
              </p:cNvSpPr>
              <p:nvPr/>
            </p:nvSpPr>
            <p:spPr>
              <a:xfrm>
                <a:off x="838200" y="111739"/>
                <a:ext cx="10515600"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Clebsch-Gordan Coefficients</a:t>
                </a:r>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𝑗</m:t>
                        </m:r>
                      </m:e>
                      <m:sub>
                        <m:r>
                          <a:rPr lang="en-US" i="1" dirty="0" smtClean="0">
                            <a:latin typeface="Cambria Math" panose="02040503050406030204" pitchFamily="18" charset="0"/>
                          </a:rPr>
                          <m:t>1</m:t>
                        </m:r>
                      </m:sub>
                    </m:sSub>
                    <m:r>
                      <a:rPr lang="en-US" i="1" dirty="0" smtClean="0">
                        <a:latin typeface="Cambria Math" panose="02040503050406030204" pitchFamily="18" charset="0"/>
                      </a:rPr>
                      <m:t>=1</m:t>
                    </m:r>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𝑗</m:t>
                        </m:r>
                      </m:e>
                      <m:sub>
                        <m:r>
                          <a:rPr lang="en-US" i="1" dirty="0" smtClean="0">
                            <a:latin typeface="Cambria Math" panose="02040503050406030204" pitchFamily="18" charset="0"/>
                          </a:rPr>
                          <m:t>2</m:t>
                        </m:r>
                      </m:sub>
                    </m:sSub>
                    <m:r>
                      <a:rPr lang="en-US" i="1" dirty="0">
                        <a:latin typeface="Cambria Math" panose="02040503050406030204" pitchFamily="18" charset="0"/>
                      </a:rPr>
                      <m:t>=1</m:t>
                    </m:r>
                    <m:r>
                      <a:rPr lang="en-US" i="1" dirty="0" smtClean="0">
                        <a:latin typeface="Cambria Math" panose="02040503050406030204" pitchFamily="18" charset="0"/>
                      </a:rPr>
                      <m:t>/2</m:t>
                    </m:r>
                  </m:oMath>
                </a14:m>
                <a:r>
                  <a:rPr lang="en-US" dirty="0"/>
                  <a:t> </a:t>
                </a:r>
              </a:p>
            </p:txBody>
          </p:sp>
        </mc:Choice>
        <mc:Fallback>
          <p:sp>
            <p:nvSpPr>
              <p:cNvPr id="4" name="Title 1">
                <a:extLst>
                  <a:ext uri="{FF2B5EF4-FFF2-40B4-BE49-F238E27FC236}">
                    <a16:creationId xmlns:a16="http://schemas.microsoft.com/office/drawing/2014/main" id="{92A3B506-0D32-F929-81A4-917816297089}"/>
                  </a:ext>
                </a:extLst>
              </p:cNvPr>
              <p:cNvSpPr txBox="1">
                <a:spLocks noRot="1" noChangeAspect="1" noMove="1" noResize="1" noEditPoints="1" noAdjustHandles="1" noChangeArrowheads="1" noChangeShapeType="1" noTextEdit="1"/>
              </p:cNvSpPr>
              <p:nvPr/>
            </p:nvSpPr>
            <p:spPr>
              <a:xfrm>
                <a:off x="838200" y="111739"/>
                <a:ext cx="10515600" cy="1325563"/>
              </a:xfrm>
              <a:prstGeom prst="rect">
                <a:avLst/>
              </a:prstGeom>
              <a:blipFill>
                <a:blip r:embed="rId2"/>
                <a:stretch>
                  <a:fillRect l="-21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8225229-8D97-CC9F-39AD-BC24B99465D2}"/>
                  </a:ext>
                </a:extLst>
              </p:cNvPr>
              <p:cNvSpPr txBox="1"/>
              <p:nvPr/>
            </p:nvSpPr>
            <p:spPr>
              <a:xfrm>
                <a:off x="606056" y="1293138"/>
                <a:ext cx="10902408" cy="5224700"/>
              </a:xfrm>
              <a:prstGeom prst="rect">
                <a:avLst/>
              </a:prstGeom>
              <a:noFill/>
            </p:spPr>
            <p:txBody>
              <a:bodyPr wrap="none" rtlCol="0">
                <a:spAutoFit/>
              </a:bodyPr>
              <a:lstStyle/>
              <a:p>
                <a:r>
                  <a:rPr lang="en-US" dirty="0"/>
                  <a:t>Let us now consider </a:t>
                </a:r>
                <a14:m>
                  <m:oMath xmlns:m="http://schemas.openxmlformats.org/officeDocument/2006/math">
                    <m:r>
                      <a:rPr lang="en-US" b="0" i="1" smtClean="0">
                        <a:latin typeface="Cambria Math" panose="02040503050406030204" pitchFamily="18" charset="0"/>
                      </a:rPr>
                      <m:t>𝑗</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/2</m:t>
                    </m:r>
                  </m:oMath>
                </a14:m>
                <a:r>
                  <a:rPr lang="en-US" dirty="0"/>
                  <a:t> and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=±1/2</m:t>
                    </m:r>
                  </m:oMath>
                </a14:m>
                <a:r>
                  <a:rPr lang="en-US" dirty="0"/>
                  <a:t>. We can start focusing on the state with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=1/2</m:t>
                    </m:r>
                  </m:oMath>
                </a14:m>
                <a:r>
                  <a:rPr lang="en-US" dirty="0"/>
                  <a:t>. </a:t>
                </a:r>
              </a:p>
              <a:p>
                <a:endParaRPr lang="en-US" dirty="0"/>
              </a:p>
              <a:p>
                <a:r>
                  <a:rPr lang="en-US" dirty="0"/>
                  <a:t>We observe that </a:t>
                </a:r>
                <a14:m>
                  <m:oMath xmlns:m="http://schemas.openxmlformats.org/officeDocument/2006/math">
                    <m:r>
                      <a:rPr lang="en-US"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1/2</m:t>
                        </m:r>
                        <m:r>
                          <a:rPr lang="en-US" i="1">
                            <a:latin typeface="Cambria Math" panose="02040503050406030204" pitchFamily="18" charset="0"/>
                          </a:rPr>
                          <m:t>;1</m:t>
                        </m:r>
                        <m:r>
                          <a:rPr lang="en-US" b="0" i="1" smtClean="0">
                            <a:latin typeface="Cambria Math" panose="02040503050406030204" pitchFamily="18" charset="0"/>
                          </a:rPr>
                          <m:t>/2</m:t>
                        </m:r>
                        <m:r>
                          <a:rPr lang="en-US" i="1">
                            <a:latin typeface="Cambria Math" panose="02040503050406030204" pitchFamily="18" charset="0"/>
                          </a:rPr>
                          <m:t>, </m:t>
                        </m:r>
                        <m:r>
                          <a:rPr lang="en-US" b="0" i="1" smtClean="0">
                            <a:latin typeface="Cambria Math" panose="02040503050406030204" pitchFamily="18" charset="0"/>
                          </a:rPr>
                          <m:t>1</m:t>
                        </m:r>
                        <m:r>
                          <a:rPr lang="en-US" i="1">
                            <a:latin typeface="Cambria Math" panose="02040503050406030204" pitchFamily="18" charset="0"/>
                          </a:rPr>
                          <m:t>/2</m:t>
                        </m:r>
                      </m:e>
                    </m:d>
                  </m:oMath>
                </a14:m>
                <a:r>
                  <a:rPr lang="en-US" dirty="0"/>
                  <a:t> is orthogonal to </a:t>
                </a:r>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1/2</m:t>
                        </m:r>
                        <m:r>
                          <a:rPr lang="en-US" i="1">
                            <a:latin typeface="Cambria Math" panose="02040503050406030204" pitchFamily="18" charset="0"/>
                          </a:rPr>
                          <m:t>;</m:t>
                        </m:r>
                        <m:r>
                          <a:rPr lang="en-US" b="0" i="1" smtClean="0">
                            <a:latin typeface="Cambria Math" panose="02040503050406030204" pitchFamily="18" charset="0"/>
                          </a:rPr>
                          <m:t>3</m:t>
                        </m:r>
                        <m:r>
                          <a:rPr lang="en-US" i="1">
                            <a:latin typeface="Cambria Math" panose="02040503050406030204" pitchFamily="18" charset="0"/>
                          </a:rPr>
                          <m:t>/2</m:t>
                        </m:r>
                        <m:r>
                          <a:rPr lang="en-US" i="1">
                            <a:latin typeface="Cambria Math" panose="02040503050406030204" pitchFamily="18" charset="0"/>
                          </a:rPr>
                          <m:t>, </m:t>
                        </m:r>
                        <m:r>
                          <a:rPr lang="en-US" i="1">
                            <a:latin typeface="Cambria Math" panose="02040503050406030204" pitchFamily="18" charset="0"/>
                          </a:rPr>
                          <m:t>1</m:t>
                        </m:r>
                        <m:r>
                          <a:rPr lang="en-US" i="1">
                            <a:latin typeface="Cambria Math" panose="02040503050406030204" pitchFamily="18" charset="0"/>
                          </a:rPr>
                          <m:t>/2</m:t>
                        </m:r>
                      </m:e>
                    </m:d>
                  </m:oMath>
                </a14:m>
                <a:r>
                  <a:rPr lang="en-US" dirty="0"/>
                  <a:t> = </a:t>
                </a:r>
                <a14:m>
                  <m:oMath xmlns:m="http://schemas.openxmlformats.org/officeDocument/2006/math">
                    <m:rad>
                      <m:radPr>
                        <m:degHide m:val="on"/>
                        <m:ctrlPr>
                          <a:rPr lang="en-US" i="1" dirty="0">
                            <a:latin typeface="Cambria Math" panose="02040503050406030204" pitchFamily="18" charset="0"/>
                          </a:rPr>
                        </m:ctrlPr>
                      </m:radPr>
                      <m:deg/>
                      <m:e>
                        <m:f>
                          <m:fPr>
                            <m:ctrlPr>
                              <a:rPr lang="en-US" i="1" dirty="0">
                                <a:latin typeface="Cambria Math" panose="02040503050406030204" pitchFamily="18" charset="0"/>
                              </a:rPr>
                            </m:ctrlPr>
                          </m:fPr>
                          <m:num>
                            <m:r>
                              <a:rPr lang="en-US" i="1" dirty="0">
                                <a:latin typeface="Cambria Math" panose="02040503050406030204" pitchFamily="18" charset="0"/>
                              </a:rPr>
                              <m:t>2</m:t>
                            </m:r>
                          </m:num>
                          <m:den>
                            <m:r>
                              <a:rPr lang="en-US" i="1" dirty="0">
                                <a:latin typeface="Cambria Math" panose="02040503050406030204" pitchFamily="18" charset="0"/>
                              </a:rPr>
                              <m:t>3</m:t>
                            </m:r>
                          </m:den>
                        </m:f>
                      </m:e>
                    </m:rad>
                  </m:oMath>
                </a14:m>
                <a:r>
                  <a:rPr lang="en-US" dirty="0"/>
                  <a:t> </a:t>
                </a:r>
                <a14:m>
                  <m:oMath xmlns:m="http://schemas.openxmlformats.org/officeDocument/2006/math">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1,1/2;</m:t>
                        </m:r>
                        <m:r>
                          <a:rPr lang="en-US" b="0" i="1" smtClean="0">
                            <a:latin typeface="Cambria Math" panose="02040503050406030204" pitchFamily="18" charset="0"/>
                          </a:rPr>
                          <m:t>0</m:t>
                        </m:r>
                        <m:r>
                          <a:rPr lang="en-US" i="1">
                            <a:latin typeface="Cambria Math" panose="02040503050406030204" pitchFamily="18" charset="0"/>
                          </a:rPr>
                          <m:t>, 1/2</m:t>
                        </m:r>
                      </m:e>
                    </m:d>
                  </m:oMath>
                </a14:m>
                <a:r>
                  <a:rPr lang="en-US" dirty="0"/>
                  <a:t> + </a:t>
                </a:r>
                <a14:m>
                  <m:oMath xmlns:m="http://schemas.openxmlformats.org/officeDocument/2006/math">
                    <m:rad>
                      <m:radPr>
                        <m:degHide m:val="on"/>
                        <m:ctrlPr>
                          <a:rPr lang="en-US" i="1" dirty="0">
                            <a:latin typeface="Cambria Math" panose="02040503050406030204" pitchFamily="18" charset="0"/>
                          </a:rPr>
                        </m:ctrlPr>
                      </m:radPr>
                      <m:deg/>
                      <m:e>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3</m:t>
                            </m:r>
                          </m:den>
                        </m:f>
                      </m:e>
                    </m:rad>
                  </m:oMath>
                </a14:m>
                <a:r>
                  <a:rPr lang="en-US" dirty="0"/>
                  <a:t> </a:t>
                </a:r>
                <a14:m>
                  <m:oMath xmlns:m="http://schemas.openxmlformats.org/officeDocument/2006/math">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1,1/2</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 </m:t>
                        </m:r>
                        <m:r>
                          <a:rPr lang="en-US" b="0" i="1" smtClean="0">
                            <a:latin typeface="Cambria Math" panose="02040503050406030204" pitchFamily="18" charset="0"/>
                          </a:rPr>
                          <m:t>−</m:t>
                        </m:r>
                        <m:r>
                          <a:rPr lang="en-US" i="1">
                            <a:latin typeface="Cambria Math" panose="02040503050406030204" pitchFamily="18" charset="0"/>
                          </a:rPr>
                          <m:t>1/2</m:t>
                        </m:r>
                      </m:e>
                    </m:d>
                  </m:oMath>
                </a14:m>
                <a:endParaRPr lang="en-US" dirty="0"/>
              </a:p>
              <a:p>
                <a:endParaRPr lang="en-US" dirty="0"/>
              </a:p>
              <a:p>
                <a:r>
                  <a:rPr lang="en-US" dirty="0"/>
                  <a:t>and using orthonormality with the state on the right  we obtain</a:t>
                </a:r>
              </a:p>
              <a:p>
                <a:endParaRPr lang="en-US" dirty="0"/>
              </a:p>
              <a:p>
                <a14:m>
                  <m:oMath xmlns:m="http://schemas.openxmlformats.org/officeDocument/2006/math">
                    <m:r>
                      <a:rPr lang="en-US"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1,1/2;</m:t>
                        </m:r>
                        <m:r>
                          <a:rPr lang="en-US" b="0" i="1" smtClean="0">
                            <a:latin typeface="Cambria Math" panose="02040503050406030204" pitchFamily="18" charset="0"/>
                          </a:rPr>
                          <m:t>1</m:t>
                        </m:r>
                        <m:r>
                          <a:rPr lang="en-US" i="1">
                            <a:latin typeface="Cambria Math" panose="02040503050406030204" pitchFamily="18" charset="0"/>
                          </a:rPr>
                          <m:t>/2, 1/2</m:t>
                        </m:r>
                      </m:e>
                    </m:d>
                  </m:oMath>
                </a14:m>
                <a:r>
                  <a:rPr lang="en-US" dirty="0"/>
                  <a:t> =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d>
                      <m:dPr>
                        <m:ctrlPr>
                          <a:rPr lang="en-US" i="1" dirty="0" smtClean="0">
                            <a:latin typeface="Cambria Math" panose="02040503050406030204" pitchFamily="18" charset="0"/>
                            <a:ea typeface="Cambria Math" panose="02040503050406030204" pitchFamily="18" charset="0"/>
                          </a:rPr>
                        </m:ctrlPr>
                      </m:dPr>
                      <m:e>
                        <m:rad>
                          <m:radPr>
                            <m:degHide m:val="on"/>
                            <m:ctrlPr>
                              <a:rPr lang="en-US" i="1" dirty="0">
                                <a:latin typeface="Cambria Math" panose="02040503050406030204" pitchFamily="18" charset="0"/>
                              </a:rPr>
                            </m:ctrlPr>
                          </m:radPr>
                          <m:deg/>
                          <m:e>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3</m:t>
                                </m:r>
                              </m:den>
                            </m:f>
                          </m:e>
                        </m:rad>
                        <m:r>
                          <m:rPr>
                            <m:nor/>
                          </m:rPr>
                          <a:rPr lang="en-US" dirty="0"/>
                          <m:t> </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1,1/2;</m:t>
                            </m:r>
                            <m:r>
                              <a:rPr lang="en-US" i="1">
                                <a:latin typeface="Cambria Math" panose="02040503050406030204" pitchFamily="18" charset="0"/>
                              </a:rPr>
                              <m:t>0</m:t>
                            </m:r>
                            <m:r>
                              <a:rPr lang="en-US" i="1">
                                <a:latin typeface="Cambria Math" panose="02040503050406030204" pitchFamily="18" charset="0"/>
                              </a:rPr>
                              <m:t>, 1/2</m:t>
                            </m:r>
                          </m:e>
                        </m:d>
                        <m:r>
                          <m:rPr>
                            <m:nor/>
                          </m:rPr>
                          <a:rPr lang="en-US" dirty="0"/>
                          <m:t> </m:t>
                        </m:r>
                        <m:r>
                          <m:rPr>
                            <m:nor/>
                          </m:rPr>
                          <a:rPr lang="en-US" b="0" i="1" dirty="0" smtClean="0"/>
                          <m:t>- </m:t>
                        </m:r>
                        <m:rad>
                          <m:radPr>
                            <m:degHide m:val="on"/>
                            <m:ctrlPr>
                              <a:rPr lang="en-US" i="1" dirty="0">
                                <a:latin typeface="Cambria Math" panose="02040503050406030204" pitchFamily="18" charset="0"/>
                              </a:rPr>
                            </m:ctrlPr>
                          </m:radPr>
                          <m:deg/>
                          <m:e>
                            <m:f>
                              <m:fPr>
                                <m:ctrlPr>
                                  <a:rPr lang="en-US" i="1" dirty="0">
                                    <a:latin typeface="Cambria Math" panose="02040503050406030204" pitchFamily="18" charset="0"/>
                                  </a:rPr>
                                </m:ctrlPr>
                              </m:fPr>
                              <m:num>
                                <m:r>
                                  <a:rPr lang="en-US" b="0" i="1" dirty="0" smtClean="0">
                                    <a:latin typeface="Cambria Math" panose="02040503050406030204" pitchFamily="18" charset="0"/>
                                  </a:rPr>
                                  <m:t>2</m:t>
                                </m:r>
                              </m:num>
                              <m:den>
                                <m:r>
                                  <a:rPr lang="en-US" i="1" dirty="0">
                                    <a:latin typeface="Cambria Math" panose="02040503050406030204" pitchFamily="18" charset="0"/>
                                  </a:rPr>
                                  <m:t>3</m:t>
                                </m:r>
                              </m:den>
                            </m:f>
                          </m:e>
                        </m:rad>
                        <m:r>
                          <m:rPr>
                            <m:nor/>
                          </m:rPr>
                          <a:rPr lang="en-US" dirty="0"/>
                          <m:t> </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1,1/2</m:t>
                            </m:r>
                            <m:r>
                              <a:rPr lang="en-US" i="1">
                                <a:latin typeface="Cambria Math" panose="02040503050406030204" pitchFamily="18" charset="0"/>
                              </a:rPr>
                              <m:t>;</m:t>
                            </m:r>
                            <m:r>
                              <a:rPr lang="en-US" i="1">
                                <a:latin typeface="Cambria Math" panose="02040503050406030204" pitchFamily="18" charset="0"/>
                              </a:rPr>
                              <m:t>1</m:t>
                            </m:r>
                            <m:r>
                              <a:rPr lang="en-US" i="1">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1/2</m:t>
                            </m:r>
                          </m:e>
                        </m:d>
                      </m:e>
                    </m:d>
                  </m:oMath>
                </a14:m>
                <a:endParaRPr lang="en-US" dirty="0"/>
              </a:p>
              <a:p>
                <a:endParaRPr lang="en-US" dirty="0"/>
              </a:p>
              <a:p>
                <a:r>
                  <a:rPr lang="en-US" dirty="0"/>
                  <a:t>To resolve the ambiguity on the overall phase, we use the </a:t>
                </a:r>
                <a:r>
                  <a:rPr lang="en-US" dirty="0">
                    <a:highlight>
                      <a:srgbClr val="FFFF00"/>
                    </a:highlight>
                  </a:rPr>
                  <a:t>Condon-</a:t>
                </a:r>
                <a:r>
                  <a:rPr lang="en-US" dirty="0" err="1">
                    <a:highlight>
                      <a:srgbClr val="FFFF00"/>
                    </a:highlight>
                  </a:rPr>
                  <a:t>Shortley</a:t>
                </a:r>
                <a:r>
                  <a:rPr lang="en-US" dirty="0">
                    <a:highlight>
                      <a:srgbClr val="FFFF00"/>
                    </a:highlight>
                  </a:rPr>
                  <a:t> sign convention</a:t>
                </a:r>
                <a:r>
                  <a:rPr lang="en-US" dirty="0"/>
                  <a:t>:</a:t>
                </a:r>
              </a:p>
              <a:p>
                <a:r>
                  <a:rPr lang="en-US" dirty="0"/>
                  <a:t>``The state with the highest </a:t>
                </a:r>
                <a14:m>
                  <m:oMath xmlns:m="http://schemas.openxmlformats.org/officeDocument/2006/math">
                    <m:r>
                      <a:rPr lang="en-US" i="1" dirty="0" smtClean="0">
                        <a:latin typeface="Cambria Math" panose="02040503050406030204" pitchFamily="18" charset="0"/>
                      </a:rPr>
                      <m:t>𝑚</m:t>
                    </m:r>
                  </m:oMath>
                </a14:m>
                <a:r>
                  <a:rPr lang="en-US" dirty="0"/>
                  <a:t> of the larger component of the angular momentum that is being added is taken </a:t>
                </a:r>
              </a:p>
              <a:p>
                <a:r>
                  <a:rPr lang="en-US" dirty="0"/>
                  <a:t>to be positive’’. </a:t>
                </a:r>
              </a:p>
              <a:p>
                <a:endParaRPr lang="en-US" dirty="0"/>
              </a:p>
              <a:p>
                <a:r>
                  <a:rPr lang="en-US" dirty="0"/>
                  <a:t> </a:t>
                </a:r>
                <a14:m>
                  <m:oMath xmlns:m="http://schemas.openxmlformats.org/officeDocument/2006/math">
                    <m:r>
                      <a:rPr lang="en-US"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1,1/2;</m:t>
                        </m:r>
                        <m:r>
                          <a:rPr lang="en-US" b="0" i="1" smtClean="0">
                            <a:latin typeface="Cambria Math" panose="02040503050406030204" pitchFamily="18" charset="0"/>
                          </a:rPr>
                          <m:t>1</m:t>
                        </m:r>
                        <m:r>
                          <a:rPr lang="en-US" i="1">
                            <a:latin typeface="Cambria Math" panose="02040503050406030204" pitchFamily="18" charset="0"/>
                          </a:rPr>
                          <m:t>/2, 1/2</m:t>
                        </m:r>
                      </m:e>
                    </m:d>
                  </m:oMath>
                </a14:m>
                <a:r>
                  <a:rPr lang="en-US" dirty="0"/>
                  <a:t> = </a:t>
                </a:r>
                <a14:m>
                  <m:oMath xmlns:m="http://schemas.openxmlformats.org/officeDocument/2006/math">
                    <m:d>
                      <m:dPr>
                        <m:ctrlPr>
                          <a:rPr lang="en-US" i="1" dirty="0" smtClean="0">
                            <a:latin typeface="Cambria Math" panose="02040503050406030204" pitchFamily="18" charset="0"/>
                            <a:ea typeface="Cambria Math" panose="02040503050406030204" pitchFamily="18" charset="0"/>
                          </a:rPr>
                        </m:ctrlPr>
                      </m:dPr>
                      <m:e>
                        <m:r>
                          <a:rPr lang="en-US" b="0" i="1" dirty="0" smtClean="0">
                            <a:latin typeface="Cambria Math" panose="02040503050406030204" pitchFamily="18" charset="0"/>
                            <a:ea typeface="Cambria Math" panose="02040503050406030204" pitchFamily="18" charset="0"/>
                          </a:rPr>
                          <m:t>−</m:t>
                        </m:r>
                        <m:rad>
                          <m:radPr>
                            <m:degHide m:val="on"/>
                            <m:ctrlPr>
                              <a:rPr lang="en-US" i="1" dirty="0">
                                <a:latin typeface="Cambria Math" panose="02040503050406030204" pitchFamily="18" charset="0"/>
                              </a:rPr>
                            </m:ctrlPr>
                          </m:radPr>
                          <m:deg/>
                          <m:e>
                            <m:f>
                              <m:fPr>
                                <m:ctrlPr>
                                  <a:rPr lang="en-US" i="1" dirty="0">
                                    <a:latin typeface="Cambria Math" panose="02040503050406030204" pitchFamily="18" charset="0"/>
                                  </a:rPr>
                                </m:ctrlPr>
                              </m:fPr>
                              <m:num>
                                <m:r>
                                  <a:rPr lang="en-US" i="1" dirty="0">
                                    <a:latin typeface="Cambria Math" panose="02040503050406030204" pitchFamily="18" charset="0"/>
                                  </a:rPr>
                                  <m:t>1</m:t>
                                </m:r>
                              </m:num>
                              <m:den>
                                <m:r>
                                  <a:rPr lang="en-US" i="1" dirty="0">
                                    <a:latin typeface="Cambria Math" panose="02040503050406030204" pitchFamily="18" charset="0"/>
                                  </a:rPr>
                                  <m:t>3</m:t>
                                </m:r>
                              </m:den>
                            </m:f>
                          </m:e>
                        </m:rad>
                        <m:r>
                          <m:rPr>
                            <m:nor/>
                          </m:rPr>
                          <a:rPr lang="en-US" dirty="0"/>
                          <m:t> </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1,1/2;0, 1/2</m:t>
                            </m:r>
                          </m:e>
                        </m:d>
                        <m:r>
                          <m:rPr>
                            <m:nor/>
                          </m:rPr>
                          <a:rPr lang="en-US" dirty="0"/>
                          <m:t> </m:t>
                        </m:r>
                        <m:r>
                          <m:rPr>
                            <m:nor/>
                          </m:rPr>
                          <a:rPr lang="en-US" b="0" i="1" dirty="0" smtClean="0"/>
                          <m:t>+</m:t>
                        </m:r>
                        <m:r>
                          <m:rPr>
                            <m:nor/>
                          </m:rPr>
                          <a:rPr lang="en-US" b="0" i="1" dirty="0" smtClean="0"/>
                          <m:t> </m:t>
                        </m:r>
                        <m:rad>
                          <m:radPr>
                            <m:degHide m:val="on"/>
                            <m:ctrlPr>
                              <a:rPr lang="en-US" i="1" dirty="0">
                                <a:latin typeface="Cambria Math" panose="02040503050406030204" pitchFamily="18" charset="0"/>
                              </a:rPr>
                            </m:ctrlPr>
                          </m:radPr>
                          <m:deg/>
                          <m:e>
                            <m:f>
                              <m:fPr>
                                <m:ctrlPr>
                                  <a:rPr lang="en-US" i="1" dirty="0">
                                    <a:latin typeface="Cambria Math" panose="02040503050406030204" pitchFamily="18" charset="0"/>
                                  </a:rPr>
                                </m:ctrlPr>
                              </m:fPr>
                              <m:num>
                                <m:r>
                                  <a:rPr lang="en-US" b="0" i="1" dirty="0" smtClean="0">
                                    <a:latin typeface="Cambria Math" panose="02040503050406030204" pitchFamily="18" charset="0"/>
                                  </a:rPr>
                                  <m:t>2</m:t>
                                </m:r>
                              </m:num>
                              <m:den>
                                <m:r>
                                  <a:rPr lang="en-US" i="1" dirty="0">
                                    <a:latin typeface="Cambria Math" panose="02040503050406030204" pitchFamily="18" charset="0"/>
                                  </a:rPr>
                                  <m:t>3</m:t>
                                </m:r>
                              </m:den>
                            </m:f>
                          </m:e>
                        </m:rad>
                        <m:r>
                          <m:rPr>
                            <m:nor/>
                          </m:rPr>
                          <a:rPr lang="en-US" dirty="0"/>
                          <m:t> </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1,1/2;1, −1/2</m:t>
                            </m:r>
                          </m:e>
                        </m:d>
                      </m:e>
                    </m:d>
                  </m:oMath>
                </a14:m>
                <a:endParaRPr lang="en-US" dirty="0"/>
              </a:p>
            </p:txBody>
          </p:sp>
        </mc:Choice>
        <mc:Fallback>
          <p:sp>
            <p:nvSpPr>
              <p:cNvPr id="5" name="TextBox 4">
                <a:extLst>
                  <a:ext uri="{FF2B5EF4-FFF2-40B4-BE49-F238E27FC236}">
                    <a16:creationId xmlns:a16="http://schemas.microsoft.com/office/drawing/2014/main" id="{98225229-8D97-CC9F-39AD-BC24B99465D2}"/>
                  </a:ext>
                </a:extLst>
              </p:cNvPr>
              <p:cNvSpPr txBox="1">
                <a:spLocks noRot="1" noChangeAspect="1" noMove="1" noResize="1" noEditPoints="1" noAdjustHandles="1" noChangeArrowheads="1" noChangeShapeType="1" noTextEdit="1"/>
              </p:cNvSpPr>
              <p:nvPr/>
            </p:nvSpPr>
            <p:spPr>
              <a:xfrm>
                <a:off x="606056" y="1293138"/>
                <a:ext cx="10902408" cy="5224700"/>
              </a:xfrm>
              <a:prstGeom prst="rect">
                <a:avLst/>
              </a:prstGeom>
              <a:blipFill>
                <a:blip r:embed="rId3"/>
                <a:stretch>
                  <a:fillRect l="-465" t="-484" b="-7748"/>
                </a:stretch>
              </a:blipFill>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EDDDD43D-4DD1-740F-FB79-49E22A820D86}"/>
              </a:ext>
            </a:extLst>
          </p:cNvPr>
          <p:cNvCxnSpPr>
            <a:cxnSpLocks/>
          </p:cNvCxnSpPr>
          <p:nvPr/>
        </p:nvCxnSpPr>
        <p:spPr>
          <a:xfrm flipH="1">
            <a:off x="6602818" y="3625702"/>
            <a:ext cx="648587" cy="412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835940B-A762-9860-FAED-BC2A5E0514A9}"/>
              </a:ext>
            </a:extLst>
          </p:cNvPr>
          <p:cNvCxnSpPr>
            <a:cxnSpLocks/>
          </p:cNvCxnSpPr>
          <p:nvPr/>
        </p:nvCxnSpPr>
        <p:spPr>
          <a:xfrm flipH="1">
            <a:off x="5904614" y="3625702"/>
            <a:ext cx="666307" cy="412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E1331A6D-9334-B803-95F5-54C05923CE21}"/>
                  </a:ext>
                </a:extLst>
              </p:cNvPr>
              <p:cNvSpPr txBox="1"/>
              <p:nvPr/>
            </p:nvSpPr>
            <p:spPr>
              <a:xfrm>
                <a:off x="6485861" y="3423572"/>
                <a:ext cx="55117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oMath>
                  </m:oMathPara>
                </a14:m>
                <a:endParaRPr lang="en-US" dirty="0"/>
              </a:p>
            </p:txBody>
          </p:sp>
        </mc:Choice>
        <mc:Fallback>
          <p:sp>
            <p:nvSpPr>
              <p:cNvPr id="14" name="TextBox 13">
                <a:extLst>
                  <a:ext uri="{FF2B5EF4-FFF2-40B4-BE49-F238E27FC236}">
                    <a16:creationId xmlns:a16="http://schemas.microsoft.com/office/drawing/2014/main" id="{E1331A6D-9334-B803-95F5-54C05923CE21}"/>
                  </a:ext>
                </a:extLst>
              </p:cNvPr>
              <p:cNvSpPr txBox="1">
                <a:spLocks noRot="1" noChangeAspect="1" noMove="1" noResize="1" noEditPoints="1" noAdjustHandles="1" noChangeArrowheads="1" noChangeShapeType="1" noTextEdit="1"/>
              </p:cNvSpPr>
              <p:nvPr/>
            </p:nvSpPr>
            <p:spPr>
              <a:xfrm>
                <a:off x="6485861" y="3423572"/>
                <a:ext cx="55117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5E95458-7941-7B66-FD65-ED1391AA9DF6}"/>
                  </a:ext>
                </a:extLst>
              </p:cNvPr>
              <p:cNvSpPr txBox="1"/>
              <p:nvPr/>
            </p:nvSpPr>
            <p:spPr>
              <a:xfrm>
                <a:off x="7161085" y="3441036"/>
                <a:ext cx="538865"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oMath>
                  </m:oMathPara>
                </a14:m>
                <a:endParaRPr lang="en-US" dirty="0"/>
              </a:p>
            </p:txBody>
          </p:sp>
        </mc:Choice>
        <mc:Fallback>
          <p:sp>
            <p:nvSpPr>
              <p:cNvPr id="15" name="TextBox 14">
                <a:extLst>
                  <a:ext uri="{FF2B5EF4-FFF2-40B4-BE49-F238E27FC236}">
                    <a16:creationId xmlns:a16="http://schemas.microsoft.com/office/drawing/2014/main" id="{E5E95458-7941-7B66-FD65-ED1391AA9DF6}"/>
                  </a:ext>
                </a:extLst>
              </p:cNvPr>
              <p:cNvSpPr txBox="1">
                <a:spLocks noRot="1" noChangeAspect="1" noMove="1" noResize="1" noEditPoints="1" noAdjustHandles="1" noChangeArrowheads="1" noChangeShapeType="1" noTextEdit="1"/>
              </p:cNvSpPr>
              <p:nvPr/>
            </p:nvSpPr>
            <p:spPr>
              <a:xfrm>
                <a:off x="7161085" y="3441036"/>
                <a:ext cx="538865" cy="369332"/>
              </a:xfrm>
              <a:prstGeom prst="rect">
                <a:avLst/>
              </a:prstGeom>
              <a:blipFill>
                <a:blip r:embed="rId5"/>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FBE67963-F5A3-9A04-FEB0-0AA34EB9E7E6}"/>
              </a:ext>
            </a:extLst>
          </p:cNvPr>
          <p:cNvCxnSpPr>
            <a:cxnSpLocks/>
          </p:cNvCxnSpPr>
          <p:nvPr/>
        </p:nvCxnSpPr>
        <p:spPr>
          <a:xfrm flipH="1" flipV="1">
            <a:off x="5302102" y="4233326"/>
            <a:ext cx="396949" cy="328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9B25349C-B25B-DD6B-AD2D-FEC1DA276116}"/>
                  </a:ext>
                </a:extLst>
              </p:cNvPr>
              <p:cNvSpPr txBox="1"/>
              <p:nvPr/>
            </p:nvSpPr>
            <p:spPr>
              <a:xfrm>
                <a:off x="5629025" y="4376701"/>
                <a:ext cx="41505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1</m:t>
                          </m:r>
                        </m:sub>
                      </m:sSub>
                    </m:oMath>
                  </m:oMathPara>
                </a14:m>
                <a:endParaRPr lang="en-US" dirty="0"/>
              </a:p>
            </p:txBody>
          </p:sp>
        </mc:Choice>
        <mc:Fallback>
          <p:sp>
            <p:nvSpPr>
              <p:cNvPr id="19" name="TextBox 18">
                <a:extLst>
                  <a:ext uri="{FF2B5EF4-FFF2-40B4-BE49-F238E27FC236}">
                    <a16:creationId xmlns:a16="http://schemas.microsoft.com/office/drawing/2014/main" id="{9B25349C-B25B-DD6B-AD2D-FEC1DA276116}"/>
                  </a:ext>
                </a:extLst>
              </p:cNvPr>
              <p:cNvSpPr txBox="1">
                <a:spLocks noRot="1" noChangeAspect="1" noMove="1" noResize="1" noEditPoints="1" noAdjustHandles="1" noChangeArrowheads="1" noChangeShapeType="1" noTextEdit="1"/>
              </p:cNvSpPr>
              <p:nvPr/>
            </p:nvSpPr>
            <p:spPr>
              <a:xfrm>
                <a:off x="5629025" y="4376701"/>
                <a:ext cx="415050"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A4F18087-83BF-D7DD-0CE0-1113BE5EA76C}"/>
                  </a:ext>
                </a:extLst>
              </p:cNvPr>
              <p:cNvSpPr txBox="1"/>
              <p:nvPr/>
            </p:nvSpPr>
            <p:spPr>
              <a:xfrm>
                <a:off x="5838646" y="4376701"/>
                <a:ext cx="821393"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2</m:t>
                          </m:r>
                        </m:sub>
                      </m:sSub>
                    </m:oMath>
                  </m:oMathPara>
                </a14:m>
                <a:endParaRPr lang="en-US" dirty="0"/>
              </a:p>
            </p:txBody>
          </p:sp>
        </mc:Choice>
        <mc:Fallback>
          <p:sp>
            <p:nvSpPr>
              <p:cNvPr id="20" name="TextBox 19">
                <a:extLst>
                  <a:ext uri="{FF2B5EF4-FFF2-40B4-BE49-F238E27FC236}">
                    <a16:creationId xmlns:a16="http://schemas.microsoft.com/office/drawing/2014/main" id="{A4F18087-83BF-D7DD-0CE0-1113BE5EA76C}"/>
                  </a:ext>
                </a:extLst>
              </p:cNvPr>
              <p:cNvSpPr txBox="1">
                <a:spLocks noRot="1" noChangeAspect="1" noMove="1" noResize="1" noEditPoints="1" noAdjustHandles="1" noChangeArrowheads="1" noChangeShapeType="1" noTextEdit="1"/>
              </p:cNvSpPr>
              <p:nvPr/>
            </p:nvSpPr>
            <p:spPr>
              <a:xfrm>
                <a:off x="5838646" y="4376701"/>
                <a:ext cx="821393" cy="369332"/>
              </a:xfrm>
              <a:prstGeom prst="rect">
                <a:avLst/>
              </a:prstGeom>
              <a:blipFill>
                <a:blip r:embed="rId7"/>
                <a:stretch>
                  <a:fillRect b="-13333"/>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7ED93208-DE81-CA7B-A33D-EDB8A34887A9}"/>
              </a:ext>
            </a:extLst>
          </p:cNvPr>
          <p:cNvCxnSpPr>
            <a:cxnSpLocks/>
          </p:cNvCxnSpPr>
          <p:nvPr/>
        </p:nvCxnSpPr>
        <p:spPr>
          <a:xfrm flipH="1" flipV="1">
            <a:off x="5720021" y="4240526"/>
            <a:ext cx="396949" cy="328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E95A585-935E-B0C3-27F9-AD46C919EAB3}"/>
              </a:ext>
            </a:extLst>
          </p:cNvPr>
          <p:cNvCxnSpPr>
            <a:cxnSpLocks/>
          </p:cNvCxnSpPr>
          <p:nvPr/>
        </p:nvCxnSpPr>
        <p:spPr>
          <a:xfrm flipH="1" flipV="1">
            <a:off x="1605516" y="2897168"/>
            <a:ext cx="265814" cy="207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D044720C-F7C1-29D4-1B64-BC641E4E9730}"/>
                  </a:ext>
                </a:extLst>
              </p:cNvPr>
              <p:cNvSpPr txBox="1"/>
              <p:nvPr/>
            </p:nvSpPr>
            <p:spPr>
              <a:xfrm>
                <a:off x="1765607" y="2920041"/>
                <a:ext cx="32489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𝑗</m:t>
                      </m:r>
                    </m:oMath>
                  </m:oMathPara>
                </a14:m>
                <a:endParaRPr lang="en-US" dirty="0"/>
              </a:p>
            </p:txBody>
          </p:sp>
        </mc:Choice>
        <mc:Fallback>
          <p:sp>
            <p:nvSpPr>
              <p:cNvPr id="24" name="TextBox 23">
                <a:extLst>
                  <a:ext uri="{FF2B5EF4-FFF2-40B4-BE49-F238E27FC236}">
                    <a16:creationId xmlns:a16="http://schemas.microsoft.com/office/drawing/2014/main" id="{D044720C-F7C1-29D4-1B64-BC641E4E9730}"/>
                  </a:ext>
                </a:extLst>
              </p:cNvPr>
              <p:cNvSpPr txBox="1">
                <a:spLocks noRot="1" noChangeAspect="1" noMove="1" noResize="1" noEditPoints="1" noAdjustHandles="1" noChangeArrowheads="1" noChangeShapeType="1" noTextEdit="1"/>
              </p:cNvSpPr>
              <p:nvPr/>
            </p:nvSpPr>
            <p:spPr>
              <a:xfrm>
                <a:off x="1765607" y="2920041"/>
                <a:ext cx="324897" cy="369332"/>
              </a:xfrm>
              <a:prstGeom prst="rect">
                <a:avLst/>
              </a:prstGeom>
              <a:blipFill>
                <a:blip r:embed="rId8"/>
                <a:stretch>
                  <a:fillRect b="-96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CEDF5A2-7260-1E51-1D12-024DEBDF4D57}"/>
                  </a:ext>
                </a:extLst>
              </p:cNvPr>
              <p:cNvSpPr txBox="1"/>
              <p:nvPr/>
            </p:nvSpPr>
            <p:spPr>
              <a:xfrm>
                <a:off x="2250595" y="2944655"/>
                <a:ext cx="435504"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p:txBody>
          </p:sp>
        </mc:Choice>
        <mc:Fallback>
          <p:sp>
            <p:nvSpPr>
              <p:cNvPr id="25" name="TextBox 24">
                <a:extLst>
                  <a:ext uri="{FF2B5EF4-FFF2-40B4-BE49-F238E27FC236}">
                    <a16:creationId xmlns:a16="http://schemas.microsoft.com/office/drawing/2014/main" id="{5CEDF5A2-7260-1E51-1D12-024DEBDF4D57}"/>
                  </a:ext>
                </a:extLst>
              </p:cNvPr>
              <p:cNvSpPr txBox="1">
                <a:spLocks noRot="1" noChangeAspect="1" noMove="1" noResize="1" noEditPoints="1" noAdjustHandles="1" noChangeArrowheads="1" noChangeShapeType="1" noTextEdit="1"/>
              </p:cNvSpPr>
              <p:nvPr/>
            </p:nvSpPr>
            <p:spPr>
              <a:xfrm>
                <a:off x="2250595" y="2944655"/>
                <a:ext cx="435504" cy="369332"/>
              </a:xfrm>
              <a:prstGeom prst="rect">
                <a:avLst/>
              </a:prstGeom>
              <a:blipFill>
                <a:blip r:embed="rId9"/>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05FF82E9-0077-86EA-EF2E-83D84DB8461A}"/>
              </a:ext>
            </a:extLst>
          </p:cNvPr>
          <p:cNvCxnSpPr>
            <a:cxnSpLocks/>
          </p:cNvCxnSpPr>
          <p:nvPr/>
        </p:nvCxnSpPr>
        <p:spPr>
          <a:xfrm flipH="1" flipV="1">
            <a:off x="2090504" y="2855431"/>
            <a:ext cx="265814" cy="207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90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itle 1">
                <a:extLst>
                  <a:ext uri="{FF2B5EF4-FFF2-40B4-BE49-F238E27FC236}">
                    <a16:creationId xmlns:a16="http://schemas.microsoft.com/office/drawing/2014/main" id="{50D3BF20-5271-FD8E-1A5B-7E7542D679D1}"/>
                  </a:ext>
                </a:extLst>
              </p:cNvPr>
              <p:cNvSpPr txBox="1">
                <a:spLocks/>
              </p:cNvSpPr>
              <p:nvPr/>
            </p:nvSpPr>
            <p:spPr>
              <a:xfrm>
                <a:off x="838200" y="111739"/>
                <a:ext cx="10515600" cy="1325563"/>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Clebsch-Gordan Coefficients</a:t>
                </a:r>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𝑗</m:t>
                        </m:r>
                      </m:e>
                      <m:sub>
                        <m:r>
                          <a:rPr lang="en-US" i="1" dirty="0" smtClean="0">
                            <a:latin typeface="Cambria Math" panose="02040503050406030204" pitchFamily="18" charset="0"/>
                          </a:rPr>
                          <m:t>1</m:t>
                        </m:r>
                      </m:sub>
                    </m:sSub>
                    <m:r>
                      <a:rPr lang="en-US" i="1" dirty="0" smtClean="0">
                        <a:latin typeface="Cambria Math" panose="02040503050406030204" pitchFamily="18" charset="0"/>
                      </a:rPr>
                      <m:t>=1</m:t>
                    </m:r>
                  </m:oMath>
                </a14:m>
                <a:r>
                  <a:rPr lang="en-US" dirty="0"/>
                  <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𝑗</m:t>
                        </m:r>
                      </m:e>
                      <m:sub>
                        <m:r>
                          <a:rPr lang="en-US" i="1" dirty="0" smtClean="0">
                            <a:latin typeface="Cambria Math" panose="02040503050406030204" pitchFamily="18" charset="0"/>
                          </a:rPr>
                          <m:t>2</m:t>
                        </m:r>
                      </m:sub>
                    </m:sSub>
                    <m:r>
                      <a:rPr lang="en-US" i="1" dirty="0">
                        <a:latin typeface="Cambria Math" panose="02040503050406030204" pitchFamily="18" charset="0"/>
                      </a:rPr>
                      <m:t>=1</m:t>
                    </m:r>
                    <m:r>
                      <a:rPr lang="en-US" i="1" dirty="0" smtClean="0">
                        <a:latin typeface="Cambria Math" panose="02040503050406030204" pitchFamily="18" charset="0"/>
                      </a:rPr>
                      <m:t>/2</m:t>
                    </m:r>
                  </m:oMath>
                </a14:m>
                <a:r>
                  <a:rPr lang="en-US" dirty="0"/>
                  <a:t> </a:t>
                </a:r>
              </a:p>
            </p:txBody>
          </p:sp>
        </mc:Choice>
        <mc:Fallback>
          <p:sp>
            <p:nvSpPr>
              <p:cNvPr id="4" name="Title 1">
                <a:extLst>
                  <a:ext uri="{FF2B5EF4-FFF2-40B4-BE49-F238E27FC236}">
                    <a16:creationId xmlns:a16="http://schemas.microsoft.com/office/drawing/2014/main" id="{50D3BF20-5271-FD8E-1A5B-7E7542D679D1}"/>
                  </a:ext>
                </a:extLst>
              </p:cNvPr>
              <p:cNvSpPr txBox="1">
                <a:spLocks noRot="1" noChangeAspect="1" noMove="1" noResize="1" noEditPoints="1" noAdjustHandles="1" noChangeArrowheads="1" noChangeShapeType="1" noTextEdit="1"/>
              </p:cNvSpPr>
              <p:nvPr/>
            </p:nvSpPr>
            <p:spPr>
              <a:xfrm>
                <a:off x="838200" y="111739"/>
                <a:ext cx="10515600" cy="1325563"/>
              </a:xfrm>
              <a:prstGeom prst="rect">
                <a:avLst/>
              </a:prstGeom>
              <a:blipFill>
                <a:blip r:embed="rId2"/>
                <a:stretch>
                  <a:fillRect l="-217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2C010EE-B7A4-2000-5B9D-72CFFDE4CEC1}"/>
              </a:ext>
            </a:extLst>
          </p:cNvPr>
          <p:cNvSpPr txBox="1"/>
          <p:nvPr/>
        </p:nvSpPr>
        <p:spPr>
          <a:xfrm>
            <a:off x="838200" y="1437302"/>
            <a:ext cx="4939044" cy="369332"/>
          </a:xfrm>
          <a:prstGeom prst="rect">
            <a:avLst/>
          </a:prstGeom>
          <a:noFill/>
        </p:spPr>
        <p:txBody>
          <a:bodyPr wrap="none" rtlCol="0">
            <a:spAutoFit/>
          </a:bodyPr>
          <a:lstStyle/>
          <a:p>
            <a:r>
              <a:rPr lang="en-US" dirty="0"/>
              <a:t>This gives the other two CG coefficients as follows</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94EC0B6A-F96F-C6E8-7CB5-3B433A39186A}"/>
                  </a:ext>
                </a:extLst>
              </p:cNvPr>
              <p:cNvSpPr txBox="1"/>
              <p:nvPr/>
            </p:nvSpPr>
            <p:spPr>
              <a:xfrm>
                <a:off x="3873838" y="1932308"/>
                <a:ext cx="3979936" cy="1496692"/>
              </a:xfrm>
              <a:prstGeom prst="rect">
                <a:avLst/>
              </a:prstGeom>
              <a:noFill/>
            </p:spPr>
            <p:txBody>
              <a:bodyPr wrap="none" rtlCol="0">
                <a:spAutoFit/>
              </a:bodyPr>
              <a:lstStyle/>
              <a:p>
                <a14:m>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1,1/2;</m:t>
                        </m:r>
                        <m:r>
                          <a:rPr lang="en-US" b="0" i="1" smtClean="0">
                            <a:latin typeface="Cambria Math" panose="02040503050406030204" pitchFamily="18" charset="0"/>
                          </a:rPr>
                          <m:t>1</m:t>
                        </m:r>
                        <m:r>
                          <a:rPr lang="en-US" i="1">
                            <a:latin typeface="Cambria Math" panose="02040503050406030204" pitchFamily="18" charset="0"/>
                          </a:rPr>
                          <m:t>/2;1/2</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1/2</m:t>
                        </m:r>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  </m:t>
                        </m:r>
                        <m:r>
                          <a:rPr lang="en-US" b="0" i="1" smtClean="0">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/2</m:t>
                        </m:r>
                      </m:e>
                    </m:d>
                  </m:oMath>
                </a14:m>
                <a:r>
                  <a:rPr lang="en-US" dirty="0"/>
                  <a:t> = </a:t>
                </a:r>
                <a14:m>
                  <m:oMath xmlns:m="http://schemas.openxmlformats.org/officeDocument/2006/math">
                    <m:rad>
                      <m:radPr>
                        <m:degHide m:val="on"/>
                        <m:ctrlPr>
                          <a:rPr lang="en-US" i="1" dirty="0" smtClean="0">
                            <a:latin typeface="Cambria Math" panose="02040503050406030204" pitchFamily="18" charset="0"/>
                          </a:rPr>
                        </m:ctrlPr>
                      </m:radPr>
                      <m:deg/>
                      <m:e>
                        <m:f>
                          <m:fPr>
                            <m:ctrlPr>
                              <a:rPr lang="en-US" i="1" dirty="0" smtClean="0">
                                <a:latin typeface="Cambria Math" panose="02040503050406030204" pitchFamily="18" charset="0"/>
                              </a:rPr>
                            </m:ctrlPr>
                          </m:fPr>
                          <m:num>
                            <m:r>
                              <a:rPr lang="en-US" b="0" i="1" dirty="0" smtClean="0">
                                <a:latin typeface="Cambria Math" panose="02040503050406030204" pitchFamily="18" charset="0"/>
                              </a:rPr>
                              <m:t>2</m:t>
                            </m:r>
                          </m:num>
                          <m:den>
                            <m:r>
                              <a:rPr lang="en-US" b="0" i="1" dirty="0" smtClean="0">
                                <a:latin typeface="Cambria Math" panose="02040503050406030204" pitchFamily="18" charset="0"/>
                              </a:rPr>
                              <m:t>3</m:t>
                            </m:r>
                          </m:den>
                        </m:f>
                      </m:e>
                    </m:rad>
                  </m:oMath>
                </a14:m>
                <a:endParaRPr lang="en-US" dirty="0"/>
              </a:p>
              <a:p>
                <a:endParaRPr lang="en-US" dirty="0"/>
              </a:p>
              <a:p>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1,1/2;</m:t>
                        </m:r>
                        <m:r>
                          <a:rPr lang="en-US" b="0" i="1" smtClean="0">
                            <a:latin typeface="Cambria Math" panose="02040503050406030204" pitchFamily="18" charset="0"/>
                          </a:rPr>
                          <m:t>1</m:t>
                        </m:r>
                        <m:r>
                          <a:rPr lang="en-US" i="1">
                            <a:latin typeface="Cambria Math" panose="02040503050406030204" pitchFamily="18" charset="0"/>
                          </a:rPr>
                          <m:t>/2;1/2</m:t>
                        </m:r>
                      </m:e>
                    </m:d>
                    <m:r>
                      <a:rPr lang="en-US"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1/2</m:t>
                        </m:r>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 </m:t>
                        </m:r>
                        <m:r>
                          <a:rPr lang="en-US" b="0" i="1" smtClean="0">
                            <a:latin typeface="Cambria Math" panose="02040503050406030204" pitchFamily="18" charset="0"/>
                          </a:rPr>
                          <m:t>1</m:t>
                        </m:r>
                        <m:r>
                          <a:rPr lang="en-US" i="1">
                            <a:latin typeface="Cambria Math" panose="02040503050406030204" pitchFamily="18" charset="0"/>
                          </a:rPr>
                          <m:t>/2</m:t>
                        </m:r>
                      </m:e>
                    </m:d>
                  </m:oMath>
                </a14:m>
                <a:r>
                  <a:rPr lang="en-US" dirty="0"/>
                  <a:t> = </a:t>
                </a:r>
                <a14:m>
                  <m:oMath xmlns:m="http://schemas.openxmlformats.org/officeDocument/2006/math">
                    <m:r>
                      <a:rPr lang="en-US" b="0" i="0" dirty="0" smtClean="0">
                        <a:latin typeface="Cambria Math" panose="02040503050406030204" pitchFamily="18" charset="0"/>
                      </a:rPr>
                      <m:t>−</m:t>
                    </m:r>
                    <m:rad>
                      <m:radPr>
                        <m:degHide m:val="on"/>
                        <m:ctrlPr>
                          <a:rPr lang="en-US" i="1" dirty="0">
                            <a:latin typeface="Cambria Math" panose="02040503050406030204" pitchFamily="18" charset="0"/>
                          </a:rPr>
                        </m:ctrlPr>
                      </m:radPr>
                      <m:deg/>
                      <m:e>
                        <m:f>
                          <m:fPr>
                            <m:ctrlPr>
                              <a:rPr lang="en-US" i="1" dirty="0">
                                <a:latin typeface="Cambria Math" panose="02040503050406030204" pitchFamily="18" charset="0"/>
                              </a:rPr>
                            </m:ctrlPr>
                          </m:fPr>
                          <m:num>
                            <m:r>
                              <a:rPr lang="en-US" b="0" i="1" dirty="0" smtClean="0">
                                <a:latin typeface="Cambria Math" panose="02040503050406030204" pitchFamily="18" charset="0"/>
                              </a:rPr>
                              <m:t>1</m:t>
                            </m:r>
                          </m:num>
                          <m:den>
                            <m:r>
                              <a:rPr lang="en-US" i="1" dirty="0">
                                <a:latin typeface="Cambria Math" panose="02040503050406030204" pitchFamily="18" charset="0"/>
                              </a:rPr>
                              <m:t>3</m:t>
                            </m:r>
                          </m:den>
                        </m:f>
                      </m:e>
                    </m:rad>
                  </m:oMath>
                </a14:m>
                <a:endParaRPr lang="en-US" dirty="0"/>
              </a:p>
            </p:txBody>
          </p:sp>
        </mc:Choice>
        <mc:Fallback>
          <p:sp>
            <p:nvSpPr>
              <p:cNvPr id="6" name="TextBox 5">
                <a:extLst>
                  <a:ext uri="{FF2B5EF4-FFF2-40B4-BE49-F238E27FC236}">
                    <a16:creationId xmlns:a16="http://schemas.microsoft.com/office/drawing/2014/main" id="{94EC0B6A-F96F-C6E8-7CB5-3B433A39186A}"/>
                  </a:ext>
                </a:extLst>
              </p:cNvPr>
              <p:cNvSpPr txBox="1">
                <a:spLocks noRot="1" noChangeAspect="1" noMove="1" noResize="1" noEditPoints="1" noAdjustHandles="1" noChangeArrowheads="1" noChangeShapeType="1" noTextEdit="1"/>
              </p:cNvSpPr>
              <p:nvPr/>
            </p:nvSpPr>
            <p:spPr>
              <a:xfrm>
                <a:off x="3873838" y="1932308"/>
                <a:ext cx="3979936" cy="1496692"/>
              </a:xfrm>
              <a:prstGeom prst="rect">
                <a:avLst/>
              </a:prstGeom>
              <a:blipFill>
                <a:blip r:embed="rId3"/>
                <a:stretch>
                  <a:fillRect l="-7937" t="-16807" b="-32773"/>
                </a:stretch>
              </a:blipFill>
            </p:spPr>
            <p:txBody>
              <a:bodyPr/>
              <a:lstStyle/>
              <a:p>
                <a:r>
                  <a:rPr lang="en-US">
                    <a:noFill/>
                  </a:rPr>
                  <a:t> </a:t>
                </a:r>
              </a:p>
            </p:txBody>
          </p:sp>
        </mc:Fallback>
      </mc:AlternateContent>
    </p:spTree>
    <p:extLst>
      <p:ext uri="{BB962C8B-B14F-4D97-AF65-F5344CB8AC3E}">
        <p14:creationId xmlns:p14="http://schemas.microsoft.com/office/powerpoint/2010/main" val="204589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996C7-97C0-6348-CC7C-EE8CFC2B09E7}"/>
              </a:ext>
            </a:extLst>
          </p:cNvPr>
          <p:cNvSpPr>
            <a:spLocks noGrp="1"/>
          </p:cNvSpPr>
          <p:nvPr>
            <p:ph type="title"/>
          </p:nvPr>
        </p:nvSpPr>
        <p:spPr>
          <a:xfrm>
            <a:off x="2734596" y="0"/>
            <a:ext cx="6722806" cy="1325563"/>
          </a:xfrm>
        </p:spPr>
        <p:txBody>
          <a:bodyPr/>
          <a:lstStyle/>
          <a:p>
            <a:r>
              <a:rPr lang="en-US" b="1" dirty="0"/>
              <a:t>The Wigner-Eckart theorem</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0F2CFF9-DD0C-1E24-1219-EA25949ED4E4}"/>
                  </a:ext>
                </a:extLst>
              </p:cNvPr>
              <p:cNvSpPr txBox="1"/>
              <p:nvPr/>
            </p:nvSpPr>
            <p:spPr>
              <a:xfrm>
                <a:off x="598080" y="1178428"/>
                <a:ext cx="10995837" cy="5044843"/>
              </a:xfrm>
              <a:prstGeom prst="rect">
                <a:avLst/>
              </a:prstGeom>
              <a:noFill/>
            </p:spPr>
            <p:txBody>
              <a:bodyPr wrap="square">
                <a:spAutoFit/>
              </a:bodyPr>
              <a:lstStyle/>
              <a:p>
                <a:r>
                  <a:rPr lang="en-US" dirty="0"/>
                  <a:t>The Wigner–Eckart theorem is a theorem of representation theory and quantum mechanics. It states that </a:t>
                </a:r>
              </a:p>
              <a:p>
                <a:r>
                  <a:rPr lang="en-US" dirty="0"/>
                  <a:t>``matrix elements of spherical tensor operators in the basis of angular momentum eigenstates can be expressed as the product of two factors, one of which is independent of angular momentum orientation, and the other a </a:t>
                </a:r>
                <a:r>
                  <a:rPr lang="en-US" dirty="0" err="1"/>
                  <a:t>Clebsch</a:t>
                </a:r>
                <a:r>
                  <a:rPr lang="en-US" dirty="0"/>
                  <a:t>–Gordan coefficient.</a:t>
                </a:r>
              </a:p>
              <a:p>
                <a:endParaRPr lang="en-US" dirty="0"/>
              </a:p>
              <a:p>
                <a:r>
                  <a:rPr lang="en-US" dirty="0"/>
                  <a:t>Mathematically, the Wigner–Eckart theorem is generally stated in the following way. Given a tensor operator </a:t>
                </a:r>
                <a14:m>
                  <m:oMath xmlns:m="http://schemas.openxmlformats.org/officeDocument/2006/math">
                    <m:sSup>
                      <m:sSupPr>
                        <m:ctrlPr>
                          <a:rPr lang="en-US" b="0" i="1" smtClean="0">
                            <a:latin typeface="Cambria Math" panose="02040503050406030204" pitchFamily="18" charset="0"/>
                          </a:rPr>
                        </m:ctrlPr>
                      </m:sSupPr>
                      <m:e>
                        <m:r>
                          <a:rPr lang="en-US" i="1">
                            <a:latin typeface="Cambria Math" panose="02040503050406030204" pitchFamily="18" charset="0"/>
                          </a:rPr>
                          <m:t>𝑇</m:t>
                        </m:r>
                      </m:e>
                      <m: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sup>
                    </m:sSup>
                  </m:oMath>
                </a14:m>
                <a:r>
                  <a:rPr lang="en-US" dirty="0"/>
                  <a:t> and two states of angular momentum </a:t>
                </a:r>
                <a14:m>
                  <m:oMath xmlns:m="http://schemas.openxmlformats.org/officeDocument/2006/math">
                    <m:r>
                      <a:rPr lang="en-US" i="1" dirty="0" smtClean="0">
                        <a:latin typeface="Cambria Math" panose="02040503050406030204" pitchFamily="18" charset="0"/>
                      </a:rPr>
                      <m:t>𝑗</m:t>
                    </m:r>
                  </m:oMath>
                </a14:m>
                <a:r>
                  <a:rPr lang="en-US" dirty="0"/>
                  <a:t> and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m:t>
                    </m:r>
                  </m:oMath>
                </a14:m>
                <a:r>
                  <a:rPr lang="en-US" dirty="0"/>
                  <a:t> there exists a constant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𝑇</m:t>
                        </m:r>
                      </m:e>
                      <m:sup>
                        <m:d>
                          <m:dPr>
                            <m:ctrlPr>
                              <a:rPr lang="en-US" i="1">
                                <a:latin typeface="Cambria Math" panose="02040503050406030204" pitchFamily="18" charset="0"/>
                              </a:rPr>
                            </m:ctrlPr>
                          </m:dPr>
                          <m:e>
                            <m:r>
                              <a:rPr lang="en-US" i="1">
                                <a:latin typeface="Cambria Math" panose="02040503050406030204" pitchFamily="18" charset="0"/>
                              </a:rPr>
                              <m:t>𝑘</m:t>
                            </m:r>
                          </m:e>
                        </m:d>
                      </m:sup>
                    </m:sSup>
                    <m:r>
                      <a:rPr lang="en-US" b="0" i="1" smtClean="0">
                        <a:latin typeface="Cambria Math" panose="02040503050406030204" pitchFamily="18" charset="0"/>
                      </a:rPr>
                      <m:t>|</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𝑗</m:t>
                        </m:r>
                        <m:r>
                          <a:rPr lang="en-US" b="0" i="1" smtClean="0">
                            <a:latin typeface="Cambria Math" panose="02040503050406030204" pitchFamily="18" charset="0"/>
                          </a:rPr>
                          <m:t>′</m:t>
                        </m:r>
                      </m:e>
                    </m:d>
                  </m:oMath>
                </a14:m>
                <a:r>
                  <a:rPr lang="en-US" dirty="0"/>
                  <a:t> such that for all </a:t>
                </a:r>
                <a14:m>
                  <m:oMath xmlns:m="http://schemas.openxmlformats.org/officeDocument/2006/math">
                    <m:r>
                      <a:rPr lang="en-US" i="1" dirty="0" smtClean="0">
                        <a:latin typeface="Cambria Math" panose="02040503050406030204" pitchFamily="18" charset="0"/>
                      </a:rPr>
                      <m:t>𝑚</m:t>
                    </m:r>
                  </m:oMath>
                </a14:m>
                <a:r>
                  <a:rPr lang="en-US" dirty="0"/>
                  <a:t> and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m:t>
                    </m:r>
                  </m:oMath>
                </a14:m>
                <a:r>
                  <a:rPr lang="en-US" dirty="0"/>
                  <a:t> and </a:t>
                </a:r>
                <a14:m>
                  <m:oMath xmlns:m="http://schemas.openxmlformats.org/officeDocument/2006/math">
                    <m:r>
                      <a:rPr lang="en-US" i="1" dirty="0" smtClean="0">
                        <a:latin typeface="Cambria Math" panose="02040503050406030204" pitchFamily="18" charset="0"/>
                      </a:rPr>
                      <m:t>𝑞</m:t>
                    </m:r>
                  </m:oMath>
                </a14:m>
                <a:r>
                  <a:rPr lang="en-US" dirty="0"/>
                  <a:t> the following equation is satisfied</a:t>
                </a:r>
              </a:p>
              <a:p>
                <a:endParaRPr lang="en-US" dirty="0"/>
              </a:p>
              <a:p>
                <a:pPr algn="ct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e>
                    </m:d>
                    <m:sSubSup>
                      <m:sSubSupPr>
                        <m:ctrlPr>
                          <a:rPr lang="en-US" i="1">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𝑞</m:t>
                        </m:r>
                      </m:sub>
                      <m: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sup>
                    </m:sSubSup>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𝑗</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m:t>
                            </m:r>
                          </m:sup>
                        </m:sSup>
                      </m:e>
                    </m:d>
                    <m:r>
                      <a:rPr lang="en-US" b="0" i="1" smtClean="0">
                        <a:latin typeface="Cambria Math" panose="02040503050406030204" pitchFamily="18" charset="0"/>
                      </a:rPr>
                      <m:t>=</m:t>
                    </m:r>
                  </m:oMath>
                </a14:m>
                <a:r>
                  <a:rPr lang="en-US" dirty="0"/>
                  <a:t>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𝑞</m:t>
                        </m:r>
                        <m:r>
                          <a:rPr lang="en-US" i="1">
                            <a:latin typeface="Cambria Math" panose="02040503050406030204" pitchFamily="18" charset="0"/>
                          </a:rPr>
                          <m:t>|</m:t>
                        </m:r>
                      </m:e>
                    </m:d>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𝑗</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m:t>
                            </m:r>
                          </m:sup>
                        </m:sSup>
                      </m:e>
                    </m:d>
                    <m:r>
                      <a:rPr lang="en-US" b="0" i="1" smtClean="0">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𝑗</m:t>
                        </m:r>
                      </m:e>
                    </m:d>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𝑇</m:t>
                        </m:r>
                      </m:e>
                      <m:sup>
                        <m:d>
                          <m:dPr>
                            <m:ctrlPr>
                              <a:rPr lang="en-US" i="1">
                                <a:latin typeface="Cambria Math" panose="02040503050406030204" pitchFamily="18" charset="0"/>
                              </a:rPr>
                            </m:ctrlPr>
                          </m:dPr>
                          <m:e>
                            <m:r>
                              <a:rPr lang="en-US" i="1">
                                <a:latin typeface="Cambria Math" panose="02040503050406030204" pitchFamily="18" charset="0"/>
                              </a:rPr>
                              <m:t>𝑘</m:t>
                            </m:r>
                          </m:e>
                        </m:d>
                      </m:sup>
                    </m:sSup>
                    <m:r>
                      <a:rPr lang="en-US" i="1">
                        <a:latin typeface="Cambria Math" panose="02040503050406030204" pitchFamily="18" charset="0"/>
                      </a:rPr>
                      <m:t>|</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e>
                    </m:d>
                  </m:oMath>
                </a14:m>
                <a:endParaRPr lang="en-US" dirty="0"/>
              </a:p>
              <a:p>
                <a:r>
                  <a:rPr lang="en-US" dirty="0"/>
                  <a:t>where:</a:t>
                </a:r>
              </a:p>
              <a:p>
                <a:endParaRPr lang="en-US" dirty="0"/>
              </a:p>
              <a:p>
                <a:pPr marL="342900" indent="-342900">
                  <a:buAutoNum type="arabicPeriod"/>
                </a:pPr>
                <a14:m>
                  <m:oMath xmlns:m="http://schemas.openxmlformats.org/officeDocument/2006/math">
                    <m:sSubSup>
                      <m:sSubSupPr>
                        <m:ctrlPr>
                          <a:rPr lang="en-US" i="1" smtClean="0">
                            <a:latin typeface="Cambria Math" panose="02040503050406030204" pitchFamily="18" charset="0"/>
                          </a:rPr>
                        </m:ctrlPr>
                      </m:sSubSupPr>
                      <m:e>
                        <m:r>
                          <a:rPr lang="en-US" i="1">
                            <a:latin typeface="Cambria Math" panose="02040503050406030204" pitchFamily="18" charset="0"/>
                          </a:rPr>
                          <m:t>𝑇</m:t>
                        </m:r>
                      </m:e>
                      <m:sub>
                        <m:r>
                          <a:rPr lang="en-US" i="1">
                            <a:latin typeface="Cambria Math" panose="02040503050406030204" pitchFamily="18" charset="0"/>
                          </a:rPr>
                          <m:t>𝑞</m:t>
                        </m:r>
                      </m:sub>
                      <m: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sup>
                    </m:sSubSup>
                  </m:oMath>
                </a14:m>
                <a:r>
                  <a:rPr lang="en-US" dirty="0"/>
                  <a:t> is the </a:t>
                </a:r>
                <a14:m>
                  <m:oMath xmlns:m="http://schemas.openxmlformats.org/officeDocument/2006/math">
                    <m:r>
                      <a:rPr lang="en-US" i="1" dirty="0" smtClean="0">
                        <a:latin typeface="Cambria Math" panose="02040503050406030204" pitchFamily="18" charset="0"/>
                      </a:rPr>
                      <m:t>𝑞</m:t>
                    </m:r>
                  </m:oMath>
                </a14:m>
                <a:r>
                  <a:rPr lang="en-US" dirty="0"/>
                  <a:t>-</a:t>
                </a:r>
                <a:r>
                  <a:rPr lang="en-US" dirty="0" err="1"/>
                  <a:t>th</a:t>
                </a:r>
                <a:r>
                  <a:rPr lang="en-US" dirty="0"/>
                  <a:t> component of the spherical tensor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𝑇</m:t>
                        </m:r>
                      </m:e>
                      <m: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sup>
                    </m:sSup>
                  </m:oMath>
                </a14:m>
                <a:r>
                  <a:rPr lang="en-US" dirty="0"/>
                  <a:t> of rank </a:t>
                </a:r>
                <a14:m>
                  <m:oMath xmlns:m="http://schemas.openxmlformats.org/officeDocument/2006/math">
                    <m:r>
                      <a:rPr lang="en-US" i="1" dirty="0" smtClean="0">
                        <a:latin typeface="Cambria Math" panose="02040503050406030204" pitchFamily="18" charset="0"/>
                      </a:rPr>
                      <m:t>𝑘</m:t>
                    </m:r>
                  </m:oMath>
                </a14:m>
                <a:r>
                  <a:rPr lang="en-US" dirty="0"/>
                  <a:t> </a:t>
                </a:r>
              </a:p>
              <a:p>
                <a:pPr marL="342900" indent="-342900">
                  <a:buAutoNum type="arabicPeriod"/>
                </a:pP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𝑚</m:t>
                        </m:r>
                        <m:r>
                          <a:rPr lang="en-US" i="1" smtClean="0">
                            <a:latin typeface="Cambria Math" panose="02040503050406030204" pitchFamily="18" charset="0"/>
                          </a:rPr>
                          <m:t> </m:t>
                        </m:r>
                      </m:e>
                    </m:d>
                  </m:oMath>
                </a14:m>
                <a:r>
                  <a:rPr lang="en-US" dirty="0"/>
                  <a:t> denotes an eigenstate of total angular momentum </a:t>
                </a:r>
                <a:r>
                  <a:rPr lang="en-US" i="1" dirty="0"/>
                  <a:t>J</a:t>
                </a:r>
                <a:r>
                  <a:rPr lang="en-US" baseline="30000" dirty="0"/>
                  <a:t>2</a:t>
                </a:r>
                <a:r>
                  <a:rPr lang="en-US" dirty="0"/>
                  <a:t> and its </a:t>
                </a:r>
                <a:r>
                  <a:rPr lang="en-US" i="1" dirty="0"/>
                  <a:t>z</a:t>
                </a:r>
                <a:r>
                  <a:rPr lang="en-US" dirty="0"/>
                  <a:t> component </a:t>
                </a:r>
                <a:r>
                  <a:rPr lang="en-US" i="1" dirty="0" err="1"/>
                  <a:t>J</a:t>
                </a:r>
                <a:r>
                  <a:rPr lang="en-US" baseline="-25000" dirty="0" err="1"/>
                  <a:t>z</a:t>
                </a:r>
                <a:endParaRPr lang="en-US" dirty="0"/>
              </a:p>
              <a:p>
                <a:pPr marL="342900" indent="-342900">
                  <a:buFontTx/>
                  <a:buAutoNum type="arabicPeriod"/>
                </a:pPr>
                <a14:m>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𝑗</m:t>
                        </m:r>
                        <m:r>
                          <a:rPr lang="en-US" i="1">
                            <a:latin typeface="Cambria Math" panose="02040503050406030204" pitchFamily="18" charset="0"/>
                          </a:rPr>
                          <m:t>,</m:t>
                        </m:r>
                        <m:r>
                          <a:rPr lang="en-US" i="1">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𝑞</m:t>
                        </m:r>
                        <m:r>
                          <a:rPr lang="en-US" i="1">
                            <a:latin typeface="Cambria Math" panose="02040503050406030204" pitchFamily="18" charset="0"/>
                          </a:rPr>
                          <m:t>|</m:t>
                        </m:r>
                      </m:e>
                    </m:d>
                    <m:d>
                      <m:dPr>
                        <m:begChr m:val=""/>
                        <m:endChr m:val="⟩"/>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𝑗</m:t>
                            </m:r>
                          </m:e>
                          <m:sup>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m:t>
                            </m:r>
                          </m:sup>
                        </m:sSup>
                      </m:e>
                    </m:d>
                  </m:oMath>
                </a14:m>
                <a:r>
                  <a:rPr lang="en-US" dirty="0"/>
                  <a:t> is the Clebsch–Gordan coefficient for coupling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m:t>
                    </m:r>
                  </m:oMath>
                </a14:m>
                <a:r>
                  <a:rPr lang="en-US" dirty="0"/>
                  <a:t> with k to get </a:t>
                </a:r>
                <a14:m>
                  <m:oMath xmlns:m="http://schemas.openxmlformats.org/officeDocument/2006/math">
                    <m:r>
                      <a:rPr lang="en-US" i="1" dirty="0" smtClean="0">
                        <a:latin typeface="Cambria Math" panose="02040503050406030204" pitchFamily="18" charset="0"/>
                      </a:rPr>
                      <m:t>𝑗</m:t>
                    </m:r>
                  </m:oMath>
                </a14:m>
                <a:endParaRPr lang="en-US" dirty="0"/>
              </a:p>
              <a:p>
                <a:pPr marL="342900" indent="-342900">
                  <a:buFontTx/>
                  <a:buAutoNum type="arabicPeriod"/>
                </a:pP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b="0" i="1" smtClean="0">
                            <a:latin typeface="Cambria Math" panose="02040503050406030204" pitchFamily="18" charset="0"/>
                          </a:rPr>
                          <m:t>|</m:t>
                        </m:r>
                        <m:r>
                          <a:rPr lang="en-US" i="1">
                            <a:latin typeface="Cambria Math" panose="02040503050406030204" pitchFamily="18" charset="0"/>
                          </a:rPr>
                          <m:t>𝑇</m:t>
                        </m:r>
                      </m:e>
                      <m:sup>
                        <m:d>
                          <m:dPr>
                            <m:ctrlPr>
                              <a:rPr lang="en-US" i="1">
                                <a:latin typeface="Cambria Math" panose="02040503050406030204" pitchFamily="18" charset="0"/>
                              </a:rPr>
                            </m:ctrlPr>
                          </m:dPr>
                          <m:e>
                            <m:r>
                              <a:rPr lang="en-US" i="1">
                                <a:latin typeface="Cambria Math" panose="02040503050406030204" pitchFamily="18" charset="0"/>
                              </a:rPr>
                              <m:t>𝑘</m:t>
                            </m:r>
                          </m:e>
                        </m:d>
                      </m:sup>
                    </m:sSup>
                    <m:r>
                      <a:rPr lang="en-US" b="0" i="1" smtClean="0">
                        <a:latin typeface="Cambria Math" panose="02040503050406030204" pitchFamily="18" charset="0"/>
                      </a:rPr>
                      <m:t>|</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𝑗</m:t>
                        </m:r>
                        <m:r>
                          <a:rPr lang="en-US" b="0" i="1" smtClean="0">
                            <a:latin typeface="Cambria Math" panose="02040503050406030204" pitchFamily="18" charset="0"/>
                          </a:rPr>
                          <m:t>′</m:t>
                        </m:r>
                      </m:e>
                    </m:d>
                  </m:oMath>
                </a14:m>
                <a:r>
                  <a:rPr lang="en-US" dirty="0"/>
                  <a:t> denotes some value that does not depend on </a:t>
                </a:r>
                <a14:m>
                  <m:oMath xmlns:m="http://schemas.openxmlformats.org/officeDocument/2006/math">
                    <m:r>
                      <a:rPr lang="en-US" i="1" dirty="0" smtClean="0">
                        <a:latin typeface="Cambria Math" panose="02040503050406030204" pitchFamily="18" charset="0"/>
                      </a:rPr>
                      <m:t>𝑚</m:t>
                    </m:r>
                    <m:r>
                      <a:rPr lang="en-US" i="1" dirty="0" smtClean="0">
                        <a:latin typeface="Cambria Math" panose="02040503050406030204" pitchFamily="18" charset="0"/>
                      </a:rPr>
                      <m:t>, </m:t>
                    </m:r>
                    <m:r>
                      <a:rPr lang="en-US" i="1" dirty="0" smtClean="0">
                        <a:latin typeface="Cambria Math" panose="02040503050406030204" pitchFamily="18" charset="0"/>
                      </a:rPr>
                      <m:t>𝑚</m:t>
                    </m:r>
                    <m:r>
                      <a:rPr lang="en-US" i="1" dirty="0" smtClean="0">
                        <a:latin typeface="Cambria Math" panose="02040503050406030204" pitchFamily="18" charset="0"/>
                      </a:rPr>
                      <m:t>′</m:t>
                    </m:r>
                  </m:oMath>
                </a14:m>
                <a:r>
                  <a:rPr lang="en-US" dirty="0"/>
                  <a:t>, nor </a:t>
                </a:r>
                <a14:m>
                  <m:oMath xmlns:m="http://schemas.openxmlformats.org/officeDocument/2006/math">
                    <m:r>
                      <a:rPr lang="en-US" i="1" dirty="0" smtClean="0">
                        <a:latin typeface="Cambria Math" panose="02040503050406030204" pitchFamily="18" charset="0"/>
                      </a:rPr>
                      <m:t>𝑞</m:t>
                    </m:r>
                  </m:oMath>
                </a14:m>
                <a:r>
                  <a:rPr lang="en-US" dirty="0"/>
                  <a:t> and is referred to as the reduced matrix element.</a:t>
                </a:r>
              </a:p>
            </p:txBody>
          </p:sp>
        </mc:Choice>
        <mc:Fallback>
          <p:sp>
            <p:nvSpPr>
              <p:cNvPr id="5" name="TextBox 4">
                <a:extLst>
                  <a:ext uri="{FF2B5EF4-FFF2-40B4-BE49-F238E27FC236}">
                    <a16:creationId xmlns:a16="http://schemas.microsoft.com/office/drawing/2014/main" id="{10F2CFF9-DD0C-1E24-1219-EA25949ED4E4}"/>
                  </a:ext>
                </a:extLst>
              </p:cNvPr>
              <p:cNvSpPr txBox="1">
                <a:spLocks noRot="1" noChangeAspect="1" noMove="1" noResize="1" noEditPoints="1" noAdjustHandles="1" noChangeArrowheads="1" noChangeShapeType="1" noTextEdit="1"/>
              </p:cNvSpPr>
              <p:nvPr/>
            </p:nvSpPr>
            <p:spPr>
              <a:xfrm>
                <a:off x="598080" y="1178428"/>
                <a:ext cx="10995837" cy="5044843"/>
              </a:xfrm>
              <a:prstGeom prst="rect">
                <a:avLst/>
              </a:prstGeom>
              <a:blipFill>
                <a:blip r:embed="rId2"/>
                <a:stretch>
                  <a:fillRect l="-462" t="-501" b="-6266"/>
                </a:stretch>
              </a:blipFill>
            </p:spPr>
            <p:txBody>
              <a:bodyPr/>
              <a:lstStyle/>
              <a:p>
                <a:r>
                  <a:rPr lang="en-US">
                    <a:noFill/>
                  </a:rPr>
                  <a:t> </a:t>
                </a:r>
              </a:p>
            </p:txBody>
          </p:sp>
        </mc:Fallback>
      </mc:AlternateContent>
    </p:spTree>
    <p:extLst>
      <p:ext uri="{BB962C8B-B14F-4D97-AF65-F5344CB8AC3E}">
        <p14:creationId xmlns:p14="http://schemas.microsoft.com/office/powerpoint/2010/main" val="3875429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2016-1E5A-29F0-406D-A57E5C5405C8}"/>
              </a:ext>
            </a:extLst>
          </p:cNvPr>
          <p:cNvSpPr>
            <a:spLocks noGrp="1"/>
          </p:cNvSpPr>
          <p:nvPr>
            <p:ph type="title"/>
          </p:nvPr>
        </p:nvSpPr>
        <p:spPr>
          <a:xfrm>
            <a:off x="304800" y="0"/>
            <a:ext cx="10515600" cy="1325563"/>
          </a:xfrm>
        </p:spPr>
        <p:txBody>
          <a:bodyPr/>
          <a:lstStyle/>
          <a:p>
            <a:r>
              <a:rPr lang="en-US" b="1" dirty="0"/>
              <a:t>Proof</a:t>
            </a:r>
          </a:p>
        </p:txBody>
      </p:sp>
      <p:sp>
        <p:nvSpPr>
          <p:cNvPr id="4" name="TextBox 3">
            <a:extLst>
              <a:ext uri="{FF2B5EF4-FFF2-40B4-BE49-F238E27FC236}">
                <a16:creationId xmlns:a16="http://schemas.microsoft.com/office/drawing/2014/main" id="{50AA522A-B24E-F519-5C5D-338A284BD81B}"/>
              </a:ext>
            </a:extLst>
          </p:cNvPr>
          <p:cNvSpPr txBox="1"/>
          <p:nvPr/>
        </p:nvSpPr>
        <p:spPr>
          <a:xfrm>
            <a:off x="304800" y="956231"/>
            <a:ext cx="6412461" cy="369332"/>
          </a:xfrm>
          <a:prstGeom prst="rect">
            <a:avLst/>
          </a:prstGeom>
          <a:noFill/>
        </p:spPr>
        <p:txBody>
          <a:bodyPr wrap="none" rtlCol="0">
            <a:spAutoFit/>
          </a:bodyPr>
          <a:lstStyle/>
          <a:p>
            <a:r>
              <a:rPr lang="en-US" dirty="0"/>
              <a:t>Starting with the definition of a spherical tensor operator, we have</a:t>
            </a:r>
          </a:p>
        </p:txBody>
      </p:sp>
      <p:pic>
        <p:nvPicPr>
          <p:cNvPr id="6" name="Picture 5" descr="A square and square formula&#10;&#10;AI-generated content may be incorrect.">
            <a:extLst>
              <a:ext uri="{FF2B5EF4-FFF2-40B4-BE49-F238E27FC236}">
                <a16:creationId xmlns:a16="http://schemas.microsoft.com/office/drawing/2014/main" id="{24DF308E-069D-A53D-A200-1A600D812FA6}"/>
              </a:ext>
            </a:extLst>
          </p:cNvPr>
          <p:cNvPicPr>
            <a:picLocks noChangeAspect="1"/>
          </p:cNvPicPr>
          <p:nvPr/>
        </p:nvPicPr>
        <p:blipFill>
          <a:blip r:embed="rId2"/>
          <a:stretch>
            <a:fillRect/>
          </a:stretch>
        </p:blipFill>
        <p:spPr>
          <a:xfrm>
            <a:off x="3913443" y="1539373"/>
            <a:ext cx="3350547" cy="496003"/>
          </a:xfrm>
          <a:prstGeom prst="rect">
            <a:avLst/>
          </a:prstGeom>
        </p:spPr>
      </p:pic>
      <p:sp>
        <p:nvSpPr>
          <p:cNvPr id="7" name="TextBox 6">
            <a:extLst>
              <a:ext uri="{FF2B5EF4-FFF2-40B4-BE49-F238E27FC236}">
                <a16:creationId xmlns:a16="http://schemas.microsoft.com/office/drawing/2014/main" id="{56166AFA-5280-EB8A-6C21-2D5D44B7290F}"/>
              </a:ext>
            </a:extLst>
          </p:cNvPr>
          <p:cNvSpPr txBox="1"/>
          <p:nvPr/>
        </p:nvSpPr>
        <p:spPr>
          <a:xfrm>
            <a:off x="304800" y="2049001"/>
            <a:ext cx="3076868" cy="369332"/>
          </a:xfrm>
          <a:prstGeom prst="rect">
            <a:avLst/>
          </a:prstGeom>
          <a:noFill/>
        </p:spPr>
        <p:txBody>
          <a:bodyPr wrap="none" rtlCol="0">
            <a:spAutoFit/>
          </a:bodyPr>
          <a:lstStyle/>
          <a:p>
            <a:r>
              <a:rPr lang="en-US" dirty="0"/>
              <a:t>which we use to then calculate</a:t>
            </a:r>
          </a:p>
        </p:txBody>
      </p:sp>
      <p:pic>
        <p:nvPicPr>
          <p:cNvPr id="9" name="Picture 8">
            <a:extLst>
              <a:ext uri="{FF2B5EF4-FFF2-40B4-BE49-F238E27FC236}">
                <a16:creationId xmlns:a16="http://schemas.microsoft.com/office/drawing/2014/main" id="{1F679B6A-5330-A4FC-0220-C3BEE9F36827}"/>
              </a:ext>
            </a:extLst>
          </p:cNvPr>
          <p:cNvPicPr>
            <a:picLocks noChangeAspect="1"/>
          </p:cNvPicPr>
          <p:nvPr/>
        </p:nvPicPr>
        <p:blipFill>
          <a:blip r:embed="rId3"/>
          <a:stretch>
            <a:fillRect/>
          </a:stretch>
        </p:blipFill>
        <p:spPr>
          <a:xfrm>
            <a:off x="2888841" y="2571984"/>
            <a:ext cx="5399753" cy="499400"/>
          </a:xfrm>
          <a:prstGeom prst="rect">
            <a:avLst/>
          </a:prstGeom>
        </p:spPr>
      </p:pic>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088DD4D-182A-2BC8-B068-D71F188BFEB9}"/>
                  </a:ext>
                </a:extLst>
              </p:cNvPr>
              <p:cNvSpPr txBox="1"/>
              <p:nvPr/>
            </p:nvSpPr>
            <p:spPr>
              <a:xfrm>
                <a:off x="304800" y="3241192"/>
                <a:ext cx="10894142" cy="375616"/>
              </a:xfrm>
              <a:prstGeom prst="rect">
                <a:avLst/>
              </a:prstGeom>
              <a:noFill/>
            </p:spPr>
            <p:txBody>
              <a:bodyPr wrap="square">
                <a:spAutoFit/>
              </a:bodyPr>
              <a:lstStyle/>
              <a:p>
                <a:r>
                  <a:rPr lang="en-US" dirty="0"/>
                  <a:t>If we expand the commutator on the LHS by calculating the action of the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𝐽</m:t>
                        </m:r>
                      </m:e>
                      <m:sub>
                        <m:r>
                          <a:rPr lang="en-US" i="1" dirty="0" smtClean="0">
                            <a:latin typeface="Cambria Math" panose="02040503050406030204" pitchFamily="18" charset="0"/>
                            <a:ea typeface="Cambria Math" panose="02040503050406030204" pitchFamily="18" charset="0"/>
                          </a:rPr>
                          <m:t>±</m:t>
                        </m:r>
                      </m:sub>
                    </m:sSub>
                  </m:oMath>
                </a14:m>
                <a:r>
                  <a:rPr lang="en-US" dirty="0"/>
                  <a:t> on the bra and </a:t>
                </a:r>
                <a:r>
                  <a:rPr lang="en-US" dirty="0" err="1"/>
                  <a:t>ket</a:t>
                </a:r>
                <a:r>
                  <a:rPr lang="en-US" dirty="0"/>
                  <a:t>, then we get</a:t>
                </a:r>
              </a:p>
            </p:txBody>
          </p:sp>
        </mc:Choice>
        <mc:Fallback>
          <p:sp>
            <p:nvSpPr>
              <p:cNvPr id="13" name="TextBox 12">
                <a:extLst>
                  <a:ext uri="{FF2B5EF4-FFF2-40B4-BE49-F238E27FC236}">
                    <a16:creationId xmlns:a16="http://schemas.microsoft.com/office/drawing/2014/main" id="{4088DD4D-182A-2BC8-B068-D71F188BFEB9}"/>
                  </a:ext>
                </a:extLst>
              </p:cNvPr>
              <p:cNvSpPr txBox="1">
                <a:spLocks noRot="1" noChangeAspect="1" noMove="1" noResize="1" noEditPoints="1" noAdjustHandles="1" noChangeArrowheads="1" noChangeShapeType="1" noTextEdit="1"/>
              </p:cNvSpPr>
              <p:nvPr/>
            </p:nvSpPr>
            <p:spPr>
              <a:xfrm>
                <a:off x="304800" y="3241192"/>
                <a:ext cx="10894142" cy="375616"/>
              </a:xfrm>
              <a:prstGeom prst="rect">
                <a:avLst/>
              </a:prstGeom>
              <a:blipFill>
                <a:blip r:embed="rId4"/>
                <a:stretch>
                  <a:fillRect l="-466" t="-10000" b="-23333"/>
                </a:stretch>
              </a:blipFill>
            </p:spPr>
            <p:txBody>
              <a:bodyPr/>
              <a:lstStyle/>
              <a:p>
                <a:r>
                  <a:rPr lang="en-US">
                    <a:noFill/>
                  </a:rPr>
                  <a:t> </a:t>
                </a:r>
              </a:p>
            </p:txBody>
          </p:sp>
        </mc:Fallback>
      </mc:AlternateContent>
      <p:pic>
        <p:nvPicPr>
          <p:cNvPr id="15" name="Picture 14" descr="A math equations on a white background&#10;&#10;AI-generated content may be incorrect.">
            <a:extLst>
              <a:ext uri="{FF2B5EF4-FFF2-40B4-BE49-F238E27FC236}">
                <a16:creationId xmlns:a16="http://schemas.microsoft.com/office/drawing/2014/main" id="{C5011619-55B6-B07F-7C72-8B81BCBCE9D4}"/>
              </a:ext>
            </a:extLst>
          </p:cNvPr>
          <p:cNvPicPr>
            <a:picLocks noChangeAspect="1"/>
          </p:cNvPicPr>
          <p:nvPr/>
        </p:nvPicPr>
        <p:blipFill>
          <a:blip r:embed="rId5"/>
          <a:stretch>
            <a:fillRect/>
          </a:stretch>
        </p:blipFill>
        <p:spPr>
          <a:xfrm>
            <a:off x="2338234" y="3777325"/>
            <a:ext cx="6481917" cy="997217"/>
          </a:xfrm>
          <a:prstGeom prst="rect">
            <a:avLst/>
          </a:prstGeom>
        </p:spPr>
      </p:pic>
      <p:sp>
        <p:nvSpPr>
          <p:cNvPr id="17" name="TextBox 16">
            <a:extLst>
              <a:ext uri="{FF2B5EF4-FFF2-40B4-BE49-F238E27FC236}">
                <a16:creationId xmlns:a16="http://schemas.microsoft.com/office/drawing/2014/main" id="{C8A90C8B-030B-4768-7F3A-4DA43FAC646E}"/>
              </a:ext>
            </a:extLst>
          </p:cNvPr>
          <p:cNvSpPr txBox="1"/>
          <p:nvPr/>
        </p:nvSpPr>
        <p:spPr>
          <a:xfrm>
            <a:off x="333668" y="4820253"/>
            <a:ext cx="6096000" cy="369332"/>
          </a:xfrm>
          <a:prstGeom prst="rect">
            <a:avLst/>
          </a:prstGeom>
          <a:noFill/>
        </p:spPr>
        <p:txBody>
          <a:bodyPr wrap="square">
            <a:spAutoFit/>
          </a:bodyPr>
          <a:lstStyle/>
          <a:p>
            <a:r>
              <a:rPr lang="en-US" dirty="0"/>
              <a:t>We may combine these two results to get</a:t>
            </a:r>
          </a:p>
        </p:txBody>
      </p:sp>
      <p:pic>
        <p:nvPicPr>
          <p:cNvPr id="19" name="Picture 18">
            <a:extLst>
              <a:ext uri="{FF2B5EF4-FFF2-40B4-BE49-F238E27FC236}">
                <a16:creationId xmlns:a16="http://schemas.microsoft.com/office/drawing/2014/main" id="{00BB59E1-157C-D58B-BF1F-CA9C1F470E9D}"/>
              </a:ext>
            </a:extLst>
          </p:cNvPr>
          <p:cNvPicPr>
            <a:picLocks noChangeAspect="1"/>
          </p:cNvPicPr>
          <p:nvPr/>
        </p:nvPicPr>
        <p:blipFill>
          <a:blip r:embed="rId6"/>
          <a:stretch>
            <a:fillRect/>
          </a:stretch>
        </p:blipFill>
        <p:spPr>
          <a:xfrm>
            <a:off x="1448414" y="5343236"/>
            <a:ext cx="7892616" cy="927357"/>
          </a:xfrm>
          <a:prstGeom prst="rect">
            <a:avLst/>
          </a:prstGeom>
        </p:spPr>
      </p:pic>
      <p:sp>
        <p:nvSpPr>
          <p:cNvPr id="20" name="TextBox 19">
            <a:extLst>
              <a:ext uri="{FF2B5EF4-FFF2-40B4-BE49-F238E27FC236}">
                <a16:creationId xmlns:a16="http://schemas.microsoft.com/office/drawing/2014/main" id="{84FB8718-67CC-F25B-0812-684A3A275D9D}"/>
              </a:ext>
            </a:extLst>
          </p:cNvPr>
          <p:cNvSpPr txBox="1"/>
          <p:nvPr/>
        </p:nvSpPr>
        <p:spPr>
          <a:xfrm>
            <a:off x="333668" y="6393030"/>
            <a:ext cx="9972089" cy="369332"/>
          </a:xfrm>
          <a:prstGeom prst="rect">
            <a:avLst/>
          </a:prstGeom>
          <a:noFill/>
        </p:spPr>
        <p:txBody>
          <a:bodyPr wrap="none" rtlCol="0">
            <a:spAutoFit/>
          </a:bodyPr>
          <a:lstStyle/>
          <a:p>
            <a:r>
              <a:rPr lang="en-US" dirty="0"/>
              <a:t>This recursion relation for the matrix elements closely resembles that of the </a:t>
            </a:r>
            <a:r>
              <a:rPr lang="en-US" dirty="0" err="1"/>
              <a:t>Clebsch</a:t>
            </a:r>
            <a:r>
              <a:rPr lang="en-US" dirty="0"/>
              <a:t>–Gordan coefficient!</a:t>
            </a:r>
          </a:p>
        </p:txBody>
      </p:sp>
    </p:spTree>
    <p:extLst>
      <p:ext uri="{BB962C8B-B14F-4D97-AF65-F5344CB8AC3E}">
        <p14:creationId xmlns:p14="http://schemas.microsoft.com/office/powerpoint/2010/main" val="1455170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9E8BF4-1CFE-1ECE-7BA1-AB73D48171DB}"/>
              </a:ext>
            </a:extLst>
          </p:cNvPr>
          <p:cNvSpPr txBox="1">
            <a:spLocks/>
          </p:cNvSpPr>
          <p:nvPr/>
        </p:nvSpPr>
        <p:spPr>
          <a:xfrm>
            <a:off x="2667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Recap: Second-Order Energies</a:t>
            </a:r>
          </a:p>
        </p:txBody>
      </p:sp>
      <p:pic>
        <p:nvPicPr>
          <p:cNvPr id="4" name="Picture 3" descr="A group of mathematical symbols&#10;&#10;Description automatically generated">
            <a:extLst>
              <a:ext uri="{FF2B5EF4-FFF2-40B4-BE49-F238E27FC236}">
                <a16:creationId xmlns:a16="http://schemas.microsoft.com/office/drawing/2014/main" id="{BE7AD04F-DB38-C7A5-51FE-185523FD750E}"/>
              </a:ext>
            </a:extLst>
          </p:cNvPr>
          <p:cNvPicPr>
            <a:picLocks noChangeAspect="1"/>
          </p:cNvPicPr>
          <p:nvPr/>
        </p:nvPicPr>
        <p:blipFill>
          <a:blip r:embed="rId2"/>
          <a:stretch>
            <a:fillRect/>
          </a:stretch>
        </p:blipFill>
        <p:spPr>
          <a:xfrm>
            <a:off x="3367742" y="1213803"/>
            <a:ext cx="3962099" cy="787717"/>
          </a:xfrm>
          <a:prstGeom prst="rect">
            <a:avLst/>
          </a:prstGeom>
        </p:spPr>
      </p:pic>
      <p:sp>
        <p:nvSpPr>
          <p:cNvPr id="5" name="TextBox 4">
            <a:extLst>
              <a:ext uri="{FF2B5EF4-FFF2-40B4-BE49-F238E27FC236}">
                <a16:creationId xmlns:a16="http://schemas.microsoft.com/office/drawing/2014/main" id="{5903F8F6-37A7-545A-69C4-E0BE816A3AF3}"/>
              </a:ext>
            </a:extLst>
          </p:cNvPr>
          <p:cNvSpPr txBox="1"/>
          <p:nvPr/>
        </p:nvSpPr>
        <p:spPr>
          <a:xfrm>
            <a:off x="266700" y="1325563"/>
            <a:ext cx="3101042" cy="369332"/>
          </a:xfrm>
          <a:prstGeom prst="rect">
            <a:avLst/>
          </a:prstGeom>
          <a:noFill/>
        </p:spPr>
        <p:txBody>
          <a:bodyPr wrap="none" rtlCol="0">
            <a:spAutoFit/>
          </a:bodyPr>
          <a:lstStyle/>
          <a:p>
            <a:r>
              <a:rPr lang="en-US" dirty="0"/>
              <a:t>We also know from before that</a:t>
            </a:r>
          </a:p>
        </p:txBody>
      </p:sp>
      <p:pic>
        <p:nvPicPr>
          <p:cNvPr id="7" name="Picture 6">
            <a:extLst>
              <a:ext uri="{FF2B5EF4-FFF2-40B4-BE49-F238E27FC236}">
                <a16:creationId xmlns:a16="http://schemas.microsoft.com/office/drawing/2014/main" id="{EEBA8440-5BEB-531C-5D1F-E32784DE9018}"/>
              </a:ext>
            </a:extLst>
          </p:cNvPr>
          <p:cNvPicPr>
            <a:picLocks noChangeAspect="1"/>
          </p:cNvPicPr>
          <p:nvPr/>
        </p:nvPicPr>
        <p:blipFill>
          <a:blip r:embed="rId3"/>
          <a:stretch>
            <a:fillRect/>
          </a:stretch>
        </p:blipFill>
        <p:spPr>
          <a:xfrm>
            <a:off x="395791" y="2644406"/>
            <a:ext cx="7772400" cy="838301"/>
          </a:xfrm>
          <a:prstGeom prst="rect">
            <a:avLst/>
          </a:prstGeom>
        </p:spPr>
      </p:pic>
      <p:sp>
        <p:nvSpPr>
          <p:cNvPr id="8" name="TextBox 7">
            <a:extLst>
              <a:ext uri="{FF2B5EF4-FFF2-40B4-BE49-F238E27FC236}">
                <a16:creationId xmlns:a16="http://schemas.microsoft.com/office/drawing/2014/main" id="{9F62D1CA-4A02-5436-3FD8-FB187FCFEEC1}"/>
              </a:ext>
            </a:extLst>
          </p:cNvPr>
          <p:cNvSpPr txBox="1"/>
          <p:nvPr/>
        </p:nvSpPr>
        <p:spPr>
          <a:xfrm>
            <a:off x="266700" y="2120215"/>
            <a:ext cx="2115772" cy="369332"/>
          </a:xfrm>
          <a:prstGeom prst="rect">
            <a:avLst/>
          </a:prstGeom>
          <a:noFill/>
        </p:spPr>
        <p:txBody>
          <a:bodyPr wrap="none" rtlCol="0">
            <a:spAutoFit/>
          </a:bodyPr>
          <a:lstStyle/>
          <a:p>
            <a:r>
              <a:rPr lang="en-US" dirty="0"/>
              <a:t>And this implies that</a:t>
            </a:r>
          </a:p>
        </p:txBody>
      </p:sp>
      <p:pic>
        <p:nvPicPr>
          <p:cNvPr id="10" name="Picture 9" descr="A close-up of symbols&#10;&#10;Description automatically generated">
            <a:extLst>
              <a:ext uri="{FF2B5EF4-FFF2-40B4-BE49-F238E27FC236}">
                <a16:creationId xmlns:a16="http://schemas.microsoft.com/office/drawing/2014/main" id="{89AC11E5-1BCC-6900-3ADA-1B07CAA3B4E2}"/>
              </a:ext>
            </a:extLst>
          </p:cNvPr>
          <p:cNvPicPr>
            <a:picLocks noChangeAspect="1"/>
          </p:cNvPicPr>
          <p:nvPr/>
        </p:nvPicPr>
        <p:blipFill>
          <a:blip r:embed="rId4"/>
          <a:stretch>
            <a:fillRect/>
          </a:stretch>
        </p:blipFill>
        <p:spPr>
          <a:xfrm>
            <a:off x="3659691" y="4141150"/>
            <a:ext cx="3378200" cy="1320800"/>
          </a:xfrm>
          <a:prstGeom prst="rect">
            <a:avLst/>
          </a:prstGeom>
        </p:spPr>
      </p:pic>
      <p:sp>
        <p:nvSpPr>
          <p:cNvPr id="11" name="Right Arrow 10">
            <a:extLst>
              <a:ext uri="{FF2B5EF4-FFF2-40B4-BE49-F238E27FC236}">
                <a16:creationId xmlns:a16="http://schemas.microsoft.com/office/drawing/2014/main" id="{E43093C3-34E4-0664-373B-250F58135462}"/>
              </a:ext>
            </a:extLst>
          </p:cNvPr>
          <p:cNvSpPr/>
          <p:nvPr/>
        </p:nvSpPr>
        <p:spPr>
          <a:xfrm rot="5400000">
            <a:off x="4932866" y="3623470"/>
            <a:ext cx="374650" cy="457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D7641057-911A-E628-0E17-F12CDD5D2FD8}"/>
              </a:ext>
            </a:extLst>
          </p:cNvPr>
          <p:cNvSpPr txBox="1"/>
          <p:nvPr/>
        </p:nvSpPr>
        <p:spPr>
          <a:xfrm>
            <a:off x="266700" y="5644197"/>
            <a:ext cx="11579860" cy="923330"/>
          </a:xfrm>
          <a:prstGeom prst="rect">
            <a:avLst/>
          </a:prstGeom>
          <a:noFill/>
        </p:spPr>
        <p:txBody>
          <a:bodyPr wrap="square">
            <a:spAutoFit/>
          </a:bodyPr>
          <a:lstStyle/>
          <a:p>
            <a:r>
              <a:rPr lang="en-US" sz="1800" dirty="0">
                <a:effectLst/>
                <a:latin typeface="ACaslonPro"/>
              </a:rPr>
              <a:t>This is the fundamental result of second-order perturbation theory</a:t>
            </a:r>
            <a:r>
              <a:rPr lang="en-US" dirty="0">
                <a:latin typeface="ACaslonPro"/>
              </a:rPr>
              <a:t>. One can continue with this method and generate higher-order corrections to the wave functions and energy. But after the third order things get involved and one needs more powerful methods (e.g., Dalgarno-Lewis method, or  the </a:t>
            </a:r>
            <a:r>
              <a:rPr lang="en-US" sz="1800" dirty="0">
                <a:effectLst/>
                <a:latin typeface="ACaslonPro"/>
              </a:rPr>
              <a:t>“logarithmic” perturbation theory</a:t>
            </a:r>
            <a:r>
              <a:rPr lang="en-US" dirty="0">
                <a:latin typeface="ACaslonPro"/>
              </a:rPr>
              <a:t>)</a:t>
            </a:r>
            <a:endParaRPr lang="en-US" dirty="0"/>
          </a:p>
        </p:txBody>
      </p:sp>
    </p:spTree>
    <p:extLst>
      <p:ext uri="{BB962C8B-B14F-4D97-AF65-F5344CB8AC3E}">
        <p14:creationId xmlns:p14="http://schemas.microsoft.com/office/powerpoint/2010/main" val="22610287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14457</TotalTime>
  <Words>2190</Words>
  <Application>Microsoft Macintosh PowerPoint</Application>
  <PresentationFormat>Widescreen</PresentationFormat>
  <Paragraphs>188</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ACaslonPro</vt:lpstr>
      <vt:lpstr>Arial</vt:lpstr>
      <vt:lpstr>Calibri</vt:lpstr>
      <vt:lpstr>Calibri Light</vt:lpstr>
      <vt:lpstr>Cambria Math</vt:lpstr>
      <vt:lpstr>Tahoma</vt:lpstr>
      <vt:lpstr>Office Theme</vt:lpstr>
      <vt:lpstr>PHYS4260 Quantum Mechanics II Spring 2025 </vt:lpstr>
      <vt:lpstr>Outline</vt:lpstr>
      <vt:lpstr>Clebsch-Gordan Coefficients j_1=1; j_2=1/2 </vt:lpstr>
      <vt:lpstr>PowerPoint Presentation</vt:lpstr>
      <vt:lpstr>PowerPoint Presentation</vt:lpstr>
      <vt:lpstr>PowerPoint Presentation</vt:lpstr>
      <vt:lpstr>The Wigner-Eckart theorem</vt:lpstr>
      <vt:lpstr>Proof</vt:lpstr>
      <vt:lpstr>PowerPoint Presentation</vt:lpstr>
      <vt:lpstr>Degenerate Perturbation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PHYS4260 Quantum Mechanics II Spring 2024 </dc:title>
  <dc:creator>Marco Guzzi</dc:creator>
  <cp:lastModifiedBy>Marco Guzzi</cp:lastModifiedBy>
  <cp:revision>102</cp:revision>
  <dcterms:created xsi:type="dcterms:W3CDTF">2024-01-06T21:01:45Z</dcterms:created>
  <dcterms:modified xsi:type="dcterms:W3CDTF">2025-02-04T23:01:01Z</dcterms:modified>
</cp:coreProperties>
</file>