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3" r:id="rId1"/>
  </p:sldMasterIdLst>
  <p:notesMasterIdLst>
    <p:notesMasterId r:id="rId32"/>
  </p:notesMasterIdLst>
  <p:handoutMasterIdLst>
    <p:handoutMasterId r:id="rId33"/>
  </p:handoutMasterIdLst>
  <p:sldIdLst>
    <p:sldId id="371" r:id="rId2"/>
    <p:sldId id="290" r:id="rId3"/>
    <p:sldId id="294" r:id="rId4"/>
    <p:sldId id="332" r:id="rId5"/>
    <p:sldId id="292" r:id="rId6"/>
    <p:sldId id="306" r:id="rId7"/>
    <p:sldId id="333" r:id="rId8"/>
    <p:sldId id="362" r:id="rId9"/>
    <p:sldId id="317" r:id="rId10"/>
    <p:sldId id="318" r:id="rId11"/>
    <p:sldId id="363" r:id="rId12"/>
    <p:sldId id="364" r:id="rId13"/>
    <p:sldId id="365" r:id="rId14"/>
    <p:sldId id="366" r:id="rId15"/>
    <p:sldId id="347" r:id="rId16"/>
    <p:sldId id="328" r:id="rId17"/>
    <p:sldId id="295" r:id="rId18"/>
    <p:sldId id="322" r:id="rId19"/>
    <p:sldId id="323" r:id="rId20"/>
    <p:sldId id="299" r:id="rId21"/>
    <p:sldId id="300" r:id="rId22"/>
    <p:sldId id="302" r:id="rId23"/>
    <p:sldId id="335" r:id="rId24"/>
    <p:sldId id="367" r:id="rId25"/>
    <p:sldId id="368" r:id="rId26"/>
    <p:sldId id="369" r:id="rId27"/>
    <p:sldId id="370" r:id="rId28"/>
    <p:sldId id="330" r:id="rId29"/>
    <p:sldId id="331" r:id="rId30"/>
    <p:sldId id="348" r:id="rId31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DA976-1BDA-4510-9D45-5F0C77FCCA84}">
          <p14:sldIdLst>
            <p14:sldId id="371"/>
          </p14:sldIdLst>
        </p14:section>
        <p14:section name="Behavior" id="{0C60FCA6-CD20-432B-9041-13F7133B92BE}">
          <p14:sldIdLst>
            <p14:sldId id="290"/>
          </p14:sldIdLst>
        </p14:section>
        <p14:section name="components" id="{60900B68-95E1-4F56-A171-C5250D853A98}">
          <p14:sldIdLst>
            <p14:sldId id="294"/>
            <p14:sldId id="332"/>
          </p14:sldIdLst>
        </p14:section>
        <p14:section name="stochastic Models" id="{E2503443-9F07-4CD8-A2F4-5CEF546A5CA1}">
          <p14:sldIdLst>
            <p14:sldId id="292"/>
          </p14:sldIdLst>
        </p14:section>
        <p14:section name="Simulation" id="{0BB48101-665B-49B5-AAD1-416C5374DFAD}">
          <p14:sldIdLst>
            <p14:sldId id="306"/>
          </p14:sldIdLst>
        </p14:section>
        <p14:section name="continuous and Discrete Models" id="{A5799BC6-B28F-48F7-962F-AA72B7E2929C}">
          <p14:sldIdLst>
            <p14:sldId id="333"/>
            <p14:sldId id="362"/>
            <p14:sldId id="317"/>
            <p14:sldId id="318"/>
            <p14:sldId id="363"/>
            <p14:sldId id="364"/>
          </p14:sldIdLst>
        </p14:section>
        <p14:section name="Over time" id="{6336B445-A575-476F-811E-B319B92B220F}">
          <p14:sldIdLst>
            <p14:sldId id="365"/>
            <p14:sldId id="366"/>
          </p14:sldIdLst>
        </p14:section>
        <p14:section name="Inter process interaction" id="{05904A6D-F1F0-490C-80E1-F155B17868C8}">
          <p14:sldIdLst>
            <p14:sldId id="347"/>
            <p14:sldId id="328"/>
          </p14:sldIdLst>
        </p14:section>
        <p14:section name="Processes" id="{C20C5874-B4BC-4059-9FF4-D011C3C4507A}">
          <p14:sldIdLst>
            <p14:sldId id="295"/>
            <p14:sldId id="322"/>
            <p14:sldId id="323"/>
            <p14:sldId id="299"/>
            <p14:sldId id="300"/>
            <p14:sldId id="302"/>
            <p14:sldId id="335"/>
            <p14:sldId id="367"/>
          </p14:sldIdLst>
        </p14:section>
        <p14:section name="Active and Passive Objects" id="{309DA10D-A015-4C41-9E6C-D2678BC4A365}">
          <p14:sldIdLst>
            <p14:sldId id="368"/>
            <p14:sldId id="369"/>
            <p14:sldId id="370"/>
            <p14:sldId id="330"/>
            <p14:sldId id="331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528D0C-4790-4BEB-AA48-231D5A0EF5CF}" v="1" dt="2024-12-30T21:27:3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0" autoAdjust="0"/>
    <p:restoredTop sz="94660"/>
  </p:normalViewPr>
  <p:slideViewPr>
    <p:cSldViewPr>
      <p:cViewPr varScale="1">
        <p:scale>
          <a:sx n="156" d="100"/>
          <a:sy n="156" d="100"/>
        </p:scale>
        <p:origin x="236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egan" userId="cb3aca28-29bb-4f73-bedb-eb430c1a0a38" providerId="ADAL" clId="{11528D0C-4790-4BEB-AA48-231D5A0EF5CF}"/>
    <pc:docChg chg="custSel modSld addSection modSection">
      <pc:chgData name="Christopher Regan" userId="cb3aca28-29bb-4f73-bedb-eb430c1a0a38" providerId="ADAL" clId="{11528D0C-4790-4BEB-AA48-231D5A0EF5CF}" dt="2024-12-30T21:41:12.271" v="101" actId="17846"/>
      <pc:docMkLst>
        <pc:docMk/>
      </pc:docMkLst>
      <pc:sldChg chg="modSp mod">
        <pc:chgData name="Christopher Regan" userId="cb3aca28-29bb-4f73-bedb-eb430c1a0a38" providerId="ADAL" clId="{11528D0C-4790-4BEB-AA48-231D5A0EF5CF}" dt="2024-12-30T21:39:12.284" v="92" actId="20577"/>
        <pc:sldMkLst>
          <pc:docMk/>
          <pc:sldMk cId="0" sldId="317"/>
        </pc:sldMkLst>
        <pc:spChg chg="mod">
          <ac:chgData name="Christopher Regan" userId="cb3aca28-29bb-4f73-bedb-eb430c1a0a38" providerId="ADAL" clId="{11528D0C-4790-4BEB-AA48-231D5A0EF5CF}" dt="2024-12-30T21:39:12.284" v="92" actId="20577"/>
          <ac:spMkLst>
            <pc:docMk/>
            <pc:sldMk cId="0" sldId="317"/>
            <ac:spMk id="12292" creationId="{191BE312-5E7F-826A-3055-2BBFA8B75406}"/>
          </ac:spMkLst>
        </pc:spChg>
      </pc:sldChg>
      <pc:sldChg chg="modSp mod">
        <pc:chgData name="Christopher Regan" userId="cb3aca28-29bb-4f73-bedb-eb430c1a0a38" providerId="ADAL" clId="{11528D0C-4790-4BEB-AA48-231D5A0EF5CF}" dt="2024-12-30T21:28:36.366" v="83" actId="20577"/>
        <pc:sldMkLst>
          <pc:docMk/>
          <pc:sldMk cId="0" sldId="332"/>
        </pc:sldMkLst>
        <pc:spChg chg="mod">
          <ac:chgData name="Christopher Regan" userId="cb3aca28-29bb-4f73-bedb-eb430c1a0a38" providerId="ADAL" clId="{11528D0C-4790-4BEB-AA48-231D5A0EF5CF}" dt="2024-12-30T21:28:36.366" v="83" actId="20577"/>
          <ac:spMkLst>
            <pc:docMk/>
            <pc:sldMk cId="0" sldId="332"/>
            <ac:spMk id="8197" creationId="{B271392F-E7CE-39D5-C6E4-A093D4AB9F9F}"/>
          </ac:spMkLst>
        </pc:spChg>
      </pc:sldChg>
      <pc:sldChg chg="modSp mod">
        <pc:chgData name="Christopher Regan" userId="cb3aca28-29bb-4f73-bedb-eb430c1a0a38" providerId="ADAL" clId="{11528D0C-4790-4BEB-AA48-231D5A0EF5CF}" dt="2024-12-30T21:27:19.584" v="0" actId="20577"/>
        <pc:sldMkLst>
          <pc:docMk/>
          <pc:sldMk cId="0" sldId="371"/>
        </pc:sldMkLst>
        <pc:spChg chg="mod">
          <ac:chgData name="Christopher Regan" userId="cb3aca28-29bb-4f73-bedb-eb430c1a0a38" providerId="ADAL" clId="{11528D0C-4790-4BEB-AA48-231D5A0EF5CF}" dt="2024-12-30T21:27:19.584" v="0" actId="20577"/>
          <ac:spMkLst>
            <pc:docMk/>
            <pc:sldMk cId="0" sldId="371"/>
            <ac:spMk id="3075" creationId="{4CE11F7A-0DB1-1A94-E9BE-8527169B997F}"/>
          </ac:spMkLst>
        </pc:spChg>
      </pc:sldChg>
    </pc:docChg>
  </pc:docChgLst>
  <pc:docChgLst>
    <pc:chgData name="Christopher Regan" userId="cb3aca28-29bb-4f73-bedb-eb430c1a0a38" providerId="ADAL" clId="{F8B93FFF-9F4D-47F5-8C56-E61D6F09D1DC}"/>
    <pc:docChg chg="undo custSel modSld sldOrd">
      <pc:chgData name="Christopher Regan" userId="cb3aca28-29bb-4f73-bedb-eb430c1a0a38" providerId="ADAL" clId="{F8B93FFF-9F4D-47F5-8C56-E61D6F09D1DC}" dt="2024-08-08T22:50:35.934" v="407" actId="115"/>
      <pc:docMkLst>
        <pc:docMk/>
      </pc:docMkLst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290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292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294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295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299"/>
        </pc:sldMkLst>
      </pc:sldChg>
      <pc:sldChg chg="addSp delSp modSp mod setBg addAnim delAnim delDesignElem">
        <pc:chgData name="Christopher Regan" userId="cb3aca28-29bb-4f73-bedb-eb430c1a0a38" providerId="ADAL" clId="{F8B93FFF-9F4D-47F5-8C56-E61D6F09D1DC}" dt="2024-08-08T22:38:00.936" v="212"/>
        <pc:sldMkLst>
          <pc:docMk/>
          <pc:sldMk cId="0" sldId="300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02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06"/>
        </pc:sldMkLst>
      </pc:sldChg>
      <pc:sldChg chg="addSp delSp modSp mod ord setBg delDesignElem">
        <pc:chgData name="Christopher Regan" userId="cb3aca28-29bb-4f73-bedb-eb430c1a0a38" providerId="ADAL" clId="{F8B93FFF-9F4D-47F5-8C56-E61D6F09D1DC}" dt="2024-08-08T22:36:43.101" v="174"/>
        <pc:sldMkLst>
          <pc:docMk/>
          <pc:sldMk cId="0" sldId="317"/>
        </pc:sldMkLst>
      </pc:sldChg>
      <pc:sldChg chg="modSp">
        <pc:chgData name="Christopher Regan" userId="cb3aca28-29bb-4f73-bedb-eb430c1a0a38" providerId="ADAL" clId="{F8B93FFF-9F4D-47F5-8C56-E61D6F09D1DC}" dt="2024-08-08T22:41:26.929" v="278"/>
        <pc:sldMkLst>
          <pc:docMk/>
          <pc:sldMk cId="0" sldId="318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22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23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28"/>
        </pc:sldMkLst>
      </pc:sldChg>
      <pc:sldChg chg="modSp">
        <pc:chgData name="Christopher Regan" userId="cb3aca28-29bb-4f73-bedb-eb430c1a0a38" providerId="ADAL" clId="{F8B93FFF-9F4D-47F5-8C56-E61D6F09D1DC}" dt="2024-08-08T22:41:26.929" v="278"/>
        <pc:sldMkLst>
          <pc:docMk/>
          <pc:sldMk cId="0" sldId="330"/>
        </pc:sldMkLst>
      </pc:sldChg>
      <pc:sldChg chg="modSp modAnim">
        <pc:chgData name="Christopher Regan" userId="cb3aca28-29bb-4f73-bedb-eb430c1a0a38" providerId="ADAL" clId="{F8B93FFF-9F4D-47F5-8C56-E61D6F09D1DC}" dt="2024-08-08T22:48:40.145" v="352"/>
        <pc:sldMkLst>
          <pc:docMk/>
          <pc:sldMk cId="0" sldId="331"/>
        </pc:sldMkLst>
      </pc:sldChg>
      <pc:sldChg chg="modSp">
        <pc:chgData name="Christopher Regan" userId="cb3aca28-29bb-4f73-bedb-eb430c1a0a38" providerId="ADAL" clId="{F8B93FFF-9F4D-47F5-8C56-E61D6F09D1DC}" dt="2024-08-08T22:41:26.929" v="278"/>
        <pc:sldMkLst>
          <pc:docMk/>
          <pc:sldMk cId="0" sldId="332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33"/>
        </pc:sldMkLst>
      </pc:sldChg>
      <pc:sldChg chg="addSp delSp modSp mod setBg delDesignElem">
        <pc:chgData name="Christopher Regan" userId="cb3aca28-29bb-4f73-bedb-eb430c1a0a38" providerId="ADAL" clId="{F8B93FFF-9F4D-47F5-8C56-E61D6F09D1DC}" dt="2024-08-08T22:41:26.929" v="278"/>
        <pc:sldMkLst>
          <pc:docMk/>
          <pc:sldMk cId="0" sldId="335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47"/>
        </pc:sldMkLst>
      </pc:sldChg>
      <pc:sldChg chg="delSp modSp mod">
        <pc:chgData name="Christopher Regan" userId="cb3aca28-29bb-4f73-bedb-eb430c1a0a38" providerId="ADAL" clId="{F8B93FFF-9F4D-47F5-8C56-E61D6F09D1DC}" dt="2024-08-08T22:50:35.934" v="407" actId="115"/>
        <pc:sldMkLst>
          <pc:docMk/>
          <pc:sldMk cId="0" sldId="348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62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63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64"/>
        </pc:sldMkLst>
      </pc:sldChg>
      <pc:sldChg chg="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65"/>
        </pc:sldMkLst>
      </pc:sldChg>
      <pc:sldChg chg="modSp">
        <pc:chgData name="Christopher Regan" userId="cb3aca28-29bb-4f73-bedb-eb430c1a0a38" providerId="ADAL" clId="{F8B93FFF-9F4D-47F5-8C56-E61D6F09D1DC}" dt="2024-08-08T22:41:26.929" v="278"/>
        <pc:sldMkLst>
          <pc:docMk/>
          <pc:sldMk cId="0" sldId="366"/>
        </pc:sldMkLst>
      </pc:sldChg>
      <pc:sldChg chg="addSp delSp modSp mod">
        <pc:chgData name="Christopher Regan" userId="cb3aca28-29bb-4f73-bedb-eb430c1a0a38" providerId="ADAL" clId="{F8B93FFF-9F4D-47F5-8C56-E61D6F09D1DC}" dt="2024-08-08T22:41:26.929" v="278"/>
        <pc:sldMkLst>
          <pc:docMk/>
          <pc:sldMk cId="0" sldId="367"/>
        </pc:sldMkLst>
      </pc:sldChg>
      <pc:sldChg chg="addSp modSp mod setBg">
        <pc:chgData name="Christopher Regan" userId="cb3aca28-29bb-4f73-bedb-eb430c1a0a38" providerId="ADAL" clId="{F8B93FFF-9F4D-47F5-8C56-E61D6F09D1DC}" dt="2024-08-08T22:41:37.069" v="281" actId="14100"/>
        <pc:sldMkLst>
          <pc:docMk/>
          <pc:sldMk cId="0" sldId="368"/>
        </pc:sldMkLst>
      </pc:sldChg>
      <pc:sldChg chg="addSp delSp modSp mod">
        <pc:chgData name="Christopher Regan" userId="cb3aca28-29bb-4f73-bedb-eb430c1a0a38" providerId="ADAL" clId="{F8B93FFF-9F4D-47F5-8C56-E61D6F09D1DC}" dt="2024-08-08T22:49:51.654" v="394" actId="1076"/>
        <pc:sldMkLst>
          <pc:docMk/>
          <pc:sldMk cId="0" sldId="369"/>
        </pc:sldMkLst>
      </pc:sldChg>
      <pc:sldChg chg="modSp mod">
        <pc:chgData name="Christopher Regan" userId="cb3aca28-29bb-4f73-bedb-eb430c1a0a38" providerId="ADAL" clId="{F8B93FFF-9F4D-47F5-8C56-E61D6F09D1DC}" dt="2024-08-08T22:47:31.079" v="345" actId="27636"/>
        <pc:sldMkLst>
          <pc:docMk/>
          <pc:sldMk cId="0" sldId="370"/>
        </pc:sldMkLst>
      </pc:sldChg>
      <pc:sldChg chg="addSp delSp modSp mod setBg delDesignElem">
        <pc:chgData name="Christopher Regan" userId="cb3aca28-29bb-4f73-bedb-eb430c1a0a38" providerId="ADAL" clId="{F8B93FFF-9F4D-47F5-8C56-E61D6F09D1DC}" dt="2024-08-08T22:36:43.101" v="174"/>
        <pc:sldMkLst>
          <pc:docMk/>
          <pc:sldMk cId="0" sldId="3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360B9983-0AF8-D4E3-E6B8-D0B357E882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B47A8B4-AA7B-A813-1539-797ACEC305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57EAE90-6620-4B87-4A6A-ADCF6F4F233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5" name="Rectangle 5">
            <a:extLst>
              <a:ext uri="{FF2B5EF4-FFF2-40B4-BE49-F238E27FC236}">
                <a16:creationId xmlns:a16="http://schemas.microsoft.com/office/drawing/2014/main" id="{CA490D31-ED6C-83BD-BDEA-DABD929170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086" name="Rectangle 6">
            <a:extLst>
              <a:ext uri="{FF2B5EF4-FFF2-40B4-BE49-F238E27FC236}">
                <a16:creationId xmlns:a16="http://schemas.microsoft.com/office/drawing/2014/main" id="{6FDAF560-2773-DB78-5F33-494C27ABB6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J Garrido</a:t>
            </a:r>
          </a:p>
        </p:txBody>
      </p:sp>
      <p:sp>
        <p:nvSpPr>
          <p:cNvPr id="174087" name="Rectangle 7">
            <a:extLst>
              <a:ext uri="{FF2B5EF4-FFF2-40B4-BE49-F238E27FC236}">
                <a16:creationId xmlns:a16="http://schemas.microsoft.com/office/drawing/2014/main" id="{35986F5F-81FD-9A83-FCD9-BE0902BC78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3D7B4F-B9C5-4254-BA6C-856C730D69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48F57A7F-A427-FA6E-681B-6DFCF3E05C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EDE4B157-201F-D681-515E-486D1461D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C5C4A4-99CE-4A6A-94D1-666F1A1BC05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CF4E6F43-95B4-9BE6-6D4C-87357B52B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B26CD5E7-5493-12E4-CA37-772061EB5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93475E0D-1156-B335-D338-F102C81B23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20633861-0515-3E79-5E56-3B737B6B5E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997E3D-4949-4EF0-893C-C4AE4D86362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7854F42-9D59-4351-E31C-F9CE5B42B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D4C8B291-D84F-6B98-E04D-1F1C7E185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9B4580F8-8D0D-FF32-AD78-F506AD5D83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19459" name="Rectangle 7">
            <a:extLst>
              <a:ext uri="{FF2B5EF4-FFF2-40B4-BE49-F238E27FC236}">
                <a16:creationId xmlns:a16="http://schemas.microsoft.com/office/drawing/2014/main" id="{81FC7771-7B4E-2467-1884-34D296E28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62CDAA-6309-4F1B-80C3-761402FBD1DA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C55B5CF-0CAF-E0E5-13E8-792D668153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6A877FA-ACEE-4D9D-B6DE-513D34B04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DC752D8B-96DE-19E7-0519-E05A426B8A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D820489F-32E6-63DE-1EA7-235FE6566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AD2C5F-99EF-40F6-83F7-91830644A1E8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5C7CF187-CEA7-9EAF-4FBD-BA39A9B8EE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7F20D72A-7FF2-C048-2CFA-555CCB29A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1A70DD-B37E-4798-9C27-DCAC59C381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6EC33C6-C99A-6DB5-C64F-C9F00BF26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EA48B39E-F131-4050-FB88-A87DE20EB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4959207D-741D-F057-A96E-533551B462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481FCA4D-79B4-415B-D0A7-CC5074C64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77D36A-AF6F-4426-9D21-1ADC7C341E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3A8B974-E69F-7DE9-57DC-1DAC99C221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DF377477-0B57-23F4-3A72-BAD3164EC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22AA6F05-158F-CDE2-2E7C-BC3EFD9237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1D94C6ED-3460-F72A-A90B-D116877B0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E0601C-7D11-4E59-8E0D-C4C58C0A6CF8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27F8FB8A-2E8F-2C80-1B15-6C8CB9FBC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897A7F2A-CB25-39A2-132B-3844496F7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>
            <a:extLst>
              <a:ext uri="{FF2B5EF4-FFF2-40B4-BE49-F238E27FC236}">
                <a16:creationId xmlns:a16="http://schemas.microsoft.com/office/drawing/2014/main" id="{82917970-9A61-BABF-5EF9-F1C17A3014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D2FE22E0-01B3-4DBE-3DC6-FA1165BAD6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2D5127-0F6F-4ABA-AA26-2A094418298B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203B149-7176-7C6D-0063-91E877A60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25F26DE-9457-0FC4-7877-C986EB952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>
            <a:extLst>
              <a:ext uri="{FF2B5EF4-FFF2-40B4-BE49-F238E27FC236}">
                <a16:creationId xmlns:a16="http://schemas.microsoft.com/office/drawing/2014/main" id="{B329710C-2BA9-5940-5C6B-6BE65E236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J Garrido</a:t>
            </a:r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9673F4CA-E3FA-5ECB-320B-97C532DA9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E619A0-6C9F-456C-ABD5-9E1F3186BD0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67FAA655-380F-55F6-55BC-7612AAC40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368929B-72AB-D8B5-8C18-ECF9EBDEF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54CD2F0-4ED2-4D30-BC04-03BD1B972B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84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8BE-10BF-4A27-B995-88F9CF387E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65408BE-10BF-4A27-B995-88F9CF387E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8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65408BE-10BF-4A27-B995-88F9CF387E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32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65408BE-10BF-4A27-B995-88F9CF387E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2563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8BE-10BF-4A27-B995-88F9CF387E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92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408BE-10BF-4A27-B995-88F9CF387E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540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E84B-8518-40AB-B8A9-ECD8914D91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8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A97F05-1FD5-4219-B052-BCC839534D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74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3896-616B-4A3A-AFB7-808E1CCC74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9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9FBA9C7-610D-431F-B864-78266F9E7C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25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0D39-B6BB-4664-BD3F-0D63CED23A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8E64-A48A-48D4-882D-201A866EBE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11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3BE75-D4D3-4240-AF76-586DE3BE4C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50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606A-3970-41EA-AA40-7003B524F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8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B0B35-05F9-4F70-8D6B-C12C0C8D8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9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78DB2-3650-4941-81A2-B66334901B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7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(C) J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408BE-10BF-4A27-B995-88F9CF387E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851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>
            <a:extLst>
              <a:ext uri="{FF2B5EF4-FFF2-40B4-BE49-F238E27FC236}">
                <a16:creationId xmlns:a16="http://schemas.microsoft.com/office/drawing/2014/main" id="{7115CC2E-883C-260C-57DF-3056B55D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916" y="673240"/>
            <a:ext cx="4463935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altLang="en-US" sz="4200" dirty="0"/>
              <a:t>Modeling and Simulation</a:t>
            </a:r>
          </a:p>
        </p:txBody>
      </p:sp>
      <p:sp>
        <p:nvSpPr>
          <p:cNvPr id="3075" name="Subtitle 4">
            <a:extLst>
              <a:ext uri="{FF2B5EF4-FFF2-40B4-BE49-F238E27FC236}">
                <a16:creationId xmlns:a16="http://schemas.microsoft.com/office/drawing/2014/main" id="{4CE11F7A-0DB1-1A94-E9BE-8527169B9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4198" y="4119613"/>
            <a:ext cx="4451652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altLang="en-US" sz="1700" dirty="0"/>
              <a:t>CS4632</a:t>
            </a:r>
          </a:p>
        </p:txBody>
      </p:sp>
      <p:pic>
        <p:nvPicPr>
          <p:cNvPr id="3077" name="Picture 3076">
            <a:extLst>
              <a:ext uri="{FF2B5EF4-FFF2-40B4-BE49-F238E27FC236}">
                <a16:creationId xmlns:a16="http://schemas.microsoft.com/office/drawing/2014/main" id="{C1EB1554-538F-17B7-223B-B4365796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44" r="36072"/>
          <a:stretch/>
        </p:blipFill>
        <p:spPr>
          <a:xfrm>
            <a:off x="-3" y="10"/>
            <a:ext cx="3490718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10B2EDB7-AFBA-BDF2-5021-208C51034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Continuous Model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021A984E-2CD6-A84A-8689-1A1FBBE8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9A49C0-C26D-486F-999E-86E29539534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4341" name="Picture 3" descr="D:\vert.bmp">
            <a:extLst>
              <a:ext uri="{FF2B5EF4-FFF2-40B4-BE49-F238E27FC236}">
                <a16:creationId xmlns:a16="http://schemas.microsoft.com/office/drawing/2014/main" id="{A11CCC42-4721-E1D1-7BB8-8E988A5BC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026">
            <a:extLst>
              <a:ext uri="{FF2B5EF4-FFF2-40B4-BE49-F238E27FC236}">
                <a16:creationId xmlns:a16="http://schemas.microsoft.com/office/drawing/2014/main" id="{F5601D22-5EC3-1C9E-F5D2-6BF0BD598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Supporting Software</a:t>
            </a:r>
          </a:p>
        </p:txBody>
      </p:sp>
      <p:sp>
        <p:nvSpPr>
          <p:cNvPr id="15365" name="Rectangle 1027">
            <a:extLst>
              <a:ext uri="{FF2B5EF4-FFF2-40B4-BE49-F238E27FC236}">
                <a16:creationId xmlns:a16="http://schemas.microsoft.com/office/drawing/2014/main" id="{8EA3F88E-A7C7-B61E-10F6-426F8F132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25146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/>
              <a:t>The </a:t>
            </a:r>
            <a:r>
              <a:rPr lang="en-US" altLang="en-US" sz="2800" u="sng" dirty="0"/>
              <a:t>simulation executive</a:t>
            </a:r>
            <a:r>
              <a:rPr lang="en-US" altLang="en-US" sz="2800" dirty="0"/>
              <a:t>. The program that controls every simulation. 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The set of utility functions for housekeeping tasks.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089B2CB4-233F-4589-CEA7-8BCA2BFF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C10586-2BF8-4A49-8E4B-8F32AEBAB64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9EBEB1F6-70BB-8749-7C60-387AAF94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Facilities Provided by Simulation Software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B9EC0F9-EBD5-508C-50C6-42BF91C3F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u="sng" dirty="0"/>
              <a:t>Maintain the sequence </a:t>
            </a:r>
            <a:r>
              <a:rPr lang="en-US" altLang="en-US" sz="2800" dirty="0"/>
              <a:t>of event records (pairs of event and event time)</a:t>
            </a:r>
          </a:p>
          <a:p>
            <a:r>
              <a:rPr lang="en-US" altLang="en-US" sz="2800" u="sng" dirty="0"/>
              <a:t>Provide mechanisms </a:t>
            </a:r>
            <a:r>
              <a:rPr lang="en-US" altLang="en-US" sz="2800" dirty="0"/>
              <a:t>for the generation and cancellation of event records</a:t>
            </a:r>
          </a:p>
          <a:p>
            <a:r>
              <a:rPr lang="en-US" altLang="en-US" sz="2800" dirty="0"/>
              <a:t>Maintain the simulation </a:t>
            </a:r>
            <a:r>
              <a:rPr lang="en-US" altLang="en-US" sz="2800" u="sng" dirty="0"/>
              <a:t>clock</a:t>
            </a:r>
          </a:p>
          <a:p>
            <a:r>
              <a:rPr lang="en-US" altLang="en-US" sz="2800" dirty="0"/>
              <a:t>Provide functions to generate random numbers from common probability distributions.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7C0748A2-F630-7328-2CF9-62D58F2C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AFDA85-BA6E-4F25-82A2-C91CFAFE5D2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37891B3-BCE7-B351-C1B2-10B3D74A9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Time Dimension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9D94A424-FF81-407B-5CA5-11C7632EB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Simulation time, the time referenced by simulation models. This time is advanced by:</a:t>
            </a:r>
          </a:p>
          <a:p>
            <a:pPr lvl="1"/>
            <a:r>
              <a:rPr lang="en-US" altLang="en-US" sz="2800" dirty="0"/>
              <a:t>Fixed time increments</a:t>
            </a:r>
          </a:p>
          <a:p>
            <a:pPr lvl="1"/>
            <a:r>
              <a:rPr lang="en-US" altLang="en-US" sz="2800" dirty="0"/>
              <a:t>Variable time increments (event scan)</a:t>
            </a:r>
          </a:p>
          <a:p>
            <a:r>
              <a:rPr lang="en-US" altLang="en-US" sz="2800" dirty="0"/>
              <a:t>Run time, the absolute time referenced while the simulation model executes.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2B46ADC-B814-E005-CC61-4FECBDE2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EFDC44-04EF-4574-AD6B-48EEC9AE276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1EDCF62B-CBD5-7520-C45C-37E147417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en-US"/>
              <a:t>World View For Discrete-Event  Simulation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3DDC67A-3944-A4E5-631C-D195C349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772400" cy="1981200"/>
          </a:xfrm>
          <a:noFill/>
        </p:spPr>
        <p:txBody>
          <a:bodyPr lIns="90488" tIns="44450" rIns="90488" bIns="44450"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altLang="en-US" sz="2800" dirty="0"/>
              <a:t>Event approach</a:t>
            </a:r>
          </a:p>
          <a:p>
            <a:pPr>
              <a:buClr>
                <a:schemeClr val="accent2"/>
              </a:buClr>
            </a:pPr>
            <a:r>
              <a:rPr lang="en-US" altLang="en-US" sz="2800" dirty="0"/>
              <a:t>Activity approach</a:t>
            </a:r>
          </a:p>
          <a:p>
            <a:pPr>
              <a:buClr>
                <a:schemeClr val="accent2"/>
              </a:buClr>
            </a:pPr>
            <a:r>
              <a:rPr lang="en-US" altLang="en-US" sz="2800" dirty="0"/>
              <a:t>Process interaction approach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0EC92E20-0D02-CBC9-EA00-9451B42E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C3FF42-D37C-42FB-BEAD-846F999719C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E828D549-6E06-9B81-B1BF-793A99F3A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u="sng" dirty="0"/>
              <a:t>Process Interaction </a:t>
            </a:r>
            <a:r>
              <a:rPr lang="en-US" altLang="en-US" dirty="0"/>
              <a:t>Approach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C8F3A42-B44C-8276-9413-6AF582516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848600" cy="35814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simulation model using this approach consists of a description of how different processes (active entities) are going to interact among themselves, as time passes.</a:t>
            </a:r>
          </a:p>
          <a:p>
            <a:r>
              <a:rPr lang="en-US" altLang="en-US" sz="2400" dirty="0"/>
              <a:t>A simulation run consists of </a:t>
            </a:r>
            <a:r>
              <a:rPr lang="en-US" altLang="en-US" sz="2400" u="sng" dirty="0"/>
              <a:t>creating and starting </a:t>
            </a:r>
            <a:r>
              <a:rPr lang="en-US" altLang="en-US" sz="2400" dirty="0"/>
              <a:t>the </a:t>
            </a:r>
            <a:r>
              <a:rPr lang="en-US" altLang="en-US" sz="2400" b="1" dirty="0"/>
              <a:t>processes interacting </a:t>
            </a:r>
            <a:r>
              <a:rPr lang="en-US" altLang="en-US" sz="2400" dirty="0"/>
              <a:t>among themselves, synchronizing and using resources.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8FE1D8AE-E725-7129-3872-A8D9F4D0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4CEB7-B1A1-477B-ACFD-DD16EA9921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F2DCB915-B33C-3B66-C7D9-375B0840E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US" altLang="en-US"/>
              <a:t>Advantages of the Process Style of Simulation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E22083C5-18C7-AFD7-8D00-C4F7D1171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en-US" sz="2800" dirty="0"/>
              <a:t>Compatible with the Object-Oriented approach to modeling and programming, every process is an </a:t>
            </a:r>
            <a:r>
              <a:rPr lang="en-US" altLang="en-US" sz="2800" u="sng" dirty="0"/>
              <a:t>active object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Suitable for modeling large and complex systems.</a:t>
            </a:r>
          </a:p>
          <a:p>
            <a:r>
              <a:rPr lang="en-US" altLang="en-US" sz="2800" dirty="0"/>
              <a:t>C/C++, Java, C#, and any higher-level object-oriented simulation language are used to implement the models.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F821DE6D-C73E-0315-4A03-62F03351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5C8381-2760-4EC7-BEE0-FDADED74FEE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EB1B33AC-C671-23AC-C952-E80CA8F81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altLang="en-US"/>
              <a:t>Processes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055D5A3C-7FE0-42AF-9FA5-97D90DE00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962400"/>
          </a:xfrm>
          <a:noFill/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altLang="en-US" sz="2800" dirty="0"/>
              <a:t>Processes are implemented as </a:t>
            </a:r>
            <a:r>
              <a:rPr lang="en-US" altLang="en-US" sz="2800" u="sng" dirty="0"/>
              <a:t>threads</a:t>
            </a:r>
            <a:r>
              <a:rPr lang="en-US" altLang="en-US" sz="2800" dirty="0"/>
              <a:t>, which are the smallest unit of execution within a process. </a:t>
            </a:r>
            <a:r>
              <a:rPr lang="en-US" altLang="en-US" sz="1900" dirty="0"/>
              <a:t>[See CS 3502 operating Systems for more].</a:t>
            </a:r>
            <a:endParaRPr lang="en-US" altLang="en-US" sz="2800" dirty="0"/>
          </a:p>
          <a:p>
            <a:r>
              <a:rPr lang="en-US" altLang="en-US" sz="2800" dirty="0"/>
              <a:t>The </a:t>
            </a:r>
            <a:r>
              <a:rPr lang="en-US" altLang="en-US" sz="2800" u="sng" dirty="0"/>
              <a:t>main body</a:t>
            </a:r>
            <a:r>
              <a:rPr lang="en-US" altLang="en-US" sz="2800" dirty="0"/>
              <a:t> of a process is composed of a sequence of phases, after a </a:t>
            </a:r>
            <a:r>
              <a:rPr lang="en-US" altLang="en-US" sz="2800" u="sng" dirty="0"/>
              <a:t>phase</a:t>
            </a:r>
            <a:r>
              <a:rPr lang="en-US" altLang="en-US" sz="2800" dirty="0"/>
              <a:t> is executed, the control is returned to the simulation executive.</a:t>
            </a:r>
          </a:p>
          <a:p>
            <a:r>
              <a:rPr lang="en-US" altLang="en-US" sz="2800" dirty="0"/>
              <a:t>The process executing a phase is the currently running process. </a:t>
            </a:r>
          </a:p>
          <a:p>
            <a:r>
              <a:rPr lang="en-US" altLang="en-US" sz="2800" dirty="0"/>
              <a:t>From the system point of view, all processes are active and interacting at the same time.</a:t>
            </a:r>
            <a:endParaRPr lang="en-US" altLang="en-US" sz="2400" dirty="0"/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C5EE434D-28E5-B51B-744D-1BE08912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C1AA3B-E86C-404B-B558-95120227AEE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9AFE18EA-28C1-F0A9-9C18-A895E0CD5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altLang="en-US"/>
              <a:t>Process View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21CD6D1A-CF5A-B67A-9A0F-3B7DB65CF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en-US" sz="3200" dirty="0"/>
              <a:t>Static Process Description</a:t>
            </a:r>
          </a:p>
          <a:p>
            <a:r>
              <a:rPr lang="en-US" altLang="en-US" sz="3200" dirty="0"/>
              <a:t>Dynamic Process Management</a:t>
            </a:r>
          </a:p>
          <a:p>
            <a:pPr lvl="1"/>
            <a:r>
              <a:rPr lang="en-US" altLang="en-US" sz="3200" dirty="0"/>
              <a:t>Initiate Process</a:t>
            </a:r>
          </a:p>
          <a:p>
            <a:pPr lvl="1"/>
            <a:r>
              <a:rPr lang="en-US" altLang="en-US" sz="3200" dirty="0"/>
              <a:t>Delay (Time) Process</a:t>
            </a:r>
          </a:p>
          <a:p>
            <a:pPr lvl="1"/>
            <a:r>
              <a:rPr lang="en-US" altLang="en-US" sz="3200" dirty="0"/>
              <a:t>Suspend Process</a:t>
            </a:r>
          </a:p>
          <a:p>
            <a:pPr lvl="1"/>
            <a:r>
              <a:rPr lang="en-US" altLang="en-US" sz="3200" dirty="0"/>
              <a:t>Activate Process</a:t>
            </a:r>
          </a:p>
          <a:p>
            <a:pPr lvl="1"/>
            <a:r>
              <a:rPr lang="en-US" altLang="en-US" sz="3200" dirty="0"/>
              <a:t>Terminate Process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9104635B-3855-85E7-C52A-ADC2734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8DCAC4-BE6F-40A3-A4F4-A8844E9B491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26">
            <a:extLst>
              <a:ext uri="{FF2B5EF4-FFF2-40B4-BE49-F238E27FC236}">
                <a16:creationId xmlns:a16="http://schemas.microsoft.com/office/drawing/2014/main" id="{B98B9728-24EF-C067-0A92-FBBB1EE28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altLang="en-US"/>
              <a:t>Resource View</a:t>
            </a:r>
          </a:p>
        </p:txBody>
      </p:sp>
      <p:sp>
        <p:nvSpPr>
          <p:cNvPr id="27653" name="Rectangle 1027">
            <a:extLst>
              <a:ext uri="{FF2B5EF4-FFF2-40B4-BE49-F238E27FC236}">
                <a16:creationId xmlns:a16="http://schemas.microsoft.com/office/drawing/2014/main" id="{B9070E50-AA56-74B1-3FDB-DA0608020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en-US" sz="3200" dirty="0"/>
              <a:t>Standard/Tailored  Resource Handler</a:t>
            </a:r>
          </a:p>
          <a:p>
            <a:r>
              <a:rPr lang="en-US" altLang="en-US" sz="3200" dirty="0"/>
              <a:t>Resource Management</a:t>
            </a:r>
          </a:p>
          <a:p>
            <a:pPr lvl="1"/>
            <a:r>
              <a:rPr lang="en-US" altLang="en-US" sz="2400" dirty="0"/>
              <a:t>Create resource</a:t>
            </a:r>
          </a:p>
          <a:p>
            <a:pPr lvl="1"/>
            <a:r>
              <a:rPr lang="en-US" altLang="en-US" sz="2400" dirty="0"/>
              <a:t>Request resource</a:t>
            </a:r>
          </a:p>
          <a:p>
            <a:pPr lvl="1"/>
            <a:r>
              <a:rPr lang="en-US" altLang="en-US" sz="2400" dirty="0"/>
              <a:t>Acquire resource</a:t>
            </a:r>
          </a:p>
          <a:p>
            <a:pPr lvl="1"/>
            <a:r>
              <a:rPr lang="en-US" altLang="en-US" sz="2400" dirty="0"/>
              <a:t>Release resource</a:t>
            </a:r>
          </a:p>
          <a:p>
            <a:pPr lvl="1"/>
            <a:r>
              <a:rPr lang="en-US" altLang="en-US" sz="2400" dirty="0"/>
              <a:t>Status of  resource</a:t>
            </a:r>
          </a:p>
          <a:p>
            <a:pPr lvl="1"/>
            <a:r>
              <a:rPr lang="en-US" altLang="en-US" sz="2400" dirty="0"/>
              <a:t>Destroy resource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87C6BFC1-326B-560F-DC64-99CBC176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0207C7-D11D-4C22-8BF5-921C6B317D8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6E033B06-106B-B3A6-5A1B-127F431F1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System Behavior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7D8CCE2-629D-5381-70C5-86228C8AF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3810000"/>
          </a:xfrm>
        </p:spPr>
        <p:txBody>
          <a:bodyPr/>
          <a:lstStyle/>
          <a:p>
            <a:r>
              <a:rPr lang="en-US" altLang="en-US" dirty="0"/>
              <a:t>A system is the part of the real world under study. Composed of a set of entities interacting among themselves and with the environment.</a:t>
            </a:r>
          </a:p>
          <a:p>
            <a:r>
              <a:rPr lang="en-US" altLang="en-US" dirty="0"/>
              <a:t>A model is an abstract representation of a system.</a:t>
            </a:r>
          </a:p>
          <a:p>
            <a:r>
              <a:rPr lang="en-US" altLang="en-US" dirty="0"/>
              <a:t>The system behavior is dependent on the input data and actions from the environment.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EC3B0CC3-31D0-975E-401E-280C8089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640EC-1759-4893-8048-2F35607F94C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3BBFD932-9A2D-5C28-AB8F-B637BE267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Simulation Executive for the Process Interaction Approach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C853917-32BE-5D51-DFAE-4B33924EB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7772400" cy="4114800"/>
          </a:xfrm>
        </p:spPr>
        <p:txBody>
          <a:bodyPr/>
          <a:lstStyle/>
          <a:p>
            <a:r>
              <a:rPr lang="en-US" altLang="en-US" sz="2800" dirty="0"/>
              <a:t>Schedule processes at particular instants, i.e., place processes in the event list</a:t>
            </a:r>
          </a:p>
          <a:p>
            <a:r>
              <a:rPr lang="en-US" altLang="en-US" sz="2800" dirty="0"/>
              <a:t>Remove processes from the event list ( to make them idle or to terminate them)</a:t>
            </a:r>
          </a:p>
          <a:p>
            <a:r>
              <a:rPr lang="en-US" altLang="en-US" sz="2800" dirty="0"/>
              <a:t>Re-schedule processes, i.e., change the position of processes in the event list.</a:t>
            </a:r>
          </a:p>
          <a:p>
            <a:r>
              <a:rPr lang="en-US" altLang="en-US" sz="2800" dirty="0"/>
              <a:t>Execute the phase for the “running” process.</a:t>
            </a:r>
            <a:endParaRPr lang="en-US" altLang="en-US" dirty="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43304F0A-9B88-379D-20D7-EB253997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C1A61A-D4C5-4B61-924A-D90A6A9AD96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87B70321-7E75-86E0-06DD-ED372F0E8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592" y="5334000"/>
            <a:ext cx="81153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3800" dirty="0"/>
              <a:t>The Simulation Executive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EEE49BD7-A487-C13C-47D3-C52ECA13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4845" y="6360378"/>
            <a:ext cx="511667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435475DE-1C01-46F6-8697-A81D5F8399E1}" type="slidenum">
              <a:rPr lang="en-US" altLang="en-US" sz="105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21</a:t>
            </a:fld>
            <a:endParaRPr lang="en-US" altLang="en-US" sz="105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0725" name="Picture 4" descr="C:\BOOK\tbook\simexe.gif">
            <a:extLst>
              <a:ext uri="{FF2B5EF4-FFF2-40B4-BE49-F238E27FC236}">
                <a16:creationId xmlns:a16="http://schemas.microsoft.com/office/drawing/2014/main" id="{7C3639F3-ACE3-5D58-882F-15566E7D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474" y="702732"/>
            <a:ext cx="6099052" cy="461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9218">
            <a:extLst>
              <a:ext uri="{FF2B5EF4-FFF2-40B4-BE49-F238E27FC236}">
                <a16:creationId xmlns:a16="http://schemas.microsoft.com/office/drawing/2014/main" id="{39C6EB24-86B2-5F27-C243-64FA407B1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Reviewing Threads</a:t>
            </a:r>
          </a:p>
        </p:txBody>
      </p:sp>
      <p:sp>
        <p:nvSpPr>
          <p:cNvPr id="31749" name="Rectangle 9219">
            <a:extLst>
              <a:ext uri="{FF2B5EF4-FFF2-40B4-BE49-F238E27FC236}">
                <a16:creationId xmlns:a16="http://schemas.microsoft.com/office/drawing/2014/main" id="{20B0CFB8-94EF-50EE-344B-A00AA3AEF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thread consists of a set of phases, each of which is executed when the simulation executive advances the clock to the required time.</a:t>
            </a:r>
          </a:p>
          <a:p>
            <a:r>
              <a:rPr lang="en-US" altLang="en-US" sz="2800" dirty="0"/>
              <a:t>Every thread re-starts to execute at its reactivation point (in the active phase), and its corresponding event time.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8C4F42C5-AC1D-3E56-E4C6-8375008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B2DDA-8168-4E86-8F69-6FBEC6035A1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214FA2E5-DC25-EFF3-63B0-741371A91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0115" y="673240"/>
            <a:ext cx="247573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2300"/>
              <a:t>Thread With Its Reactivation Points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EA73BCF4-1D3E-6FBB-8C53-ECE7A814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740" y="6351325"/>
            <a:ext cx="598981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822FFD71-8950-47B5-AF96-0FF45C4196F8}" type="slidenum">
              <a:rPr lang="en-US" altLang="en-US" sz="105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05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32773" name="Picture 9" descr="C:\BOOK\tbook\thread.gif">
            <a:extLst>
              <a:ext uri="{FF2B5EF4-FFF2-40B4-BE49-F238E27FC236}">
                <a16:creationId xmlns:a16="http://schemas.microsoft.com/office/drawing/2014/main" id="{D8A56BF9-092C-251C-7181-6E88AFECC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750" y="1814752"/>
            <a:ext cx="4004617" cy="32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AB989FB1-354D-D5A5-22BF-6CA6AF5DC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Simulation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3B99E891-E10B-9766-A33A-159CA5A8B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simulation model defines a set of classes to represent various entities and behaviors, which are instantiated as needed. </a:t>
            </a:r>
          </a:p>
          <a:p>
            <a:r>
              <a:rPr lang="en-US" altLang="en-US" dirty="0"/>
              <a:t>Classes that represent active processes typically inherit from a base Process class or equivalent, enabling them to run concurrently using threading or coroutines. </a:t>
            </a:r>
          </a:p>
          <a:p>
            <a:r>
              <a:rPr lang="en-US" dirty="0"/>
              <a:t>Other classes are used to create passive objects, such as resources or data structures, which support the operation of the active processes.</a:t>
            </a:r>
            <a:endParaRPr lang="en-US" altLang="en-US" dirty="0"/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B0DD9F51-C7B2-7891-21DE-5A9E9073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6F8A53-29F4-4200-B68C-0C2ABCFABC2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6" name="Picture 34825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pic>
        <p:nvPicPr>
          <p:cNvPr id="34828" name="Picture 34827">
            <a:extLst>
              <a:ext uri="{FF2B5EF4-FFF2-40B4-BE49-F238E27FC236}">
                <a16:creationId xmlns:a16="http://schemas.microsoft.com/office/drawing/2014/main" id="{28F5356A-F695-48A7-A0FB-0D74C2ABD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34820" name="Rectangle 2">
            <a:extLst>
              <a:ext uri="{FF2B5EF4-FFF2-40B4-BE49-F238E27FC236}">
                <a16:creationId xmlns:a16="http://schemas.microsoft.com/office/drawing/2014/main" id="{85E28CF6-05D3-B009-AF68-DAE8D80D9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0115" y="673240"/>
            <a:ext cx="247573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4200"/>
              <a:t>Active and Passive Objects</a:t>
            </a:r>
          </a:p>
        </p:txBody>
      </p:sp>
      <p:sp>
        <p:nvSpPr>
          <p:cNvPr id="34830" name="Rectangle 34829">
            <a:extLst>
              <a:ext uri="{FF2B5EF4-FFF2-40B4-BE49-F238E27FC236}">
                <a16:creationId xmlns:a16="http://schemas.microsoft.com/office/drawing/2014/main" id="{3172ECDB-2AC7-44B5-822D-86A84637E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0086" y="-1"/>
            <a:ext cx="3183914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2" name="Rectangle 34831">
            <a:extLst>
              <a:ext uri="{FF2B5EF4-FFF2-40B4-BE49-F238E27FC236}">
                <a16:creationId xmlns:a16="http://schemas.microsoft.com/office/drawing/2014/main" id="{E1FB9520-192A-4C46-991F-2E6BDD004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6008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34" name="Rounded Rectangle 11">
            <a:extLst>
              <a:ext uri="{FF2B5EF4-FFF2-40B4-BE49-F238E27FC236}">
                <a16:creationId xmlns:a16="http://schemas.microsoft.com/office/drawing/2014/main" id="{2A937980-25E7-432E-8E85-0D32CB966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03" y="643464"/>
            <a:ext cx="4979111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821" name="Picture 4" descr="C:\BOOK\tbook\apobjects.gif">
            <a:extLst>
              <a:ext uri="{FF2B5EF4-FFF2-40B4-BE49-F238E27FC236}">
                <a16:creationId xmlns:a16="http://schemas.microsoft.com/office/drawing/2014/main" id="{986335B7-9563-5C79-24D4-9FB2D811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364" y="1262736"/>
            <a:ext cx="4514236" cy="389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39AD0C5D-69B9-056A-F60A-47F29CB8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740" y="6351325"/>
            <a:ext cx="598981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63AE23A1-E9C2-4417-AE48-B666CFEE322B}" type="slidenum">
              <a:rPr lang="en-US" altLang="en-US" sz="105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05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C243BB4C-1BD0-D837-2D0F-B3241084A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5347" y="380893"/>
            <a:ext cx="6377940" cy="990707"/>
          </a:xfrm>
        </p:spPr>
        <p:txBody>
          <a:bodyPr/>
          <a:lstStyle/>
          <a:p>
            <a:r>
              <a:rPr lang="en-US" altLang="en-US" dirty="0"/>
              <a:t>Simulation Software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B3761B8A-A6CE-5C04-6DA1-40AA24BC894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sz="1800" dirty="0"/>
              <a:t>MATLAB/Simulink - Extensively used in engineering, this tool is particularly popular for control system design, signal processing, and numerical simulations.</a:t>
            </a:r>
          </a:p>
          <a:p>
            <a:r>
              <a:rPr lang="en-US" altLang="en-US" sz="1800" dirty="0"/>
              <a:t>SolidWorks - A leading tool in mechanical engineering.</a:t>
            </a:r>
          </a:p>
          <a:p>
            <a:r>
              <a:rPr lang="en-US" altLang="en-US" sz="1800" dirty="0"/>
              <a:t>Ansys - A comprehensive tool for engineering simulations.</a:t>
            </a:r>
          </a:p>
          <a:p>
            <a:r>
              <a:rPr lang="en-US" altLang="en-US" sz="1800" dirty="0"/>
              <a:t>Arena - A widely recognized tool for modeling, simulating, and analyzing complex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35846" name="Rectangle 4">
            <a:extLst>
              <a:ext uri="{FF2B5EF4-FFF2-40B4-BE49-F238E27FC236}">
                <a16:creationId xmlns:a16="http://schemas.microsoft.com/office/drawing/2014/main" id="{88EF46CE-3C5A-3313-5543-8284F13AFE7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err="1"/>
              <a:t>AnyLogic</a:t>
            </a:r>
            <a:r>
              <a:rPr lang="en-US" altLang="en-US" sz="1800" dirty="0"/>
              <a:t> - One of the top discrete event simulation tools that is also used for system dynamics and agent-based modeling</a:t>
            </a:r>
          </a:p>
          <a:p>
            <a:r>
              <a:rPr lang="en-US" altLang="en-US" sz="1800" dirty="0" err="1"/>
              <a:t>SimVascular</a:t>
            </a:r>
            <a:r>
              <a:rPr lang="en-US" altLang="en-US" sz="1800" dirty="0"/>
              <a:t> - A more specialized tool used for simulating cardiovascular blood flow, particularly in medical research</a:t>
            </a:r>
          </a:p>
          <a:p>
            <a:r>
              <a:rPr lang="en-US" altLang="en-US" sz="1800" dirty="0"/>
              <a:t>Siemens NX - A powerful tool for integrated product design and simulation</a:t>
            </a:r>
          </a:p>
          <a:p>
            <a:endParaRPr lang="en-US" altLang="en-US" sz="1800" dirty="0"/>
          </a:p>
        </p:txBody>
      </p:sp>
      <p:sp>
        <p:nvSpPr>
          <p:cNvPr id="35843" name="Slide Number Placeholder 6">
            <a:extLst>
              <a:ext uri="{FF2B5EF4-FFF2-40B4-BE49-F238E27FC236}">
                <a16:creationId xmlns:a16="http://schemas.microsoft.com/office/drawing/2014/main" id="{C049FDDE-126B-609F-04FD-AB6804B0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65BE63-9145-43DA-BEDD-54CB0B954C7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37FE0F27-F596-1220-39AD-A1737E966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6148"/>
            <a:ext cx="6377940" cy="1293028"/>
          </a:xfrm>
        </p:spPr>
        <p:txBody>
          <a:bodyPr/>
          <a:lstStyle/>
          <a:p>
            <a:r>
              <a:rPr lang="en-US" altLang="en-US" dirty="0"/>
              <a:t>Simulation continued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25B44CEF-7B6A-2580-6FCE-225026884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4360" y="1371600"/>
            <a:ext cx="7955280" cy="4892040"/>
          </a:xfrm>
        </p:spPr>
        <p:txBody>
          <a:bodyPr>
            <a:normAutofit/>
          </a:bodyPr>
          <a:lstStyle/>
          <a:p>
            <a:r>
              <a:rPr lang="en-US" altLang="en-US" dirty="0"/>
              <a:t>SCADE Suite - A model-based development environment for safety-critical embedded software</a:t>
            </a:r>
          </a:p>
          <a:p>
            <a:r>
              <a:rPr lang="en-US" altLang="en-US" dirty="0"/>
              <a:t>IBM Rational Software - Offers a suite of tools for modeling and simulation in software engineering.</a:t>
            </a:r>
          </a:p>
          <a:p>
            <a:r>
              <a:rPr lang="en-US" altLang="en-US" dirty="0"/>
              <a:t>Unreal Engine</a:t>
            </a:r>
          </a:p>
          <a:p>
            <a:r>
              <a:rPr lang="en-US" altLang="en-US" dirty="0"/>
              <a:t>Unity</a:t>
            </a:r>
          </a:p>
          <a:p>
            <a:r>
              <a:rPr lang="en-US" altLang="en-US" dirty="0"/>
              <a:t>NS3 - A discrete-event network simulator for internet systems.</a:t>
            </a:r>
          </a:p>
          <a:p>
            <a:r>
              <a:rPr lang="en-US" altLang="en-US" dirty="0" err="1"/>
              <a:t>SimPy</a:t>
            </a:r>
            <a:r>
              <a:rPr lang="en-US" altLang="en-US" dirty="0"/>
              <a:t> - A process-based discrete-event simulation framework based on Python</a:t>
            </a:r>
          </a:p>
          <a:p>
            <a:r>
              <a:rPr lang="en-US" altLang="en-US" dirty="0" err="1"/>
              <a:t>OMNeT</a:t>
            </a:r>
            <a:r>
              <a:rPr lang="en-US" altLang="en-US" dirty="0"/>
              <a:t>++ - An extensible, modular, component-based C++ simulation library and framework, primarily for building network simulations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B9C1FBB3-B7D8-80E2-4B2C-3C50AF05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7D75F5-D1FF-4D8A-9AFA-F79EC95E51B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230D9B51-A35D-2A1F-E4E3-BBEB47ADB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  <a:noFill/>
        </p:spPr>
        <p:txBody>
          <a:bodyPr lIns="90488" tIns="44450" rIns="90488" bIns="44450" anchor="ctr"/>
          <a:lstStyle/>
          <a:p>
            <a:r>
              <a:rPr lang="en-US" altLang="en-US"/>
              <a:t>Overview 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96441FC-E333-AB3F-8214-40B9E093AB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  <a:noFill/>
        </p:spPr>
        <p:txBody>
          <a:bodyPr lIns="90488" tIns="44450" rIns="90488" bIns="44450"/>
          <a:lstStyle/>
          <a:p>
            <a:pPr>
              <a:buClr>
                <a:schemeClr val="accent2"/>
              </a:buClr>
            </a:pPr>
            <a:r>
              <a:rPr lang="en-US" altLang="en-US" dirty="0"/>
              <a:t>In modeling a system, different levels of abstraction are used to describe the system</a:t>
            </a:r>
          </a:p>
          <a:p>
            <a:pPr>
              <a:buClr>
                <a:schemeClr val="accent2"/>
              </a:buClr>
            </a:pPr>
            <a:r>
              <a:rPr lang="en-US" altLang="en-US" dirty="0"/>
              <a:t>The most abstract level is at the top, and it is the easiest to understand</a:t>
            </a:r>
          </a:p>
          <a:p>
            <a:pPr>
              <a:buClr>
                <a:schemeClr val="accent2"/>
              </a:buClr>
            </a:pPr>
            <a:r>
              <a:rPr lang="en-US" altLang="en-US" dirty="0"/>
              <a:t>The most difficult level of abstraction is the implementation level, i.e., the programming of the model into a suitable programming language.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14E7FFFB-6551-FD08-5ED3-D4C0187A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815180-7EE9-4E48-B355-AB6975EC4CC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>
            <a:extLst>
              <a:ext uri="{FF2B5EF4-FFF2-40B4-BE49-F238E27FC236}">
                <a16:creationId xmlns:a16="http://schemas.microsoft.com/office/drawing/2014/main" id="{0DA23F74-9AF0-AD11-00B8-6C1A2924A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altLang="en-US"/>
              <a:t>Overview (cont.)</a:t>
            </a:r>
          </a:p>
        </p:txBody>
      </p:sp>
      <p:sp>
        <p:nvSpPr>
          <p:cNvPr id="128003" name="Rectangle 1027">
            <a:extLst>
              <a:ext uri="{FF2B5EF4-FFF2-40B4-BE49-F238E27FC236}">
                <a16:creationId xmlns:a16="http://schemas.microsoft.com/office/drawing/2014/main" id="{9A7FAA84-D3CD-93C3-226D-B136A2D06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>
              <a:buClr>
                <a:schemeClr val="accent2"/>
              </a:buClr>
            </a:pPr>
            <a:r>
              <a:rPr lang="en-US" altLang="en-US" dirty="0"/>
              <a:t>Together with abstraction, the object-oriented approach is applied to manage complexity at all levels of system design and implementation. </a:t>
            </a:r>
          </a:p>
          <a:p>
            <a:pPr>
              <a:buClr>
                <a:schemeClr val="accent2"/>
              </a:buClr>
            </a:pPr>
            <a:r>
              <a:rPr lang="en-US" altLang="en-US" dirty="0"/>
              <a:t>High-level programming languages offer the advantage of being easier to use and more powerful for modeling and simulation tasks, compared to lower-level languages, enabling more efficient development and maintenance of complex systems.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CBFE01BC-A711-BE8F-E4A0-9D503F39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073433-46B5-43C3-A343-1D1A2A99E4E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13F5D253-5CE5-0F98-B0C8-8E46B4029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r>
              <a:rPr lang="en-US" altLang="en-US"/>
              <a:t>System Components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89E02388-5D91-157F-5221-37EF463284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en-US" u="sng" dirty="0"/>
              <a:t>Active</a:t>
            </a:r>
            <a:r>
              <a:rPr lang="en-US" altLang="en-US" dirty="0"/>
              <a:t> (or live) </a:t>
            </a:r>
            <a:r>
              <a:rPr lang="en-US" altLang="en-US" u="sng" dirty="0"/>
              <a:t>components</a:t>
            </a:r>
            <a:r>
              <a:rPr lang="en-US" altLang="en-US" dirty="0"/>
              <a:t>: the processes. These are the major components in a model and have a life of their own.</a:t>
            </a:r>
          </a:p>
          <a:p>
            <a:r>
              <a:rPr lang="en-US" altLang="en-US" u="sng" dirty="0"/>
              <a:t>Passive</a:t>
            </a:r>
            <a:r>
              <a:rPr lang="en-US" altLang="en-US" dirty="0"/>
              <a:t> components:</a:t>
            </a:r>
          </a:p>
          <a:p>
            <a:pPr lvl="1"/>
            <a:r>
              <a:rPr lang="en-US" altLang="en-US" dirty="0"/>
              <a:t>Explicit and implicit queues.</a:t>
            </a:r>
          </a:p>
          <a:p>
            <a:pPr lvl="1"/>
            <a:r>
              <a:rPr lang="en-US" altLang="en-US" dirty="0"/>
              <a:t>Resources that can be acquired by the processes.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7E1910DC-A911-3165-3A7F-AD9F0A00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AC5A5D-E6AB-4ACE-A5C8-E691CCD935B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3F81A667-6F8D-3DED-6AE6-ECD5F65C0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Process Interaction Approach to Simulation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6328AED2-D4D8-4E1C-A5CF-14B18D763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</a:t>
            </a:r>
            <a:r>
              <a:rPr lang="en-US" altLang="en-US" u="sng" dirty="0"/>
              <a:t>primary components </a:t>
            </a:r>
            <a:r>
              <a:rPr lang="en-US" altLang="en-US" dirty="0"/>
              <a:t>in a simulation model are entities, which </a:t>
            </a:r>
            <a:r>
              <a:rPr lang="en-US" altLang="en-US" u="sng" dirty="0"/>
              <a:t>represent</a:t>
            </a:r>
            <a:r>
              <a:rPr lang="en-US" altLang="en-US" dirty="0"/>
              <a:t> </a:t>
            </a:r>
            <a:r>
              <a:rPr lang="en-US" altLang="en-US" u="sng" dirty="0"/>
              <a:t>individual</a:t>
            </a:r>
            <a:r>
              <a:rPr lang="en-US" altLang="en-US" dirty="0"/>
              <a:t> units or objects that interact within the system.</a:t>
            </a:r>
          </a:p>
          <a:p>
            <a:r>
              <a:rPr lang="en-US" altLang="en-US" u="sng" dirty="0"/>
              <a:t>Active entities</a:t>
            </a:r>
            <a:r>
              <a:rPr lang="en-US" altLang="en-US" dirty="0"/>
              <a:t>, also known as </a:t>
            </a:r>
            <a:r>
              <a:rPr lang="en-US" altLang="en-US" u="sng" dirty="0"/>
              <a:t>agents</a:t>
            </a:r>
            <a:r>
              <a:rPr lang="en-US" altLang="en-US" dirty="0"/>
              <a:t> or </a:t>
            </a:r>
            <a:r>
              <a:rPr lang="en-US" altLang="en-US" u="sng" dirty="0"/>
              <a:t>actors</a:t>
            </a:r>
            <a:r>
              <a:rPr lang="en-US" altLang="en-US" dirty="0"/>
              <a:t>, have autonomous behaviors and make decisions based on their environment and state.</a:t>
            </a:r>
          </a:p>
          <a:p>
            <a:r>
              <a:rPr lang="en-US" altLang="en-US" u="sng" dirty="0"/>
              <a:t>Passive entities </a:t>
            </a:r>
            <a:r>
              <a:rPr lang="en-US" altLang="en-US" dirty="0"/>
              <a:t>are </a:t>
            </a:r>
            <a:r>
              <a:rPr lang="en-US" altLang="en-US" u="sng" dirty="0"/>
              <a:t>resources</a:t>
            </a:r>
            <a:r>
              <a:rPr lang="en-US" altLang="en-US" dirty="0"/>
              <a:t>, </a:t>
            </a:r>
            <a:r>
              <a:rPr lang="en-US" altLang="en-US" u="sng" dirty="0"/>
              <a:t>queues</a:t>
            </a:r>
            <a:r>
              <a:rPr lang="en-US" altLang="en-US" dirty="0"/>
              <a:t>, or other objects that provide services or hold entities as they wait for processing.</a:t>
            </a:r>
          </a:p>
          <a:p>
            <a:r>
              <a:rPr lang="en-US" altLang="en-US" dirty="0"/>
              <a:t>These entities interact dynamically within the simulation environment, consuming and utilizing resources as they perform actions and respond to events.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6D0CE151-83CC-B552-DADE-DDDAB55F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C0BF70-53C0-4FBC-8B86-0865412ABF2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10595A9F-A806-6934-9CD1-FC2E28014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Models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271392F-E7CE-39D5-C6E4-A093D4AB9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81199"/>
            <a:ext cx="7848600" cy="4112427"/>
          </a:xfrm>
        </p:spPr>
        <p:txBody>
          <a:bodyPr>
            <a:normAutofit/>
          </a:bodyPr>
          <a:lstStyle/>
          <a:p>
            <a:r>
              <a:rPr lang="en-US" altLang="en-US" dirty="0"/>
              <a:t>Physical models</a:t>
            </a:r>
          </a:p>
          <a:p>
            <a:r>
              <a:rPr lang="en-US" altLang="en-US" dirty="0"/>
              <a:t>Graphic models</a:t>
            </a:r>
          </a:p>
          <a:p>
            <a:r>
              <a:rPr lang="en-US" altLang="en-US" dirty="0"/>
              <a:t>Mathematical models</a:t>
            </a:r>
          </a:p>
          <a:p>
            <a:r>
              <a:rPr lang="en-US" altLang="en-US" dirty="0"/>
              <a:t>Are you able to list other kinds of models?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19F91CE5-8E7D-EF56-0E70-7BC0E3BC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8E953-4083-407C-9E6E-7A79F28364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7F3FE4D9-B7FF-6F09-37E6-7BC458668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en-US"/>
              <a:t>Stochastic Models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5E47A613-A66A-0453-A5DA-663B53E05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r>
              <a:rPr lang="en-US" altLang="en-US" dirty="0"/>
              <a:t>A stochastic model includes some </a:t>
            </a:r>
            <a:r>
              <a:rPr lang="en-US" altLang="en-US" u="sng" dirty="0"/>
              <a:t>uncertainty</a:t>
            </a:r>
            <a:r>
              <a:rPr lang="en-US" altLang="en-US" dirty="0"/>
              <a:t> in its behavior.</a:t>
            </a:r>
          </a:p>
          <a:p>
            <a:r>
              <a:rPr lang="en-US" altLang="en-US" dirty="0"/>
              <a:t>One or more attributes change value according to a </a:t>
            </a:r>
            <a:r>
              <a:rPr lang="en-US" altLang="en-US" u="sng" dirty="0"/>
              <a:t>probability distribution</a:t>
            </a:r>
            <a:r>
              <a:rPr lang="en-US" altLang="en-US" dirty="0"/>
              <a:t>. Random variable generation is used.</a:t>
            </a:r>
          </a:p>
          <a:p>
            <a:r>
              <a:rPr lang="en-US" altLang="en-US" dirty="0"/>
              <a:t>For example, in the carwash model:</a:t>
            </a:r>
          </a:p>
          <a:p>
            <a:pPr lvl="2"/>
            <a:r>
              <a:rPr lang="en-US" altLang="en-US" dirty="0"/>
              <a:t>arrival of cars</a:t>
            </a:r>
          </a:p>
          <a:p>
            <a:pPr lvl="2"/>
            <a:r>
              <a:rPr lang="en-US" altLang="en-US" dirty="0"/>
              <a:t> Service time for a car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3EAAB168-4AD9-DB65-30F2-F8F8BE8A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016D4-5CFC-4C14-84A5-F8D6AAAF67B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074">
            <a:extLst>
              <a:ext uri="{FF2B5EF4-FFF2-40B4-BE49-F238E27FC236}">
                <a16:creationId xmlns:a16="http://schemas.microsoft.com/office/drawing/2014/main" id="{97824F0A-0E79-B9D4-4132-86344DE84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Simulation</a:t>
            </a:r>
          </a:p>
        </p:txBody>
      </p:sp>
      <p:sp>
        <p:nvSpPr>
          <p:cNvPr id="10245" name="Rectangle 3075">
            <a:extLst>
              <a:ext uri="{FF2B5EF4-FFF2-40B4-BE49-F238E27FC236}">
                <a16:creationId xmlns:a16="http://schemas.microsoft.com/office/drawing/2014/main" id="{3F5D4EB9-5B4F-13B2-E782-AA358AF645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 simulation </a:t>
            </a:r>
            <a:r>
              <a:rPr lang="en-US" altLang="en-US" sz="3200" u="sng" dirty="0"/>
              <a:t>model</a:t>
            </a:r>
            <a:r>
              <a:rPr lang="en-US" altLang="en-US" sz="3200" dirty="0"/>
              <a:t> is a mathematical model implemented with a general-purpose programming language or a simulation language.</a:t>
            </a:r>
          </a:p>
          <a:p>
            <a:r>
              <a:rPr lang="en-US" altLang="en-US" sz="3200" dirty="0"/>
              <a:t>Simulation is the carrying out of </a:t>
            </a:r>
            <a:r>
              <a:rPr lang="en-US" altLang="en-US" sz="3200" u="sng" dirty="0"/>
              <a:t>experiments</a:t>
            </a:r>
            <a:r>
              <a:rPr lang="en-US" altLang="en-US" sz="3200" dirty="0"/>
              <a:t> with the simulation model to study the behavior of the model.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AF7D0445-0C4D-53ED-A810-7F1B3419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E53E5-F56C-4C76-82EE-80F3B9EF10F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026">
            <a:extLst>
              <a:ext uri="{FF2B5EF4-FFF2-40B4-BE49-F238E27FC236}">
                <a16:creationId xmlns:a16="http://schemas.microsoft.com/office/drawing/2014/main" id="{BBB78233-8F73-296E-BC1B-8FCB78B78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Continuous and Discrete Models</a:t>
            </a:r>
          </a:p>
        </p:txBody>
      </p:sp>
      <p:sp>
        <p:nvSpPr>
          <p:cNvPr id="11269" name="Rectangle 1027">
            <a:extLst>
              <a:ext uri="{FF2B5EF4-FFF2-40B4-BE49-F238E27FC236}">
                <a16:creationId xmlns:a16="http://schemas.microsoft.com/office/drawing/2014/main" id="{2D2A8E3E-4EC4-F6B7-4669-A3A78DEA0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075648"/>
            <a:ext cx="7772400" cy="3715552"/>
          </a:xfrm>
        </p:spPr>
        <p:txBody>
          <a:bodyPr>
            <a:normAutofit/>
          </a:bodyPr>
          <a:lstStyle/>
          <a:p>
            <a:r>
              <a:rPr lang="en-US" altLang="en-US" sz="2400" u="sng" dirty="0"/>
              <a:t>Continuous models</a:t>
            </a:r>
            <a:r>
              <a:rPr lang="en-US" altLang="en-US" sz="2400" dirty="0"/>
              <a:t> change their state continuously with time. Mathematical notation is used to completely define the behavior. For example, the free-falling object.</a:t>
            </a:r>
          </a:p>
          <a:p>
            <a:r>
              <a:rPr lang="en-US" altLang="en-US" sz="2400" u="sng" dirty="0"/>
              <a:t>Discrete models</a:t>
            </a:r>
            <a:r>
              <a:rPr lang="en-US" altLang="en-US" sz="2400" dirty="0"/>
              <a:t> only change their state at discrete instants. For example, the carwash model.</a:t>
            </a:r>
          </a:p>
          <a:p>
            <a:endParaRPr lang="en-US" altLang="en-US" sz="2400" dirty="0"/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EAB5F7A9-9DE6-0305-1DF7-67CF37ED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BBCD6C-22A3-4543-93E6-8B21E419CD5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6">
            <a:extLst>
              <a:ext uri="{FF2B5EF4-FFF2-40B4-BE49-F238E27FC236}">
                <a16:creationId xmlns:a16="http://schemas.microsoft.com/office/drawing/2014/main" id="{E16EF164-9079-29E0-6AFE-816857C16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Discrete Model</a:t>
            </a:r>
          </a:p>
        </p:txBody>
      </p:sp>
      <p:sp>
        <p:nvSpPr>
          <p:cNvPr id="13317" name="Rectangle 1027">
            <a:extLst>
              <a:ext uri="{FF2B5EF4-FFF2-40B4-BE49-F238E27FC236}">
                <a16:creationId xmlns:a16="http://schemas.microsoft.com/office/drawing/2014/main" id="{7EAF5976-8F9F-1220-467B-E13E2F961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800" dirty="0"/>
              <a:t>Consider the simple </a:t>
            </a:r>
            <a:r>
              <a:rPr lang="en-US" altLang="en-US" sz="2800" b="1" dirty="0"/>
              <a:t>carwash model</a:t>
            </a:r>
            <a:r>
              <a:rPr lang="en-US" altLang="en-US" sz="2800" dirty="0"/>
              <a:t>, its </a:t>
            </a:r>
            <a:r>
              <a:rPr lang="en-US" altLang="en-US" sz="2800" b="1" dirty="0"/>
              <a:t>dynamic</a:t>
            </a:r>
            <a:r>
              <a:rPr lang="en-US" altLang="en-US" sz="2800" dirty="0"/>
              <a:t> behavior is defined by:</a:t>
            </a:r>
          </a:p>
          <a:p>
            <a:r>
              <a:rPr lang="en-US" altLang="en-US" sz="2800" dirty="0"/>
              <a:t>When an </a:t>
            </a:r>
            <a:r>
              <a:rPr lang="en-US" altLang="en-US" sz="2800" u="sng" dirty="0"/>
              <a:t>arrival event occurs</a:t>
            </a:r>
            <a:r>
              <a:rPr lang="en-US" altLang="en-US" sz="2800" dirty="0"/>
              <a:t>, the model changes state.</a:t>
            </a:r>
          </a:p>
          <a:p>
            <a:r>
              <a:rPr lang="en-US" altLang="en-US" sz="2800" dirty="0"/>
              <a:t>When a </a:t>
            </a:r>
            <a:r>
              <a:rPr lang="en-US" altLang="en-US" sz="2800" u="sng" dirty="0"/>
              <a:t>service completion occurs</a:t>
            </a:r>
            <a:r>
              <a:rPr lang="en-US" altLang="en-US" sz="2800" dirty="0"/>
              <a:t>, the model also changes state.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F92C1436-982B-956D-7C50-78DBC888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69B09-7137-4A66-A658-F0E9421A6B4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191BE312-5E7F-826A-3055-2BBFA8B75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0115" y="673240"/>
            <a:ext cx="2475735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en-US" sz="3300" dirty="0"/>
              <a:t>Queue Size in a Carwash Model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A4320A00-27D0-3640-33E1-B8544FB1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3740" y="6351325"/>
            <a:ext cx="598981" cy="36576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fld id="{923F99D6-B790-4698-B9A1-83C8EDAC2654}" type="slidenum">
              <a:rPr lang="en-US" altLang="en-US" sz="105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9</a:t>
            </a:fld>
            <a:endParaRPr lang="en-US" altLang="en-US" sz="105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2293" name="Picture 3" descr="C:\qsize.bmp">
            <a:extLst>
              <a:ext uri="{FF2B5EF4-FFF2-40B4-BE49-F238E27FC236}">
                <a16:creationId xmlns:a16="http://schemas.microsoft.com/office/drawing/2014/main" id="{E66DCA23-92CB-2DB1-C42C-273A28E8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750" y="1927269"/>
            <a:ext cx="4004617" cy="30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748</TotalTime>
  <Pages>21</Pages>
  <Words>1306</Words>
  <Application>Microsoft Office PowerPoint</Application>
  <PresentationFormat>On-screen Show (4:3)</PresentationFormat>
  <Paragraphs>170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Gothic</vt:lpstr>
      <vt:lpstr>Monotype Sorts</vt:lpstr>
      <vt:lpstr>Times New Roman</vt:lpstr>
      <vt:lpstr>Vapor Trail</vt:lpstr>
      <vt:lpstr>Modeling and Simulation</vt:lpstr>
      <vt:lpstr>Modeling System Behavior</vt:lpstr>
      <vt:lpstr>System Components</vt:lpstr>
      <vt:lpstr>Types of Models</vt:lpstr>
      <vt:lpstr>Stochastic Models</vt:lpstr>
      <vt:lpstr>Simulation</vt:lpstr>
      <vt:lpstr>Continuous and Discrete Models</vt:lpstr>
      <vt:lpstr>Discrete Model</vt:lpstr>
      <vt:lpstr>Queue Size in a Carwash Model</vt:lpstr>
      <vt:lpstr>Continuous Model</vt:lpstr>
      <vt:lpstr>Supporting Software</vt:lpstr>
      <vt:lpstr>Facilities Provided by Simulation Software</vt:lpstr>
      <vt:lpstr>The Time Dimension</vt:lpstr>
      <vt:lpstr>World View For Discrete-Event  Simulation</vt:lpstr>
      <vt:lpstr>The Process Interaction Approach</vt:lpstr>
      <vt:lpstr>Advantages of the Process Style of Simulation</vt:lpstr>
      <vt:lpstr>Processes</vt:lpstr>
      <vt:lpstr>Process View</vt:lpstr>
      <vt:lpstr>Resource View</vt:lpstr>
      <vt:lpstr>Simulation Executive for the Process Interaction Approach</vt:lpstr>
      <vt:lpstr>The Simulation Executive</vt:lpstr>
      <vt:lpstr>Reviewing Threads</vt:lpstr>
      <vt:lpstr>Thread With Its Reactivation Points</vt:lpstr>
      <vt:lpstr>Using Simulation</vt:lpstr>
      <vt:lpstr>Active and Passive Objects</vt:lpstr>
      <vt:lpstr>Simulation Software</vt:lpstr>
      <vt:lpstr>Simulation continued</vt:lpstr>
      <vt:lpstr>Overview </vt:lpstr>
      <vt:lpstr>Overview (cont.)</vt:lpstr>
      <vt:lpstr>The Process Interaction Approach to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concepts</dc:title>
  <dc:subject/>
  <dc:creator>Jose M. Garrido</dc:creator>
  <cp:keywords/>
  <dc:description/>
  <cp:lastModifiedBy>Christopher Regan</cp:lastModifiedBy>
  <cp:revision>52</cp:revision>
  <cp:lastPrinted>1997-05-25T18:46:24Z</cp:lastPrinted>
  <dcterms:created xsi:type="dcterms:W3CDTF">1995-06-12T23:31:02Z</dcterms:created>
  <dcterms:modified xsi:type="dcterms:W3CDTF">2024-12-30T21:41:13Z</dcterms:modified>
</cp:coreProperties>
</file>