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58"/>
  </p:notesMasterIdLst>
  <p:sldIdLst>
    <p:sldId id="257" r:id="rId3"/>
    <p:sldId id="256" r:id="rId4"/>
    <p:sldId id="258" r:id="rId5"/>
    <p:sldId id="278" r:id="rId6"/>
    <p:sldId id="302" r:id="rId7"/>
    <p:sldId id="283" r:id="rId8"/>
    <p:sldId id="303" r:id="rId9"/>
    <p:sldId id="304" r:id="rId10"/>
    <p:sldId id="305" r:id="rId11"/>
    <p:sldId id="306" r:id="rId12"/>
    <p:sldId id="308" r:id="rId13"/>
    <p:sldId id="310" r:id="rId14"/>
    <p:sldId id="309" r:id="rId15"/>
    <p:sldId id="311" r:id="rId16"/>
    <p:sldId id="313" r:id="rId17"/>
    <p:sldId id="314" r:id="rId18"/>
    <p:sldId id="312" r:id="rId19"/>
    <p:sldId id="315" r:id="rId20"/>
    <p:sldId id="316" r:id="rId21"/>
    <p:sldId id="317" r:id="rId22"/>
    <p:sldId id="318" r:id="rId23"/>
    <p:sldId id="319" r:id="rId24"/>
    <p:sldId id="320" r:id="rId25"/>
    <p:sldId id="321" r:id="rId26"/>
    <p:sldId id="322" r:id="rId27"/>
    <p:sldId id="327" r:id="rId28"/>
    <p:sldId id="324" r:id="rId29"/>
    <p:sldId id="326" r:id="rId30"/>
    <p:sldId id="328" r:id="rId31"/>
    <p:sldId id="287" r:id="rId32"/>
    <p:sldId id="329" r:id="rId33"/>
    <p:sldId id="330" r:id="rId34"/>
    <p:sldId id="331" r:id="rId35"/>
    <p:sldId id="332" r:id="rId36"/>
    <p:sldId id="333" r:id="rId37"/>
    <p:sldId id="334" r:id="rId38"/>
    <p:sldId id="335" r:id="rId39"/>
    <p:sldId id="336" r:id="rId40"/>
    <p:sldId id="337" r:id="rId41"/>
    <p:sldId id="338" r:id="rId42"/>
    <p:sldId id="353" r:id="rId43"/>
    <p:sldId id="339" r:id="rId44"/>
    <p:sldId id="340" r:id="rId45"/>
    <p:sldId id="341" r:id="rId46"/>
    <p:sldId id="342" r:id="rId47"/>
    <p:sldId id="343" r:id="rId48"/>
    <p:sldId id="344" r:id="rId49"/>
    <p:sldId id="345" r:id="rId50"/>
    <p:sldId id="346" r:id="rId51"/>
    <p:sldId id="352" r:id="rId52"/>
    <p:sldId id="347" r:id="rId53"/>
    <p:sldId id="348" r:id="rId54"/>
    <p:sldId id="349" r:id="rId55"/>
    <p:sldId id="350" r:id="rId56"/>
    <p:sldId id="351"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246" autoAdjust="0"/>
  </p:normalViewPr>
  <p:slideViewPr>
    <p:cSldViewPr>
      <p:cViewPr varScale="1">
        <p:scale>
          <a:sx n="65" d="100"/>
          <a:sy n="65" d="100"/>
        </p:scale>
        <p:origin x="2124" y="6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BB69C0-E3F9-6A4A-A1F8-759B0CBCB8CF}" type="datetimeFigureOut">
              <a:rPr lang="en-US" smtClean="0"/>
              <a:t>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D1D411-6F79-B344-A957-AE5E3FA0C20E}" type="slidenum">
              <a:rPr lang="en-US" smtClean="0"/>
              <a:t>‹#›</a:t>
            </a:fld>
            <a:endParaRPr lang="en-US"/>
          </a:p>
        </p:txBody>
      </p:sp>
    </p:spTree>
    <p:extLst>
      <p:ext uri="{BB962C8B-B14F-4D97-AF65-F5344CB8AC3E}">
        <p14:creationId xmlns:p14="http://schemas.microsoft.com/office/powerpoint/2010/main" val="23028212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4"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1600200"/>
            <a:ext cx="3485658" cy="4514640"/>
          </a:xfrm>
          <a:prstGeom prst="rect">
            <a:avLst/>
          </a:prstGeom>
        </p:spPr>
      </p:pic>
    </p:spTree>
    <p:extLst>
      <p:ext uri="{BB962C8B-B14F-4D97-AF65-F5344CB8AC3E}">
        <p14:creationId xmlns:p14="http://schemas.microsoft.com/office/powerpoint/2010/main" val="380605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5509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1/5/2024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414019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1/5/2024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67804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1/5/2024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57184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1/5/2024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9067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1/5/2024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375891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1/5/2024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6431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1/5/2024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42105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emf"/><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76998"/>
            <a:ext cx="9137650" cy="457202"/>
            <a:chOff x="0" y="6511923"/>
            <a:chExt cx="9137650" cy="430215"/>
          </a:xfrm>
          <a:solidFill>
            <a:schemeClr val="bg2">
              <a:lumMod val="25000"/>
            </a:schemeClr>
          </a:solidFill>
        </p:grpSpPr>
        <p:pic>
          <p:nvPicPr>
            <p:cNvPr id="8" name="Always Learning Logo" descr="Pearson: Always Learning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0" y="6511926"/>
              <a:ext cx="1660525" cy="43021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9" name="Pearso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10" name="Copyright" descr="Copyright 2015, 2012, 2009"/>
            <p:cNvSpPr txBox="1">
              <a:spLocks noChangeArrowheads="1"/>
            </p:cNvSpPr>
            <p:nvPr/>
          </p:nvSpPr>
          <p:spPr bwMode="auto">
            <a:xfrm>
              <a:off x="1566068" y="6511923"/>
              <a:ext cx="6130132"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
        <p:nvSpPr>
          <p:cNvPr id="13" name="Title 10"/>
          <p:cNvSpPr txBox="1">
            <a:spLocks/>
          </p:cNvSpPr>
          <p:nvPr/>
        </p:nvSpPr>
        <p:spPr>
          <a:xfrm>
            <a:off x="457200" y="215372"/>
            <a:ext cx="8229600" cy="601058"/>
          </a:xfrm>
          <a:prstGeom prst="rect">
            <a:avLst/>
          </a:prstGeom>
        </p:spPr>
        <p:txBody>
          <a:bodyPr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400" dirty="0">
                <a:solidFill>
                  <a:schemeClr val="bg1"/>
                </a:solidFill>
              </a:rPr>
              <a:t>Living Religions</a:t>
            </a:r>
            <a:endParaRPr lang="en-US" sz="2000" dirty="0">
              <a:solidFill>
                <a:schemeClr val="bg1"/>
              </a:solidFill>
            </a:endParaRPr>
          </a:p>
        </p:txBody>
      </p:sp>
      <p:sp>
        <p:nvSpPr>
          <p:cNvPr id="14" name="Text Placeholder 6"/>
          <p:cNvSpPr txBox="1">
            <a:spLocks/>
          </p:cNvSpPr>
          <p:nvPr/>
        </p:nvSpPr>
        <p:spPr>
          <a:xfrm>
            <a:off x="457200" y="816430"/>
            <a:ext cx="8229600" cy="478970"/>
          </a:xfrm>
          <a:prstGeom prst="rect">
            <a:avLst/>
          </a:prstGeom>
        </p:spPr>
        <p:txBody>
          <a:bodyPr>
            <a:noAutofit/>
          </a:bodyPr>
          <a:lstStyle>
            <a:lvl1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1pPr>
            <a:lvl2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3pPr>
            <a:lvl4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4pPr>
            <a:lvl5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5pPr>
            <a:lvl6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6pPr>
            <a:lvl7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7pPr>
            <a:lvl8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8pPr>
            <a:lvl9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9pPr>
          </a:lstStyle>
          <a:p>
            <a:r>
              <a:rPr lang="en-US" sz="2400" dirty="0">
                <a:solidFill>
                  <a:schemeClr val="bg1"/>
                </a:solidFill>
              </a:rPr>
              <a:t>Tenth Edition</a:t>
            </a:r>
            <a:endParaRPr lang="en-US" dirty="0"/>
          </a:p>
        </p:txBody>
      </p:sp>
    </p:spTree>
    <p:extLst>
      <p:ext uri="{BB962C8B-B14F-4D97-AF65-F5344CB8AC3E}">
        <p14:creationId xmlns:p14="http://schemas.microsoft.com/office/powerpoint/2010/main" val="3671177032"/>
      </p:ext>
    </p:extLst>
  </p:cSld>
  <p:clrMap bg1="lt1" tx1="dk1" bg2="lt2" tx2="dk2" accent1="accent1" accent2="accent2" accent3="accent3" accent4="accent4" accent5="accent5" accent6="accent6" hlink="hlink" folHlink="folHlink"/>
  <p:sldLayoutIdLst>
    <p:sldLayoutId id="214748367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00800"/>
            <a:ext cx="9144000" cy="457200"/>
            <a:chOff x="0" y="6511925"/>
            <a:chExt cx="9137650" cy="430213"/>
          </a:xfrm>
          <a:solidFill>
            <a:schemeClr val="bg2">
              <a:lumMod val="25000"/>
            </a:schemeClr>
          </a:solidFill>
        </p:grpSpPr>
        <p:pic>
          <p:nvPicPr>
            <p:cNvPr id="8" name="Pearson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9" name="Copyright" descr="Copyright 2015, 2012, 2009"/>
            <p:cNvSpPr txBox="1">
              <a:spLocks noChangeArrowheads="1"/>
            </p:cNvSpPr>
            <p:nvPr/>
          </p:nvSpPr>
          <p:spPr bwMode="auto">
            <a:xfrm>
              <a:off x="0" y="6511926"/>
              <a:ext cx="7696200"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    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Tree>
    <p:extLst>
      <p:ext uri="{BB962C8B-B14F-4D97-AF65-F5344CB8AC3E}">
        <p14:creationId xmlns:p14="http://schemas.microsoft.com/office/powerpoint/2010/main" val="362215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Chapter 1</a:t>
            </a:r>
          </a:p>
        </p:txBody>
      </p:sp>
      <p:sp>
        <p:nvSpPr>
          <p:cNvPr id="3" name="Text Placeholder 2"/>
          <p:cNvSpPr>
            <a:spLocks noGrp="1"/>
          </p:cNvSpPr>
          <p:nvPr>
            <p:ph type="body" sz="quarter" idx="15"/>
          </p:nvPr>
        </p:nvSpPr>
        <p:spPr/>
        <p:txBody>
          <a:bodyPr/>
          <a:lstStyle/>
          <a:p>
            <a:r>
              <a:rPr lang="en-US" dirty="0"/>
              <a:t>Religious Responses</a:t>
            </a:r>
          </a:p>
        </p:txBody>
      </p:sp>
    </p:spTree>
    <p:extLst>
      <p:ext uri="{BB962C8B-B14F-4D97-AF65-F5344CB8AC3E}">
        <p14:creationId xmlns:p14="http://schemas.microsoft.com/office/powerpoint/2010/main" val="2436185768"/>
      </p:ext>
    </p:extLst>
  </p:cSld>
  <p:clrMapOvr>
    <a:masterClrMapping/>
  </p:clrMapOvr>
  <mc:AlternateContent xmlns:mc="http://schemas.openxmlformats.org/markup-compatibility/2006" xmlns:p14="http://schemas.microsoft.com/office/powerpoint/2010/main">
    <mc:Choice Requires="p14">
      <p:transition spd="slow" p14:dur="2000" advTm="24281"/>
    </mc:Choice>
    <mc:Fallback xmlns="">
      <p:transition spd="slow" advTm="2428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135-9541-7E28-F3CC-8C4558B8FF42}"/>
              </a:ext>
            </a:extLst>
          </p:cNvPr>
          <p:cNvSpPr>
            <a:spLocks noGrp="1"/>
          </p:cNvSpPr>
          <p:nvPr>
            <p:ph type="title"/>
          </p:nvPr>
        </p:nvSpPr>
        <p:spPr/>
        <p:txBody>
          <a:bodyPr>
            <a:normAutofit fontScale="90000"/>
          </a:bodyPr>
          <a:lstStyle/>
          <a:p>
            <a:r>
              <a:rPr lang="en-US" dirty="0"/>
              <a:t>Three main perspectives on religions</a:t>
            </a:r>
          </a:p>
        </p:txBody>
      </p:sp>
      <p:sp>
        <p:nvSpPr>
          <p:cNvPr id="3" name="Content Placeholder 2">
            <a:extLst>
              <a:ext uri="{FF2B5EF4-FFF2-40B4-BE49-F238E27FC236}">
                <a16:creationId xmlns:a16="http://schemas.microsoft.com/office/drawing/2014/main" id="{227E87BB-7A54-C88B-35BA-D08132995F76}"/>
              </a:ext>
            </a:extLst>
          </p:cNvPr>
          <p:cNvSpPr>
            <a:spLocks noGrp="1"/>
          </p:cNvSpPr>
          <p:nvPr>
            <p:ph idx="1"/>
          </p:nvPr>
        </p:nvSpPr>
        <p:spPr/>
        <p:txBody>
          <a:bodyPr/>
          <a:lstStyle/>
          <a:p>
            <a:pPr marL="514350" indent="-514350">
              <a:buFont typeface="+mj-lt"/>
              <a:buAutoNum type="arabicPeriod"/>
            </a:pPr>
            <a:endParaRPr lang="en-US" dirty="0"/>
          </a:p>
          <a:p>
            <a:pPr marL="514350" indent="-514350">
              <a:buFont typeface="+mj-lt"/>
              <a:buAutoNum type="arabicPeriod"/>
            </a:pPr>
            <a:r>
              <a:rPr lang="en-US" dirty="0"/>
              <a:t>Materialist perspective: humans invented religion</a:t>
            </a:r>
          </a:p>
          <a:p>
            <a:pPr marL="514350" indent="-514350">
              <a:buFont typeface="+mj-lt"/>
              <a:buAutoNum type="arabicPeriod"/>
            </a:pPr>
            <a:r>
              <a:rPr lang="en-US" dirty="0"/>
              <a:t>Functional perspective: religion is useful</a:t>
            </a:r>
          </a:p>
          <a:p>
            <a:pPr marL="514350" indent="-514350">
              <a:buFont typeface="+mj-lt"/>
              <a:buAutoNum type="arabicPeriod"/>
            </a:pPr>
            <a:r>
              <a:rPr lang="en-US" dirty="0"/>
              <a:t>Faith perspective: Ultimate Reality exists</a:t>
            </a:r>
          </a:p>
        </p:txBody>
      </p:sp>
    </p:spTree>
    <p:extLst>
      <p:ext uri="{BB962C8B-B14F-4D97-AF65-F5344CB8AC3E}">
        <p14:creationId xmlns:p14="http://schemas.microsoft.com/office/powerpoint/2010/main" val="63903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135-9541-7E28-F3CC-8C4558B8FF42}"/>
              </a:ext>
            </a:extLst>
          </p:cNvPr>
          <p:cNvSpPr>
            <a:spLocks noGrp="1"/>
          </p:cNvSpPr>
          <p:nvPr>
            <p:ph type="title"/>
          </p:nvPr>
        </p:nvSpPr>
        <p:spPr/>
        <p:txBody>
          <a:bodyPr>
            <a:noAutofit/>
          </a:bodyPr>
          <a:lstStyle/>
          <a:p>
            <a:r>
              <a:rPr lang="en-US" sz="3600" dirty="0"/>
              <a:t>Materialist perspective: humans invented religion</a:t>
            </a:r>
          </a:p>
        </p:txBody>
      </p:sp>
      <p:sp>
        <p:nvSpPr>
          <p:cNvPr id="3" name="Content Placeholder 2">
            <a:extLst>
              <a:ext uri="{FF2B5EF4-FFF2-40B4-BE49-F238E27FC236}">
                <a16:creationId xmlns:a16="http://schemas.microsoft.com/office/drawing/2014/main" id="{227E87BB-7A54-C88B-35BA-D08132995F76}"/>
              </a:ext>
            </a:extLst>
          </p:cNvPr>
          <p:cNvSpPr>
            <a:spLocks noGrp="1"/>
          </p:cNvSpPr>
          <p:nvPr>
            <p:ph idx="1"/>
          </p:nvPr>
        </p:nvSpPr>
        <p:spPr/>
        <p:txBody>
          <a:bodyPr>
            <a:normAutofit/>
          </a:bodyPr>
          <a:lstStyle/>
          <a:p>
            <a:pPr marL="514350" indent="-514350">
              <a:buFont typeface="+mj-lt"/>
              <a:buAutoNum type="arabicPeriod"/>
            </a:pPr>
            <a:r>
              <a:rPr lang="en-US" dirty="0"/>
              <a:t>The materialistic perspective asserts that humans invented religion.</a:t>
            </a:r>
          </a:p>
          <a:p>
            <a:pPr marL="514350" indent="-514350">
              <a:buFont typeface="+mj-lt"/>
              <a:buAutoNum type="arabicPeriod"/>
            </a:pPr>
            <a:r>
              <a:rPr lang="en-US" dirty="0"/>
              <a:t>For scientific materialists, the supernatural is imaginary; only the material world exists.</a:t>
            </a:r>
          </a:p>
          <a:p>
            <a:pPr marL="514350" indent="-514350">
              <a:buFont typeface="+mj-lt"/>
              <a:buAutoNum type="arabicPeriod"/>
            </a:pPr>
            <a:r>
              <a:rPr lang="en-US" dirty="0"/>
              <a:t>This theory came to prominence during the nineteenth and twentieth centuries.</a:t>
            </a:r>
          </a:p>
        </p:txBody>
      </p:sp>
    </p:spTree>
    <p:extLst>
      <p:ext uri="{BB962C8B-B14F-4D97-AF65-F5344CB8AC3E}">
        <p14:creationId xmlns:p14="http://schemas.microsoft.com/office/powerpoint/2010/main" val="2469780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135-9541-7E28-F3CC-8C4558B8FF42}"/>
              </a:ext>
            </a:extLst>
          </p:cNvPr>
          <p:cNvSpPr>
            <a:spLocks noGrp="1"/>
          </p:cNvSpPr>
          <p:nvPr>
            <p:ph type="title"/>
          </p:nvPr>
        </p:nvSpPr>
        <p:spPr/>
        <p:txBody>
          <a:bodyPr>
            <a:noAutofit/>
          </a:bodyPr>
          <a:lstStyle/>
          <a:p>
            <a:r>
              <a:rPr lang="en-US" sz="3600" dirty="0"/>
              <a:t>Materialist perspective: humans invented religion</a:t>
            </a:r>
          </a:p>
        </p:txBody>
      </p:sp>
      <p:sp>
        <p:nvSpPr>
          <p:cNvPr id="3" name="Content Placeholder 2">
            <a:extLst>
              <a:ext uri="{FF2B5EF4-FFF2-40B4-BE49-F238E27FC236}">
                <a16:creationId xmlns:a16="http://schemas.microsoft.com/office/drawing/2014/main" id="{227E87BB-7A54-C88B-35BA-D08132995F76}"/>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Ludwig Feuerbach’s theory, created out of his own view of Christianity, argued that deities are projections of human qualities; qualities that humanity fails to see in themselves, thus promoting a notion of weakness and sinfulness.</a:t>
            </a:r>
          </a:p>
          <a:p>
            <a:pPr marL="514350" indent="-514350">
              <a:buFont typeface="+mj-lt"/>
              <a:buAutoNum type="arabicPeriod"/>
            </a:pPr>
            <a:r>
              <a:rPr lang="en-US" dirty="0"/>
              <a:t>Karl Marx saw religion as derived from economics and the longings of the oppressed and argued that religion could be used as a tool of oppression, which is tied to the rise of twentieth-century atheistic communism</a:t>
            </a:r>
          </a:p>
        </p:txBody>
      </p:sp>
    </p:spTree>
    <p:extLst>
      <p:ext uri="{BB962C8B-B14F-4D97-AF65-F5344CB8AC3E}">
        <p14:creationId xmlns:p14="http://schemas.microsoft.com/office/powerpoint/2010/main" val="3823248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135-9541-7E28-F3CC-8C4558B8FF42}"/>
              </a:ext>
            </a:extLst>
          </p:cNvPr>
          <p:cNvSpPr>
            <a:spLocks noGrp="1"/>
          </p:cNvSpPr>
          <p:nvPr>
            <p:ph type="title"/>
          </p:nvPr>
        </p:nvSpPr>
        <p:spPr/>
        <p:txBody>
          <a:bodyPr>
            <a:normAutofit/>
          </a:bodyPr>
          <a:lstStyle/>
          <a:p>
            <a:r>
              <a:rPr lang="en-US" sz="3600" dirty="0"/>
              <a:t>Functional perspective: religion is useful</a:t>
            </a:r>
          </a:p>
        </p:txBody>
      </p:sp>
      <p:sp>
        <p:nvSpPr>
          <p:cNvPr id="3" name="Content Placeholder 2">
            <a:extLst>
              <a:ext uri="{FF2B5EF4-FFF2-40B4-BE49-F238E27FC236}">
                <a16:creationId xmlns:a16="http://schemas.microsoft.com/office/drawing/2014/main" id="{227E87BB-7A54-C88B-35BA-D08132995F76}"/>
              </a:ext>
            </a:extLst>
          </p:cNvPr>
          <p:cNvSpPr>
            <a:spLocks noGrp="1"/>
          </p:cNvSpPr>
          <p:nvPr>
            <p:ph idx="1"/>
          </p:nvPr>
        </p:nvSpPr>
        <p:spPr/>
        <p:txBody>
          <a:bodyPr>
            <a:normAutofit/>
          </a:bodyPr>
          <a:lstStyle/>
          <a:p>
            <a:pPr marL="514350" indent="-514350">
              <a:buFont typeface="+mj-lt"/>
              <a:buAutoNum type="arabicPeriod"/>
            </a:pPr>
            <a:r>
              <a:rPr lang="en-US" dirty="0"/>
              <a:t>Some approaches to religion seek to assess religion’s benefits to people without necessarily evaluating the truth claims religions make.</a:t>
            </a:r>
          </a:p>
          <a:p>
            <a:pPr marL="514350" indent="-514350">
              <a:buFont typeface="+mj-lt"/>
              <a:buAutoNum type="arabicPeriod"/>
            </a:pPr>
            <a:r>
              <a:rPr lang="en-US" dirty="0"/>
              <a:t>The functional perspective holds that religion is useful for individuals and society.</a:t>
            </a:r>
          </a:p>
          <a:p>
            <a:pPr marL="514350" indent="-514350">
              <a:buFont typeface="+mj-lt"/>
              <a:buAutoNum type="arabicPeriod"/>
            </a:pPr>
            <a:r>
              <a:rPr lang="en-US" dirty="0"/>
              <a:t>Emile Durkheim, for example, saw religion as a glue that holds human societies together.</a:t>
            </a:r>
          </a:p>
        </p:txBody>
      </p:sp>
    </p:spTree>
    <p:extLst>
      <p:ext uri="{BB962C8B-B14F-4D97-AF65-F5344CB8AC3E}">
        <p14:creationId xmlns:p14="http://schemas.microsoft.com/office/powerpoint/2010/main" val="3662807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135-9541-7E28-F3CC-8C4558B8FF42}"/>
              </a:ext>
            </a:extLst>
          </p:cNvPr>
          <p:cNvSpPr>
            <a:spLocks noGrp="1"/>
          </p:cNvSpPr>
          <p:nvPr>
            <p:ph type="title"/>
          </p:nvPr>
        </p:nvSpPr>
        <p:spPr/>
        <p:txBody>
          <a:bodyPr>
            <a:normAutofit/>
          </a:bodyPr>
          <a:lstStyle/>
          <a:p>
            <a:r>
              <a:rPr lang="en-US" sz="3600" dirty="0"/>
              <a:t>Functional perspective: religion is useful</a:t>
            </a:r>
          </a:p>
        </p:txBody>
      </p:sp>
      <p:sp>
        <p:nvSpPr>
          <p:cNvPr id="3" name="Content Placeholder 2">
            <a:extLst>
              <a:ext uri="{FF2B5EF4-FFF2-40B4-BE49-F238E27FC236}">
                <a16:creationId xmlns:a16="http://schemas.microsoft.com/office/drawing/2014/main" id="{227E87BB-7A54-C88B-35BA-D08132995F76}"/>
              </a:ext>
            </a:extLst>
          </p:cNvPr>
          <p:cNvSpPr>
            <a:spLocks noGrp="1"/>
          </p:cNvSpPr>
          <p:nvPr>
            <p:ph idx="1"/>
          </p:nvPr>
        </p:nvSpPr>
        <p:spPr/>
        <p:txBody>
          <a:bodyPr>
            <a:normAutofit/>
          </a:bodyPr>
          <a:lstStyle/>
          <a:p>
            <a:pPr marL="514350" indent="-514350">
              <a:buFont typeface="+mj-lt"/>
              <a:buAutoNum type="arabicPeriod"/>
            </a:pPr>
            <a:r>
              <a:rPr lang="en-US" dirty="0"/>
              <a:t>John Bowker has argued that religion serves a biological purpose in protecting gene replication and the nurturing of children.</a:t>
            </a:r>
          </a:p>
          <a:p>
            <a:pPr marL="514350" indent="-514350">
              <a:buFont typeface="+mj-lt"/>
              <a:buAutoNum type="arabicPeriod"/>
            </a:pPr>
            <a:r>
              <a:rPr lang="en-US" dirty="0"/>
              <a:t>Various studies of prayer and other forms of religious practice demonstrate that faith may have positive physiological effects.</a:t>
            </a:r>
          </a:p>
        </p:txBody>
      </p:sp>
    </p:spTree>
    <p:extLst>
      <p:ext uri="{BB962C8B-B14F-4D97-AF65-F5344CB8AC3E}">
        <p14:creationId xmlns:p14="http://schemas.microsoft.com/office/powerpoint/2010/main" val="1536547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135-9541-7E28-F3CC-8C4558B8FF42}"/>
              </a:ext>
            </a:extLst>
          </p:cNvPr>
          <p:cNvSpPr>
            <a:spLocks noGrp="1"/>
          </p:cNvSpPr>
          <p:nvPr>
            <p:ph type="title"/>
          </p:nvPr>
        </p:nvSpPr>
        <p:spPr/>
        <p:txBody>
          <a:bodyPr>
            <a:normAutofit/>
          </a:bodyPr>
          <a:lstStyle/>
          <a:p>
            <a:r>
              <a:rPr lang="en-US" sz="3600" dirty="0"/>
              <a:t>Functional perspective: religion is useful</a:t>
            </a:r>
          </a:p>
        </p:txBody>
      </p:sp>
      <p:sp>
        <p:nvSpPr>
          <p:cNvPr id="3" name="Content Placeholder 2">
            <a:extLst>
              <a:ext uri="{FF2B5EF4-FFF2-40B4-BE49-F238E27FC236}">
                <a16:creationId xmlns:a16="http://schemas.microsoft.com/office/drawing/2014/main" id="{227E87BB-7A54-C88B-35BA-D08132995F76}"/>
              </a:ext>
            </a:extLst>
          </p:cNvPr>
          <p:cNvSpPr>
            <a:spLocks noGrp="1"/>
          </p:cNvSpPr>
          <p:nvPr>
            <p:ph idx="1"/>
          </p:nvPr>
        </p:nvSpPr>
        <p:spPr/>
        <p:txBody>
          <a:bodyPr>
            <a:normAutofit/>
          </a:bodyPr>
          <a:lstStyle/>
          <a:p>
            <a:pPr marL="514350" indent="-514350">
              <a:buFont typeface="+mj-lt"/>
              <a:buAutoNum type="arabicPeriod"/>
            </a:pPr>
            <a:r>
              <a:rPr lang="en-US" dirty="0"/>
              <a:t>Similarly, psychologists have argued that religion is beneficial to psychological well-being. People who find security in specific answers may find dogma and absolute faith comforting.</a:t>
            </a:r>
          </a:p>
          <a:p>
            <a:pPr marL="514350" indent="-514350">
              <a:buFont typeface="+mj-lt"/>
              <a:buAutoNum type="arabicPeriod"/>
            </a:pPr>
            <a:r>
              <a:rPr lang="en-US" dirty="0"/>
              <a:t>Sigmund Freud is one such proponent, stating that religion fulfills neurotic needs and is “a universal obsessional neurosis.”</a:t>
            </a:r>
          </a:p>
        </p:txBody>
      </p:sp>
    </p:spTree>
    <p:extLst>
      <p:ext uri="{BB962C8B-B14F-4D97-AF65-F5344CB8AC3E}">
        <p14:creationId xmlns:p14="http://schemas.microsoft.com/office/powerpoint/2010/main" val="3909022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135-9541-7E28-F3CC-8C4558B8FF42}"/>
              </a:ext>
            </a:extLst>
          </p:cNvPr>
          <p:cNvSpPr>
            <a:spLocks noGrp="1"/>
          </p:cNvSpPr>
          <p:nvPr>
            <p:ph type="title"/>
          </p:nvPr>
        </p:nvSpPr>
        <p:spPr/>
        <p:txBody>
          <a:bodyPr>
            <a:normAutofit/>
          </a:bodyPr>
          <a:lstStyle/>
          <a:p>
            <a:r>
              <a:rPr lang="en-US" sz="3600" dirty="0"/>
              <a:t>Functional perspective: religion is useful</a:t>
            </a:r>
          </a:p>
        </p:txBody>
      </p:sp>
      <p:sp>
        <p:nvSpPr>
          <p:cNvPr id="3" name="Content Placeholder 2">
            <a:extLst>
              <a:ext uri="{FF2B5EF4-FFF2-40B4-BE49-F238E27FC236}">
                <a16:creationId xmlns:a16="http://schemas.microsoft.com/office/drawing/2014/main" id="{227E87BB-7A54-C88B-35BA-D08132995F76}"/>
              </a:ext>
            </a:extLst>
          </p:cNvPr>
          <p:cNvSpPr>
            <a:spLocks noGrp="1"/>
          </p:cNvSpPr>
          <p:nvPr>
            <p:ph idx="1"/>
          </p:nvPr>
        </p:nvSpPr>
        <p:spPr/>
        <p:txBody>
          <a:bodyPr>
            <a:normAutofit/>
          </a:bodyPr>
          <a:lstStyle/>
          <a:p>
            <a:pPr marL="514350" indent="-514350">
              <a:buFont typeface="+mj-lt"/>
              <a:buAutoNum type="arabicPeriod"/>
            </a:pPr>
            <a:r>
              <a:rPr lang="en-US" dirty="0"/>
              <a:t>Erich Fromm states that religion provides humanity with the stability.</a:t>
            </a:r>
          </a:p>
          <a:p>
            <a:pPr marL="514350" indent="-514350">
              <a:buFont typeface="+mj-lt"/>
              <a:buAutoNum type="arabicPeriod"/>
            </a:pPr>
            <a:r>
              <a:rPr lang="en-US" dirty="0"/>
              <a:t>Religion can be transformative and provide something that is meaningful and lasting as well as provide a sense of inner strength and comfort.</a:t>
            </a:r>
          </a:p>
        </p:txBody>
      </p:sp>
    </p:spTree>
    <p:extLst>
      <p:ext uri="{BB962C8B-B14F-4D97-AF65-F5344CB8AC3E}">
        <p14:creationId xmlns:p14="http://schemas.microsoft.com/office/powerpoint/2010/main" val="594219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135-9541-7E28-F3CC-8C4558B8FF42}"/>
              </a:ext>
            </a:extLst>
          </p:cNvPr>
          <p:cNvSpPr>
            <a:spLocks noGrp="1"/>
          </p:cNvSpPr>
          <p:nvPr>
            <p:ph type="title"/>
          </p:nvPr>
        </p:nvSpPr>
        <p:spPr/>
        <p:txBody>
          <a:bodyPr>
            <a:normAutofit/>
          </a:bodyPr>
          <a:lstStyle/>
          <a:p>
            <a:r>
              <a:rPr lang="en-US" sz="3600" dirty="0"/>
              <a:t>Faith perspective: Ultimate Reality exists</a:t>
            </a:r>
          </a:p>
        </p:txBody>
      </p:sp>
      <p:sp>
        <p:nvSpPr>
          <p:cNvPr id="3" name="Content Placeholder 2">
            <a:extLst>
              <a:ext uri="{FF2B5EF4-FFF2-40B4-BE49-F238E27FC236}">
                <a16:creationId xmlns:a16="http://schemas.microsoft.com/office/drawing/2014/main" id="{227E87BB-7A54-C88B-35BA-D08132995F76}"/>
              </a:ext>
            </a:extLst>
          </p:cNvPr>
          <p:cNvSpPr>
            <a:spLocks noGrp="1"/>
          </p:cNvSpPr>
          <p:nvPr>
            <p:ph idx="1"/>
          </p:nvPr>
        </p:nvSpPr>
        <p:spPr/>
        <p:txBody>
          <a:bodyPr>
            <a:normAutofit lnSpcReduction="10000"/>
          </a:bodyPr>
          <a:lstStyle/>
          <a:p>
            <a:pPr marL="514350" indent="-514350">
              <a:buFont typeface="+mj-lt"/>
              <a:buAutoNum type="arabicPeriod"/>
            </a:pPr>
            <a:r>
              <a:rPr lang="en-US" dirty="0"/>
              <a:t>Faith perspective is that some form of ultimate reality exists.</a:t>
            </a:r>
          </a:p>
          <a:p>
            <a:pPr marL="514350" indent="-514350">
              <a:buFont typeface="+mj-lt"/>
              <a:buAutoNum type="arabicPeriod"/>
            </a:pPr>
            <a:r>
              <a:rPr lang="en-US" dirty="0"/>
              <a:t>Some religious people accept belief in a sacred reality on the basis of holy books; others come to their own conclusions.</a:t>
            </a:r>
          </a:p>
          <a:p>
            <a:pPr marL="514350" indent="-514350">
              <a:buFont typeface="+mj-lt"/>
              <a:buAutoNum type="arabicPeriod"/>
            </a:pPr>
            <a:r>
              <a:rPr lang="en-US" dirty="0"/>
              <a:t>There are two basic ways of apprehending reality: rational thought or reason and non-rational modes of knowing; religious practitioners may use both methods</a:t>
            </a:r>
          </a:p>
        </p:txBody>
      </p:sp>
    </p:spTree>
    <p:extLst>
      <p:ext uri="{BB962C8B-B14F-4D97-AF65-F5344CB8AC3E}">
        <p14:creationId xmlns:p14="http://schemas.microsoft.com/office/powerpoint/2010/main" val="2872581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135-9541-7E28-F3CC-8C4558B8FF42}"/>
              </a:ext>
            </a:extLst>
          </p:cNvPr>
          <p:cNvSpPr>
            <a:spLocks noGrp="1"/>
          </p:cNvSpPr>
          <p:nvPr>
            <p:ph type="title"/>
          </p:nvPr>
        </p:nvSpPr>
        <p:spPr/>
        <p:txBody>
          <a:bodyPr>
            <a:normAutofit/>
          </a:bodyPr>
          <a:lstStyle/>
          <a:p>
            <a:r>
              <a:rPr lang="en-US" sz="3600" dirty="0"/>
              <a:t>Faith perspective: Ultimate Reality exists</a:t>
            </a:r>
          </a:p>
        </p:txBody>
      </p:sp>
      <p:sp>
        <p:nvSpPr>
          <p:cNvPr id="3" name="Content Placeholder 2">
            <a:extLst>
              <a:ext uri="{FF2B5EF4-FFF2-40B4-BE49-F238E27FC236}">
                <a16:creationId xmlns:a16="http://schemas.microsoft.com/office/drawing/2014/main" id="{227E87BB-7A54-C88B-35BA-D08132995F76}"/>
              </a:ext>
            </a:extLst>
          </p:cNvPr>
          <p:cNvSpPr>
            <a:spLocks noGrp="1"/>
          </p:cNvSpPr>
          <p:nvPr>
            <p:ph idx="1"/>
          </p:nvPr>
        </p:nvSpPr>
        <p:spPr/>
        <p:txBody>
          <a:bodyPr>
            <a:normAutofit fontScale="85000" lnSpcReduction="10000"/>
          </a:bodyPr>
          <a:lstStyle/>
          <a:p>
            <a:pPr marL="514350" indent="-514350">
              <a:buFont typeface="+mj-lt"/>
              <a:buAutoNum type="arabicPeriod"/>
            </a:pPr>
            <a:r>
              <a:rPr lang="en-US" dirty="0"/>
              <a:t>The experience of direct perception of truth, beyond the senses, may be called mysticism.</a:t>
            </a:r>
          </a:p>
          <a:p>
            <a:pPr marL="514350" indent="-514350">
              <a:buFont typeface="+mj-lt"/>
              <a:buAutoNum type="arabicPeriod"/>
            </a:pPr>
            <a:r>
              <a:rPr lang="en-US" b="1" dirty="0"/>
              <a:t>Enlightenment</a:t>
            </a:r>
            <a:r>
              <a:rPr lang="en-US" dirty="0"/>
              <a:t>, </a:t>
            </a:r>
            <a:r>
              <a:rPr lang="en-US" b="1" dirty="0"/>
              <a:t>realization</a:t>
            </a:r>
            <a:r>
              <a:rPr lang="en-US" dirty="0"/>
              <a:t>, </a:t>
            </a:r>
            <a:r>
              <a:rPr lang="en-US" b="1" dirty="0"/>
              <a:t>awakening</a:t>
            </a:r>
            <a:r>
              <a:rPr lang="en-US" dirty="0"/>
              <a:t>, and </a:t>
            </a:r>
            <a:r>
              <a:rPr lang="en-US" b="1" dirty="0"/>
              <a:t>gnosis</a:t>
            </a:r>
            <a:r>
              <a:rPr lang="en-US" dirty="0"/>
              <a:t> are some of the terms used for encounters with the supreme, unseen, or ultimate reality; many religions have techniques to bring about such encounters.</a:t>
            </a:r>
          </a:p>
          <a:p>
            <a:pPr marL="514350" indent="-514350">
              <a:buFont typeface="+mj-lt"/>
              <a:buAutoNum type="arabicPeriod"/>
            </a:pPr>
            <a:r>
              <a:rPr lang="en-US" dirty="0"/>
              <a:t>In ordinary experience, people perceive themselves as separate from the material world, but mystical experience may challenge this typical dualistic form of experience so that the practitioner’s sense of ultimate reality and his or her awareness of it are one.</a:t>
            </a:r>
          </a:p>
        </p:txBody>
      </p:sp>
    </p:spTree>
    <p:extLst>
      <p:ext uri="{BB962C8B-B14F-4D97-AF65-F5344CB8AC3E}">
        <p14:creationId xmlns:p14="http://schemas.microsoft.com/office/powerpoint/2010/main" val="1426368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B135-9541-7E28-F3CC-8C4558B8FF42}"/>
              </a:ext>
            </a:extLst>
          </p:cNvPr>
          <p:cNvSpPr>
            <a:spLocks noGrp="1"/>
          </p:cNvSpPr>
          <p:nvPr>
            <p:ph type="title"/>
          </p:nvPr>
        </p:nvSpPr>
        <p:spPr/>
        <p:txBody>
          <a:bodyPr>
            <a:normAutofit/>
          </a:bodyPr>
          <a:lstStyle/>
          <a:p>
            <a:r>
              <a:rPr lang="en-US" sz="3600" dirty="0"/>
              <a:t>Faith perspective: Ultimate Reality exists</a:t>
            </a:r>
          </a:p>
        </p:txBody>
      </p:sp>
      <p:sp>
        <p:nvSpPr>
          <p:cNvPr id="3" name="Content Placeholder 2">
            <a:extLst>
              <a:ext uri="{FF2B5EF4-FFF2-40B4-BE49-F238E27FC236}">
                <a16:creationId xmlns:a16="http://schemas.microsoft.com/office/drawing/2014/main" id="{227E87BB-7A54-C88B-35BA-D08132995F76}"/>
              </a:ext>
            </a:extLst>
          </p:cNvPr>
          <p:cNvSpPr>
            <a:spLocks noGrp="1"/>
          </p:cNvSpPr>
          <p:nvPr>
            <p:ph idx="1"/>
          </p:nvPr>
        </p:nvSpPr>
        <p:spPr/>
        <p:txBody>
          <a:bodyPr>
            <a:normAutofit fontScale="85000" lnSpcReduction="10000"/>
          </a:bodyPr>
          <a:lstStyle/>
          <a:p>
            <a:pPr marL="514350" indent="-514350">
              <a:buFont typeface="+mj-lt"/>
              <a:buAutoNum type="arabicPeriod"/>
            </a:pPr>
            <a:r>
              <a:rPr lang="en-US" dirty="0"/>
              <a:t>Rudolf Otto defined this experience of being grasped by reality, or numinous, as the basis of religion.</a:t>
            </a:r>
          </a:p>
          <a:p>
            <a:pPr marL="514350" indent="-514350">
              <a:buFont typeface="+mj-lt"/>
              <a:buAutoNum type="arabicPeriod"/>
            </a:pPr>
            <a:r>
              <a:rPr lang="en-US" dirty="0"/>
              <a:t>Joachim </a:t>
            </a:r>
            <a:r>
              <a:rPr lang="en-US" dirty="0" err="1"/>
              <a:t>Wach</a:t>
            </a:r>
            <a:r>
              <a:rPr lang="en-US" dirty="0"/>
              <a:t> argued that religious experience followed predictable patterns:</a:t>
            </a:r>
          </a:p>
          <a:p>
            <a:pPr marL="914400" lvl="1" indent="-514350">
              <a:buFont typeface="+mj-lt"/>
              <a:buAutoNum type="arabicPeriod"/>
            </a:pPr>
            <a:r>
              <a:rPr lang="en-US" dirty="0"/>
              <a:t>It is an experience of what is considered Ultimate Reality.</a:t>
            </a:r>
          </a:p>
          <a:p>
            <a:pPr marL="914400" lvl="1" indent="-514350">
              <a:buFont typeface="+mj-lt"/>
              <a:buAutoNum type="arabicPeriod"/>
            </a:pPr>
            <a:r>
              <a:rPr lang="en-US" dirty="0"/>
              <a:t>It involves the person’s whole being.</a:t>
            </a:r>
          </a:p>
          <a:p>
            <a:pPr marL="914400" lvl="1" indent="-514350">
              <a:buFont typeface="+mj-lt"/>
              <a:buAutoNum type="arabicPeriod"/>
            </a:pPr>
            <a:r>
              <a:rPr lang="en-US" dirty="0"/>
              <a:t>It is the most shattering and intense of all human experiences.</a:t>
            </a:r>
          </a:p>
          <a:p>
            <a:pPr marL="914400" lvl="1" indent="-514350">
              <a:buFont typeface="+mj-lt"/>
              <a:buAutoNum type="arabicPeriod"/>
            </a:pPr>
            <a:r>
              <a:rPr lang="en-US" dirty="0"/>
              <a:t>It motivates the person to action through worship, ethical behavior, service, and sharing with others in a religious grouping.</a:t>
            </a:r>
          </a:p>
        </p:txBody>
      </p:sp>
    </p:spTree>
    <p:extLst>
      <p:ext uri="{BB962C8B-B14F-4D97-AF65-F5344CB8AC3E}">
        <p14:creationId xmlns:p14="http://schemas.microsoft.com/office/powerpoint/2010/main" val="393080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 (1 of 2)</a:t>
            </a:r>
          </a:p>
        </p:txBody>
      </p:sp>
      <p:sp>
        <p:nvSpPr>
          <p:cNvPr id="5" name="Content Placeholder 4"/>
          <p:cNvSpPr>
            <a:spLocks noGrp="1"/>
          </p:cNvSpPr>
          <p:nvPr>
            <p:ph idx="1"/>
          </p:nvPr>
        </p:nvSpPr>
        <p:spPr/>
        <p:txBody>
          <a:bodyPr>
            <a:normAutofit fontScale="92500" lnSpcReduction="10000"/>
          </a:bodyPr>
          <a:lstStyle/>
          <a:p>
            <a:pPr marL="0" indent="0">
              <a:buNone/>
            </a:pPr>
            <a:r>
              <a:rPr lang="en-US" b="1" dirty="0"/>
              <a:t>1.1 </a:t>
            </a:r>
            <a:r>
              <a:rPr lang="en-US" dirty="0"/>
              <a:t>Explain what is meant by spirituality.</a:t>
            </a:r>
          </a:p>
          <a:p>
            <a:pPr marL="0" indent="0">
              <a:buNone/>
            </a:pPr>
            <a:r>
              <a:rPr lang="en-US" b="1" dirty="0"/>
              <a:t>1.2 </a:t>
            </a:r>
            <a:r>
              <a:rPr lang="en-US" dirty="0"/>
              <a:t>Identify three perspectives used to explain the existence of religion.</a:t>
            </a:r>
          </a:p>
          <a:p>
            <a:pPr marL="0" indent="0">
              <a:buNone/>
            </a:pPr>
            <a:r>
              <a:rPr lang="en-US" b="1" dirty="0"/>
              <a:t>1.3 </a:t>
            </a:r>
            <a:r>
              <a:rPr lang="en-US" dirty="0"/>
              <a:t>Differentiate between monotheistic, polytheistic, and nontheistic.</a:t>
            </a:r>
          </a:p>
          <a:p>
            <a:pPr marL="0" indent="0">
              <a:buNone/>
            </a:pPr>
            <a:r>
              <a:rPr lang="en-US" b="1" dirty="0"/>
              <a:t>1.4 </a:t>
            </a:r>
            <a:r>
              <a:rPr lang="en-US" dirty="0"/>
              <a:t>Explain the significance of rituals, symbols, and myths in religions.</a:t>
            </a:r>
          </a:p>
          <a:p>
            <a:pPr marL="0" indent="0">
              <a:buNone/>
            </a:pPr>
            <a:r>
              <a:rPr lang="en-US" b="1" dirty="0"/>
              <a:t>1.5 </a:t>
            </a:r>
            <a:r>
              <a:rPr lang="en-US" dirty="0"/>
              <a:t>Contrast absolutist with liberal interpretations of a religious tradition.</a:t>
            </a:r>
          </a:p>
        </p:txBody>
      </p:sp>
    </p:spTree>
    <p:extLst>
      <p:ext uri="{BB962C8B-B14F-4D97-AF65-F5344CB8AC3E}">
        <p14:creationId xmlns:p14="http://schemas.microsoft.com/office/powerpoint/2010/main" val="2544906674"/>
      </p:ext>
    </p:extLst>
  </p:cSld>
  <p:clrMapOvr>
    <a:masterClrMapping/>
  </p:clrMapOvr>
  <mc:AlternateContent xmlns:mc="http://schemas.openxmlformats.org/markup-compatibility/2006" xmlns:p14="http://schemas.microsoft.com/office/powerpoint/2010/main">
    <mc:Choice Requires="p14">
      <p:transition spd="slow" p14:dur="2000" advTm="61591"/>
    </mc:Choice>
    <mc:Fallback xmlns="">
      <p:transition spd="slow" advTm="6159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FEB5-8204-3669-052B-9608DD2F2E68}"/>
              </a:ext>
            </a:extLst>
          </p:cNvPr>
          <p:cNvSpPr>
            <a:spLocks noGrp="1"/>
          </p:cNvSpPr>
          <p:nvPr>
            <p:ph type="title"/>
          </p:nvPr>
        </p:nvSpPr>
        <p:spPr/>
        <p:txBody>
          <a:bodyPr>
            <a:normAutofit fontScale="90000"/>
          </a:bodyPr>
          <a:lstStyle/>
          <a:p>
            <a:r>
              <a:rPr lang="en-US" dirty="0"/>
              <a:t>1.3 Understandings of Ultimate Reality</a:t>
            </a:r>
          </a:p>
        </p:txBody>
      </p:sp>
      <p:sp>
        <p:nvSpPr>
          <p:cNvPr id="3" name="Content Placeholder 2">
            <a:extLst>
              <a:ext uri="{FF2B5EF4-FFF2-40B4-BE49-F238E27FC236}">
                <a16:creationId xmlns:a16="http://schemas.microsoft.com/office/drawing/2014/main" id="{9DA76D49-744A-D2D0-83EB-5879DDDBCE2B}"/>
              </a:ext>
            </a:extLst>
          </p:cNvPr>
          <p:cNvSpPr>
            <a:spLocks noGrp="1"/>
          </p:cNvSpPr>
          <p:nvPr>
            <p:ph idx="1"/>
          </p:nvPr>
        </p:nvSpPr>
        <p:spPr/>
        <p:txBody>
          <a:bodyPr/>
          <a:lstStyle/>
          <a:p>
            <a:r>
              <a:rPr lang="en-US" dirty="0"/>
              <a:t>That which has been experienced as the sacred has many faces. </a:t>
            </a:r>
          </a:p>
          <a:p>
            <a:r>
              <a:rPr lang="en-US" dirty="0"/>
              <a:t>Mircea Eliade helped develop comparative religion, which compares religious patterns found throughout the world. </a:t>
            </a:r>
          </a:p>
          <a:p>
            <a:r>
              <a:rPr lang="en-US" dirty="0"/>
              <a:t>Eliade used the terms </a:t>
            </a:r>
            <a:r>
              <a:rPr lang="en-US" b="1" dirty="0"/>
              <a:t>sacred</a:t>
            </a:r>
            <a:r>
              <a:rPr lang="en-US" dirty="0"/>
              <a:t> and </a:t>
            </a:r>
            <a:r>
              <a:rPr lang="en-US" b="1" dirty="0"/>
              <a:t>profane</a:t>
            </a:r>
            <a:r>
              <a:rPr lang="en-US" dirty="0"/>
              <a:t>; however, not all cultures make a clear distinction between the two.</a:t>
            </a:r>
          </a:p>
        </p:txBody>
      </p:sp>
    </p:spTree>
    <p:extLst>
      <p:ext uri="{BB962C8B-B14F-4D97-AF65-F5344CB8AC3E}">
        <p14:creationId xmlns:p14="http://schemas.microsoft.com/office/powerpoint/2010/main" val="4172575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FEB5-8204-3669-052B-9608DD2F2E68}"/>
              </a:ext>
            </a:extLst>
          </p:cNvPr>
          <p:cNvSpPr>
            <a:spLocks noGrp="1"/>
          </p:cNvSpPr>
          <p:nvPr>
            <p:ph type="title"/>
          </p:nvPr>
        </p:nvSpPr>
        <p:spPr/>
        <p:txBody>
          <a:bodyPr>
            <a:normAutofit fontScale="90000"/>
          </a:bodyPr>
          <a:lstStyle/>
          <a:p>
            <a:r>
              <a:rPr lang="en-US" dirty="0"/>
              <a:t>1.3 Understandings of Ultimate Reality</a:t>
            </a:r>
          </a:p>
        </p:txBody>
      </p:sp>
      <p:sp>
        <p:nvSpPr>
          <p:cNvPr id="3" name="Content Placeholder 2">
            <a:extLst>
              <a:ext uri="{FF2B5EF4-FFF2-40B4-BE49-F238E27FC236}">
                <a16:creationId xmlns:a16="http://schemas.microsoft.com/office/drawing/2014/main" id="{9DA76D49-744A-D2D0-83EB-5879DDDBCE2B}"/>
              </a:ext>
            </a:extLst>
          </p:cNvPr>
          <p:cNvSpPr>
            <a:spLocks noGrp="1"/>
          </p:cNvSpPr>
          <p:nvPr>
            <p:ph idx="1"/>
          </p:nvPr>
        </p:nvSpPr>
        <p:spPr/>
        <p:txBody>
          <a:bodyPr>
            <a:normAutofit fontScale="92500" lnSpcReduction="20000"/>
          </a:bodyPr>
          <a:lstStyle/>
          <a:p>
            <a:r>
              <a:rPr lang="en-US" dirty="0"/>
              <a:t>A vocabulary exists in the study of religions that helps us understand the different ways, culturally and historically, in which Ultimate Reality has been approached and defined.</a:t>
            </a:r>
          </a:p>
          <a:p>
            <a:r>
              <a:rPr lang="en-US" dirty="0"/>
              <a:t>The profane is everyday, ordinary, unimportant occurrences.</a:t>
            </a:r>
          </a:p>
          <a:p>
            <a:r>
              <a:rPr lang="en-US" dirty="0"/>
              <a:t>Sacred reality can be envisioned as immanent, which means present in the world.</a:t>
            </a:r>
          </a:p>
          <a:p>
            <a:r>
              <a:rPr lang="en-US" dirty="0"/>
              <a:t>Reality can also be conceived as transcendent, that is, as existing above and outside the material world.</a:t>
            </a:r>
          </a:p>
        </p:txBody>
      </p:sp>
    </p:spTree>
    <p:extLst>
      <p:ext uri="{BB962C8B-B14F-4D97-AF65-F5344CB8AC3E}">
        <p14:creationId xmlns:p14="http://schemas.microsoft.com/office/powerpoint/2010/main" val="1652625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FEB5-8204-3669-052B-9608DD2F2E68}"/>
              </a:ext>
            </a:extLst>
          </p:cNvPr>
          <p:cNvSpPr>
            <a:spLocks noGrp="1"/>
          </p:cNvSpPr>
          <p:nvPr>
            <p:ph type="title"/>
          </p:nvPr>
        </p:nvSpPr>
        <p:spPr/>
        <p:txBody>
          <a:bodyPr>
            <a:normAutofit fontScale="90000"/>
          </a:bodyPr>
          <a:lstStyle/>
          <a:p>
            <a:r>
              <a:rPr lang="en-US" dirty="0"/>
              <a:t>1.3 Understandings of Ultimate Reality</a:t>
            </a:r>
          </a:p>
        </p:txBody>
      </p:sp>
      <p:sp>
        <p:nvSpPr>
          <p:cNvPr id="3" name="Content Placeholder 2">
            <a:extLst>
              <a:ext uri="{FF2B5EF4-FFF2-40B4-BE49-F238E27FC236}">
                <a16:creationId xmlns:a16="http://schemas.microsoft.com/office/drawing/2014/main" id="{9DA76D49-744A-D2D0-83EB-5879DDDBCE2B}"/>
              </a:ext>
            </a:extLst>
          </p:cNvPr>
          <p:cNvSpPr>
            <a:spLocks noGrp="1"/>
          </p:cNvSpPr>
          <p:nvPr>
            <p:ph idx="1"/>
          </p:nvPr>
        </p:nvSpPr>
        <p:spPr/>
        <p:txBody>
          <a:bodyPr>
            <a:normAutofit lnSpcReduction="10000"/>
          </a:bodyPr>
          <a:lstStyle/>
          <a:p>
            <a:r>
              <a:rPr lang="en-US" dirty="0"/>
              <a:t>Religions that conceive of a personal sacred reality may think of that reality as simultaneously </a:t>
            </a:r>
            <a:r>
              <a:rPr lang="en-US" b="1" dirty="0"/>
              <a:t>immanent</a:t>
            </a:r>
            <a:r>
              <a:rPr lang="en-US" dirty="0"/>
              <a:t> and </a:t>
            </a:r>
            <a:r>
              <a:rPr lang="en-US" b="1" dirty="0"/>
              <a:t>transcendent</a:t>
            </a:r>
            <a:r>
              <a:rPr lang="en-US" dirty="0"/>
              <a:t>. It is also possible that at times some of these distinctions may blur.</a:t>
            </a:r>
          </a:p>
          <a:p>
            <a:r>
              <a:rPr lang="en-US" dirty="0"/>
              <a:t>Religions that understand the sacred to be a personal reality and which are based on one’s relationship to the personal sacred are called </a:t>
            </a:r>
            <a:r>
              <a:rPr lang="en-US" b="1" dirty="0"/>
              <a:t>theistic</a:t>
            </a:r>
            <a:r>
              <a:rPr lang="en-US" dirty="0"/>
              <a:t>.</a:t>
            </a:r>
          </a:p>
        </p:txBody>
      </p:sp>
    </p:spTree>
    <p:extLst>
      <p:ext uri="{BB962C8B-B14F-4D97-AF65-F5344CB8AC3E}">
        <p14:creationId xmlns:p14="http://schemas.microsoft.com/office/powerpoint/2010/main" val="1714726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FEB5-8204-3669-052B-9608DD2F2E68}"/>
              </a:ext>
            </a:extLst>
          </p:cNvPr>
          <p:cNvSpPr>
            <a:spLocks noGrp="1"/>
          </p:cNvSpPr>
          <p:nvPr>
            <p:ph type="title"/>
          </p:nvPr>
        </p:nvSpPr>
        <p:spPr/>
        <p:txBody>
          <a:bodyPr>
            <a:normAutofit fontScale="90000"/>
          </a:bodyPr>
          <a:lstStyle/>
          <a:p>
            <a:r>
              <a:rPr lang="en-US" dirty="0"/>
              <a:t>1.3 Understandings of Ultimate Reality</a:t>
            </a:r>
          </a:p>
        </p:txBody>
      </p:sp>
      <p:sp>
        <p:nvSpPr>
          <p:cNvPr id="3" name="Content Placeholder 2">
            <a:extLst>
              <a:ext uri="{FF2B5EF4-FFF2-40B4-BE49-F238E27FC236}">
                <a16:creationId xmlns:a16="http://schemas.microsoft.com/office/drawing/2014/main" id="{9DA76D49-744A-D2D0-83EB-5879DDDBCE2B}"/>
              </a:ext>
            </a:extLst>
          </p:cNvPr>
          <p:cNvSpPr>
            <a:spLocks noGrp="1"/>
          </p:cNvSpPr>
          <p:nvPr>
            <p:ph idx="1"/>
          </p:nvPr>
        </p:nvSpPr>
        <p:spPr/>
        <p:txBody>
          <a:bodyPr>
            <a:normAutofit lnSpcReduction="10000"/>
          </a:bodyPr>
          <a:lstStyle/>
          <a:p>
            <a:r>
              <a:rPr lang="en-US" dirty="0"/>
              <a:t>In these religions, if Ultimate Reality is worshiped as a single being, the religion is called </a:t>
            </a:r>
            <a:r>
              <a:rPr lang="en-US" b="1" dirty="0"/>
              <a:t>monotheistic</a:t>
            </a:r>
            <a:r>
              <a:rPr lang="en-US" dirty="0"/>
              <a:t>. </a:t>
            </a:r>
          </a:p>
          <a:p>
            <a:r>
              <a:rPr lang="en-US" dirty="0"/>
              <a:t>On the other hand, if a religion maintains that there are multiple attributes and forms of the divine, then it is designated </a:t>
            </a:r>
            <a:r>
              <a:rPr lang="en-US" b="1" dirty="0"/>
              <a:t>polytheistic</a:t>
            </a:r>
            <a:r>
              <a:rPr lang="en-US" dirty="0"/>
              <a:t>.</a:t>
            </a:r>
          </a:p>
          <a:p>
            <a:r>
              <a:rPr lang="en-US" dirty="0"/>
              <a:t>Religions that maintain that behind the plurality of apparent forms there is one underlying substance are termed </a:t>
            </a:r>
            <a:r>
              <a:rPr lang="en-US" b="1" dirty="0"/>
              <a:t>monistic</a:t>
            </a:r>
            <a:r>
              <a:rPr lang="en-US" dirty="0"/>
              <a:t>.</a:t>
            </a:r>
          </a:p>
        </p:txBody>
      </p:sp>
    </p:spTree>
    <p:extLst>
      <p:ext uri="{BB962C8B-B14F-4D97-AF65-F5344CB8AC3E}">
        <p14:creationId xmlns:p14="http://schemas.microsoft.com/office/powerpoint/2010/main" val="2301485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FEB5-8204-3669-052B-9608DD2F2E68}"/>
              </a:ext>
            </a:extLst>
          </p:cNvPr>
          <p:cNvSpPr>
            <a:spLocks noGrp="1"/>
          </p:cNvSpPr>
          <p:nvPr>
            <p:ph type="title"/>
          </p:nvPr>
        </p:nvSpPr>
        <p:spPr/>
        <p:txBody>
          <a:bodyPr>
            <a:normAutofit fontScale="90000"/>
          </a:bodyPr>
          <a:lstStyle/>
          <a:p>
            <a:r>
              <a:rPr lang="en-US" dirty="0"/>
              <a:t>1.3 Understandings of Ultimate Reality</a:t>
            </a:r>
          </a:p>
        </p:txBody>
      </p:sp>
      <p:sp>
        <p:nvSpPr>
          <p:cNvPr id="3" name="Content Placeholder 2">
            <a:extLst>
              <a:ext uri="{FF2B5EF4-FFF2-40B4-BE49-F238E27FC236}">
                <a16:creationId xmlns:a16="http://schemas.microsoft.com/office/drawing/2014/main" id="{9DA76D49-744A-D2D0-83EB-5879DDDBCE2B}"/>
              </a:ext>
            </a:extLst>
          </p:cNvPr>
          <p:cNvSpPr>
            <a:spLocks noGrp="1"/>
          </p:cNvSpPr>
          <p:nvPr>
            <p:ph idx="1"/>
          </p:nvPr>
        </p:nvSpPr>
        <p:spPr/>
        <p:txBody>
          <a:bodyPr>
            <a:normAutofit lnSpcReduction="10000"/>
          </a:bodyPr>
          <a:lstStyle/>
          <a:p>
            <a:r>
              <a:rPr lang="en-US" dirty="0"/>
              <a:t>In these religions, if Ultimate Reality is worshiped as a single being, the religion is called </a:t>
            </a:r>
            <a:r>
              <a:rPr lang="en-US" b="1" dirty="0"/>
              <a:t>monotheistic</a:t>
            </a:r>
            <a:r>
              <a:rPr lang="en-US" dirty="0"/>
              <a:t>. </a:t>
            </a:r>
          </a:p>
          <a:p>
            <a:r>
              <a:rPr lang="en-US" dirty="0"/>
              <a:t>On the other hand, if a religion maintains that there are multiple attributes and forms of the divine, then it is designated </a:t>
            </a:r>
            <a:r>
              <a:rPr lang="en-US" b="1" dirty="0"/>
              <a:t>polytheistic</a:t>
            </a:r>
            <a:r>
              <a:rPr lang="en-US" dirty="0"/>
              <a:t>.</a:t>
            </a:r>
          </a:p>
          <a:p>
            <a:r>
              <a:rPr lang="en-US" dirty="0"/>
              <a:t>Religions that maintain that behind the plurality of apparent forms there is one underlying substance are termed </a:t>
            </a:r>
            <a:r>
              <a:rPr lang="en-US" b="1" dirty="0"/>
              <a:t>monistic</a:t>
            </a:r>
            <a:r>
              <a:rPr lang="en-US" dirty="0"/>
              <a:t>.</a:t>
            </a:r>
          </a:p>
        </p:txBody>
      </p:sp>
    </p:spTree>
    <p:extLst>
      <p:ext uri="{BB962C8B-B14F-4D97-AF65-F5344CB8AC3E}">
        <p14:creationId xmlns:p14="http://schemas.microsoft.com/office/powerpoint/2010/main" val="1137026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FEB5-8204-3669-052B-9608DD2F2E68}"/>
              </a:ext>
            </a:extLst>
          </p:cNvPr>
          <p:cNvSpPr>
            <a:spLocks noGrp="1"/>
          </p:cNvSpPr>
          <p:nvPr>
            <p:ph type="title"/>
          </p:nvPr>
        </p:nvSpPr>
        <p:spPr/>
        <p:txBody>
          <a:bodyPr>
            <a:normAutofit fontScale="90000"/>
          </a:bodyPr>
          <a:lstStyle/>
          <a:p>
            <a:r>
              <a:rPr lang="en-US" dirty="0"/>
              <a:t>1.3 Understandings of Ultimate Reality</a:t>
            </a:r>
          </a:p>
        </p:txBody>
      </p:sp>
      <p:sp>
        <p:nvSpPr>
          <p:cNvPr id="3" name="Content Placeholder 2">
            <a:extLst>
              <a:ext uri="{FF2B5EF4-FFF2-40B4-BE49-F238E27FC236}">
                <a16:creationId xmlns:a16="http://schemas.microsoft.com/office/drawing/2014/main" id="{9DA76D49-744A-D2D0-83EB-5879DDDBCE2B}"/>
              </a:ext>
            </a:extLst>
          </p:cNvPr>
          <p:cNvSpPr>
            <a:spLocks noGrp="1"/>
          </p:cNvSpPr>
          <p:nvPr>
            <p:ph idx="1"/>
          </p:nvPr>
        </p:nvSpPr>
        <p:spPr/>
        <p:txBody>
          <a:bodyPr>
            <a:normAutofit/>
          </a:bodyPr>
          <a:lstStyle/>
          <a:p>
            <a:r>
              <a:rPr lang="en-US" dirty="0"/>
              <a:t>Nontheistic views assert a sacred reality that is not in the form of a personal God.</a:t>
            </a:r>
          </a:p>
          <a:p>
            <a:r>
              <a:rPr lang="en-US" dirty="0"/>
              <a:t>Some religions believe that sacred reality can be manifested in human form or events called </a:t>
            </a:r>
            <a:r>
              <a:rPr lang="en-US" b="1" dirty="0"/>
              <a:t>incarnations</a:t>
            </a:r>
            <a:r>
              <a:rPr lang="en-US" dirty="0"/>
              <a:t>.</a:t>
            </a:r>
          </a:p>
          <a:p>
            <a:endParaRPr lang="en-US" dirty="0"/>
          </a:p>
        </p:txBody>
      </p:sp>
    </p:spTree>
    <p:extLst>
      <p:ext uri="{BB962C8B-B14F-4D97-AF65-F5344CB8AC3E}">
        <p14:creationId xmlns:p14="http://schemas.microsoft.com/office/powerpoint/2010/main" val="952634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FEB5-8204-3669-052B-9608DD2F2E68}"/>
              </a:ext>
            </a:extLst>
          </p:cNvPr>
          <p:cNvSpPr>
            <a:spLocks noGrp="1"/>
          </p:cNvSpPr>
          <p:nvPr>
            <p:ph type="title"/>
          </p:nvPr>
        </p:nvSpPr>
        <p:spPr/>
        <p:txBody>
          <a:bodyPr>
            <a:normAutofit fontScale="90000"/>
          </a:bodyPr>
          <a:lstStyle/>
          <a:p>
            <a:r>
              <a:rPr lang="en-US" dirty="0"/>
              <a:t>1.3 Understandings of Ultimate Reality</a:t>
            </a:r>
          </a:p>
        </p:txBody>
      </p:sp>
      <p:sp>
        <p:nvSpPr>
          <p:cNvPr id="3" name="Content Placeholder 2">
            <a:extLst>
              <a:ext uri="{FF2B5EF4-FFF2-40B4-BE49-F238E27FC236}">
                <a16:creationId xmlns:a16="http://schemas.microsoft.com/office/drawing/2014/main" id="{9DA76D49-744A-D2D0-83EB-5879DDDBCE2B}"/>
              </a:ext>
            </a:extLst>
          </p:cNvPr>
          <p:cNvSpPr>
            <a:spLocks noGrp="1"/>
          </p:cNvSpPr>
          <p:nvPr>
            <p:ph idx="1"/>
          </p:nvPr>
        </p:nvSpPr>
        <p:spPr/>
        <p:txBody>
          <a:bodyPr>
            <a:normAutofit/>
          </a:bodyPr>
          <a:lstStyle/>
          <a:p>
            <a:r>
              <a:rPr lang="en-US" b="1" dirty="0"/>
              <a:t>Exclusivist</a:t>
            </a:r>
            <a:r>
              <a:rPr lang="en-US" dirty="0"/>
              <a:t> religious authorities claim that they worship the only true deity and that all others are pagans or nonbelievers.</a:t>
            </a:r>
          </a:p>
          <a:p>
            <a:r>
              <a:rPr lang="en-US" dirty="0"/>
              <a:t>In contrast, </a:t>
            </a:r>
            <a:r>
              <a:rPr lang="en-US" b="1" dirty="0"/>
              <a:t>universalism</a:t>
            </a:r>
            <a:r>
              <a:rPr lang="en-US" dirty="0"/>
              <a:t> is the view that it is possible different religions are talking about the same thing in different languages, or referring to different aspects of the same unknowable whole.</a:t>
            </a:r>
          </a:p>
          <a:p>
            <a:endParaRPr lang="en-US" dirty="0"/>
          </a:p>
        </p:txBody>
      </p:sp>
    </p:spTree>
    <p:extLst>
      <p:ext uri="{BB962C8B-B14F-4D97-AF65-F5344CB8AC3E}">
        <p14:creationId xmlns:p14="http://schemas.microsoft.com/office/powerpoint/2010/main" val="3286256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FEB5-8204-3669-052B-9608DD2F2E68}"/>
              </a:ext>
            </a:extLst>
          </p:cNvPr>
          <p:cNvSpPr>
            <a:spLocks noGrp="1"/>
          </p:cNvSpPr>
          <p:nvPr>
            <p:ph type="title"/>
          </p:nvPr>
        </p:nvSpPr>
        <p:spPr/>
        <p:txBody>
          <a:bodyPr>
            <a:normAutofit fontScale="90000"/>
          </a:bodyPr>
          <a:lstStyle/>
          <a:p>
            <a:r>
              <a:rPr lang="en-US" dirty="0"/>
              <a:t>1.3 Understandings of Ultimate Reality</a:t>
            </a:r>
          </a:p>
        </p:txBody>
      </p:sp>
      <p:sp>
        <p:nvSpPr>
          <p:cNvPr id="3" name="Content Placeholder 2">
            <a:extLst>
              <a:ext uri="{FF2B5EF4-FFF2-40B4-BE49-F238E27FC236}">
                <a16:creationId xmlns:a16="http://schemas.microsoft.com/office/drawing/2014/main" id="{9DA76D49-744A-D2D0-83EB-5879DDDBCE2B}"/>
              </a:ext>
            </a:extLst>
          </p:cNvPr>
          <p:cNvSpPr>
            <a:spLocks noGrp="1"/>
          </p:cNvSpPr>
          <p:nvPr>
            <p:ph idx="1"/>
          </p:nvPr>
        </p:nvSpPr>
        <p:spPr/>
        <p:txBody>
          <a:bodyPr>
            <a:normAutofit fontScale="92500" lnSpcReduction="10000"/>
          </a:bodyPr>
          <a:lstStyle/>
          <a:p>
            <a:r>
              <a:rPr lang="en-US" b="1" dirty="0"/>
              <a:t>Atheism</a:t>
            </a:r>
            <a:r>
              <a:rPr lang="en-US" dirty="0"/>
              <a:t> is the belief that there is no deity. “New Atheism,” promoted by thinkers such as Richard Dawkins, argues that religious faith is not just wrong, but evil, because it can be used to support violence.</a:t>
            </a:r>
          </a:p>
          <a:p>
            <a:r>
              <a:rPr lang="en-US" b="1" dirty="0"/>
              <a:t>Agnosticism</a:t>
            </a:r>
            <a:r>
              <a:rPr lang="en-US" dirty="0"/>
              <a:t> is the view that it is impossible for humans to know with certainty about the existence of the sacred. It is important to emphasize to students that these categories are not necessarily mutually exclusive.</a:t>
            </a:r>
          </a:p>
        </p:txBody>
      </p:sp>
    </p:spTree>
    <p:extLst>
      <p:ext uri="{BB962C8B-B14F-4D97-AF65-F5344CB8AC3E}">
        <p14:creationId xmlns:p14="http://schemas.microsoft.com/office/powerpoint/2010/main" val="3529156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FEB5-8204-3669-052B-9608DD2F2E68}"/>
              </a:ext>
            </a:extLst>
          </p:cNvPr>
          <p:cNvSpPr>
            <a:spLocks noGrp="1"/>
          </p:cNvSpPr>
          <p:nvPr>
            <p:ph type="title"/>
          </p:nvPr>
        </p:nvSpPr>
        <p:spPr/>
        <p:txBody>
          <a:bodyPr>
            <a:normAutofit fontScale="90000"/>
          </a:bodyPr>
          <a:lstStyle/>
          <a:p>
            <a:r>
              <a:rPr lang="en-US" dirty="0"/>
              <a:t>1.3 Understandings of Ultimate Reality</a:t>
            </a:r>
          </a:p>
        </p:txBody>
      </p:sp>
      <p:sp>
        <p:nvSpPr>
          <p:cNvPr id="3" name="Content Placeholder 2">
            <a:extLst>
              <a:ext uri="{FF2B5EF4-FFF2-40B4-BE49-F238E27FC236}">
                <a16:creationId xmlns:a16="http://schemas.microsoft.com/office/drawing/2014/main" id="{9DA76D49-744A-D2D0-83EB-5879DDDBCE2B}"/>
              </a:ext>
            </a:extLst>
          </p:cNvPr>
          <p:cNvSpPr>
            <a:spLocks noGrp="1"/>
          </p:cNvSpPr>
          <p:nvPr>
            <p:ph idx="1"/>
          </p:nvPr>
        </p:nvSpPr>
        <p:spPr/>
        <p:txBody>
          <a:bodyPr>
            <a:normAutofit/>
          </a:bodyPr>
          <a:lstStyle/>
          <a:p>
            <a:r>
              <a:rPr lang="en-US" b="1" dirty="0"/>
              <a:t>Humanism </a:t>
            </a:r>
            <a:r>
              <a:rPr lang="en-US" dirty="0"/>
              <a:t>focuses on the responsibility of humanity to lead ethical lives and work for the good of all without any belief in the supernatural.</a:t>
            </a:r>
          </a:p>
          <a:p>
            <a:r>
              <a:rPr lang="en-US" b="1" dirty="0"/>
              <a:t>Secularism </a:t>
            </a:r>
            <a:r>
              <a:rPr lang="en-US" dirty="0"/>
              <a:t>describes the manner in which people go about their daily lives without reference to any religion. Here the emphasis is exclusively on material life.</a:t>
            </a:r>
          </a:p>
        </p:txBody>
      </p:sp>
    </p:spTree>
    <p:extLst>
      <p:ext uri="{BB962C8B-B14F-4D97-AF65-F5344CB8AC3E}">
        <p14:creationId xmlns:p14="http://schemas.microsoft.com/office/powerpoint/2010/main" val="2775457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FEB5-8204-3669-052B-9608DD2F2E68}"/>
              </a:ext>
            </a:extLst>
          </p:cNvPr>
          <p:cNvSpPr>
            <a:spLocks noGrp="1"/>
          </p:cNvSpPr>
          <p:nvPr>
            <p:ph type="title"/>
          </p:nvPr>
        </p:nvSpPr>
        <p:spPr/>
        <p:txBody>
          <a:bodyPr>
            <a:normAutofit/>
          </a:bodyPr>
          <a:lstStyle/>
          <a:p>
            <a:r>
              <a:rPr lang="en-US" dirty="0"/>
              <a:t>1.4 Ritual, symbol, and myth</a:t>
            </a:r>
          </a:p>
        </p:txBody>
      </p:sp>
      <p:sp>
        <p:nvSpPr>
          <p:cNvPr id="3" name="Content Placeholder 2">
            <a:extLst>
              <a:ext uri="{FF2B5EF4-FFF2-40B4-BE49-F238E27FC236}">
                <a16:creationId xmlns:a16="http://schemas.microsoft.com/office/drawing/2014/main" id="{9DA76D49-744A-D2D0-83EB-5879DDDBCE2B}"/>
              </a:ext>
            </a:extLst>
          </p:cNvPr>
          <p:cNvSpPr>
            <a:spLocks noGrp="1"/>
          </p:cNvSpPr>
          <p:nvPr>
            <p:ph idx="1"/>
          </p:nvPr>
        </p:nvSpPr>
        <p:spPr/>
        <p:txBody>
          <a:bodyPr>
            <a:normAutofit/>
          </a:bodyPr>
          <a:lstStyle/>
          <a:p>
            <a:r>
              <a:rPr lang="en-US" dirty="0"/>
              <a:t>Worship seeks to express reverence and may also be used to request help with problems.</a:t>
            </a:r>
          </a:p>
          <a:p>
            <a:r>
              <a:rPr lang="en-US" dirty="0"/>
              <a:t>Rituals, sacraments, prayers, and spiritual practices are used to create a sacred atmosphere or state of consciousness, to bring some human control to situations normally not under human power, to mark key life stages, and to provide spiritual instruction</a:t>
            </a:r>
          </a:p>
        </p:txBody>
      </p:sp>
    </p:spTree>
    <p:extLst>
      <p:ext uri="{BB962C8B-B14F-4D97-AF65-F5344CB8AC3E}">
        <p14:creationId xmlns:p14="http://schemas.microsoft.com/office/powerpoint/2010/main" val="3056750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(2 of 2)</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1.6 </a:t>
            </a:r>
            <a:r>
              <a:rPr lang="en-US" dirty="0"/>
              <a:t>Discuss the major positions that have emerged in the dialogue between science and religion since the nineteenth century.</a:t>
            </a:r>
          </a:p>
          <a:p>
            <a:pPr marL="0" indent="0">
              <a:buNone/>
            </a:pPr>
            <a:r>
              <a:rPr lang="en-US" b="1" dirty="0"/>
              <a:t>1.7 </a:t>
            </a:r>
            <a:r>
              <a:rPr lang="en-US" dirty="0"/>
              <a:t>Describe how women are challenging the patriarchal nature of many institutionalized religions.</a:t>
            </a:r>
          </a:p>
          <a:p>
            <a:pPr marL="0" indent="0">
              <a:buNone/>
            </a:pPr>
            <a:r>
              <a:rPr lang="en-US" b="1" dirty="0"/>
              <a:t>1.8 </a:t>
            </a:r>
            <a:r>
              <a:rPr lang="en-US" dirty="0"/>
              <a:t>Identify the factors that contribute to the negative aspects of organized religions.</a:t>
            </a:r>
          </a:p>
          <a:p>
            <a:pPr marL="0" indent="0">
              <a:buNone/>
            </a:pPr>
            <a:r>
              <a:rPr lang="en-US" b="1" dirty="0"/>
              <a:t>1.9 </a:t>
            </a:r>
            <a:r>
              <a:rPr lang="en-US" dirty="0"/>
              <a:t>Summarize the different “lenses” used by scholars to study religion.</a:t>
            </a:r>
          </a:p>
        </p:txBody>
      </p:sp>
    </p:spTree>
    <p:extLst>
      <p:ext uri="{BB962C8B-B14F-4D97-AF65-F5344CB8AC3E}">
        <p14:creationId xmlns:p14="http://schemas.microsoft.com/office/powerpoint/2010/main" val="2778448196"/>
      </p:ext>
    </p:extLst>
  </p:cSld>
  <p:clrMapOvr>
    <a:masterClrMapping/>
  </p:clrMapOvr>
  <mc:AlternateContent xmlns:mc="http://schemas.openxmlformats.org/markup-compatibility/2006" xmlns:p14="http://schemas.microsoft.com/office/powerpoint/2010/main">
    <mc:Choice Requires="p14">
      <p:transition spd="slow" p14:dur="2000" advTm="4932"/>
    </mc:Choice>
    <mc:Fallback xmlns="">
      <p:transition spd="slow" advTm="4932"/>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Ritual</a:t>
            </a:r>
          </a:p>
        </p:txBody>
      </p:sp>
      <p:sp>
        <p:nvSpPr>
          <p:cNvPr id="3" name="Content Placeholder 2"/>
          <p:cNvSpPr>
            <a:spLocks noGrp="1"/>
          </p:cNvSpPr>
          <p:nvPr>
            <p:ph idx="1"/>
          </p:nvPr>
        </p:nvSpPr>
        <p:spPr/>
        <p:txBody>
          <a:bodyPr>
            <a:normAutofit fontScale="85000" lnSpcReduction="20000"/>
          </a:bodyPr>
          <a:lstStyle/>
          <a:p>
            <a:r>
              <a:rPr lang="en-US" dirty="0"/>
              <a:t>Predictable and repeated worshipful actions are known as rituals.</a:t>
            </a:r>
          </a:p>
          <a:p>
            <a:r>
              <a:rPr lang="en-US" dirty="0"/>
              <a:t>Actions can be a recitation of prayers, chants, scripture or stories; dancing; sharing food; spiritual purification by water; lighting candles or oil lamps; or even offerings of flowers, food, or fragrance to the divine.</a:t>
            </a:r>
          </a:p>
          <a:p>
            <a:r>
              <a:rPr lang="en-US" dirty="0"/>
              <a:t>Ethnomusicologist Guy Beck identifies many purposes for which sacred sounds may be used in religions: ask for favors or blessings, ask for forgiveness, make prayer requests, paint pictures, create communion behind the human and divine, teach doctrines, or create states of ecstasy and bliss</a:t>
            </a:r>
          </a:p>
        </p:txBody>
      </p:sp>
    </p:spTree>
    <p:extLst>
      <p:ext uri="{BB962C8B-B14F-4D97-AF65-F5344CB8AC3E}">
        <p14:creationId xmlns:p14="http://schemas.microsoft.com/office/powerpoint/2010/main" val="1850788331"/>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Symbol</a:t>
            </a:r>
          </a:p>
        </p:txBody>
      </p:sp>
      <p:sp>
        <p:nvSpPr>
          <p:cNvPr id="3" name="Content Placeholder 2"/>
          <p:cNvSpPr>
            <a:spLocks noGrp="1"/>
          </p:cNvSpPr>
          <p:nvPr>
            <p:ph idx="1"/>
          </p:nvPr>
        </p:nvSpPr>
        <p:spPr/>
        <p:txBody>
          <a:bodyPr>
            <a:normAutofit fontScale="92500"/>
          </a:bodyPr>
          <a:lstStyle/>
          <a:p>
            <a:r>
              <a:rPr lang="en-US" b="1" dirty="0"/>
              <a:t>Symbols</a:t>
            </a:r>
            <a:r>
              <a:rPr lang="en-US" dirty="0"/>
              <a:t> are images borrowed from the material world that are similar to ineffable spiritual experiences.</a:t>
            </a:r>
          </a:p>
          <a:p>
            <a:r>
              <a:rPr lang="en-US" dirty="0"/>
              <a:t>There are many similarities among symbols used in different cultures.</a:t>
            </a:r>
          </a:p>
          <a:p>
            <a:r>
              <a:rPr lang="en-US" dirty="0"/>
              <a:t>Carl Jung posited a collective unconscious, which contains a store of archetypal symbols.</a:t>
            </a:r>
          </a:p>
          <a:p>
            <a:r>
              <a:rPr lang="en-US" dirty="0"/>
              <a:t>Also relevant are </a:t>
            </a:r>
            <a:r>
              <a:rPr lang="en-US" b="1" dirty="0"/>
              <a:t>allegories</a:t>
            </a:r>
            <a:r>
              <a:rPr lang="en-US" dirty="0"/>
              <a:t>, narratives that use concrete symbols to convey abstract ideas.</a:t>
            </a:r>
          </a:p>
        </p:txBody>
      </p:sp>
    </p:spTree>
    <p:extLst>
      <p:ext uri="{BB962C8B-B14F-4D97-AF65-F5344CB8AC3E}">
        <p14:creationId xmlns:p14="http://schemas.microsoft.com/office/powerpoint/2010/main" val="1205731704"/>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Myth</a:t>
            </a:r>
          </a:p>
        </p:txBody>
      </p:sp>
      <p:sp>
        <p:nvSpPr>
          <p:cNvPr id="3" name="Content Placeholder 2"/>
          <p:cNvSpPr>
            <a:spLocks noGrp="1"/>
          </p:cNvSpPr>
          <p:nvPr>
            <p:ph idx="1"/>
          </p:nvPr>
        </p:nvSpPr>
        <p:spPr/>
        <p:txBody>
          <a:bodyPr>
            <a:normAutofit fontScale="92500" lnSpcReduction="10000"/>
          </a:bodyPr>
          <a:lstStyle/>
          <a:p>
            <a:r>
              <a:rPr lang="en-US" dirty="0"/>
              <a:t>A set of symbols together may become the basis for </a:t>
            </a:r>
            <a:r>
              <a:rPr lang="en-US" b="1" dirty="0"/>
              <a:t>myths</a:t>
            </a:r>
            <a:r>
              <a:rPr lang="en-US" dirty="0"/>
              <a:t>, symbolic stories that explain the universe and people’s place within it.</a:t>
            </a:r>
          </a:p>
          <a:p>
            <a:r>
              <a:rPr lang="en-US" dirty="0"/>
              <a:t>Myths may explain how things came to be, perhaps incorporating historical truth, but are treated as sacred reality.</a:t>
            </a:r>
          </a:p>
          <a:p>
            <a:r>
              <a:rPr lang="en-US" dirty="0"/>
              <a:t>Joseph Campbell suggested that myths serve mystical, cosmological, sociological, and psychological functions and are thus not simply falsehoods or the work of primitive imaginations.</a:t>
            </a:r>
          </a:p>
        </p:txBody>
      </p:sp>
    </p:spTree>
    <p:extLst>
      <p:ext uri="{BB962C8B-B14F-4D97-AF65-F5344CB8AC3E}">
        <p14:creationId xmlns:p14="http://schemas.microsoft.com/office/powerpoint/2010/main" val="4022570439"/>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Myth</a:t>
            </a:r>
          </a:p>
        </p:txBody>
      </p:sp>
      <p:sp>
        <p:nvSpPr>
          <p:cNvPr id="3" name="Content Placeholder 2"/>
          <p:cNvSpPr>
            <a:spLocks noGrp="1"/>
          </p:cNvSpPr>
          <p:nvPr>
            <p:ph idx="1"/>
          </p:nvPr>
        </p:nvSpPr>
        <p:spPr/>
        <p:txBody>
          <a:bodyPr>
            <a:normAutofit fontScale="92500" lnSpcReduction="10000"/>
          </a:bodyPr>
          <a:lstStyle/>
          <a:p>
            <a:r>
              <a:rPr lang="en-US" dirty="0"/>
              <a:t>A set of symbols together may become the basis for </a:t>
            </a:r>
            <a:r>
              <a:rPr lang="en-US" b="1" dirty="0"/>
              <a:t>myths</a:t>
            </a:r>
            <a:r>
              <a:rPr lang="en-US" dirty="0"/>
              <a:t>, symbolic stories that explain the universe and people’s place within it.</a:t>
            </a:r>
          </a:p>
          <a:p>
            <a:r>
              <a:rPr lang="en-US" dirty="0"/>
              <a:t>Myths may explain how things came to be, perhaps incorporating historical truth, but are treated as sacred reality.</a:t>
            </a:r>
          </a:p>
          <a:p>
            <a:r>
              <a:rPr lang="en-US" dirty="0"/>
              <a:t>Joseph Campbell suggested that myths serve mystical, cosmological, sociological, and psychological functions and are thus not simply falsehoods or the work of primitive imaginations.</a:t>
            </a:r>
          </a:p>
        </p:txBody>
      </p:sp>
    </p:spTree>
    <p:extLst>
      <p:ext uri="{BB962C8B-B14F-4D97-AF65-F5344CB8AC3E}">
        <p14:creationId xmlns:p14="http://schemas.microsoft.com/office/powerpoint/2010/main" val="696672047"/>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Myth</a:t>
            </a:r>
          </a:p>
        </p:txBody>
      </p:sp>
      <p:sp>
        <p:nvSpPr>
          <p:cNvPr id="3" name="Content Placeholder 2"/>
          <p:cNvSpPr>
            <a:spLocks noGrp="1"/>
          </p:cNvSpPr>
          <p:nvPr>
            <p:ph idx="1"/>
          </p:nvPr>
        </p:nvSpPr>
        <p:spPr/>
        <p:txBody>
          <a:bodyPr>
            <a:normAutofit fontScale="92500" lnSpcReduction="10000"/>
          </a:bodyPr>
          <a:lstStyle/>
          <a:p>
            <a:r>
              <a:rPr lang="en-US" dirty="0"/>
              <a:t>A set of symbols together may become the basis for </a:t>
            </a:r>
            <a:r>
              <a:rPr lang="en-US" b="1" dirty="0"/>
              <a:t>myths</a:t>
            </a:r>
            <a:r>
              <a:rPr lang="en-US" dirty="0"/>
              <a:t>, symbolic stories that explain the universe and people’s place within it.</a:t>
            </a:r>
          </a:p>
          <a:p>
            <a:r>
              <a:rPr lang="en-US" dirty="0"/>
              <a:t>Myths may explain how things came to be, perhaps incorporating historical truth, but are treated as sacred reality.</a:t>
            </a:r>
          </a:p>
          <a:p>
            <a:r>
              <a:rPr lang="en-US" dirty="0"/>
              <a:t>Joseph Campbell suggested that myths serve mystical, cosmological, sociological, and psychological functions and are thus not simply falsehoods or the work of primitive imaginations.</a:t>
            </a:r>
          </a:p>
        </p:txBody>
      </p:sp>
    </p:spTree>
    <p:extLst>
      <p:ext uri="{BB962C8B-B14F-4D97-AF65-F5344CB8AC3E}">
        <p14:creationId xmlns:p14="http://schemas.microsoft.com/office/powerpoint/2010/main" val="3245003822"/>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1.5 Absolutist and liberal responses to modernity</a:t>
            </a:r>
          </a:p>
        </p:txBody>
      </p:sp>
      <p:sp>
        <p:nvSpPr>
          <p:cNvPr id="3" name="Content Placeholder 2"/>
          <p:cNvSpPr>
            <a:spLocks noGrp="1"/>
          </p:cNvSpPr>
          <p:nvPr>
            <p:ph idx="1"/>
          </p:nvPr>
        </p:nvSpPr>
        <p:spPr/>
        <p:txBody>
          <a:bodyPr>
            <a:normAutofit fontScale="92500" lnSpcReduction="10000"/>
          </a:bodyPr>
          <a:lstStyle/>
          <a:p>
            <a:r>
              <a:rPr lang="en-US" dirty="0"/>
              <a:t>Traditional religious understandings are under increasing pressure due to the phenomenon of globalization.</a:t>
            </a:r>
          </a:p>
          <a:p>
            <a:r>
              <a:rPr lang="en-US" dirty="0"/>
              <a:t>Each religious community has different ways of interpreting its traditions.</a:t>
            </a:r>
          </a:p>
          <a:p>
            <a:r>
              <a:rPr lang="en-US" dirty="0"/>
              <a:t>Particular labels for these modes of interpretation have arisen.</a:t>
            </a:r>
          </a:p>
          <a:p>
            <a:r>
              <a:rPr lang="en-US" dirty="0"/>
              <a:t>Four of these labels are the subjects of this section: orthodox, absolutist, fundamentalist, and liberal.</a:t>
            </a:r>
          </a:p>
        </p:txBody>
      </p:sp>
    </p:spTree>
    <p:extLst>
      <p:ext uri="{BB962C8B-B14F-4D97-AF65-F5344CB8AC3E}">
        <p14:creationId xmlns:p14="http://schemas.microsoft.com/office/powerpoint/2010/main" val="3119841837"/>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1.5 Absolutist and liberal responses to modernity</a:t>
            </a:r>
          </a:p>
        </p:txBody>
      </p:sp>
      <p:sp>
        <p:nvSpPr>
          <p:cNvPr id="3" name="Content Placeholder 2"/>
          <p:cNvSpPr>
            <a:spLocks noGrp="1"/>
          </p:cNvSpPr>
          <p:nvPr>
            <p:ph idx="1"/>
          </p:nvPr>
        </p:nvSpPr>
        <p:spPr/>
        <p:txBody>
          <a:bodyPr>
            <a:normAutofit fontScale="92500" lnSpcReduction="10000"/>
          </a:bodyPr>
          <a:lstStyle/>
          <a:p>
            <a:r>
              <a:rPr lang="en-US" dirty="0"/>
              <a:t>Traditional religious understandings are under increasing pressure due to the phenomenon of globalization.</a:t>
            </a:r>
          </a:p>
          <a:p>
            <a:r>
              <a:rPr lang="en-US" dirty="0"/>
              <a:t>Each religious community has different ways of interpreting its traditions.</a:t>
            </a:r>
          </a:p>
          <a:p>
            <a:r>
              <a:rPr lang="en-US" dirty="0"/>
              <a:t>Particular labels for these modes of interpretation have arisen.</a:t>
            </a:r>
          </a:p>
          <a:p>
            <a:r>
              <a:rPr lang="en-US" dirty="0"/>
              <a:t>Four of these labels are the subjects of this section: </a:t>
            </a:r>
            <a:r>
              <a:rPr lang="en-US" b="1" dirty="0"/>
              <a:t>orthodox</a:t>
            </a:r>
            <a:r>
              <a:rPr lang="en-US" dirty="0"/>
              <a:t>, </a:t>
            </a:r>
            <a:r>
              <a:rPr lang="en-US" b="1" dirty="0"/>
              <a:t>absolutist</a:t>
            </a:r>
            <a:r>
              <a:rPr lang="en-US" dirty="0"/>
              <a:t>, </a:t>
            </a:r>
            <a:r>
              <a:rPr lang="en-US" b="1" dirty="0"/>
              <a:t>fundamentalist</a:t>
            </a:r>
            <a:r>
              <a:rPr lang="en-US" dirty="0"/>
              <a:t>, and </a:t>
            </a:r>
            <a:r>
              <a:rPr lang="en-US" b="1" dirty="0"/>
              <a:t>liberal</a:t>
            </a:r>
            <a:r>
              <a:rPr lang="en-US" dirty="0"/>
              <a:t>.</a:t>
            </a:r>
          </a:p>
        </p:txBody>
      </p:sp>
    </p:spTree>
    <p:extLst>
      <p:ext uri="{BB962C8B-B14F-4D97-AF65-F5344CB8AC3E}">
        <p14:creationId xmlns:p14="http://schemas.microsoft.com/office/powerpoint/2010/main" val="818905173"/>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1.5 Absolutist and liberal responses to modernity</a:t>
            </a:r>
          </a:p>
        </p:txBody>
      </p:sp>
      <p:sp>
        <p:nvSpPr>
          <p:cNvPr id="3" name="Content Placeholder 2"/>
          <p:cNvSpPr>
            <a:spLocks noGrp="1"/>
          </p:cNvSpPr>
          <p:nvPr>
            <p:ph idx="1"/>
          </p:nvPr>
        </p:nvSpPr>
        <p:spPr/>
        <p:txBody>
          <a:bodyPr>
            <a:normAutofit fontScale="92500" lnSpcReduction="20000"/>
          </a:bodyPr>
          <a:lstStyle/>
          <a:p>
            <a:r>
              <a:rPr lang="en-US" b="1" dirty="0"/>
              <a:t>Orthodox</a:t>
            </a:r>
            <a:r>
              <a:rPr lang="en-US" dirty="0"/>
              <a:t> people stand by a historical form of their religion, strictly following established practices, laws, and creeds.</a:t>
            </a:r>
          </a:p>
          <a:p>
            <a:r>
              <a:rPr lang="en-US" b="1" dirty="0"/>
              <a:t>Absolutists</a:t>
            </a:r>
            <a:r>
              <a:rPr lang="en-US" dirty="0"/>
              <a:t> are those who reject contemporary influences on their religion.</a:t>
            </a:r>
          </a:p>
          <a:p>
            <a:r>
              <a:rPr lang="en-US" dirty="0"/>
              <a:t>The term </a:t>
            </a:r>
            <a:r>
              <a:rPr lang="en-US" b="1" dirty="0"/>
              <a:t>fundamentalism</a:t>
            </a:r>
            <a:r>
              <a:rPr lang="en-US" dirty="0"/>
              <a:t> is often applied to a selective insistence on parts of a religious tradition, but the term frequently carries misleading and negative connotations.</a:t>
            </a:r>
          </a:p>
          <a:p>
            <a:r>
              <a:rPr lang="en-US" b="1" dirty="0"/>
              <a:t>Liberal</a:t>
            </a:r>
            <a:r>
              <a:rPr lang="en-US" dirty="0"/>
              <a:t> refers to those who take a more flexible approach to their religious tradition.</a:t>
            </a:r>
          </a:p>
        </p:txBody>
      </p:sp>
    </p:spTree>
    <p:extLst>
      <p:ext uri="{BB962C8B-B14F-4D97-AF65-F5344CB8AC3E}">
        <p14:creationId xmlns:p14="http://schemas.microsoft.com/office/powerpoint/2010/main" val="2847401744"/>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1.5 Absolutist and liberal responses to modernity</a:t>
            </a:r>
          </a:p>
        </p:txBody>
      </p:sp>
      <p:sp>
        <p:nvSpPr>
          <p:cNvPr id="3" name="Content Placeholder 2"/>
          <p:cNvSpPr>
            <a:spLocks noGrp="1"/>
          </p:cNvSpPr>
          <p:nvPr>
            <p:ph idx="1"/>
          </p:nvPr>
        </p:nvSpPr>
        <p:spPr/>
        <p:txBody>
          <a:bodyPr>
            <a:normAutofit fontScale="85000" lnSpcReduction="10000"/>
          </a:bodyPr>
          <a:lstStyle/>
          <a:p>
            <a:r>
              <a:rPr lang="en-US" dirty="0"/>
              <a:t>Non-faith-based research treats scriptures as literary collections from particular cultural and historical contexts rather than as the absolute word of God.</a:t>
            </a:r>
          </a:p>
          <a:p>
            <a:r>
              <a:rPr lang="en-US" dirty="0"/>
              <a:t>Such research has sought to identify the earliest forms of scriptures, the historical aspects of scriptures in comparison to other historical data, the intended audience of scriptures, the language and meaning of the words, the literary form of scriptures, redaction or the editing and organization of scripture, and the contemporary relevance of scripture.</a:t>
            </a:r>
          </a:p>
        </p:txBody>
      </p:sp>
    </p:spTree>
    <p:extLst>
      <p:ext uri="{BB962C8B-B14F-4D97-AF65-F5344CB8AC3E}">
        <p14:creationId xmlns:p14="http://schemas.microsoft.com/office/powerpoint/2010/main" val="3856237657"/>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1.5 Absolutist and liberal responses to modernity</a:t>
            </a:r>
          </a:p>
        </p:txBody>
      </p:sp>
      <p:sp>
        <p:nvSpPr>
          <p:cNvPr id="3" name="Content Placeholder 2"/>
          <p:cNvSpPr>
            <a:spLocks noGrp="1"/>
          </p:cNvSpPr>
          <p:nvPr>
            <p:ph idx="1"/>
          </p:nvPr>
        </p:nvSpPr>
        <p:spPr/>
        <p:txBody>
          <a:bodyPr>
            <a:normAutofit fontScale="92500" lnSpcReduction="20000"/>
          </a:bodyPr>
          <a:lstStyle/>
          <a:p>
            <a:r>
              <a:rPr lang="en-US" dirty="0"/>
              <a:t>Such historical-critical studies are often at odds with the views of those who consider their scripture to be the product of divine revelation rather than human composition.</a:t>
            </a:r>
          </a:p>
          <a:p>
            <a:r>
              <a:rPr lang="en-US" dirty="0"/>
              <a:t>Historical-critical studies neither accepts nor rejects the particular truth-claims of any religion and may be seen as offensive and/or false by orthodox believers.</a:t>
            </a:r>
          </a:p>
          <a:p>
            <a:r>
              <a:rPr lang="en-US" dirty="0"/>
              <a:t>In addition, scriptures serve different purposes in different traditions, and those differences should be understood.</a:t>
            </a:r>
          </a:p>
        </p:txBody>
      </p:sp>
    </p:spTree>
    <p:extLst>
      <p:ext uri="{BB962C8B-B14F-4D97-AF65-F5344CB8AC3E}">
        <p14:creationId xmlns:p14="http://schemas.microsoft.com/office/powerpoint/2010/main" val="1578216868"/>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buNone/>
            </a:pPr>
            <a:r>
              <a:rPr lang="en-US" sz="3600" dirty="0"/>
              <a:t>What is the meaning of the word religion?</a:t>
            </a:r>
          </a:p>
        </p:txBody>
      </p:sp>
      <p:sp>
        <p:nvSpPr>
          <p:cNvPr id="3" name="Content Placeholder 2"/>
          <p:cNvSpPr>
            <a:spLocks noGrp="1"/>
          </p:cNvSpPr>
          <p:nvPr>
            <p:ph idx="1"/>
          </p:nvPr>
        </p:nvSpPr>
        <p:spPr/>
        <p:txBody>
          <a:bodyPr>
            <a:normAutofit/>
          </a:bodyPr>
          <a:lstStyle/>
          <a:p>
            <a:r>
              <a:rPr lang="en-US" dirty="0"/>
              <a:t>The word </a:t>
            </a:r>
            <a:r>
              <a:rPr lang="en-US" b="1" dirty="0"/>
              <a:t>religion</a:t>
            </a:r>
            <a:r>
              <a:rPr lang="en-US" dirty="0"/>
              <a:t> (which probably comes from the Latin </a:t>
            </a:r>
            <a:r>
              <a:rPr lang="en-US" dirty="0" err="1"/>
              <a:t>religio</a:t>
            </a:r>
            <a:r>
              <a:rPr lang="en-US" dirty="0"/>
              <a:t>, meaning “to tie again” or “to tie back”) suggests a connecting or a tying back to ultimate meanings and purposes. </a:t>
            </a:r>
          </a:p>
          <a:p>
            <a:r>
              <a:rPr lang="en-US" dirty="0"/>
              <a:t>Humankind’s yearnings to engage a greater reality have taken, and continue to take, a plurality of expressions</a:t>
            </a:r>
          </a:p>
        </p:txBody>
      </p:sp>
    </p:spTree>
    <p:extLst>
      <p:ext uri="{BB962C8B-B14F-4D97-AF65-F5344CB8AC3E}">
        <p14:creationId xmlns:p14="http://schemas.microsoft.com/office/powerpoint/2010/main" val="4111813523"/>
      </p:ext>
    </p:extLst>
  </p:cSld>
  <p:clrMapOvr>
    <a:masterClrMapping/>
  </p:clrMapOvr>
  <mc:AlternateContent xmlns:mc="http://schemas.openxmlformats.org/markup-compatibility/2006" xmlns:p14="http://schemas.microsoft.com/office/powerpoint/2010/main">
    <mc:Choice Requires="p14">
      <p:transition spd="slow" p14:dur="2000" advTm="23035"/>
    </mc:Choice>
    <mc:Fallback xmlns="">
      <p:transition spd="slow" advTm="23035"/>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1.6 The encounter between science and religion</a:t>
            </a:r>
          </a:p>
        </p:txBody>
      </p:sp>
      <p:sp>
        <p:nvSpPr>
          <p:cNvPr id="3" name="Content Placeholder 2"/>
          <p:cNvSpPr>
            <a:spLocks noGrp="1"/>
          </p:cNvSpPr>
          <p:nvPr>
            <p:ph idx="1"/>
          </p:nvPr>
        </p:nvSpPr>
        <p:spPr/>
        <p:txBody>
          <a:bodyPr>
            <a:normAutofit/>
          </a:bodyPr>
          <a:lstStyle/>
          <a:p>
            <a:r>
              <a:rPr lang="en-US" sz="3200" dirty="0"/>
              <a:t>Historical background </a:t>
            </a:r>
          </a:p>
          <a:p>
            <a:r>
              <a:rPr lang="en-US" dirty="0"/>
              <a:t>Science, like religion, searches for universal principles to explain reality as we experience it.</a:t>
            </a:r>
          </a:p>
          <a:p>
            <a:r>
              <a:rPr lang="en-US" dirty="0"/>
              <a:t>Since ancient times, religion and science have often gone hand-in-hand.</a:t>
            </a:r>
          </a:p>
        </p:txBody>
      </p:sp>
    </p:spTree>
    <p:extLst>
      <p:ext uri="{BB962C8B-B14F-4D97-AF65-F5344CB8AC3E}">
        <p14:creationId xmlns:p14="http://schemas.microsoft.com/office/powerpoint/2010/main" val="4284884332"/>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1.6 The encounter between science and religion</a:t>
            </a:r>
          </a:p>
        </p:txBody>
      </p:sp>
      <p:sp>
        <p:nvSpPr>
          <p:cNvPr id="3" name="Content Placeholder 2"/>
          <p:cNvSpPr>
            <a:spLocks noGrp="1"/>
          </p:cNvSpPr>
          <p:nvPr>
            <p:ph idx="1"/>
          </p:nvPr>
        </p:nvSpPr>
        <p:spPr/>
        <p:txBody>
          <a:bodyPr>
            <a:normAutofit lnSpcReduction="10000"/>
          </a:bodyPr>
          <a:lstStyle/>
          <a:p>
            <a:r>
              <a:rPr lang="en-US" dirty="0"/>
              <a:t>While some of the ancient Greek nature philosophers sought to understand the world through their own perceptions, Plato argued that the testimony of the senses differs from that which is determined through reason.</a:t>
            </a:r>
          </a:p>
          <a:p>
            <a:r>
              <a:rPr lang="en-US" dirty="0"/>
              <a:t>Plato considered the soul superior to the body and reason superior to the senses, a judgment that has had profound influence on Western thought.</a:t>
            </a:r>
          </a:p>
        </p:txBody>
      </p:sp>
    </p:spTree>
    <p:extLst>
      <p:ext uri="{BB962C8B-B14F-4D97-AF65-F5344CB8AC3E}">
        <p14:creationId xmlns:p14="http://schemas.microsoft.com/office/powerpoint/2010/main" val="1610543897"/>
      </p:ext>
    </p:extLst>
  </p:cSld>
  <p:clrMapOvr>
    <a:masterClrMapping/>
  </p:clrMapOvr>
  <mc:AlternateContent xmlns:mc="http://schemas.openxmlformats.org/markup-compatibility/2006">
    <mc:Choice xmlns:p14="http://schemas.microsoft.com/office/powerpoint/2010/main" Requires="p14">
      <p:transition spd="slow" p14:dur="2000" advTm="102923"/>
    </mc:Choice>
    <mc:Fallback>
      <p:transition spd="slow" advTm="102923"/>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1.6 The encounter between science and religion</a:t>
            </a:r>
          </a:p>
        </p:txBody>
      </p:sp>
      <p:sp>
        <p:nvSpPr>
          <p:cNvPr id="3" name="Content Placeholder 2"/>
          <p:cNvSpPr>
            <a:spLocks noGrp="1"/>
          </p:cNvSpPr>
          <p:nvPr>
            <p:ph idx="1"/>
          </p:nvPr>
        </p:nvSpPr>
        <p:spPr/>
        <p:txBody>
          <a:bodyPr>
            <a:normAutofit fontScale="85000" lnSpcReduction="10000"/>
          </a:bodyPr>
          <a:lstStyle/>
          <a:p>
            <a:r>
              <a:rPr lang="en-US" sz="3200" dirty="0"/>
              <a:t>The eighteenth-century Enlightenment placed greater respect on rational knowledge than religious knowledge.</a:t>
            </a:r>
          </a:p>
          <a:p>
            <a:r>
              <a:rPr lang="en-US" sz="3200" dirty="0"/>
              <a:t>In the nineteenth century, Darwin’s theory of evolution challenged the biblical view of creation.</a:t>
            </a:r>
          </a:p>
          <a:p>
            <a:r>
              <a:rPr lang="en-US" sz="3200" dirty="0"/>
              <a:t>As evolutionary biology has continued to develop since Darwin, more is known about the role of genetics in natural selection.</a:t>
            </a:r>
          </a:p>
          <a:p>
            <a:r>
              <a:rPr lang="en-US" sz="3200" dirty="0"/>
              <a:t>Also, studies are revealing more and more evidence of gradual changes in organisms from fossil records and the genetic records encoded in DNA.</a:t>
            </a:r>
            <a:endParaRPr lang="en-US" dirty="0"/>
          </a:p>
        </p:txBody>
      </p:sp>
    </p:spTree>
    <p:extLst>
      <p:ext uri="{BB962C8B-B14F-4D97-AF65-F5344CB8AC3E}">
        <p14:creationId xmlns:p14="http://schemas.microsoft.com/office/powerpoint/2010/main" val="1004583077"/>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1.6 The encounter between science and religion</a:t>
            </a:r>
          </a:p>
        </p:txBody>
      </p:sp>
      <p:sp>
        <p:nvSpPr>
          <p:cNvPr id="3" name="Content Placeholder 2"/>
          <p:cNvSpPr>
            <a:spLocks noGrp="1"/>
          </p:cNvSpPr>
          <p:nvPr>
            <p:ph idx="1"/>
          </p:nvPr>
        </p:nvSpPr>
        <p:spPr/>
        <p:txBody>
          <a:bodyPr>
            <a:normAutofit fontScale="77500" lnSpcReduction="20000"/>
          </a:bodyPr>
          <a:lstStyle/>
          <a:p>
            <a:r>
              <a:rPr lang="en-US" sz="3200" dirty="0"/>
              <a:t>More recently, however, some scientists have sought to understand religious belief without necessarily rejecting it outright and have also questioned the nature of science itself.</a:t>
            </a:r>
          </a:p>
          <a:p>
            <a:r>
              <a:rPr lang="en-US" sz="3200" dirty="0"/>
              <a:t>Scientists studying the cosmos have encountered virtually insurmountable complexity and have also acknowledged the complicating factor of our own role as observers.</a:t>
            </a:r>
          </a:p>
          <a:p>
            <a:r>
              <a:rPr lang="en-US" sz="3200" dirty="0"/>
              <a:t>Some physicists have proposed models of the universe that have certain affinities with some religious models, to the extent that their work may be seen as approaching metaphysics or philosophy based on theories of subtle realities that transcend the physical world.</a:t>
            </a:r>
            <a:endParaRPr lang="en-US" dirty="0"/>
          </a:p>
        </p:txBody>
      </p:sp>
    </p:spTree>
    <p:extLst>
      <p:ext uri="{BB962C8B-B14F-4D97-AF65-F5344CB8AC3E}">
        <p14:creationId xmlns:p14="http://schemas.microsoft.com/office/powerpoint/2010/main" val="3773626593"/>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1.6 The encounter between science and religion</a:t>
            </a:r>
          </a:p>
        </p:txBody>
      </p:sp>
      <p:sp>
        <p:nvSpPr>
          <p:cNvPr id="3" name="Content Placeholder 2"/>
          <p:cNvSpPr>
            <a:spLocks noGrp="1"/>
          </p:cNvSpPr>
          <p:nvPr>
            <p:ph idx="1"/>
          </p:nvPr>
        </p:nvSpPr>
        <p:spPr/>
        <p:txBody>
          <a:bodyPr>
            <a:normAutofit/>
          </a:bodyPr>
          <a:lstStyle/>
          <a:p>
            <a:r>
              <a:rPr lang="en-US" sz="3200" dirty="0"/>
              <a:t>More dynamic biological models are emerging, as science moves beyond earlier mechanical models. </a:t>
            </a:r>
          </a:p>
          <a:p>
            <a:r>
              <a:rPr lang="en-US" sz="3200" dirty="0"/>
              <a:t>For example, James Lovelock has proposed the Gaia Theory of the earth as a complex, self-regulating organism instead of the work of a Grand Planner.</a:t>
            </a:r>
            <a:endParaRPr lang="en-US" dirty="0"/>
          </a:p>
        </p:txBody>
      </p:sp>
    </p:spTree>
    <p:extLst>
      <p:ext uri="{BB962C8B-B14F-4D97-AF65-F5344CB8AC3E}">
        <p14:creationId xmlns:p14="http://schemas.microsoft.com/office/powerpoint/2010/main" val="453768343"/>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1.6 The encounter between science and religion</a:t>
            </a:r>
          </a:p>
        </p:txBody>
      </p:sp>
      <p:sp>
        <p:nvSpPr>
          <p:cNvPr id="3" name="Content Placeholder 2"/>
          <p:cNvSpPr>
            <a:spLocks noGrp="1"/>
          </p:cNvSpPr>
          <p:nvPr>
            <p:ph idx="1"/>
          </p:nvPr>
        </p:nvSpPr>
        <p:spPr/>
        <p:txBody>
          <a:bodyPr>
            <a:normAutofit/>
          </a:bodyPr>
          <a:lstStyle/>
          <a:p>
            <a:r>
              <a:rPr lang="en-US" sz="3200" dirty="0"/>
              <a:t>The conflict between science and religion is exemplified in the opposing views of creationism:</a:t>
            </a:r>
          </a:p>
          <a:p>
            <a:r>
              <a:rPr lang="en-US" sz="3200" dirty="0"/>
              <a:t>Religious concepts of intentional divine creation of all life forms, and</a:t>
            </a:r>
          </a:p>
          <a:p>
            <a:r>
              <a:rPr lang="en-US" sz="3200" dirty="0"/>
              <a:t>Darwin’s scientific concept of a universe evolving mechanistically.</a:t>
            </a:r>
            <a:endParaRPr lang="en-US" dirty="0"/>
          </a:p>
        </p:txBody>
      </p:sp>
    </p:spTree>
    <p:extLst>
      <p:ext uri="{BB962C8B-B14F-4D97-AF65-F5344CB8AC3E}">
        <p14:creationId xmlns:p14="http://schemas.microsoft.com/office/powerpoint/2010/main" val="1684418533"/>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1.6 The encounter between science and religion</a:t>
            </a:r>
          </a:p>
        </p:txBody>
      </p:sp>
      <p:sp>
        <p:nvSpPr>
          <p:cNvPr id="3" name="Content Placeholder 2"/>
          <p:cNvSpPr>
            <a:spLocks noGrp="1"/>
          </p:cNvSpPr>
          <p:nvPr>
            <p:ph idx="1"/>
          </p:nvPr>
        </p:nvSpPr>
        <p:spPr/>
        <p:txBody>
          <a:bodyPr>
            <a:normAutofit fontScale="92500" lnSpcReduction="20000"/>
          </a:bodyPr>
          <a:lstStyle/>
          <a:p>
            <a:r>
              <a:rPr lang="en-US" sz="3200" dirty="0"/>
              <a:t>The </a:t>
            </a:r>
            <a:r>
              <a:rPr lang="en-US" sz="3200" b="1" dirty="0"/>
              <a:t>intelligent design </a:t>
            </a:r>
            <a:r>
              <a:rPr lang="en-US" sz="3200" dirty="0"/>
              <a:t>movement holds that scientific discoveries may be seen as proving the existence of an </a:t>
            </a:r>
            <a:r>
              <a:rPr lang="en-US" sz="3200" b="1" dirty="0"/>
              <a:t>Intelligent Designer</a:t>
            </a:r>
            <a:r>
              <a:rPr lang="en-US" sz="3200" dirty="0"/>
              <a:t>.</a:t>
            </a:r>
          </a:p>
          <a:p>
            <a:r>
              <a:rPr lang="en-US" sz="3200" dirty="0"/>
              <a:t>Some scientists have also argued that there appears to be some evidence of purpose or intention in the development of the universe, again revealing a potential affinity with religious views of creation.</a:t>
            </a:r>
          </a:p>
          <a:p>
            <a:r>
              <a:rPr lang="en-US" sz="3200" dirty="0"/>
              <a:t>Finally, some scientists find scientific discovery itself an experience that may deepen their own religious faith.</a:t>
            </a:r>
            <a:endParaRPr lang="en-US" dirty="0"/>
          </a:p>
        </p:txBody>
      </p:sp>
    </p:spTree>
    <p:extLst>
      <p:ext uri="{BB962C8B-B14F-4D97-AF65-F5344CB8AC3E}">
        <p14:creationId xmlns:p14="http://schemas.microsoft.com/office/powerpoint/2010/main" val="1274051454"/>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1.6 The encounter between science and religion</a:t>
            </a:r>
          </a:p>
        </p:txBody>
      </p:sp>
      <p:sp>
        <p:nvSpPr>
          <p:cNvPr id="3" name="Content Placeholder 2"/>
          <p:cNvSpPr>
            <a:spLocks noGrp="1"/>
          </p:cNvSpPr>
          <p:nvPr>
            <p:ph idx="1"/>
          </p:nvPr>
        </p:nvSpPr>
        <p:spPr/>
        <p:txBody>
          <a:bodyPr>
            <a:normAutofit fontScale="92500" lnSpcReduction="20000"/>
          </a:bodyPr>
          <a:lstStyle/>
          <a:p>
            <a:r>
              <a:rPr lang="en-US" sz="3200" dirty="0"/>
              <a:t>There are four general positions in the current dialogue between science and religion:</a:t>
            </a:r>
          </a:p>
          <a:p>
            <a:pPr marL="514350" indent="-514350">
              <a:buAutoNum type="arabicPeriod"/>
            </a:pPr>
            <a:r>
              <a:rPr lang="en-US" sz="3200" dirty="0"/>
              <a:t>The conflict model</a:t>
            </a:r>
          </a:p>
          <a:p>
            <a:pPr marL="514350" indent="-514350">
              <a:buAutoNum type="arabicPeriod"/>
            </a:pPr>
            <a:r>
              <a:rPr lang="en-US" sz="3200" dirty="0"/>
              <a:t>The view that science and religion deal with separate realms</a:t>
            </a:r>
          </a:p>
          <a:p>
            <a:pPr marL="514350" indent="-514350">
              <a:buAutoNum type="arabicPeriod"/>
            </a:pPr>
            <a:r>
              <a:rPr lang="en-US" sz="3200" dirty="0"/>
              <a:t>A position of dialogue in which scientists and religious believers find common ground in interpreting religious propositions as metaphors</a:t>
            </a:r>
          </a:p>
          <a:p>
            <a:pPr marL="514350" indent="-514350">
              <a:buAutoNum type="arabicPeriod"/>
            </a:pPr>
            <a:r>
              <a:rPr lang="en-US" sz="3200" dirty="0"/>
              <a:t>An integrationist position, which sees an overlap between religion and science</a:t>
            </a:r>
            <a:endParaRPr lang="en-US" dirty="0"/>
          </a:p>
        </p:txBody>
      </p:sp>
    </p:spTree>
    <p:extLst>
      <p:ext uri="{BB962C8B-B14F-4D97-AF65-F5344CB8AC3E}">
        <p14:creationId xmlns:p14="http://schemas.microsoft.com/office/powerpoint/2010/main" val="2932211479"/>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1.7 Women in religions</a:t>
            </a:r>
          </a:p>
        </p:txBody>
      </p:sp>
      <p:sp>
        <p:nvSpPr>
          <p:cNvPr id="3" name="Content Placeholder 2"/>
          <p:cNvSpPr>
            <a:spLocks noGrp="1"/>
          </p:cNvSpPr>
          <p:nvPr>
            <p:ph idx="1"/>
          </p:nvPr>
        </p:nvSpPr>
        <p:spPr/>
        <p:txBody>
          <a:bodyPr>
            <a:normAutofit fontScale="85000" lnSpcReduction="20000"/>
          </a:bodyPr>
          <a:lstStyle/>
          <a:p>
            <a:r>
              <a:rPr lang="en-US" dirty="0"/>
              <a:t>A central but often understudied dimension of religion is the exclusion of women and the feminine; most institutionalized religions are patriarchal, i.e., they have male leaders who are like father figures.</a:t>
            </a:r>
          </a:p>
          <a:p>
            <a:r>
              <a:rPr lang="en-US" dirty="0"/>
              <a:t>Women may hold only supporting roles in religious organizations and in some instances may be considered incapable of spiritual realization and/or a danger to male spiritual progress.</a:t>
            </a:r>
          </a:p>
          <a:p>
            <a:r>
              <a:rPr lang="en-US" dirty="0"/>
              <a:t>While the founders of religions may have challenged dominant cultural patterns that rendered women inferior, institutional forms of religion have typically not actively challenged gender imbalance</a:t>
            </a:r>
          </a:p>
        </p:txBody>
      </p:sp>
    </p:spTree>
    <p:extLst>
      <p:ext uri="{BB962C8B-B14F-4D97-AF65-F5344CB8AC3E}">
        <p14:creationId xmlns:p14="http://schemas.microsoft.com/office/powerpoint/2010/main" val="3493148528"/>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1.7 Women in religions</a:t>
            </a:r>
          </a:p>
        </p:txBody>
      </p:sp>
      <p:sp>
        <p:nvSpPr>
          <p:cNvPr id="3" name="Content Placeholder 2"/>
          <p:cNvSpPr>
            <a:spLocks noGrp="1"/>
          </p:cNvSpPr>
          <p:nvPr>
            <p:ph idx="1"/>
          </p:nvPr>
        </p:nvSpPr>
        <p:spPr/>
        <p:txBody>
          <a:bodyPr>
            <a:normAutofit fontScale="85000" lnSpcReduction="20000"/>
          </a:bodyPr>
          <a:lstStyle/>
          <a:p>
            <a:r>
              <a:rPr lang="en-US" dirty="0"/>
              <a:t>Throughout the world, people are challenging the inferior roles to which women have been relegated in various religious traditions.</a:t>
            </a:r>
          </a:p>
          <a:p>
            <a:r>
              <a:rPr lang="en-US" dirty="0"/>
              <a:t>Scholars are attempting to learn more about women’s roles in religion throughout history, and feminists are challenging the patriarchal structures of their own religions, including rules excluding women from full participation in religious life, gender-exclusive language in religious texts.</a:t>
            </a:r>
          </a:p>
          <a:p>
            <a:r>
              <a:rPr lang="en-US" dirty="0"/>
              <a:t>Many female religious believers are also advocating an active engagement between religion and social problems.</a:t>
            </a:r>
          </a:p>
        </p:txBody>
      </p:sp>
    </p:spTree>
    <p:extLst>
      <p:ext uri="{BB962C8B-B14F-4D97-AF65-F5344CB8AC3E}">
        <p14:creationId xmlns:p14="http://schemas.microsoft.com/office/powerpoint/2010/main" val="2250826921"/>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3BD5-892A-12EA-FF73-05CF63FD1143}"/>
              </a:ext>
            </a:extLst>
          </p:cNvPr>
          <p:cNvSpPr>
            <a:spLocks noGrp="1"/>
          </p:cNvSpPr>
          <p:nvPr>
            <p:ph type="title"/>
          </p:nvPr>
        </p:nvSpPr>
        <p:spPr/>
        <p:txBody>
          <a:bodyPr>
            <a:noAutofit/>
          </a:bodyPr>
          <a:lstStyle/>
          <a:p>
            <a:r>
              <a:rPr lang="en-US" sz="3600" dirty="0"/>
              <a:t>Many religions have some or all of the following dimensions:</a:t>
            </a:r>
          </a:p>
        </p:txBody>
      </p:sp>
      <p:sp>
        <p:nvSpPr>
          <p:cNvPr id="3" name="Content Placeholder 2">
            <a:extLst>
              <a:ext uri="{FF2B5EF4-FFF2-40B4-BE49-F238E27FC236}">
                <a16:creationId xmlns:a16="http://schemas.microsoft.com/office/drawing/2014/main" id="{352949D4-69A9-E88A-702C-945CB09CCFC1}"/>
              </a:ext>
            </a:extLst>
          </p:cNvPr>
          <p:cNvSpPr>
            <a:spLocks noGrp="1"/>
          </p:cNvSpPr>
          <p:nvPr>
            <p:ph idx="1"/>
          </p:nvPr>
        </p:nvSpPr>
        <p:spPr/>
        <p:txBody>
          <a:bodyPr/>
          <a:lstStyle/>
          <a:p>
            <a:r>
              <a:rPr lang="en-US" dirty="0"/>
              <a:t>ritual</a:t>
            </a:r>
          </a:p>
          <a:p>
            <a:r>
              <a:rPr lang="en-US" dirty="0"/>
              <a:t>narrative and mythic</a:t>
            </a:r>
          </a:p>
          <a:p>
            <a:r>
              <a:rPr lang="en-US" dirty="0"/>
              <a:t>experiential and emotional</a:t>
            </a:r>
          </a:p>
          <a:p>
            <a:r>
              <a:rPr lang="en-US" dirty="0"/>
              <a:t>social and institutional</a:t>
            </a:r>
          </a:p>
          <a:p>
            <a:r>
              <a:rPr lang="en-US" dirty="0"/>
              <a:t>ethical and legal</a:t>
            </a:r>
          </a:p>
          <a:p>
            <a:r>
              <a:rPr lang="en-US" dirty="0"/>
              <a:t>doctrinal and philosophical</a:t>
            </a:r>
          </a:p>
          <a:p>
            <a:r>
              <a:rPr lang="en-US" dirty="0"/>
              <a:t>material</a:t>
            </a:r>
          </a:p>
        </p:txBody>
      </p:sp>
    </p:spTree>
    <p:extLst>
      <p:ext uri="{BB962C8B-B14F-4D97-AF65-F5344CB8AC3E}">
        <p14:creationId xmlns:p14="http://schemas.microsoft.com/office/powerpoint/2010/main" val="9462208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1.7 Women in religions</a:t>
            </a:r>
          </a:p>
        </p:txBody>
      </p:sp>
      <p:sp>
        <p:nvSpPr>
          <p:cNvPr id="3" name="Content Placeholder 2"/>
          <p:cNvSpPr>
            <a:spLocks noGrp="1"/>
          </p:cNvSpPr>
          <p:nvPr>
            <p:ph idx="1"/>
          </p:nvPr>
        </p:nvSpPr>
        <p:spPr/>
        <p:txBody>
          <a:bodyPr>
            <a:normAutofit/>
          </a:bodyPr>
          <a:lstStyle/>
          <a:p>
            <a:r>
              <a:rPr lang="en-US" dirty="0"/>
              <a:t>As work through the book, we should be alert to the roles of women in each religion and each religion’s view of the feminine. </a:t>
            </a:r>
          </a:p>
          <a:p>
            <a:r>
              <a:rPr lang="en-US" dirty="0"/>
              <a:t>Are women of equal status to males in these religions? </a:t>
            </a:r>
          </a:p>
          <a:p>
            <a:r>
              <a:rPr lang="en-US" dirty="0"/>
              <a:t>Are changes taking place in regard to women in religions?</a:t>
            </a:r>
          </a:p>
        </p:txBody>
      </p:sp>
    </p:spTree>
    <p:extLst>
      <p:ext uri="{BB962C8B-B14F-4D97-AF65-F5344CB8AC3E}">
        <p14:creationId xmlns:p14="http://schemas.microsoft.com/office/powerpoint/2010/main" val="2458854483"/>
      </p:ext>
    </p:extLst>
  </p:cSld>
  <p:clrMapOvr>
    <a:masterClrMapping/>
  </p:clrMapOvr>
  <mc:AlternateContent xmlns:mc="http://schemas.openxmlformats.org/markup-compatibility/2006">
    <mc:Choice xmlns:p14="http://schemas.microsoft.com/office/powerpoint/2010/main" Requires="p14">
      <p:transition spd="slow" p14:dur="2000" advTm="102923"/>
    </mc:Choice>
    <mc:Fallback>
      <p:transition spd="slow" advTm="102923"/>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1.8 Negative aspects of organized religions</a:t>
            </a:r>
          </a:p>
        </p:txBody>
      </p:sp>
      <p:sp>
        <p:nvSpPr>
          <p:cNvPr id="3" name="Content Placeholder 2"/>
          <p:cNvSpPr>
            <a:spLocks noGrp="1"/>
          </p:cNvSpPr>
          <p:nvPr>
            <p:ph idx="1"/>
          </p:nvPr>
        </p:nvSpPr>
        <p:spPr/>
        <p:txBody>
          <a:bodyPr>
            <a:normAutofit/>
          </a:bodyPr>
          <a:lstStyle/>
          <a:p>
            <a:r>
              <a:rPr lang="en-US" dirty="0"/>
              <a:t>The text indicates some key problem areas to which the reader should pay close attention:</a:t>
            </a:r>
          </a:p>
          <a:p>
            <a:r>
              <a:rPr lang="en-US" dirty="0"/>
              <a:t>Religions may split rather than unify humanity.</a:t>
            </a:r>
          </a:p>
          <a:p>
            <a:r>
              <a:rPr lang="en-US" dirty="0"/>
              <a:t>Religions may devote more energy to preserving the outer, institutional form of the religion than its inner spirit (Weber’s “</a:t>
            </a:r>
            <a:r>
              <a:rPr lang="en-US" b="1" dirty="0"/>
              <a:t>routinization of charisma</a:t>
            </a:r>
            <a:r>
              <a:rPr lang="en-US" dirty="0"/>
              <a:t>”).</a:t>
            </a:r>
          </a:p>
        </p:txBody>
      </p:sp>
    </p:spTree>
    <p:extLst>
      <p:ext uri="{BB962C8B-B14F-4D97-AF65-F5344CB8AC3E}">
        <p14:creationId xmlns:p14="http://schemas.microsoft.com/office/powerpoint/2010/main" val="1708612506"/>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1.8 Negative aspects of organized religions</a:t>
            </a:r>
          </a:p>
        </p:txBody>
      </p:sp>
      <p:sp>
        <p:nvSpPr>
          <p:cNvPr id="3" name="Content Placeholder 2"/>
          <p:cNvSpPr>
            <a:spLocks noGrp="1"/>
          </p:cNvSpPr>
          <p:nvPr>
            <p:ph idx="1"/>
          </p:nvPr>
        </p:nvSpPr>
        <p:spPr/>
        <p:txBody>
          <a:bodyPr>
            <a:normAutofit fontScale="92500" lnSpcReduction="20000"/>
          </a:bodyPr>
          <a:lstStyle/>
          <a:p>
            <a:r>
              <a:rPr lang="en-US" dirty="0"/>
              <a:t>Those in religious power have the ability to dominate and manipulate the faithful; people may put their faith in unethical or misguided spiritual leaders.</a:t>
            </a:r>
          </a:p>
          <a:p>
            <a:r>
              <a:rPr lang="en-US" dirty="0"/>
              <a:t>Religion may lead to an exaggeration of guilt in people with perfectionist or paranoid tendencies; religion may become a form of escapism; religion may be psychologically harmful to some.</a:t>
            </a:r>
          </a:p>
          <a:p>
            <a:r>
              <a:rPr lang="en-US" dirty="0"/>
              <a:t>Religion is a potential center for political power and may be used as a rallying point for wars against other peoples or nations.</a:t>
            </a:r>
          </a:p>
        </p:txBody>
      </p:sp>
    </p:spTree>
    <p:extLst>
      <p:ext uri="{BB962C8B-B14F-4D97-AF65-F5344CB8AC3E}">
        <p14:creationId xmlns:p14="http://schemas.microsoft.com/office/powerpoint/2010/main" val="1878043607"/>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1.9 Lenses for studying religions</a:t>
            </a:r>
          </a:p>
        </p:txBody>
      </p:sp>
      <p:sp>
        <p:nvSpPr>
          <p:cNvPr id="3" name="Content Placeholder 2"/>
          <p:cNvSpPr>
            <a:spLocks noGrp="1"/>
          </p:cNvSpPr>
          <p:nvPr>
            <p:ph idx="1"/>
          </p:nvPr>
        </p:nvSpPr>
        <p:spPr/>
        <p:txBody>
          <a:bodyPr>
            <a:normAutofit/>
          </a:bodyPr>
          <a:lstStyle/>
          <a:p>
            <a:r>
              <a:rPr lang="en-US" dirty="0"/>
              <a:t>Scholars use different lenses for studying religions, including history, sociology, psychology, anthropology, theology, politics, economics, feminist studies, and phenomenology—a special field devoted specifically to the study of religions.</a:t>
            </a:r>
          </a:p>
          <a:p>
            <a:r>
              <a:rPr lang="en-US" dirty="0"/>
              <a:t>Phenomenology studies religion from the perspective of the believer or practitioner.</a:t>
            </a:r>
          </a:p>
        </p:txBody>
      </p:sp>
    </p:spTree>
    <p:extLst>
      <p:ext uri="{BB962C8B-B14F-4D97-AF65-F5344CB8AC3E}">
        <p14:creationId xmlns:p14="http://schemas.microsoft.com/office/powerpoint/2010/main" val="1640689993"/>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1.9 Lenses for studying religions</a:t>
            </a:r>
          </a:p>
        </p:txBody>
      </p:sp>
      <p:sp>
        <p:nvSpPr>
          <p:cNvPr id="3" name="Content Placeholder 2"/>
          <p:cNvSpPr>
            <a:spLocks noGrp="1"/>
          </p:cNvSpPr>
          <p:nvPr>
            <p:ph idx="1"/>
          </p:nvPr>
        </p:nvSpPr>
        <p:spPr/>
        <p:txBody>
          <a:bodyPr>
            <a:normAutofit/>
          </a:bodyPr>
          <a:lstStyle/>
          <a:p>
            <a:r>
              <a:rPr lang="en-US"/>
              <a:t>Others </a:t>
            </a:r>
            <a:r>
              <a:rPr lang="en-US" dirty="0"/>
              <a:t>approach the study of religion through hermeneutics—the study of the theory and practice of interpretation. This study involves an awareness of the intersubjective dimension of how people internalize and transform what we learn</a:t>
            </a:r>
          </a:p>
        </p:txBody>
      </p:sp>
    </p:spTree>
    <p:extLst>
      <p:ext uri="{BB962C8B-B14F-4D97-AF65-F5344CB8AC3E}">
        <p14:creationId xmlns:p14="http://schemas.microsoft.com/office/powerpoint/2010/main" val="149772260"/>
      </p:ext>
    </p:extLst>
  </p:cSld>
  <p:clrMapOvr>
    <a:masterClrMapping/>
  </p:clrMapOvr>
  <mc:AlternateContent xmlns:mc="http://schemas.openxmlformats.org/markup-compatibility/2006" xmlns:p14="http://schemas.microsoft.com/office/powerpoint/2010/main">
    <mc:Choice Requires="p14">
      <p:transition spd="slow" p14:dur="2000" advTm="102923"/>
    </mc:Choice>
    <mc:Fallback xmlns="">
      <p:transition spd="slow" advTm="102923"/>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1.9 Lenses for studying religions</a:t>
            </a:r>
          </a:p>
        </p:txBody>
      </p:sp>
      <p:sp>
        <p:nvSpPr>
          <p:cNvPr id="3" name="Content Placeholder 2"/>
          <p:cNvSpPr>
            <a:spLocks noGrp="1"/>
          </p:cNvSpPr>
          <p:nvPr>
            <p:ph idx="1"/>
          </p:nvPr>
        </p:nvSpPr>
        <p:spPr/>
        <p:txBody>
          <a:bodyPr>
            <a:normAutofit fontScale="85000" lnSpcReduction="20000"/>
          </a:bodyPr>
          <a:lstStyle/>
          <a:p>
            <a:r>
              <a:rPr lang="en-US" dirty="0"/>
              <a:t>Scholars use different lenses for studying religions, including history, sociology, psychology, anthropology, theology, politics, economics, feminist studies, and phenomenology—a special field devoted specifically to the study of religions.</a:t>
            </a:r>
          </a:p>
          <a:p>
            <a:r>
              <a:rPr lang="en-US" dirty="0"/>
              <a:t>Phenomenology studies religion from the perspective of the believer or practitioner.</a:t>
            </a:r>
          </a:p>
          <a:p>
            <a:r>
              <a:rPr lang="en-US" dirty="0"/>
              <a:t>Others approach the study of religion through hermeneutics—the study of the theory and practice of interpretation. This study involves an awareness of the intersubjective dimension of how people internalize and transform what we learn.</a:t>
            </a:r>
          </a:p>
        </p:txBody>
      </p:sp>
    </p:spTree>
    <p:extLst>
      <p:ext uri="{BB962C8B-B14F-4D97-AF65-F5344CB8AC3E}">
        <p14:creationId xmlns:p14="http://schemas.microsoft.com/office/powerpoint/2010/main" val="2921233552"/>
      </p:ext>
    </p:extLst>
  </p:cSld>
  <p:clrMapOvr>
    <a:masterClrMapping/>
  </p:clrMapOvr>
  <mc:AlternateContent xmlns:mc="http://schemas.openxmlformats.org/markup-compatibility/2006">
    <mc:Choice xmlns:p14="http://schemas.microsoft.com/office/powerpoint/2010/main" Requires="p14">
      <p:transition spd="slow" p14:dur="2000" advTm="102923"/>
    </mc:Choice>
    <mc:Fallback>
      <p:transition spd="slow" advTm="10292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1266A-6AD9-49D9-81E4-DA8CB79205EE}"/>
              </a:ext>
            </a:extLst>
          </p:cNvPr>
          <p:cNvSpPr>
            <a:spLocks noGrp="1"/>
          </p:cNvSpPr>
          <p:nvPr>
            <p:ph type="title"/>
          </p:nvPr>
        </p:nvSpPr>
        <p:spPr/>
        <p:txBody>
          <a:bodyPr/>
          <a:lstStyle/>
          <a:p>
            <a:r>
              <a:rPr lang="en-US" sz="4800" dirty="0"/>
              <a:t>History of the term ‘religion</a:t>
            </a:r>
            <a:r>
              <a:rPr lang="en-US" dirty="0"/>
              <a:t>’</a:t>
            </a:r>
          </a:p>
        </p:txBody>
      </p:sp>
      <p:sp>
        <p:nvSpPr>
          <p:cNvPr id="3" name="Content Placeholder 2">
            <a:extLst>
              <a:ext uri="{FF2B5EF4-FFF2-40B4-BE49-F238E27FC236}">
                <a16:creationId xmlns:a16="http://schemas.microsoft.com/office/drawing/2014/main" id="{F7C6E513-95C3-4081-B4B5-0552F5DC69D0}"/>
              </a:ext>
            </a:extLst>
          </p:cNvPr>
          <p:cNvSpPr>
            <a:spLocks noGrp="1"/>
          </p:cNvSpPr>
          <p:nvPr>
            <p:ph idx="1"/>
          </p:nvPr>
        </p:nvSpPr>
        <p:spPr/>
        <p:txBody>
          <a:bodyPr>
            <a:normAutofit fontScale="92500" lnSpcReduction="20000"/>
          </a:bodyPr>
          <a:lstStyle/>
          <a:p>
            <a:pPr marL="0" indent="-273050" eaLnBrk="1" hangingPunct="1">
              <a:spcBef>
                <a:spcPct val="0"/>
              </a:spcBef>
            </a:pPr>
            <a:r>
              <a:rPr lang="en-US" altLang="en-US" dirty="0">
                <a:latin typeface="Calibri" panose="020F0502020204030204" pitchFamily="34" charset="0"/>
                <a:ea typeface="Arial Unicode MS" panose="020B0604020202020204" pitchFamily="34" charset="-128"/>
                <a:cs typeface="Calibri" panose="020F0502020204030204" pitchFamily="34" charset="0"/>
              </a:rPr>
              <a:t>17</a:t>
            </a:r>
            <a:r>
              <a:rPr lang="en-US" altLang="en-US" baseline="30000" dirty="0">
                <a:latin typeface="Calibri" panose="020F0502020204030204" pitchFamily="34" charset="0"/>
                <a:ea typeface="Arial Unicode MS" panose="020B0604020202020204" pitchFamily="34" charset="-128"/>
                <a:cs typeface="Calibri" panose="020F0502020204030204" pitchFamily="34" charset="0"/>
              </a:rPr>
              <a:t>th</a:t>
            </a:r>
            <a:r>
              <a:rPr lang="en-US" altLang="en-US" dirty="0">
                <a:latin typeface="Calibri" panose="020F0502020204030204" pitchFamily="34" charset="0"/>
                <a:ea typeface="Arial Unicode MS" panose="020B0604020202020204" pitchFamily="34" charset="-128"/>
                <a:cs typeface="Calibri" panose="020F0502020204030204" pitchFamily="34" charset="0"/>
              </a:rPr>
              <a:t> century Europe – only four religions</a:t>
            </a:r>
          </a:p>
          <a:p>
            <a:pPr lvl="1" eaLnBrk="1" hangingPunct="1">
              <a:spcBef>
                <a:spcPct val="0"/>
              </a:spcBef>
            </a:pPr>
            <a:r>
              <a:rPr lang="en-US" altLang="en-US" dirty="0">
                <a:latin typeface="Calibri" panose="020F0502020204030204" pitchFamily="34" charset="0"/>
                <a:ea typeface="Arial Unicode MS" panose="020B0604020202020204" pitchFamily="34" charset="-128"/>
                <a:cs typeface="Calibri" panose="020F0502020204030204" pitchFamily="34" charset="0"/>
              </a:rPr>
              <a:t>Christianity</a:t>
            </a:r>
          </a:p>
          <a:p>
            <a:pPr lvl="1" eaLnBrk="1" hangingPunct="1">
              <a:spcBef>
                <a:spcPct val="0"/>
              </a:spcBef>
            </a:pPr>
            <a:r>
              <a:rPr lang="en-US" altLang="en-US" dirty="0">
                <a:latin typeface="Calibri" panose="020F0502020204030204" pitchFamily="34" charset="0"/>
                <a:ea typeface="Arial Unicode MS" panose="020B0604020202020204" pitchFamily="34" charset="-128"/>
                <a:cs typeface="Calibri" panose="020F0502020204030204" pitchFamily="34" charset="0"/>
              </a:rPr>
              <a:t>Judaism</a:t>
            </a:r>
          </a:p>
          <a:p>
            <a:pPr lvl="1" eaLnBrk="1" hangingPunct="1">
              <a:spcBef>
                <a:spcPct val="0"/>
              </a:spcBef>
            </a:pPr>
            <a:r>
              <a:rPr lang="en-US" altLang="en-US" dirty="0">
                <a:latin typeface="Calibri" panose="020F0502020204030204" pitchFamily="34" charset="0"/>
                <a:ea typeface="Arial Unicode MS" panose="020B0604020202020204" pitchFamily="34" charset="-128"/>
                <a:cs typeface="Calibri" panose="020F0502020204030204" pitchFamily="34" charset="0"/>
              </a:rPr>
              <a:t>Islam (</a:t>
            </a:r>
            <a:r>
              <a:rPr lang="en-US" altLang="en-US" dirty="0" err="1">
                <a:latin typeface="Calibri" panose="020F0502020204030204" pitchFamily="34" charset="0"/>
                <a:ea typeface="Arial Unicode MS" panose="020B0604020202020204" pitchFamily="34" charset="-128"/>
                <a:cs typeface="Calibri" panose="020F0502020204030204" pitchFamily="34" charset="0"/>
              </a:rPr>
              <a:t>Mohammedism</a:t>
            </a:r>
            <a:r>
              <a:rPr lang="en-US" altLang="en-US" dirty="0">
                <a:latin typeface="Calibri" panose="020F0502020204030204" pitchFamily="34" charset="0"/>
                <a:ea typeface="Arial Unicode MS" panose="020B0604020202020204" pitchFamily="34" charset="-128"/>
                <a:cs typeface="Calibri" panose="020F0502020204030204" pitchFamily="34" charset="0"/>
              </a:rPr>
              <a:t> was the term commonly used in the West at this time)</a:t>
            </a:r>
          </a:p>
          <a:p>
            <a:pPr lvl="1" eaLnBrk="1" hangingPunct="1">
              <a:spcBef>
                <a:spcPct val="0"/>
              </a:spcBef>
            </a:pPr>
            <a:r>
              <a:rPr lang="en-US" altLang="en-US" dirty="0">
                <a:latin typeface="Calibri" panose="020F0502020204030204" pitchFamily="34" charset="0"/>
                <a:ea typeface="Arial Unicode MS" panose="020B0604020202020204" pitchFamily="34" charset="-128"/>
                <a:cs typeface="Calibri" panose="020F0502020204030204" pitchFamily="34" charset="0"/>
              </a:rPr>
              <a:t>Paganism or Idolatry</a:t>
            </a:r>
          </a:p>
          <a:p>
            <a:pPr>
              <a:spcBef>
                <a:spcPct val="0"/>
              </a:spcBef>
            </a:pPr>
            <a:r>
              <a:rPr lang="en-US" altLang="en-US" dirty="0">
                <a:latin typeface="Calibri" panose="020F0502020204030204" pitchFamily="34" charset="0"/>
                <a:ea typeface="Arial Unicode MS" panose="020B0604020202020204" pitchFamily="34" charset="-128"/>
                <a:cs typeface="Calibri" panose="020F0502020204030204" pitchFamily="34" charset="0"/>
              </a:rPr>
              <a:t>Other religions were ‘discovered’ because of exploration and colonialism</a:t>
            </a:r>
          </a:p>
          <a:p>
            <a:pPr lvl="1">
              <a:spcBef>
                <a:spcPct val="0"/>
              </a:spcBef>
            </a:pPr>
            <a:r>
              <a:rPr lang="en-US" altLang="en-US" dirty="0">
                <a:latin typeface="Calibri" panose="020F0502020204030204" pitchFamily="34" charset="0"/>
                <a:ea typeface="Arial Unicode MS" panose="020B0604020202020204" pitchFamily="34" charset="-128"/>
                <a:cs typeface="Calibri" panose="020F0502020204030204" pitchFamily="34" charset="0"/>
              </a:rPr>
              <a:t>Hinduism, Jainism, Buddhism, Sikhism, Confucianism, Daoism, Shinto, Zoroastrianism, Indigenous traditions did not exist as categories until the 19</a:t>
            </a:r>
            <a:r>
              <a:rPr lang="en-US" altLang="en-US" baseline="30000" dirty="0">
                <a:latin typeface="Calibri" panose="020F0502020204030204" pitchFamily="34" charset="0"/>
                <a:ea typeface="Arial Unicode MS" panose="020B0604020202020204" pitchFamily="34" charset="-128"/>
                <a:cs typeface="Calibri" panose="020F0502020204030204" pitchFamily="34" charset="0"/>
              </a:rPr>
              <a:t>th</a:t>
            </a:r>
            <a:r>
              <a:rPr lang="en-US" altLang="en-US" dirty="0">
                <a:latin typeface="Calibri" panose="020F0502020204030204" pitchFamily="34" charset="0"/>
                <a:ea typeface="Arial Unicode MS" panose="020B0604020202020204" pitchFamily="34" charset="-128"/>
                <a:cs typeface="Calibri" panose="020F0502020204030204" pitchFamily="34" charset="0"/>
              </a:rPr>
              <a:t> century even though some have existed in some form for thousands of years</a:t>
            </a:r>
          </a:p>
          <a:p>
            <a:pPr lvl="1">
              <a:spcBef>
                <a:spcPct val="0"/>
              </a:spcBef>
            </a:pPr>
            <a:endParaRPr lang="en-US" alt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320288139"/>
      </p:ext>
    </p:extLst>
  </p:cSld>
  <p:clrMapOvr>
    <a:masterClrMapping/>
  </p:clrMapOvr>
  <mc:AlternateContent xmlns:mc="http://schemas.openxmlformats.org/markup-compatibility/2006" xmlns:p14="http://schemas.microsoft.com/office/powerpoint/2010/main">
    <mc:Choice Requires="p14">
      <p:transition spd="slow" p14:dur="2000" advTm="137522"/>
    </mc:Choice>
    <mc:Fallback xmlns="">
      <p:transition spd="slow" advTm="13752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C1DB9-FDFF-DC9F-4BF0-C1E67E6FCD07}"/>
              </a:ext>
            </a:extLst>
          </p:cNvPr>
          <p:cNvSpPr>
            <a:spLocks noGrp="1"/>
          </p:cNvSpPr>
          <p:nvPr>
            <p:ph type="title"/>
          </p:nvPr>
        </p:nvSpPr>
        <p:spPr/>
        <p:txBody>
          <a:bodyPr/>
          <a:lstStyle/>
          <a:p>
            <a:r>
              <a:rPr lang="en-US" dirty="0"/>
              <a:t>Complexity of “Religion”</a:t>
            </a:r>
          </a:p>
        </p:txBody>
      </p:sp>
      <p:sp>
        <p:nvSpPr>
          <p:cNvPr id="3" name="Content Placeholder 2">
            <a:extLst>
              <a:ext uri="{FF2B5EF4-FFF2-40B4-BE49-F238E27FC236}">
                <a16:creationId xmlns:a16="http://schemas.microsoft.com/office/drawing/2014/main" id="{B7B61EA2-32FF-E8DB-9F1E-DD7565CD95C5}"/>
              </a:ext>
            </a:extLst>
          </p:cNvPr>
          <p:cNvSpPr>
            <a:spLocks noGrp="1"/>
          </p:cNvSpPr>
          <p:nvPr>
            <p:ph idx="1"/>
          </p:nvPr>
        </p:nvSpPr>
        <p:spPr/>
        <p:txBody>
          <a:bodyPr/>
          <a:lstStyle/>
          <a:p>
            <a:r>
              <a:rPr lang="en-US" dirty="0"/>
              <a:t>Despite common elements, religions are complex systems of belief and culture that often stand outside institutional expression, making “religion” itself difficult to define; nevertheless, all religions seem to share a common aim: connecting people back to something greater that lies behind the surface of life or invisibly permeates the tangible world of our five senses.</a:t>
            </a:r>
          </a:p>
        </p:txBody>
      </p:sp>
    </p:spTree>
    <p:extLst>
      <p:ext uri="{BB962C8B-B14F-4D97-AF65-F5344CB8AC3E}">
        <p14:creationId xmlns:p14="http://schemas.microsoft.com/office/powerpoint/2010/main" val="4210707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D3004-01C4-0B0D-1FA9-4E28D2AE109C}"/>
              </a:ext>
            </a:extLst>
          </p:cNvPr>
          <p:cNvSpPr>
            <a:spLocks noGrp="1"/>
          </p:cNvSpPr>
          <p:nvPr>
            <p:ph type="title"/>
          </p:nvPr>
        </p:nvSpPr>
        <p:spPr/>
        <p:txBody>
          <a:bodyPr/>
          <a:lstStyle/>
          <a:p>
            <a:r>
              <a:rPr lang="en-US" dirty="0"/>
              <a:t>1.1 Attempts to define religion</a:t>
            </a:r>
          </a:p>
        </p:txBody>
      </p:sp>
      <p:sp>
        <p:nvSpPr>
          <p:cNvPr id="3" name="Content Placeholder 2">
            <a:extLst>
              <a:ext uri="{FF2B5EF4-FFF2-40B4-BE49-F238E27FC236}">
                <a16:creationId xmlns:a16="http://schemas.microsoft.com/office/drawing/2014/main" id="{A2590FEF-2049-BA77-BDBE-94B0DA6FDA05}"/>
              </a:ext>
            </a:extLst>
          </p:cNvPr>
          <p:cNvSpPr>
            <a:spLocks noGrp="1"/>
          </p:cNvSpPr>
          <p:nvPr>
            <p:ph idx="1"/>
          </p:nvPr>
        </p:nvSpPr>
        <p:spPr/>
        <p:txBody>
          <a:bodyPr>
            <a:normAutofit fontScale="92500" lnSpcReduction="20000"/>
          </a:bodyPr>
          <a:lstStyle/>
          <a:p>
            <a:r>
              <a:rPr lang="en-US" dirty="0"/>
              <a:t>The so-called inner dimensions of religious behavior (experience, belief, and values) are called spirituality, which is personal and lacks ritual and the social dimensions of organized religions.</a:t>
            </a:r>
          </a:p>
          <a:p>
            <a:r>
              <a:rPr lang="en-US" dirty="0"/>
              <a:t>Religion is dynamic and brings about changes in individuals and society.</a:t>
            </a:r>
          </a:p>
          <a:p>
            <a:r>
              <a:rPr lang="en-US" dirty="0"/>
              <a:t>Religions are processes, not fixed entities</a:t>
            </a:r>
          </a:p>
          <a:p>
            <a:r>
              <a:rPr lang="en-US" dirty="0"/>
              <a:t>Contemporary efforts to define religion focuses on the process, because religion does not have one definition.</a:t>
            </a:r>
          </a:p>
        </p:txBody>
      </p:sp>
    </p:spTree>
    <p:extLst>
      <p:ext uri="{BB962C8B-B14F-4D97-AF65-F5344CB8AC3E}">
        <p14:creationId xmlns:p14="http://schemas.microsoft.com/office/powerpoint/2010/main" val="418865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9957-42D7-7600-5894-4E88B423A885}"/>
              </a:ext>
            </a:extLst>
          </p:cNvPr>
          <p:cNvSpPr>
            <a:spLocks noGrp="1"/>
          </p:cNvSpPr>
          <p:nvPr>
            <p:ph type="title"/>
          </p:nvPr>
        </p:nvSpPr>
        <p:spPr/>
        <p:txBody>
          <a:bodyPr/>
          <a:lstStyle/>
          <a:p>
            <a:r>
              <a:rPr lang="en-US" dirty="0"/>
              <a:t>1.2 Why are there religions?</a:t>
            </a:r>
          </a:p>
        </p:txBody>
      </p:sp>
      <p:sp>
        <p:nvSpPr>
          <p:cNvPr id="3" name="Content Placeholder 2">
            <a:extLst>
              <a:ext uri="{FF2B5EF4-FFF2-40B4-BE49-F238E27FC236}">
                <a16:creationId xmlns:a16="http://schemas.microsoft.com/office/drawing/2014/main" id="{4079CDD7-4BD4-2B14-FA76-E58F4235233D}"/>
              </a:ext>
            </a:extLst>
          </p:cNvPr>
          <p:cNvSpPr>
            <a:spLocks noGrp="1"/>
          </p:cNvSpPr>
          <p:nvPr>
            <p:ph idx="1"/>
          </p:nvPr>
        </p:nvSpPr>
        <p:spPr/>
        <p:txBody>
          <a:bodyPr>
            <a:normAutofit fontScale="92500" lnSpcReduction="10000"/>
          </a:bodyPr>
          <a:lstStyle/>
          <a:p>
            <a:r>
              <a:rPr lang="en-US" dirty="0"/>
              <a:t>For many cultures, religion has been the foundation of life impacting all facets of human life.</a:t>
            </a:r>
          </a:p>
          <a:p>
            <a:r>
              <a:rPr lang="en-US" dirty="0"/>
              <a:t>Since the European Enlightenment, the West has seen religion as something to be studied rather than a basic fact of life.</a:t>
            </a:r>
          </a:p>
          <a:p>
            <a:r>
              <a:rPr lang="en-US" dirty="0"/>
              <a:t>Religion is also studied through an interdisciplinary lens: anthropologically, psychologically, sociologically, biologically, neurologically, and so on.</a:t>
            </a:r>
          </a:p>
        </p:txBody>
      </p:sp>
    </p:spTree>
    <p:extLst>
      <p:ext uri="{BB962C8B-B14F-4D97-AF65-F5344CB8AC3E}">
        <p14:creationId xmlns:p14="http://schemas.microsoft.com/office/powerpoint/2010/main" val="1863326456"/>
      </p:ext>
    </p:extLst>
  </p:cSld>
  <p:clrMapOvr>
    <a:masterClrMapping/>
  </p:clrMapOvr>
</p:sld>
</file>

<file path=ppt/theme/theme1.xml><?xml version="1.0" encoding="utf-8"?>
<a:theme xmlns:a="http://schemas.openxmlformats.org/drawingml/2006/main" name="Beebe8e_PPT_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Beebe8e_PPT_master</Template>
  <TotalTime>1632</TotalTime>
  <Words>3634</Words>
  <Application>Microsoft Office PowerPoint</Application>
  <PresentationFormat>On-screen Show (4:3)</PresentationFormat>
  <Paragraphs>223</Paragraphs>
  <Slides>55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55</vt:i4>
      </vt:variant>
    </vt:vector>
  </HeadingPairs>
  <TitlesOfParts>
    <vt:vector size="61" baseType="lpstr">
      <vt:lpstr>Arial Unicode MS</vt:lpstr>
      <vt:lpstr>Arial</vt:lpstr>
      <vt:lpstr>Calibri</vt:lpstr>
      <vt:lpstr>Verdana</vt:lpstr>
      <vt:lpstr>Beebe8e_PPT_master</vt:lpstr>
      <vt:lpstr>Office Theme</vt:lpstr>
      <vt:lpstr>PowerPoint Presentation</vt:lpstr>
      <vt:lpstr>Learning Objectives (1 of 2)</vt:lpstr>
      <vt:lpstr>Learning Objectives (2 of 2)</vt:lpstr>
      <vt:lpstr>What is the meaning of the word religion?</vt:lpstr>
      <vt:lpstr>Many religions have some or all of the following dimensions:</vt:lpstr>
      <vt:lpstr>History of the term ‘religion’</vt:lpstr>
      <vt:lpstr>Complexity of “Religion”</vt:lpstr>
      <vt:lpstr>1.1 Attempts to define religion</vt:lpstr>
      <vt:lpstr>1.2 Why are there religions?</vt:lpstr>
      <vt:lpstr>Three main perspectives on religions</vt:lpstr>
      <vt:lpstr>Materialist perspective: humans invented religion</vt:lpstr>
      <vt:lpstr>Materialist perspective: humans invented religion</vt:lpstr>
      <vt:lpstr>Functional perspective: religion is useful</vt:lpstr>
      <vt:lpstr>Functional perspective: religion is useful</vt:lpstr>
      <vt:lpstr>Functional perspective: religion is useful</vt:lpstr>
      <vt:lpstr>Functional perspective: religion is useful</vt:lpstr>
      <vt:lpstr>Faith perspective: Ultimate Reality exists</vt:lpstr>
      <vt:lpstr>Faith perspective: Ultimate Reality exists</vt:lpstr>
      <vt:lpstr>Faith perspective: Ultimate Reality exists</vt:lpstr>
      <vt:lpstr>1.3 Understandings of Ultimate Reality</vt:lpstr>
      <vt:lpstr>1.3 Understandings of Ultimate Reality</vt:lpstr>
      <vt:lpstr>1.3 Understandings of Ultimate Reality</vt:lpstr>
      <vt:lpstr>1.3 Understandings of Ultimate Reality</vt:lpstr>
      <vt:lpstr>1.3 Understandings of Ultimate Reality</vt:lpstr>
      <vt:lpstr>1.3 Understandings of Ultimate Reality</vt:lpstr>
      <vt:lpstr>1.3 Understandings of Ultimate Reality</vt:lpstr>
      <vt:lpstr>1.3 Understandings of Ultimate Reality</vt:lpstr>
      <vt:lpstr>1.3 Understandings of Ultimate Reality</vt:lpstr>
      <vt:lpstr>1.4 Ritual, symbol, and myth</vt:lpstr>
      <vt:lpstr>1.4 Ritual</vt:lpstr>
      <vt:lpstr>1.4 Symbol</vt:lpstr>
      <vt:lpstr>1.4 Myth</vt:lpstr>
      <vt:lpstr>1.4 Myth</vt:lpstr>
      <vt:lpstr>1.4 Myth</vt:lpstr>
      <vt:lpstr>1.5 Absolutist and liberal responses to modernity</vt:lpstr>
      <vt:lpstr>1.5 Absolutist and liberal responses to modernity</vt:lpstr>
      <vt:lpstr>1.5 Absolutist and liberal responses to modernity</vt:lpstr>
      <vt:lpstr>1.5 Absolutist and liberal responses to modernity</vt:lpstr>
      <vt:lpstr>1.5 Absolutist and liberal responses to modernity</vt:lpstr>
      <vt:lpstr>1.6 The encounter between science and religion</vt:lpstr>
      <vt:lpstr>1.6 The encounter between science and religion</vt:lpstr>
      <vt:lpstr>1.6 The encounter between science and religion</vt:lpstr>
      <vt:lpstr>1.6 The encounter between science and religion</vt:lpstr>
      <vt:lpstr>1.6 The encounter between science and religion</vt:lpstr>
      <vt:lpstr>1.6 The encounter between science and religion</vt:lpstr>
      <vt:lpstr>1.6 The encounter between science and religion</vt:lpstr>
      <vt:lpstr>1.6 The encounter between science and religion</vt:lpstr>
      <vt:lpstr>1.7 Women in religions</vt:lpstr>
      <vt:lpstr>1.7 Women in religions</vt:lpstr>
      <vt:lpstr>1.7 Women in religions</vt:lpstr>
      <vt:lpstr>1.8 Negative aspects of organized religions</vt:lpstr>
      <vt:lpstr>1.8 Negative aspects of organized religions</vt:lpstr>
      <vt:lpstr>1.9 Lenses for studying religions</vt:lpstr>
      <vt:lpstr>1.9 Lenses for studying religions</vt:lpstr>
      <vt:lpstr>1.9 Lenses for studying religions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Warner Belanger III</cp:lastModifiedBy>
  <cp:revision>122</cp:revision>
  <dcterms:created xsi:type="dcterms:W3CDTF">2015-09-18T14:54:36Z</dcterms:created>
  <dcterms:modified xsi:type="dcterms:W3CDTF">2024-01-05T21:25:12Z</dcterms:modified>
</cp:coreProperties>
</file>