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85"/>
  </p:notesMasterIdLst>
  <p:sldIdLst>
    <p:sldId id="257" r:id="rId6"/>
    <p:sldId id="256" r:id="rId7"/>
    <p:sldId id="258" r:id="rId8"/>
    <p:sldId id="300" r:id="rId9"/>
    <p:sldId id="312"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 id="439" r:id="rId54"/>
    <p:sldId id="440" r:id="rId55"/>
    <p:sldId id="441" r:id="rId56"/>
    <p:sldId id="442" r:id="rId57"/>
    <p:sldId id="443" r:id="rId58"/>
    <p:sldId id="444" r:id="rId59"/>
    <p:sldId id="445" r:id="rId60"/>
    <p:sldId id="446" r:id="rId61"/>
    <p:sldId id="447" r:id="rId62"/>
    <p:sldId id="448"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11" autoAdjust="0"/>
    <p:restoredTop sz="57079" autoAdjust="0"/>
  </p:normalViewPr>
  <p:slideViewPr>
    <p:cSldViewPr>
      <p:cViewPr varScale="1">
        <p:scale>
          <a:sx n="50" d="100"/>
          <a:sy n="50" d="100"/>
        </p:scale>
        <p:origin x="2040" y="4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tableStyles" Target="tableStyle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13</a:t>
            </a:fld>
            <a:endParaRPr lang="en-US"/>
          </a:p>
        </p:txBody>
      </p:sp>
    </p:spTree>
    <p:extLst>
      <p:ext uri="{BB962C8B-B14F-4D97-AF65-F5344CB8AC3E}">
        <p14:creationId xmlns:p14="http://schemas.microsoft.com/office/powerpoint/2010/main" val="578713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14</a:t>
            </a:fld>
            <a:endParaRPr lang="en-US"/>
          </a:p>
        </p:txBody>
      </p:sp>
    </p:spTree>
    <p:extLst>
      <p:ext uri="{BB962C8B-B14F-4D97-AF65-F5344CB8AC3E}">
        <p14:creationId xmlns:p14="http://schemas.microsoft.com/office/powerpoint/2010/main" val="122941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15</a:t>
            </a:fld>
            <a:endParaRPr lang="en-US"/>
          </a:p>
        </p:txBody>
      </p:sp>
    </p:spTree>
    <p:extLst>
      <p:ext uri="{BB962C8B-B14F-4D97-AF65-F5344CB8AC3E}">
        <p14:creationId xmlns:p14="http://schemas.microsoft.com/office/powerpoint/2010/main" val="2006501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16</a:t>
            </a:fld>
            <a:endParaRPr lang="en-US"/>
          </a:p>
        </p:txBody>
      </p:sp>
    </p:spTree>
    <p:extLst>
      <p:ext uri="{BB962C8B-B14F-4D97-AF65-F5344CB8AC3E}">
        <p14:creationId xmlns:p14="http://schemas.microsoft.com/office/powerpoint/2010/main" val="291565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17</a:t>
            </a:fld>
            <a:endParaRPr lang="en-US"/>
          </a:p>
        </p:txBody>
      </p:sp>
    </p:spTree>
    <p:extLst>
      <p:ext uri="{BB962C8B-B14F-4D97-AF65-F5344CB8AC3E}">
        <p14:creationId xmlns:p14="http://schemas.microsoft.com/office/powerpoint/2010/main" val="4158741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18</a:t>
            </a:fld>
            <a:endParaRPr lang="en-US"/>
          </a:p>
        </p:txBody>
      </p:sp>
    </p:spTree>
    <p:extLst>
      <p:ext uri="{BB962C8B-B14F-4D97-AF65-F5344CB8AC3E}">
        <p14:creationId xmlns:p14="http://schemas.microsoft.com/office/powerpoint/2010/main" val="18415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19</a:t>
            </a:fld>
            <a:endParaRPr lang="en-US"/>
          </a:p>
        </p:txBody>
      </p:sp>
    </p:spTree>
    <p:extLst>
      <p:ext uri="{BB962C8B-B14F-4D97-AF65-F5344CB8AC3E}">
        <p14:creationId xmlns:p14="http://schemas.microsoft.com/office/powerpoint/2010/main" val="240546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20</a:t>
            </a:fld>
            <a:endParaRPr lang="en-US"/>
          </a:p>
        </p:txBody>
      </p:sp>
    </p:spTree>
    <p:extLst>
      <p:ext uri="{BB962C8B-B14F-4D97-AF65-F5344CB8AC3E}">
        <p14:creationId xmlns:p14="http://schemas.microsoft.com/office/powerpoint/2010/main" val="1907516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21</a:t>
            </a:fld>
            <a:endParaRPr lang="en-US"/>
          </a:p>
        </p:txBody>
      </p:sp>
    </p:spTree>
    <p:extLst>
      <p:ext uri="{BB962C8B-B14F-4D97-AF65-F5344CB8AC3E}">
        <p14:creationId xmlns:p14="http://schemas.microsoft.com/office/powerpoint/2010/main" val="2454246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22</a:t>
            </a:fld>
            <a:endParaRPr lang="en-US"/>
          </a:p>
        </p:txBody>
      </p:sp>
    </p:spTree>
    <p:extLst>
      <p:ext uri="{BB962C8B-B14F-4D97-AF65-F5344CB8AC3E}">
        <p14:creationId xmlns:p14="http://schemas.microsoft.com/office/powerpoint/2010/main" val="360827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a:t>
            </a:fld>
            <a:endParaRPr lang="en-US"/>
          </a:p>
        </p:txBody>
      </p:sp>
    </p:spTree>
    <p:extLst>
      <p:ext uri="{BB962C8B-B14F-4D97-AF65-F5344CB8AC3E}">
        <p14:creationId xmlns:p14="http://schemas.microsoft.com/office/powerpoint/2010/main" val="42266802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23</a:t>
            </a:fld>
            <a:endParaRPr lang="en-US"/>
          </a:p>
        </p:txBody>
      </p:sp>
    </p:spTree>
    <p:extLst>
      <p:ext uri="{BB962C8B-B14F-4D97-AF65-F5344CB8AC3E}">
        <p14:creationId xmlns:p14="http://schemas.microsoft.com/office/powerpoint/2010/main" val="3339258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24</a:t>
            </a:fld>
            <a:endParaRPr lang="en-US"/>
          </a:p>
        </p:txBody>
      </p:sp>
    </p:spTree>
    <p:extLst>
      <p:ext uri="{BB962C8B-B14F-4D97-AF65-F5344CB8AC3E}">
        <p14:creationId xmlns:p14="http://schemas.microsoft.com/office/powerpoint/2010/main" val="1589796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25</a:t>
            </a:fld>
            <a:endParaRPr lang="en-US"/>
          </a:p>
        </p:txBody>
      </p:sp>
    </p:spTree>
    <p:extLst>
      <p:ext uri="{BB962C8B-B14F-4D97-AF65-F5344CB8AC3E}">
        <p14:creationId xmlns:p14="http://schemas.microsoft.com/office/powerpoint/2010/main" val="79040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26</a:t>
            </a:fld>
            <a:endParaRPr lang="en-US"/>
          </a:p>
        </p:txBody>
      </p:sp>
    </p:spTree>
    <p:extLst>
      <p:ext uri="{BB962C8B-B14F-4D97-AF65-F5344CB8AC3E}">
        <p14:creationId xmlns:p14="http://schemas.microsoft.com/office/powerpoint/2010/main" val="2518280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27</a:t>
            </a:fld>
            <a:endParaRPr lang="en-US"/>
          </a:p>
        </p:txBody>
      </p:sp>
    </p:spTree>
    <p:extLst>
      <p:ext uri="{BB962C8B-B14F-4D97-AF65-F5344CB8AC3E}">
        <p14:creationId xmlns:p14="http://schemas.microsoft.com/office/powerpoint/2010/main" val="2029825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28</a:t>
            </a:fld>
            <a:endParaRPr lang="en-US"/>
          </a:p>
        </p:txBody>
      </p:sp>
    </p:spTree>
    <p:extLst>
      <p:ext uri="{BB962C8B-B14F-4D97-AF65-F5344CB8AC3E}">
        <p14:creationId xmlns:p14="http://schemas.microsoft.com/office/powerpoint/2010/main" val="3789408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29</a:t>
            </a:fld>
            <a:endParaRPr lang="en-US"/>
          </a:p>
        </p:txBody>
      </p:sp>
    </p:spTree>
    <p:extLst>
      <p:ext uri="{BB962C8B-B14F-4D97-AF65-F5344CB8AC3E}">
        <p14:creationId xmlns:p14="http://schemas.microsoft.com/office/powerpoint/2010/main" val="792713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30</a:t>
            </a:fld>
            <a:endParaRPr lang="en-US"/>
          </a:p>
        </p:txBody>
      </p:sp>
    </p:spTree>
    <p:extLst>
      <p:ext uri="{BB962C8B-B14F-4D97-AF65-F5344CB8AC3E}">
        <p14:creationId xmlns:p14="http://schemas.microsoft.com/office/powerpoint/2010/main" val="1687917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31</a:t>
            </a:fld>
            <a:endParaRPr lang="en-US"/>
          </a:p>
        </p:txBody>
      </p:sp>
    </p:spTree>
    <p:extLst>
      <p:ext uri="{BB962C8B-B14F-4D97-AF65-F5344CB8AC3E}">
        <p14:creationId xmlns:p14="http://schemas.microsoft.com/office/powerpoint/2010/main" val="978518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32</a:t>
            </a:fld>
            <a:endParaRPr lang="en-US"/>
          </a:p>
        </p:txBody>
      </p:sp>
    </p:spTree>
    <p:extLst>
      <p:ext uri="{BB962C8B-B14F-4D97-AF65-F5344CB8AC3E}">
        <p14:creationId xmlns:p14="http://schemas.microsoft.com/office/powerpoint/2010/main" val="2124684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a:t>
            </a:fld>
            <a:endParaRPr lang="en-US"/>
          </a:p>
        </p:txBody>
      </p:sp>
    </p:spTree>
    <p:extLst>
      <p:ext uri="{BB962C8B-B14F-4D97-AF65-F5344CB8AC3E}">
        <p14:creationId xmlns:p14="http://schemas.microsoft.com/office/powerpoint/2010/main" val="8310624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33</a:t>
            </a:fld>
            <a:endParaRPr lang="en-US"/>
          </a:p>
        </p:txBody>
      </p:sp>
    </p:spTree>
    <p:extLst>
      <p:ext uri="{BB962C8B-B14F-4D97-AF65-F5344CB8AC3E}">
        <p14:creationId xmlns:p14="http://schemas.microsoft.com/office/powerpoint/2010/main" val="27466907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34</a:t>
            </a:fld>
            <a:endParaRPr lang="en-US"/>
          </a:p>
        </p:txBody>
      </p:sp>
    </p:spTree>
    <p:extLst>
      <p:ext uri="{BB962C8B-B14F-4D97-AF65-F5344CB8AC3E}">
        <p14:creationId xmlns:p14="http://schemas.microsoft.com/office/powerpoint/2010/main" val="2100236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35</a:t>
            </a:fld>
            <a:endParaRPr lang="en-US"/>
          </a:p>
        </p:txBody>
      </p:sp>
    </p:spTree>
    <p:extLst>
      <p:ext uri="{BB962C8B-B14F-4D97-AF65-F5344CB8AC3E}">
        <p14:creationId xmlns:p14="http://schemas.microsoft.com/office/powerpoint/2010/main" val="10954052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36</a:t>
            </a:fld>
            <a:endParaRPr lang="en-US"/>
          </a:p>
        </p:txBody>
      </p:sp>
    </p:spTree>
    <p:extLst>
      <p:ext uri="{BB962C8B-B14F-4D97-AF65-F5344CB8AC3E}">
        <p14:creationId xmlns:p14="http://schemas.microsoft.com/office/powerpoint/2010/main" val="24013885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37</a:t>
            </a:fld>
            <a:endParaRPr lang="en-US"/>
          </a:p>
        </p:txBody>
      </p:sp>
    </p:spTree>
    <p:extLst>
      <p:ext uri="{BB962C8B-B14F-4D97-AF65-F5344CB8AC3E}">
        <p14:creationId xmlns:p14="http://schemas.microsoft.com/office/powerpoint/2010/main" val="10133410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38</a:t>
            </a:fld>
            <a:endParaRPr lang="en-US"/>
          </a:p>
        </p:txBody>
      </p:sp>
    </p:spTree>
    <p:extLst>
      <p:ext uri="{BB962C8B-B14F-4D97-AF65-F5344CB8AC3E}">
        <p14:creationId xmlns:p14="http://schemas.microsoft.com/office/powerpoint/2010/main" val="2966143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39</a:t>
            </a:fld>
            <a:endParaRPr lang="en-US"/>
          </a:p>
        </p:txBody>
      </p:sp>
    </p:spTree>
    <p:extLst>
      <p:ext uri="{BB962C8B-B14F-4D97-AF65-F5344CB8AC3E}">
        <p14:creationId xmlns:p14="http://schemas.microsoft.com/office/powerpoint/2010/main" val="4849173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40</a:t>
            </a:fld>
            <a:endParaRPr lang="en-US"/>
          </a:p>
        </p:txBody>
      </p:sp>
    </p:spTree>
    <p:extLst>
      <p:ext uri="{BB962C8B-B14F-4D97-AF65-F5344CB8AC3E}">
        <p14:creationId xmlns:p14="http://schemas.microsoft.com/office/powerpoint/2010/main" val="675693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41</a:t>
            </a:fld>
            <a:endParaRPr lang="en-US"/>
          </a:p>
        </p:txBody>
      </p:sp>
    </p:spTree>
    <p:extLst>
      <p:ext uri="{BB962C8B-B14F-4D97-AF65-F5344CB8AC3E}">
        <p14:creationId xmlns:p14="http://schemas.microsoft.com/office/powerpoint/2010/main" val="29885299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42</a:t>
            </a:fld>
            <a:endParaRPr lang="en-US"/>
          </a:p>
        </p:txBody>
      </p:sp>
    </p:spTree>
    <p:extLst>
      <p:ext uri="{BB962C8B-B14F-4D97-AF65-F5344CB8AC3E}">
        <p14:creationId xmlns:p14="http://schemas.microsoft.com/office/powerpoint/2010/main" val="2095444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a:t>
            </a:fld>
            <a:endParaRPr lang="en-US"/>
          </a:p>
        </p:txBody>
      </p:sp>
    </p:spTree>
    <p:extLst>
      <p:ext uri="{BB962C8B-B14F-4D97-AF65-F5344CB8AC3E}">
        <p14:creationId xmlns:p14="http://schemas.microsoft.com/office/powerpoint/2010/main" val="16152550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43</a:t>
            </a:fld>
            <a:endParaRPr lang="en-US"/>
          </a:p>
        </p:txBody>
      </p:sp>
    </p:spTree>
    <p:extLst>
      <p:ext uri="{BB962C8B-B14F-4D97-AF65-F5344CB8AC3E}">
        <p14:creationId xmlns:p14="http://schemas.microsoft.com/office/powerpoint/2010/main" val="42392548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44</a:t>
            </a:fld>
            <a:endParaRPr lang="en-US"/>
          </a:p>
        </p:txBody>
      </p:sp>
    </p:spTree>
    <p:extLst>
      <p:ext uri="{BB962C8B-B14F-4D97-AF65-F5344CB8AC3E}">
        <p14:creationId xmlns:p14="http://schemas.microsoft.com/office/powerpoint/2010/main" val="637076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45</a:t>
            </a:fld>
            <a:endParaRPr lang="en-US"/>
          </a:p>
        </p:txBody>
      </p:sp>
    </p:spTree>
    <p:extLst>
      <p:ext uri="{BB962C8B-B14F-4D97-AF65-F5344CB8AC3E}">
        <p14:creationId xmlns:p14="http://schemas.microsoft.com/office/powerpoint/2010/main" val="21008210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46</a:t>
            </a:fld>
            <a:endParaRPr lang="en-US"/>
          </a:p>
        </p:txBody>
      </p:sp>
    </p:spTree>
    <p:extLst>
      <p:ext uri="{BB962C8B-B14F-4D97-AF65-F5344CB8AC3E}">
        <p14:creationId xmlns:p14="http://schemas.microsoft.com/office/powerpoint/2010/main" val="360911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47</a:t>
            </a:fld>
            <a:endParaRPr lang="en-US"/>
          </a:p>
        </p:txBody>
      </p:sp>
    </p:spTree>
    <p:extLst>
      <p:ext uri="{BB962C8B-B14F-4D97-AF65-F5344CB8AC3E}">
        <p14:creationId xmlns:p14="http://schemas.microsoft.com/office/powerpoint/2010/main" val="41341007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48</a:t>
            </a:fld>
            <a:endParaRPr lang="en-US"/>
          </a:p>
        </p:txBody>
      </p:sp>
    </p:spTree>
    <p:extLst>
      <p:ext uri="{BB962C8B-B14F-4D97-AF65-F5344CB8AC3E}">
        <p14:creationId xmlns:p14="http://schemas.microsoft.com/office/powerpoint/2010/main" val="4068161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49</a:t>
            </a:fld>
            <a:endParaRPr lang="en-US"/>
          </a:p>
        </p:txBody>
      </p:sp>
    </p:spTree>
    <p:extLst>
      <p:ext uri="{BB962C8B-B14F-4D97-AF65-F5344CB8AC3E}">
        <p14:creationId xmlns:p14="http://schemas.microsoft.com/office/powerpoint/2010/main" val="1983444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50</a:t>
            </a:fld>
            <a:endParaRPr lang="en-US"/>
          </a:p>
        </p:txBody>
      </p:sp>
    </p:spTree>
    <p:extLst>
      <p:ext uri="{BB962C8B-B14F-4D97-AF65-F5344CB8AC3E}">
        <p14:creationId xmlns:p14="http://schemas.microsoft.com/office/powerpoint/2010/main" val="11085644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51</a:t>
            </a:fld>
            <a:endParaRPr lang="en-US"/>
          </a:p>
        </p:txBody>
      </p:sp>
    </p:spTree>
    <p:extLst>
      <p:ext uri="{BB962C8B-B14F-4D97-AF65-F5344CB8AC3E}">
        <p14:creationId xmlns:p14="http://schemas.microsoft.com/office/powerpoint/2010/main" val="35289771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52</a:t>
            </a:fld>
            <a:endParaRPr lang="en-US"/>
          </a:p>
        </p:txBody>
      </p:sp>
    </p:spTree>
    <p:extLst>
      <p:ext uri="{BB962C8B-B14F-4D97-AF65-F5344CB8AC3E}">
        <p14:creationId xmlns:p14="http://schemas.microsoft.com/office/powerpoint/2010/main" val="892575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8</a:t>
            </a:fld>
            <a:endParaRPr lang="en-US"/>
          </a:p>
        </p:txBody>
      </p:sp>
    </p:spTree>
    <p:extLst>
      <p:ext uri="{BB962C8B-B14F-4D97-AF65-F5344CB8AC3E}">
        <p14:creationId xmlns:p14="http://schemas.microsoft.com/office/powerpoint/2010/main" val="30980398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53</a:t>
            </a:fld>
            <a:endParaRPr lang="en-US"/>
          </a:p>
        </p:txBody>
      </p:sp>
    </p:spTree>
    <p:extLst>
      <p:ext uri="{BB962C8B-B14F-4D97-AF65-F5344CB8AC3E}">
        <p14:creationId xmlns:p14="http://schemas.microsoft.com/office/powerpoint/2010/main" val="7396587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54</a:t>
            </a:fld>
            <a:endParaRPr lang="en-US"/>
          </a:p>
        </p:txBody>
      </p:sp>
    </p:spTree>
    <p:extLst>
      <p:ext uri="{BB962C8B-B14F-4D97-AF65-F5344CB8AC3E}">
        <p14:creationId xmlns:p14="http://schemas.microsoft.com/office/powerpoint/2010/main" val="21798788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55</a:t>
            </a:fld>
            <a:endParaRPr lang="en-US"/>
          </a:p>
        </p:txBody>
      </p:sp>
    </p:spTree>
    <p:extLst>
      <p:ext uri="{BB962C8B-B14F-4D97-AF65-F5344CB8AC3E}">
        <p14:creationId xmlns:p14="http://schemas.microsoft.com/office/powerpoint/2010/main" val="41683652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56</a:t>
            </a:fld>
            <a:endParaRPr lang="en-US"/>
          </a:p>
        </p:txBody>
      </p:sp>
    </p:spTree>
    <p:extLst>
      <p:ext uri="{BB962C8B-B14F-4D97-AF65-F5344CB8AC3E}">
        <p14:creationId xmlns:p14="http://schemas.microsoft.com/office/powerpoint/2010/main" val="34549910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57</a:t>
            </a:fld>
            <a:endParaRPr lang="en-US"/>
          </a:p>
        </p:txBody>
      </p:sp>
    </p:spTree>
    <p:extLst>
      <p:ext uri="{BB962C8B-B14F-4D97-AF65-F5344CB8AC3E}">
        <p14:creationId xmlns:p14="http://schemas.microsoft.com/office/powerpoint/2010/main" val="16660404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58</a:t>
            </a:fld>
            <a:endParaRPr lang="en-US"/>
          </a:p>
        </p:txBody>
      </p:sp>
    </p:spTree>
    <p:extLst>
      <p:ext uri="{BB962C8B-B14F-4D97-AF65-F5344CB8AC3E}">
        <p14:creationId xmlns:p14="http://schemas.microsoft.com/office/powerpoint/2010/main" val="47581022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59</a:t>
            </a:fld>
            <a:endParaRPr lang="en-US"/>
          </a:p>
        </p:txBody>
      </p:sp>
    </p:spTree>
    <p:extLst>
      <p:ext uri="{BB962C8B-B14F-4D97-AF65-F5344CB8AC3E}">
        <p14:creationId xmlns:p14="http://schemas.microsoft.com/office/powerpoint/2010/main" val="38312129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60</a:t>
            </a:fld>
            <a:endParaRPr lang="en-US"/>
          </a:p>
        </p:txBody>
      </p:sp>
    </p:spTree>
    <p:extLst>
      <p:ext uri="{BB962C8B-B14F-4D97-AF65-F5344CB8AC3E}">
        <p14:creationId xmlns:p14="http://schemas.microsoft.com/office/powerpoint/2010/main" val="300572746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61</a:t>
            </a:fld>
            <a:endParaRPr lang="en-US"/>
          </a:p>
        </p:txBody>
      </p:sp>
    </p:spTree>
    <p:extLst>
      <p:ext uri="{BB962C8B-B14F-4D97-AF65-F5344CB8AC3E}">
        <p14:creationId xmlns:p14="http://schemas.microsoft.com/office/powerpoint/2010/main" val="2585584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62</a:t>
            </a:fld>
            <a:endParaRPr lang="en-US"/>
          </a:p>
        </p:txBody>
      </p:sp>
    </p:spTree>
    <p:extLst>
      <p:ext uri="{BB962C8B-B14F-4D97-AF65-F5344CB8AC3E}">
        <p14:creationId xmlns:p14="http://schemas.microsoft.com/office/powerpoint/2010/main" val="307033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9</a:t>
            </a:fld>
            <a:endParaRPr lang="en-US"/>
          </a:p>
        </p:txBody>
      </p:sp>
    </p:spTree>
    <p:extLst>
      <p:ext uri="{BB962C8B-B14F-4D97-AF65-F5344CB8AC3E}">
        <p14:creationId xmlns:p14="http://schemas.microsoft.com/office/powerpoint/2010/main" val="12102695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63</a:t>
            </a:fld>
            <a:endParaRPr lang="en-US"/>
          </a:p>
        </p:txBody>
      </p:sp>
    </p:spTree>
    <p:extLst>
      <p:ext uri="{BB962C8B-B14F-4D97-AF65-F5344CB8AC3E}">
        <p14:creationId xmlns:p14="http://schemas.microsoft.com/office/powerpoint/2010/main" val="38152906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64</a:t>
            </a:fld>
            <a:endParaRPr lang="en-US"/>
          </a:p>
        </p:txBody>
      </p:sp>
    </p:spTree>
    <p:extLst>
      <p:ext uri="{BB962C8B-B14F-4D97-AF65-F5344CB8AC3E}">
        <p14:creationId xmlns:p14="http://schemas.microsoft.com/office/powerpoint/2010/main" val="23817968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65</a:t>
            </a:fld>
            <a:endParaRPr lang="en-US"/>
          </a:p>
        </p:txBody>
      </p:sp>
    </p:spTree>
    <p:extLst>
      <p:ext uri="{BB962C8B-B14F-4D97-AF65-F5344CB8AC3E}">
        <p14:creationId xmlns:p14="http://schemas.microsoft.com/office/powerpoint/2010/main" val="400900627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66</a:t>
            </a:fld>
            <a:endParaRPr lang="en-US"/>
          </a:p>
        </p:txBody>
      </p:sp>
    </p:spTree>
    <p:extLst>
      <p:ext uri="{BB962C8B-B14F-4D97-AF65-F5344CB8AC3E}">
        <p14:creationId xmlns:p14="http://schemas.microsoft.com/office/powerpoint/2010/main" val="21698036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67</a:t>
            </a:fld>
            <a:endParaRPr lang="en-US"/>
          </a:p>
        </p:txBody>
      </p:sp>
    </p:spTree>
    <p:extLst>
      <p:ext uri="{BB962C8B-B14F-4D97-AF65-F5344CB8AC3E}">
        <p14:creationId xmlns:p14="http://schemas.microsoft.com/office/powerpoint/2010/main" val="25519445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68</a:t>
            </a:fld>
            <a:endParaRPr lang="en-US"/>
          </a:p>
        </p:txBody>
      </p:sp>
    </p:spTree>
    <p:extLst>
      <p:ext uri="{BB962C8B-B14F-4D97-AF65-F5344CB8AC3E}">
        <p14:creationId xmlns:p14="http://schemas.microsoft.com/office/powerpoint/2010/main" val="4125816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69</a:t>
            </a:fld>
            <a:endParaRPr lang="en-US"/>
          </a:p>
        </p:txBody>
      </p:sp>
    </p:spTree>
    <p:extLst>
      <p:ext uri="{BB962C8B-B14F-4D97-AF65-F5344CB8AC3E}">
        <p14:creationId xmlns:p14="http://schemas.microsoft.com/office/powerpoint/2010/main" val="20457163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70</a:t>
            </a:fld>
            <a:endParaRPr lang="en-US"/>
          </a:p>
        </p:txBody>
      </p:sp>
    </p:spTree>
    <p:extLst>
      <p:ext uri="{BB962C8B-B14F-4D97-AF65-F5344CB8AC3E}">
        <p14:creationId xmlns:p14="http://schemas.microsoft.com/office/powerpoint/2010/main" val="188207679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71</a:t>
            </a:fld>
            <a:endParaRPr lang="en-US"/>
          </a:p>
        </p:txBody>
      </p:sp>
    </p:spTree>
    <p:extLst>
      <p:ext uri="{BB962C8B-B14F-4D97-AF65-F5344CB8AC3E}">
        <p14:creationId xmlns:p14="http://schemas.microsoft.com/office/powerpoint/2010/main" val="6197901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72</a:t>
            </a:fld>
            <a:endParaRPr lang="en-US"/>
          </a:p>
        </p:txBody>
      </p:sp>
    </p:spTree>
    <p:extLst>
      <p:ext uri="{BB962C8B-B14F-4D97-AF65-F5344CB8AC3E}">
        <p14:creationId xmlns:p14="http://schemas.microsoft.com/office/powerpoint/2010/main" val="28772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10</a:t>
            </a:fld>
            <a:endParaRPr lang="en-US"/>
          </a:p>
        </p:txBody>
      </p:sp>
    </p:spTree>
    <p:extLst>
      <p:ext uri="{BB962C8B-B14F-4D97-AF65-F5344CB8AC3E}">
        <p14:creationId xmlns:p14="http://schemas.microsoft.com/office/powerpoint/2010/main" val="26426179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73</a:t>
            </a:fld>
            <a:endParaRPr lang="en-US"/>
          </a:p>
        </p:txBody>
      </p:sp>
    </p:spTree>
    <p:extLst>
      <p:ext uri="{BB962C8B-B14F-4D97-AF65-F5344CB8AC3E}">
        <p14:creationId xmlns:p14="http://schemas.microsoft.com/office/powerpoint/2010/main" val="42895584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74</a:t>
            </a:fld>
            <a:endParaRPr lang="en-US"/>
          </a:p>
        </p:txBody>
      </p:sp>
    </p:spTree>
    <p:extLst>
      <p:ext uri="{BB962C8B-B14F-4D97-AF65-F5344CB8AC3E}">
        <p14:creationId xmlns:p14="http://schemas.microsoft.com/office/powerpoint/2010/main" val="857503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75</a:t>
            </a:fld>
            <a:endParaRPr lang="en-US"/>
          </a:p>
        </p:txBody>
      </p:sp>
    </p:spTree>
    <p:extLst>
      <p:ext uri="{BB962C8B-B14F-4D97-AF65-F5344CB8AC3E}">
        <p14:creationId xmlns:p14="http://schemas.microsoft.com/office/powerpoint/2010/main" val="270870504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76</a:t>
            </a:fld>
            <a:endParaRPr lang="en-US"/>
          </a:p>
        </p:txBody>
      </p:sp>
    </p:spTree>
    <p:extLst>
      <p:ext uri="{BB962C8B-B14F-4D97-AF65-F5344CB8AC3E}">
        <p14:creationId xmlns:p14="http://schemas.microsoft.com/office/powerpoint/2010/main" val="76175662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77</a:t>
            </a:fld>
            <a:endParaRPr lang="en-US"/>
          </a:p>
        </p:txBody>
      </p:sp>
    </p:spTree>
    <p:extLst>
      <p:ext uri="{BB962C8B-B14F-4D97-AF65-F5344CB8AC3E}">
        <p14:creationId xmlns:p14="http://schemas.microsoft.com/office/powerpoint/2010/main" val="337368723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78</a:t>
            </a:fld>
            <a:endParaRPr lang="en-US"/>
          </a:p>
        </p:txBody>
      </p:sp>
    </p:spTree>
    <p:extLst>
      <p:ext uri="{BB962C8B-B14F-4D97-AF65-F5344CB8AC3E}">
        <p14:creationId xmlns:p14="http://schemas.microsoft.com/office/powerpoint/2010/main" val="416306230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79</a:t>
            </a:fld>
            <a:endParaRPr lang="en-US"/>
          </a:p>
        </p:txBody>
      </p:sp>
    </p:spTree>
    <p:extLst>
      <p:ext uri="{BB962C8B-B14F-4D97-AF65-F5344CB8AC3E}">
        <p14:creationId xmlns:p14="http://schemas.microsoft.com/office/powerpoint/2010/main" val="11743858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11</a:t>
            </a:fld>
            <a:endParaRPr lang="en-US"/>
          </a:p>
        </p:txBody>
      </p:sp>
    </p:spTree>
    <p:extLst>
      <p:ext uri="{BB962C8B-B14F-4D97-AF65-F5344CB8AC3E}">
        <p14:creationId xmlns:p14="http://schemas.microsoft.com/office/powerpoint/2010/main" val="2236955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   Outline the major events in the life of Jesus as described in the gospels</a:t>
            </a:r>
          </a:p>
          <a:p>
            <a:r>
              <a:rPr lang="en-US" dirty="0"/>
              <a:t>According to the gospels, Jesus was born in Bethlehem (c. 4 </a:t>
            </a:r>
            <a:r>
              <a:rPr lang="en-US" dirty="0" err="1"/>
              <a:t>bce</a:t>
            </a:r>
            <a:r>
              <a:rPr lang="en-US" dirty="0"/>
              <a:t> to 1 </a:t>
            </a:r>
            <a:r>
              <a:rPr lang="en-US" dirty="0" err="1"/>
              <a:t>ce</a:t>
            </a:r>
            <a:r>
              <a:rPr lang="en-US" dirty="0"/>
              <a:t>) where his mother, Mary (a virgin when she conceived him by the Holy Spirit), and Joseph, her husband, had traveled because of a census. Shepherds and Magi (sages from “the east”) came to pay their respects. When Jesus was about thirty he was baptized by John the Baptist and then undertook a forty-day retreat in the desert wilderness, fasting. Jesus then gathered his first disciples and traveled, preaching and performing miracles. He was regarded with suspicion by prominent Jewish groups of his time and the anti-institutional tenor of his teachings did not endear him to those in power. Pontius Pilate, the Roman governor, ordered his crucifixion. Jesus rose from his tomb two days later (the Resurrection) and after appearing to his disciples ascended into Heaven.</a:t>
            </a:r>
          </a:p>
          <a:p>
            <a:r>
              <a:rPr lang="en-US" dirty="0"/>
              <a:t>9.3   Discuss the significance of Paul in the early Christian Church</a:t>
            </a:r>
          </a:p>
          <a:p>
            <a:r>
              <a:rPr lang="en-US" dirty="0"/>
              <a:t>One of the persecutors of early Christians was Saul, a Pharisee tentmaker. After Jesus’ death he helped to throw many of his followers into prison. On the way to Damascus in search of more heretics, Saul met with the risen Christ and was transformed by the experience. He was baptized and immediately began promoting the Christian message under his new name, Paul. His missionary work traveling around the Mediterranean from 46 to 60 </a:t>
            </a:r>
            <a:r>
              <a:rPr lang="en-US" dirty="0" err="1"/>
              <a:t>ce</a:t>
            </a:r>
            <a:r>
              <a:rPr lang="en-US" dirty="0"/>
              <a:t> shaped and expanded the early Christian Church. He tried to convince Jews that Jesus was the Messiah they had been waiting for and also to sway Gentiles (worshipers of the old gods). Paul wrote some of the letters to early groups of Christians in the New Testament.</a:t>
            </a:r>
          </a:p>
        </p:txBody>
      </p:sp>
      <p:sp>
        <p:nvSpPr>
          <p:cNvPr id="4" name="Slide Number Placeholder 3"/>
          <p:cNvSpPr>
            <a:spLocks noGrp="1"/>
          </p:cNvSpPr>
          <p:nvPr>
            <p:ph type="sldNum" sz="quarter" idx="5"/>
          </p:nvPr>
        </p:nvSpPr>
        <p:spPr/>
        <p:txBody>
          <a:bodyPr/>
          <a:lstStyle/>
          <a:p>
            <a:fld id="{F6DFC774-9651-124E-92C8-AF35A15CD53D}" type="slidenum">
              <a:rPr lang="en-US" smtClean="0"/>
              <a:t>12</a:t>
            </a:fld>
            <a:endParaRPr lang="en-US"/>
          </a:p>
        </p:txBody>
      </p:sp>
    </p:spTree>
    <p:extLst>
      <p:ext uri="{BB962C8B-B14F-4D97-AF65-F5344CB8AC3E}">
        <p14:creationId xmlns:p14="http://schemas.microsoft.com/office/powerpoint/2010/main" val="3484630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2/28/2024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9</a:t>
            </a:r>
          </a:p>
        </p:txBody>
      </p:sp>
      <p:sp>
        <p:nvSpPr>
          <p:cNvPr id="3" name="Text Placeholder 2"/>
          <p:cNvSpPr>
            <a:spLocks noGrp="1"/>
          </p:cNvSpPr>
          <p:nvPr>
            <p:ph type="body" sz="quarter" idx="15"/>
          </p:nvPr>
        </p:nvSpPr>
        <p:spPr/>
        <p:txBody>
          <a:bodyPr/>
          <a:lstStyle/>
          <a:p>
            <a:r>
              <a:rPr lang="en-US" dirty="0"/>
              <a:t>Christianity II</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4482"/>
    </mc:Choice>
    <mc:Fallback xmlns="">
      <p:transition spd="slow" advTm="44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work of such reformers attracted other Christians; it led to the creation of a new branch of Christianity known as Protestantism. Because it advocated freedom of scriptural interpretation, many organized groups of congregations or denominations developed under the umbrella of Protestantism.</a:t>
            </a:r>
          </a:p>
        </p:txBody>
      </p:sp>
    </p:spTree>
    <p:extLst>
      <p:ext uri="{BB962C8B-B14F-4D97-AF65-F5344CB8AC3E}">
        <p14:creationId xmlns:p14="http://schemas.microsoft.com/office/powerpoint/2010/main" val="307319615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dirty="0"/>
              <a:t>In the sixteenth century, John Calvin built on the theory of salvation by faith alone and argued that salvation comes only through God’s grace; human actions are of no eternal significance.</a:t>
            </a:r>
          </a:p>
          <a:p>
            <a:r>
              <a:rPr lang="en-US" dirty="0"/>
              <a:t>Humans could recognize three signs of being saved: profession of faith, living an upright life, and participation in the sacraments.</a:t>
            </a:r>
          </a:p>
          <a:p>
            <a:r>
              <a:rPr lang="en-US" dirty="0"/>
              <a:t>Calvinism became the state religion of Scotland.</a:t>
            </a:r>
          </a:p>
        </p:txBody>
      </p:sp>
    </p:spTree>
    <p:extLst>
      <p:ext uri="{BB962C8B-B14F-4D97-AF65-F5344CB8AC3E}">
        <p14:creationId xmlns:p14="http://schemas.microsoft.com/office/powerpoint/2010/main" val="372447211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The Church of England also broke away from Rome. Now known as Anglicanism, it retains some Roman Catholic rituals but also shares characteristics of Protestantism.</a:t>
            </a:r>
          </a:p>
          <a:p>
            <a:r>
              <a:rPr lang="en-US" dirty="0"/>
              <a:t>Among its thirty-seven autonomous churches is the Protestant Episcopal Church in the United States.</a:t>
            </a:r>
          </a:p>
          <a:p>
            <a:r>
              <a:rPr lang="en-US" dirty="0"/>
              <a:t>Methodism is an offshoot of the Church of England that emphasizes personal holiness and methodical devotions.</a:t>
            </a:r>
          </a:p>
        </p:txBody>
      </p:sp>
    </p:spTree>
    <p:extLst>
      <p:ext uri="{BB962C8B-B14F-4D97-AF65-F5344CB8AC3E}">
        <p14:creationId xmlns:p14="http://schemas.microsoft.com/office/powerpoint/2010/main" val="185994515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Lutheranism grew out of Martin Luther’s reformation of the German church; it maintains a strong emphasis on liturgy and sacraments.</a:t>
            </a:r>
          </a:p>
          <a:p>
            <a:r>
              <a:rPr lang="en-US" dirty="0"/>
              <a:t>European political entities chose specific forms of Christianity as their official religions as the Protestant Reformation spread. Spain, France, and Italy remained Roman Catholic.</a:t>
            </a:r>
          </a:p>
        </p:txBody>
      </p:sp>
    </p:spTree>
    <p:extLst>
      <p:ext uri="{BB962C8B-B14F-4D97-AF65-F5344CB8AC3E}">
        <p14:creationId xmlns:p14="http://schemas.microsoft.com/office/powerpoint/2010/main" val="382300472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Two major Reformed Churches that developed from Calvinism were the Scottish movement Presbyterianism (congregations governed by presbyters) and Congregationalism (emphasizes independence of local churches and the priesthood of all members).</a:t>
            </a:r>
          </a:p>
        </p:txBody>
      </p:sp>
    </p:spTree>
    <p:extLst>
      <p:ext uri="{BB962C8B-B14F-4D97-AF65-F5344CB8AC3E}">
        <p14:creationId xmlns:p14="http://schemas.microsoft.com/office/powerpoint/2010/main" val="257553284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Unitarianism rejects the teachings of original sin, the Trinity, and the divinity of Jesus in favor of simple theism and imitation of Jesus.</a:t>
            </a:r>
          </a:p>
          <a:p>
            <a:r>
              <a:rPr lang="en-US" dirty="0"/>
              <a:t>Some major reformers rejected government endorsement of religion and insisted on the importance of adult commitment to Christianity.</a:t>
            </a:r>
          </a:p>
        </p:txBody>
      </p:sp>
    </p:spTree>
    <p:extLst>
      <p:ext uri="{BB962C8B-B14F-4D97-AF65-F5344CB8AC3E}">
        <p14:creationId xmlns:p14="http://schemas.microsoft.com/office/powerpoint/2010/main" val="2657929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Often called Anabaptists due to their rejection of the value of infant baptism, today’s Baptists, Mennonites, and Amish continue to represent this “Radical Reformation” tradition.</a:t>
            </a:r>
          </a:p>
          <a:p>
            <a:r>
              <a:rPr lang="en-US" dirty="0"/>
              <a:t>A related movement, the Quakers (formally known as the Religious Society of Friends), date from the seventeenth-century followers of George Fox.</a:t>
            </a:r>
          </a:p>
        </p:txBody>
      </p:sp>
    </p:spTree>
    <p:extLst>
      <p:ext uri="{BB962C8B-B14F-4D97-AF65-F5344CB8AC3E}">
        <p14:creationId xmlns:p14="http://schemas.microsoft.com/office/powerpoint/2010/main" val="417414595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Other Protestant groups originated in the nineteenth and twentieth centuries in the United States. Evangelical churches emphasize salvation by personal faith in Jesus, personal conversion, the centrality of the Bible, and preaching over ritual.</a:t>
            </a:r>
          </a:p>
        </p:txBody>
      </p:sp>
    </p:spTree>
    <p:extLst>
      <p:ext uri="{BB962C8B-B14F-4D97-AF65-F5344CB8AC3E}">
        <p14:creationId xmlns:p14="http://schemas.microsoft.com/office/powerpoint/2010/main" val="91425480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Seventh Day Adventists believe the Second Coming of Christ is near and regard the Bible as a guide to practice in anticipation of Christ’s return.</a:t>
            </a:r>
          </a:p>
          <a:p>
            <a:r>
              <a:rPr lang="en-US" dirty="0"/>
              <a:t>Jehovah’s Witnesses believe other Christian churches developed false doctrines from the second century onward.</a:t>
            </a:r>
          </a:p>
        </p:txBody>
      </p:sp>
    </p:spTree>
    <p:extLst>
      <p:ext uri="{BB962C8B-B14F-4D97-AF65-F5344CB8AC3E}">
        <p14:creationId xmlns:p14="http://schemas.microsoft.com/office/powerpoint/2010/main" val="364194558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Various Protestant missionary groups took their forms of Christianity to Africa and Asia, where new denominations have evolved, and South America, where Protestant groups are gaining strength in areas that had traditionally been Roman Catholic since the days of Spanish conquest.</a:t>
            </a:r>
          </a:p>
        </p:txBody>
      </p:sp>
    </p:spTree>
    <p:extLst>
      <p:ext uri="{BB962C8B-B14F-4D97-AF65-F5344CB8AC3E}">
        <p14:creationId xmlns:p14="http://schemas.microsoft.com/office/powerpoint/2010/main" val="394401276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3)</a:t>
            </a:r>
          </a:p>
        </p:txBody>
      </p:sp>
      <p:sp>
        <p:nvSpPr>
          <p:cNvPr id="5" name="Content Placeholder 4"/>
          <p:cNvSpPr>
            <a:spLocks noGrp="1"/>
          </p:cNvSpPr>
          <p:nvPr>
            <p:ph idx="1"/>
          </p:nvPr>
        </p:nvSpPr>
        <p:spPr>
          <a:xfrm>
            <a:off x="457200" y="1524000"/>
            <a:ext cx="8229600" cy="4525963"/>
          </a:xfrm>
        </p:spPr>
        <p:txBody>
          <a:bodyPr>
            <a:normAutofit lnSpcReduction="10000"/>
          </a:bodyPr>
          <a:lstStyle/>
          <a:p>
            <a:pPr marL="0" indent="0">
              <a:buNone/>
            </a:pPr>
            <a:r>
              <a:rPr lang="da-DK" b="1" dirty="0"/>
              <a:t>9.1</a:t>
            </a:r>
            <a:r>
              <a:rPr lang="da-DK" dirty="0"/>
              <a:t> </a:t>
            </a:r>
            <a:r>
              <a:rPr lang="en-US" dirty="0"/>
              <a:t>Discuss the four gospels on which Christian beliefs about the life and teachings of Jesus are founded.</a:t>
            </a:r>
          </a:p>
          <a:p>
            <a:pPr marL="0" indent="0">
              <a:buNone/>
            </a:pPr>
            <a:r>
              <a:rPr lang="en-US" b="1" dirty="0"/>
              <a:t>9.2</a:t>
            </a:r>
            <a:r>
              <a:rPr lang="en-US" dirty="0"/>
              <a:t> Outline the major events in the life of Jesus as described in the gospels.</a:t>
            </a:r>
          </a:p>
          <a:p>
            <a:pPr marL="0" indent="0">
              <a:buNone/>
            </a:pPr>
            <a:r>
              <a:rPr lang="en-US" b="1" dirty="0"/>
              <a:t>9.3</a:t>
            </a:r>
            <a:r>
              <a:rPr lang="en-US" dirty="0"/>
              <a:t> Discuss the significance of Paul in the early Christian Church.</a:t>
            </a:r>
          </a:p>
          <a:p>
            <a:pPr marL="0" indent="0">
              <a:buNone/>
            </a:pPr>
            <a:r>
              <a:rPr lang="en-US" b="1" dirty="0"/>
              <a:t>9.4</a:t>
            </a:r>
            <a:r>
              <a:rPr lang="en-US" dirty="0"/>
              <a:t> Summarize the division between the Eastern and Western Churches in the Middle Ages.</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22802"/>
    </mc:Choice>
    <mc:Fallback xmlns="">
      <p:transition spd="slow" advTm="228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Protestantism is quite diverse but most denominations share the belief that individual conscience and reason are guides to understanding scripture and that salvation comes from God’s grace through repentance and faith. They also emphasize the individual’s direct relationship to God.</a:t>
            </a:r>
          </a:p>
        </p:txBody>
      </p:sp>
    </p:spTree>
    <p:extLst>
      <p:ext uri="{BB962C8B-B14F-4D97-AF65-F5344CB8AC3E}">
        <p14:creationId xmlns:p14="http://schemas.microsoft.com/office/powerpoint/2010/main" val="308837517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dirty="0"/>
              <a:t>In contrast, the Roman Catholic Church teaches that the Church tradition and pronouncements of faith are authoritative, that salvation comes through faith and good works, and that the Church mediates between God and the faithful.</a:t>
            </a:r>
          </a:p>
          <a:p>
            <a:r>
              <a:rPr lang="en-US" dirty="0"/>
              <a:t>Protestant ministers may marry, while Catholic priests must remain celibate.</a:t>
            </a:r>
          </a:p>
          <a:p>
            <a:r>
              <a:rPr lang="en-US" dirty="0"/>
              <a:t>Protestants have redefined the Roman Catholic and Orthodox concepts of the sacraments.</a:t>
            </a:r>
          </a:p>
        </p:txBody>
      </p:sp>
    </p:spTree>
    <p:extLst>
      <p:ext uri="{BB962C8B-B14F-4D97-AF65-F5344CB8AC3E}">
        <p14:creationId xmlns:p14="http://schemas.microsoft.com/office/powerpoint/2010/main" val="1409305861"/>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Roman Catholic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Even before Luther’s efforts, calls for reform were being made within the Roman Catholic Church, leading to the Catholic Reformation, which brought about moral reform among the clergy, tightening of Church administration, and affirmation of the pope as earthly vicar of God and Jesus.</a:t>
            </a:r>
          </a:p>
        </p:txBody>
      </p:sp>
    </p:spTree>
    <p:extLst>
      <p:ext uri="{BB962C8B-B14F-4D97-AF65-F5344CB8AC3E}">
        <p14:creationId xmlns:p14="http://schemas.microsoft.com/office/powerpoint/2010/main" val="215763232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Roman Catholic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dirty="0"/>
              <a:t>The Council of Trent emphasized that its positions were authoritative truths or dogmas. The Council also reaffirmed </a:t>
            </a:r>
            <a:r>
              <a:rPr lang="en-US" b="1" dirty="0"/>
              <a:t>transubstantiation</a:t>
            </a:r>
            <a:r>
              <a:rPr lang="en-US" dirty="0"/>
              <a:t>, the belief that the bread and wine used in communion mysteriously transform into the body and blood of Christ.</a:t>
            </a:r>
          </a:p>
          <a:p>
            <a:r>
              <a:rPr lang="en-US" dirty="0"/>
              <a:t>New monastic orders such as the Jesuits began; Roman Catholicism was carried to the Western Hemisphere and the Philippines.</a:t>
            </a:r>
          </a:p>
        </p:txBody>
      </p:sp>
    </p:spTree>
    <p:extLst>
      <p:ext uri="{BB962C8B-B14F-4D97-AF65-F5344CB8AC3E}">
        <p14:creationId xmlns:p14="http://schemas.microsoft.com/office/powerpoint/2010/main" val="178929904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missionary enterprise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As European countries began to spread, they converted the conquered people to Christianity.</a:t>
            </a:r>
          </a:p>
          <a:p>
            <a:r>
              <a:rPr lang="en-US" dirty="0"/>
              <a:t>Missionaries were involved in the suppression of the indigenous in Latin America and spread of Christianity to other countries, like Laos, Myanmar (Burma), Cambodia, and ultimately Indochina.</a:t>
            </a:r>
          </a:p>
        </p:txBody>
      </p:sp>
    </p:spTree>
    <p:extLst>
      <p:ext uri="{BB962C8B-B14F-4D97-AF65-F5344CB8AC3E}">
        <p14:creationId xmlns:p14="http://schemas.microsoft.com/office/powerpoint/2010/main" val="180711283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Liberal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Enlightenment emphasis on reason challenged biblical miracles and revelations. </a:t>
            </a:r>
          </a:p>
          <a:p>
            <a:r>
              <a:rPr lang="en-US" sz="3200" b="0" i="0" u="none" strike="noStrike" baseline="0" dirty="0">
                <a:solidFill>
                  <a:srgbClr val="000000"/>
                </a:solidFill>
                <a:latin typeface="Times New Roman" panose="02020603050405020304" pitchFamily="18" charset="0"/>
              </a:rPr>
              <a:t>New scientific discoveries challenged traditional accounts of creation. </a:t>
            </a:r>
          </a:p>
          <a:p>
            <a:r>
              <a:rPr lang="en-US" sz="3200" b="0" i="0" u="none" strike="noStrike" baseline="0" dirty="0">
                <a:solidFill>
                  <a:srgbClr val="000000"/>
                </a:solidFill>
                <a:latin typeface="Times New Roman" panose="02020603050405020304" pitchFamily="18" charset="0"/>
              </a:rPr>
              <a:t>Some tried to reconcile faith and modern knowledge, while others focused on the conflict between faith and science. </a:t>
            </a:r>
          </a:p>
          <a:p>
            <a:endParaRPr lang="en-US" dirty="0"/>
          </a:p>
        </p:txBody>
      </p:sp>
    </p:spTree>
    <p:extLst>
      <p:ext uri="{BB962C8B-B14F-4D97-AF65-F5344CB8AC3E}">
        <p14:creationId xmlns:p14="http://schemas.microsoft.com/office/powerpoint/2010/main" val="12426663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Second Vatican Council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A nineteenth-century council of Roman Catholic hierarchs had reasserted the doctrine of papal infallibility: when the pope speaks from the seat of his authority (ex cathedra) on matters of faith and morals, he cannot err.</a:t>
            </a:r>
          </a:p>
        </p:txBody>
      </p:sp>
    </p:spTree>
    <p:extLst>
      <p:ext uri="{BB962C8B-B14F-4D97-AF65-F5344CB8AC3E}">
        <p14:creationId xmlns:p14="http://schemas.microsoft.com/office/powerpoint/2010/main" val="280764355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Second Vatican Council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In 1962, Pope John XXIII convened the Second Vatican Council (“Vatican II”). Changes arising from this council included translating the liturgy of the mass into local languages from Latin, incorporating more music into services, and encouraging more active participation from the laity.</a:t>
            </a:r>
            <a:endParaRPr lang="en-US" dirty="0"/>
          </a:p>
        </p:txBody>
      </p:sp>
    </p:spTree>
    <p:extLst>
      <p:ext uri="{BB962C8B-B14F-4D97-AF65-F5344CB8AC3E}">
        <p14:creationId xmlns:p14="http://schemas.microsoft.com/office/powerpoint/2010/main" val="99688566"/>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Second Vatican Council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rPr>
              <a:t>The Second Vatican Council also endorsed greater ecumenism, seeking rapprochement among the different branches of Christianity.</a:t>
            </a:r>
          </a:p>
          <a:p>
            <a:r>
              <a:rPr lang="en-US" sz="3200" b="0" i="0" u="none" strike="noStrike" baseline="0" dirty="0">
                <a:solidFill>
                  <a:srgbClr val="000000"/>
                </a:solidFill>
                <a:latin typeface="Times New Roman" panose="02020603050405020304" pitchFamily="18" charset="0"/>
              </a:rPr>
              <a:t>The Roman Catholic Church noted that the Holy Spirit is active in all Christian churches and acknowledged Judaism, Islam, and other world religions.</a:t>
            </a:r>
          </a:p>
          <a:p>
            <a:r>
              <a:rPr lang="en-US" sz="3200" b="0" i="0" u="none" strike="noStrike" baseline="0" dirty="0">
                <a:solidFill>
                  <a:srgbClr val="000000"/>
                </a:solidFill>
                <a:latin typeface="Times New Roman" panose="02020603050405020304" pitchFamily="18" charset="0"/>
              </a:rPr>
              <a:t>In the late twentieth century, the Vatican began to reverse the direction taken by Vatican II to a certain extent.</a:t>
            </a:r>
            <a:endParaRPr lang="en-US" dirty="0"/>
          </a:p>
        </p:txBody>
      </p:sp>
    </p:spTree>
    <p:extLst>
      <p:ext uri="{BB962C8B-B14F-4D97-AF65-F5344CB8AC3E}">
        <p14:creationId xmlns:p14="http://schemas.microsoft.com/office/powerpoint/2010/main" val="167638637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9.6 The Orthodox World Today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85000" lnSpcReduction="10000"/>
          </a:bodyPr>
          <a:lstStyle/>
          <a:p>
            <a:r>
              <a:rPr lang="en-US" sz="3200" b="0" i="0" u="none" strike="noStrike" baseline="0" dirty="0">
                <a:solidFill>
                  <a:srgbClr val="000000"/>
                </a:solidFill>
                <a:latin typeface="Times New Roman" panose="02020603050405020304" pitchFamily="18" charset="0"/>
              </a:rPr>
              <a:t>After the Church split, the Eastern Orthodox Church spread through Slavic and Mediterranean countries. Russia became known as the “third Rome.”</a:t>
            </a:r>
          </a:p>
          <a:p>
            <a:r>
              <a:rPr lang="en-US" sz="3200" b="0" i="0" u="none" strike="noStrike" baseline="0" dirty="0">
                <a:solidFill>
                  <a:srgbClr val="000000"/>
                </a:solidFill>
                <a:latin typeface="Times New Roman" panose="02020603050405020304" pitchFamily="18" charset="0"/>
              </a:rPr>
              <a:t>From the tenth century onward, Russian Orthodox Christianity was linked to Russian national history but was repressed by the twentieth-century Soviet government.</a:t>
            </a:r>
          </a:p>
          <a:p>
            <a:r>
              <a:rPr lang="en-US" sz="3200" b="0" i="0" u="none" strike="noStrike" baseline="0" dirty="0">
                <a:solidFill>
                  <a:srgbClr val="000000"/>
                </a:solidFill>
                <a:latin typeface="Times New Roman" panose="02020603050405020304" pitchFamily="18" charset="0"/>
              </a:rPr>
              <a:t>There are now fifteen self-governing Eastern Orthodox churches worldwide, each with its own leader, known as patriarch, metropolitan, or archbishop.</a:t>
            </a:r>
            <a:endParaRPr lang="en-US" dirty="0"/>
          </a:p>
        </p:txBody>
      </p:sp>
    </p:spTree>
    <p:extLst>
      <p:ext uri="{BB962C8B-B14F-4D97-AF65-F5344CB8AC3E}">
        <p14:creationId xmlns:p14="http://schemas.microsoft.com/office/powerpoint/2010/main" val="220073344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3)</a:t>
            </a:r>
          </a:p>
        </p:txBody>
      </p:sp>
      <p:sp>
        <p:nvSpPr>
          <p:cNvPr id="3" name="Content Placeholder 2"/>
          <p:cNvSpPr>
            <a:spLocks noGrp="1"/>
          </p:cNvSpPr>
          <p:nvPr>
            <p:ph idx="1"/>
          </p:nvPr>
        </p:nvSpPr>
        <p:spPr/>
        <p:txBody>
          <a:bodyPr>
            <a:normAutofit/>
          </a:bodyPr>
          <a:lstStyle/>
          <a:p>
            <a:pPr marL="0" indent="0">
              <a:buNone/>
            </a:pPr>
            <a:r>
              <a:rPr lang="en-US" b="1" dirty="0"/>
              <a:t>9.5</a:t>
            </a:r>
            <a:r>
              <a:rPr lang="en-US" dirty="0"/>
              <a:t> Identify the major reforms of the Protestant and Roman Catholic Reformations.</a:t>
            </a:r>
          </a:p>
          <a:p>
            <a:pPr marL="0" indent="0">
              <a:buNone/>
            </a:pPr>
            <a:r>
              <a:rPr lang="en-US" b="1" dirty="0"/>
              <a:t>9.6</a:t>
            </a:r>
            <a:r>
              <a:rPr lang="en-US" dirty="0"/>
              <a:t> Describe the distinctive features of Orthodox spirituality.</a:t>
            </a:r>
          </a:p>
          <a:p>
            <a:pPr marL="0" indent="0">
              <a:buNone/>
            </a:pPr>
            <a:r>
              <a:rPr lang="en-US" b="1" dirty="0"/>
              <a:t>9.7</a:t>
            </a:r>
            <a:r>
              <a:rPr lang="en-US" dirty="0"/>
              <a:t> Summarize the central beliefs in contemporary Christianity.</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5889"/>
    </mc:Choice>
    <mc:Fallback xmlns="">
      <p:transition spd="slow" advTm="5889"/>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9.6 The Orthodox World Today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majority of Orthodox Christians now live in Russia, the Balkan states, and Eastern Europe.</a:t>
            </a:r>
          </a:p>
          <a:p>
            <a:r>
              <a:rPr lang="en-US" sz="3200" b="0" i="0" u="none" strike="noStrike" baseline="0" dirty="0">
                <a:solidFill>
                  <a:srgbClr val="000000"/>
                </a:solidFill>
                <a:latin typeface="Times New Roman" panose="02020603050405020304" pitchFamily="18" charset="0"/>
              </a:rPr>
              <a:t>Autocephalous (independent) Churches include the large Church of Russia, which has its own Patriarchate in Moscow, plus Churches in Serbia, Bulgaria, Romania, Albania, Poland, and the Czech Republic</a:t>
            </a:r>
            <a:endParaRPr lang="en-US" dirty="0"/>
          </a:p>
        </p:txBody>
      </p:sp>
    </p:spTree>
    <p:extLst>
      <p:ext uri="{BB962C8B-B14F-4D97-AF65-F5344CB8AC3E}">
        <p14:creationId xmlns:p14="http://schemas.microsoft.com/office/powerpoint/2010/main" val="77952298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9.6 The Orthodox World Today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original Patriarchate still sits in Turkey in the ancient city of Constantinople (Istanbul), where the majority of citizens are Muslim and there are no Orthodox seminaries. This role dates back to the Desert Fathers. This Patriarchate is honored as “the first among equals” and has been the ecumenical Patriarch since the sixth century.</a:t>
            </a:r>
            <a:endParaRPr lang="en-US" dirty="0"/>
          </a:p>
        </p:txBody>
      </p:sp>
    </p:spTree>
    <p:extLst>
      <p:ext uri="{BB962C8B-B14F-4D97-AF65-F5344CB8AC3E}">
        <p14:creationId xmlns:p14="http://schemas.microsoft.com/office/powerpoint/2010/main" val="272256738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9.6 The Orthodox World Today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Patriarchate of Alexandria is based in Egypt and extends through all of Africa.</a:t>
            </a:r>
          </a:p>
          <a:p>
            <a:r>
              <a:rPr lang="en-US" sz="3200" b="0" i="0" u="none" strike="noStrike" baseline="0" dirty="0">
                <a:solidFill>
                  <a:srgbClr val="000000"/>
                </a:solidFill>
                <a:latin typeface="Times New Roman" panose="02020603050405020304" pitchFamily="18" charset="0"/>
              </a:rPr>
              <a:t>The Patriarchate of Antioch consists of Orthodox Christian Arabs in Syria and Lebanon.</a:t>
            </a:r>
          </a:p>
          <a:p>
            <a:r>
              <a:rPr lang="en-US" sz="3200" b="0" i="0" u="none" strike="noStrike" baseline="0" dirty="0">
                <a:solidFill>
                  <a:srgbClr val="000000"/>
                </a:solidFill>
                <a:latin typeface="Times New Roman" panose="02020603050405020304" pitchFamily="18" charset="0"/>
              </a:rPr>
              <a:t>The Patriarchate of Jerusalem is charged with guarding the Holy Places of Christianity.</a:t>
            </a:r>
            <a:endParaRPr lang="en-US" dirty="0"/>
          </a:p>
        </p:txBody>
      </p:sp>
    </p:spTree>
    <p:extLst>
      <p:ext uri="{BB962C8B-B14F-4D97-AF65-F5344CB8AC3E}">
        <p14:creationId xmlns:p14="http://schemas.microsoft.com/office/powerpoint/2010/main" val="270649817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dirty="0"/>
              <a:t>9.6 The Orthodox World Today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rPr>
              <a:t>The Greek Orthodox Church dominates life in Greece and in Cyprus, and the archbishop is traditionally the political leader of the people.</a:t>
            </a:r>
          </a:p>
          <a:p>
            <a:r>
              <a:rPr lang="en-US" sz="3200" b="0" i="0" u="none" strike="noStrike" baseline="0" dirty="0">
                <a:solidFill>
                  <a:srgbClr val="000000"/>
                </a:solidFill>
                <a:latin typeface="Times New Roman" panose="02020603050405020304" pitchFamily="18" charset="0"/>
              </a:rPr>
              <a:t>In 1970, the New York–based archdiocese, which covers the area of North and South America, was granted independence and now has more than four million members.</a:t>
            </a:r>
          </a:p>
          <a:p>
            <a:r>
              <a:rPr lang="en-US" sz="3200" b="0" i="0" u="none" strike="noStrike" baseline="0" dirty="0">
                <a:solidFill>
                  <a:srgbClr val="000000"/>
                </a:solidFill>
                <a:latin typeface="Times New Roman" panose="02020603050405020304" pitchFamily="18" charset="0"/>
              </a:rPr>
              <a:t>Orthodoxy was also established in China, Korea, Japan, and the indigenous in Alaska through missionary activity of the Russian Church.</a:t>
            </a:r>
            <a:endParaRPr lang="en-US" dirty="0"/>
          </a:p>
        </p:txBody>
      </p:sp>
    </p:spTree>
    <p:extLst>
      <p:ext uri="{BB962C8B-B14F-4D97-AF65-F5344CB8AC3E}">
        <p14:creationId xmlns:p14="http://schemas.microsoft.com/office/powerpoint/2010/main" val="161973906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Distinctive features of Orthodox spirituality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sz="3200" b="0" i="0" u="none" strike="noStrike" baseline="0" dirty="0">
                <a:solidFill>
                  <a:srgbClr val="000000"/>
                </a:solidFill>
                <a:latin typeface="Times New Roman" panose="02020603050405020304" pitchFamily="18" charset="0"/>
              </a:rPr>
              <a:t>The Orthodox Churches have generally tried to preserve the pattern of early Christianity. Synods—councils of officials—decide on any changes that affect all churches. While women may play roles in local church affairs, they may not be ordained as priests or serve in hierarchical capacities.</a:t>
            </a:r>
          </a:p>
          <a:p>
            <a:r>
              <a:rPr lang="en-US" sz="3200" b="0" i="0" u="none" strike="noStrike" baseline="0" dirty="0">
                <a:solidFill>
                  <a:srgbClr val="000000"/>
                </a:solidFill>
                <a:latin typeface="Times New Roman" panose="02020603050405020304" pitchFamily="18" charset="0"/>
              </a:rPr>
              <a:t>Orthodox Christians honor the Bible and the writings of saints of the Church such as the </a:t>
            </a:r>
            <a:r>
              <a:rPr lang="en-US" sz="3200" b="0" i="1" u="none" strike="noStrike" baseline="0" dirty="0" err="1">
                <a:solidFill>
                  <a:srgbClr val="000000"/>
                </a:solidFill>
                <a:latin typeface="Times New Roman" panose="02020603050405020304" pitchFamily="18" charset="0"/>
              </a:rPr>
              <a:t>Philokalia</a:t>
            </a:r>
            <a:r>
              <a:rPr lang="en-US" sz="3200" b="0" i="0" u="none" strike="noStrike" baseline="0" dirty="0">
                <a:solidFill>
                  <a:srgbClr val="000000"/>
                </a:solidFill>
                <a:latin typeface="Times New Roman" panose="02020603050405020304" pitchFamily="18" charset="0"/>
              </a:rPr>
              <a:t>, a collection of texts on the contemplative life for monastics and laypeople.</a:t>
            </a:r>
            <a:endParaRPr lang="en-US" dirty="0"/>
          </a:p>
        </p:txBody>
      </p:sp>
    </p:spTree>
    <p:extLst>
      <p:ext uri="{BB962C8B-B14F-4D97-AF65-F5344CB8AC3E}">
        <p14:creationId xmlns:p14="http://schemas.microsoft.com/office/powerpoint/2010/main" val="655605301"/>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Distinctive features of Orthodox spirituality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Repetition of the Jesus Prayer is a central practice. Humans may approach God directly.</a:t>
            </a:r>
          </a:p>
          <a:p>
            <a:r>
              <a:rPr lang="en-US" sz="3200" b="0" i="0" u="none" strike="noStrike" baseline="0" dirty="0">
                <a:solidFill>
                  <a:srgbClr val="000000"/>
                </a:solidFill>
                <a:latin typeface="Times New Roman" panose="02020603050405020304" pitchFamily="18" charset="0"/>
              </a:rPr>
              <a:t>Icons—stylized paintings of Jesus, Mary, and the saints—are venerated. Some are understood to have the power to heal illness.</a:t>
            </a:r>
          </a:p>
          <a:p>
            <a:r>
              <a:rPr lang="en-US" sz="3200" b="0" i="0" u="none" strike="noStrike" baseline="0" dirty="0">
                <a:solidFill>
                  <a:srgbClr val="000000"/>
                </a:solidFill>
                <a:latin typeface="Times New Roman" panose="02020603050405020304" pitchFamily="18" charset="0"/>
              </a:rPr>
              <a:t>In an Orthodox Church, major icons are kept on an iconostasis. Orthodox services include choir performances.</a:t>
            </a:r>
            <a:endParaRPr lang="en-US" dirty="0"/>
          </a:p>
        </p:txBody>
      </p:sp>
    </p:spTree>
    <p:extLst>
      <p:ext uri="{BB962C8B-B14F-4D97-AF65-F5344CB8AC3E}">
        <p14:creationId xmlns:p14="http://schemas.microsoft.com/office/powerpoint/2010/main" val="14848730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9.7 Central beliefs in contemporary Christianity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Most Christians would probably agree on a few basic motifs: the divine Sonship of Jesus, Jesus as the savior of the world sent by God to redeem people of their sins, his death, a substitutionary sacrifice, and the sinful character of humanity.</a:t>
            </a:r>
          </a:p>
        </p:txBody>
      </p:sp>
    </p:spTree>
    <p:extLst>
      <p:ext uri="{BB962C8B-B14F-4D97-AF65-F5344CB8AC3E}">
        <p14:creationId xmlns:p14="http://schemas.microsoft.com/office/powerpoint/2010/main" val="167534055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9.7 Central beliefs in contemporary Christianity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According to the doctrine of original sin, all humans are morally defective, having inherited a sinful nature from their ancestors.</a:t>
            </a:r>
          </a:p>
          <a:p>
            <a:r>
              <a:rPr lang="en-US" sz="3200" b="0" i="0" u="none" strike="noStrike" baseline="0" dirty="0">
                <a:solidFill>
                  <a:srgbClr val="000000"/>
                </a:solidFill>
                <a:latin typeface="Times New Roman" panose="02020603050405020304" pitchFamily="18" charset="0"/>
              </a:rPr>
              <a:t>Jesus is Savior and human being. Jesus is most associated with the virtue of love and is a model of sinlessness.</a:t>
            </a:r>
            <a:endParaRPr lang="en-US" dirty="0"/>
          </a:p>
        </p:txBody>
      </p:sp>
    </p:spTree>
    <p:extLst>
      <p:ext uri="{BB962C8B-B14F-4D97-AF65-F5344CB8AC3E}">
        <p14:creationId xmlns:p14="http://schemas.microsoft.com/office/powerpoint/2010/main" val="176661295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9.8 Sacred practices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primary practice of Christians is imitation of the model by which Jesus led his life.</a:t>
            </a:r>
          </a:p>
          <a:p>
            <a:r>
              <a:rPr lang="en-US" sz="3200" b="0" i="0" u="none" strike="noStrike" baseline="0" dirty="0">
                <a:solidFill>
                  <a:srgbClr val="000000"/>
                </a:solidFill>
                <a:latin typeface="Times New Roman" panose="02020603050405020304" pitchFamily="18" charset="0"/>
              </a:rPr>
              <a:t>In an attempt to be more like Jesus, spiritual practices have been developed, but these practices vary in different Christian traditions.</a:t>
            </a:r>
            <a:endParaRPr lang="en-US" dirty="0"/>
          </a:p>
        </p:txBody>
      </p:sp>
    </p:spTree>
    <p:extLst>
      <p:ext uri="{BB962C8B-B14F-4D97-AF65-F5344CB8AC3E}">
        <p14:creationId xmlns:p14="http://schemas.microsoft.com/office/powerpoint/2010/main" val="320508109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rPr>
              <a:t>Churches are the typical location of Christian worship. Public worship or liturgy usually follows a set pattern.</a:t>
            </a:r>
          </a:p>
          <a:p>
            <a:r>
              <a:rPr lang="en-US" sz="3200" b="0" i="0" u="none" strike="noStrike" baseline="0" dirty="0">
                <a:solidFill>
                  <a:srgbClr val="000000"/>
                </a:solidFill>
                <a:latin typeface="Times New Roman" panose="02020603050405020304" pitchFamily="18" charset="0"/>
              </a:rPr>
              <a:t>The central rites of Roman Catholicism and Orthodoxy are the seven sacraments (translated as “mystery”) of baptism, </a:t>
            </a:r>
            <a:r>
              <a:rPr lang="en-US" sz="3200" b="1" i="0" u="none" strike="noStrike" baseline="0" dirty="0">
                <a:solidFill>
                  <a:srgbClr val="000000"/>
                </a:solidFill>
                <a:latin typeface="Times New Roman" panose="02020603050405020304" pitchFamily="18" charset="0"/>
              </a:rPr>
              <a:t>confirmation</a:t>
            </a:r>
            <a:r>
              <a:rPr lang="en-US" sz="3200" b="0" i="0" u="none" strike="noStrike" baseline="0" dirty="0">
                <a:solidFill>
                  <a:srgbClr val="000000"/>
                </a:solidFill>
                <a:latin typeface="Times New Roman" panose="02020603050405020304" pitchFamily="18" charset="0"/>
              </a:rPr>
              <a:t>, Eucharist, penance, extreme unction, holy orders, and matrimony.</a:t>
            </a:r>
          </a:p>
          <a:p>
            <a:r>
              <a:rPr lang="en-US" sz="3200" b="0" i="0" u="none" strike="noStrike" baseline="0" dirty="0">
                <a:solidFill>
                  <a:srgbClr val="000000"/>
                </a:solidFill>
                <a:latin typeface="Times New Roman" panose="02020603050405020304" pitchFamily="18" charset="0"/>
              </a:rPr>
              <a:t>The sacraments are understood to communicate the mystery of Christ to worshipers.</a:t>
            </a:r>
            <a:endParaRPr lang="en-US" dirty="0"/>
          </a:p>
        </p:txBody>
      </p:sp>
    </p:spTree>
    <p:extLst>
      <p:ext uri="{BB962C8B-B14F-4D97-AF65-F5344CB8AC3E}">
        <p14:creationId xmlns:p14="http://schemas.microsoft.com/office/powerpoint/2010/main" val="143481988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(3 of 3)</a:t>
            </a:r>
          </a:p>
        </p:txBody>
      </p:sp>
      <p:sp>
        <p:nvSpPr>
          <p:cNvPr id="3" name="Content Placeholder 2"/>
          <p:cNvSpPr>
            <a:spLocks noGrp="1"/>
          </p:cNvSpPr>
          <p:nvPr>
            <p:ph idx="1"/>
          </p:nvPr>
        </p:nvSpPr>
        <p:spPr/>
        <p:txBody>
          <a:bodyPr>
            <a:normAutofit/>
          </a:bodyPr>
          <a:lstStyle/>
          <a:p>
            <a:pPr marL="0" indent="0">
              <a:buNone/>
            </a:pPr>
            <a:r>
              <a:rPr lang="en-US" b="1" dirty="0"/>
              <a:t>9.8</a:t>
            </a:r>
            <a:r>
              <a:rPr lang="en-US" dirty="0"/>
              <a:t> Define “sacrament” and outline the seven sacraments observed by the Roman Catholic and Eastern Orthodox Churches.</a:t>
            </a:r>
          </a:p>
          <a:p>
            <a:pPr marL="0" indent="0">
              <a:buNone/>
            </a:pPr>
            <a:r>
              <a:rPr lang="en-US" b="1" dirty="0"/>
              <a:t>9.9</a:t>
            </a:r>
            <a:r>
              <a:rPr lang="en-US" dirty="0"/>
              <a:t> Differentiate between evangelicalism and Spirit-oriented movements.</a:t>
            </a:r>
          </a:p>
        </p:txBody>
      </p:sp>
    </p:spTree>
    <p:extLst>
      <p:ext uri="{BB962C8B-B14F-4D97-AF65-F5344CB8AC3E}">
        <p14:creationId xmlns:p14="http://schemas.microsoft.com/office/powerpoint/2010/main" val="1965902038"/>
      </p:ext>
    </p:extLst>
  </p:cSld>
  <p:clrMapOvr>
    <a:masterClrMapping/>
  </p:clrMapOvr>
  <mc:AlternateContent xmlns:mc="http://schemas.openxmlformats.org/markup-compatibility/2006" xmlns:p14="http://schemas.microsoft.com/office/powerpoint/2010/main">
    <mc:Choice Requires="p14">
      <p:transition spd="slow" p14:dur="2000" advTm="7419"/>
    </mc:Choice>
    <mc:Fallback xmlns="">
      <p:transition spd="slow" advTm="7419"/>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Protestant churches accept only baptism and the Eucharist as sacraments and have a less mystical understanding of their significance.</a:t>
            </a:r>
          </a:p>
          <a:p>
            <a:r>
              <a:rPr lang="en-US" sz="3200" b="0" i="0" u="none" strike="noStrike" baseline="0" dirty="0">
                <a:solidFill>
                  <a:srgbClr val="000000"/>
                </a:solidFill>
                <a:latin typeface="Times New Roman" panose="02020603050405020304" pitchFamily="18" charset="0"/>
              </a:rPr>
              <a:t>For most forms of Christianity the central sacrament is the Eucharist. Bread and wine are received as the body and blood of Christ (interpretations of what precisely this involves vary), a communion with Christ.</a:t>
            </a:r>
            <a:endParaRPr lang="en-US" dirty="0"/>
          </a:p>
        </p:txBody>
      </p:sp>
    </p:spTree>
    <p:extLst>
      <p:ext uri="{BB962C8B-B14F-4D97-AF65-F5344CB8AC3E}">
        <p14:creationId xmlns:p14="http://schemas.microsoft.com/office/powerpoint/2010/main" val="81026657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Traditionally, Catholics were taught to confess their sins to a priest before taking communion in the sacrament of penance or reconciliation. Orthodox Christians are to spend several days in contrition and fasting before taking communion.</a:t>
            </a:r>
            <a:endParaRPr lang="en-US" dirty="0"/>
          </a:p>
        </p:txBody>
      </p:sp>
    </p:spTree>
    <p:extLst>
      <p:ext uri="{BB962C8B-B14F-4D97-AF65-F5344CB8AC3E}">
        <p14:creationId xmlns:p14="http://schemas.microsoft.com/office/powerpoint/2010/main" val="313590362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rPr>
              <a:t>Church services for most Christians involve readings from the Old and New Testaments and the singing of hymns and may also include a creedal statement and money offerings. The priest or minister may give a sermon or homily.</a:t>
            </a:r>
          </a:p>
          <a:p>
            <a:r>
              <a:rPr lang="en-US" sz="3200" b="0" i="0" u="none" strike="noStrike" baseline="0" dirty="0">
                <a:solidFill>
                  <a:srgbClr val="000000"/>
                </a:solidFill>
                <a:latin typeface="Times New Roman" panose="02020603050405020304" pitchFamily="18" charset="0"/>
              </a:rPr>
              <a:t>A recent innovation in both Catholic and Protestant churches is the “sharing of the peace” when congregants hug or shake hands with those near them, saying “The Peace of Christ be with you” and replying, “and also with you.”</a:t>
            </a:r>
            <a:endParaRPr lang="en-US" dirty="0"/>
          </a:p>
        </p:txBody>
      </p:sp>
    </p:spTree>
    <p:extLst>
      <p:ext uri="{BB962C8B-B14F-4D97-AF65-F5344CB8AC3E}">
        <p14:creationId xmlns:p14="http://schemas.microsoft.com/office/powerpoint/2010/main" val="404453356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In Roman Catholicism and Protestantism, the ceremony of confirmation marks young people’s personal commitment to Christian life.</a:t>
            </a:r>
          </a:p>
          <a:p>
            <a:r>
              <a:rPr lang="en-US" sz="3200" b="0" i="0" u="none" strike="noStrike" baseline="0" dirty="0">
                <a:solidFill>
                  <a:srgbClr val="000000"/>
                </a:solidFill>
                <a:latin typeface="Times New Roman" panose="02020603050405020304" pitchFamily="18" charset="0"/>
              </a:rPr>
              <a:t>Some Christians observe special days of fasting.</a:t>
            </a:r>
            <a:endParaRPr lang="en-US" dirty="0"/>
          </a:p>
        </p:txBody>
      </p:sp>
    </p:spTree>
    <p:extLst>
      <p:ext uri="{BB962C8B-B14F-4D97-AF65-F5344CB8AC3E}">
        <p14:creationId xmlns:p14="http://schemas.microsoft.com/office/powerpoint/2010/main" val="143830901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Worship services and sacraments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sacrament of baptism may involve full immersion in water or more commonly sprinkling sanctified water on the head. Though baptism is usually performed on infants, some groups such as the Baptists argue that there is no biblical basis for this practice and therefore reserve it for adults</a:t>
            </a:r>
            <a:endParaRPr lang="en-US" dirty="0"/>
          </a:p>
        </p:txBody>
      </p:sp>
    </p:spTree>
    <p:extLst>
      <p:ext uri="{BB962C8B-B14F-4D97-AF65-F5344CB8AC3E}">
        <p14:creationId xmlns:p14="http://schemas.microsoft.com/office/powerpoint/2010/main" val="314057595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The liturgical year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sz="3200" b="0" i="0" u="none" strike="noStrike" baseline="0" dirty="0">
                <a:solidFill>
                  <a:srgbClr val="000000"/>
                </a:solidFill>
                <a:latin typeface="Times New Roman" panose="02020603050405020304" pitchFamily="18" charset="0"/>
              </a:rPr>
              <a:t>Christmas is the celebration of Jesus’ birth on earth.</a:t>
            </a:r>
          </a:p>
          <a:p>
            <a:r>
              <a:rPr lang="en-US" sz="3200" b="0" i="0" u="none" strike="noStrike" baseline="0" dirty="0">
                <a:solidFill>
                  <a:srgbClr val="000000"/>
                </a:solidFill>
                <a:latin typeface="Times New Roman" panose="02020603050405020304" pitchFamily="18" charset="0"/>
              </a:rPr>
              <a:t>Epiphany (manifestation, showing forth) celebrates Jesus’ recognition by the Magi, his acknowledgement as Messiah and Son of God when baptized by John the Baptist, and his turning water into wine. Epiphany was more important than Christmas in early Christianity; the dating of Christmas around the winter solstice allowed Christianity to take over older pagan rites.</a:t>
            </a:r>
            <a:endParaRPr lang="en-US" dirty="0"/>
          </a:p>
        </p:txBody>
      </p:sp>
    </p:spTree>
    <p:extLst>
      <p:ext uri="{BB962C8B-B14F-4D97-AF65-F5344CB8AC3E}">
        <p14:creationId xmlns:p14="http://schemas.microsoft.com/office/powerpoint/2010/main" val="117176805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The liturgical year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Advent is the month proceeding Christmas, meant as a time of joyous anticipation, but in industrialized countries, it is more likely to be marked by marketing and buying gifts.</a:t>
            </a:r>
            <a:endParaRPr lang="en-US" dirty="0"/>
          </a:p>
        </p:txBody>
      </p:sp>
    </p:spTree>
    <p:extLst>
      <p:ext uri="{BB962C8B-B14F-4D97-AF65-F5344CB8AC3E}">
        <p14:creationId xmlns:p14="http://schemas.microsoft.com/office/powerpoint/2010/main" val="95548662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The liturgical year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Easter is the most religiously significant event in the Christian liturgical year. It commemorates Jesus’ death on Good Friday and Resurrection on Easter Sunday (celebrated on different days by the Eastern and Western Churches).</a:t>
            </a:r>
            <a:endParaRPr lang="en-US" dirty="0"/>
          </a:p>
        </p:txBody>
      </p:sp>
    </p:spTree>
    <p:extLst>
      <p:ext uri="{BB962C8B-B14F-4D97-AF65-F5344CB8AC3E}">
        <p14:creationId xmlns:p14="http://schemas.microsoft.com/office/powerpoint/2010/main" val="3787709866"/>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The liturgical year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sz="3200" b="0" i="0" u="none" strike="noStrike" baseline="0" dirty="0">
                <a:solidFill>
                  <a:srgbClr val="000000"/>
                </a:solidFill>
                <a:latin typeface="Times New Roman" panose="02020603050405020304" pitchFamily="18" charset="0"/>
              </a:rPr>
              <a:t>Easter continues earlier rites associated with the vernal equinox, the end of winter, and also Pesach.</a:t>
            </a:r>
          </a:p>
          <a:p>
            <a:r>
              <a:rPr lang="en-US" dirty="0"/>
              <a:t>It is preceded by Lent, forty days of repentance and fasting, which in the West begin with Ash Wednesday.</a:t>
            </a:r>
          </a:p>
          <a:p>
            <a:r>
              <a:rPr lang="en-US" dirty="0"/>
              <a:t>Some Christians celebrate the bodily Ascension of Jesus into heaven either on the Thursday forty days after Easter or on the following Sunday.</a:t>
            </a:r>
          </a:p>
        </p:txBody>
      </p:sp>
    </p:spTree>
    <p:extLst>
      <p:ext uri="{BB962C8B-B14F-4D97-AF65-F5344CB8AC3E}">
        <p14:creationId xmlns:p14="http://schemas.microsoft.com/office/powerpoint/2010/main" val="122312935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The liturgical year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Christians continued the Jewish holiday Shavuot fifty days after Passover but recast it as Pentecost, a commemoration of the descent of the Holy Spirit on Jesus’ disciples after his death and resurrection.</a:t>
            </a:r>
          </a:p>
          <a:p>
            <a:r>
              <a:rPr lang="en-US" sz="3200" b="0" i="0" u="none" strike="noStrike" baseline="0" dirty="0">
                <a:solidFill>
                  <a:srgbClr val="000000"/>
                </a:solidFill>
                <a:latin typeface="Times New Roman" panose="02020603050405020304" pitchFamily="18" charset="0"/>
              </a:rPr>
              <a:t>Some Churches (particularly Eastern) also celebrate the Transfiguration of Jesus on the mountain and the Assumption of Mary.</a:t>
            </a:r>
            <a:endParaRPr lang="en-US" dirty="0"/>
          </a:p>
        </p:txBody>
      </p:sp>
    </p:spTree>
    <p:extLst>
      <p:ext uri="{BB962C8B-B14F-4D97-AF65-F5344CB8AC3E}">
        <p14:creationId xmlns:p14="http://schemas.microsoft.com/office/powerpoint/2010/main" val="330443506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In the late fifteenth century, some Christians began to compare early Christianity with the Roman Catholic Church version of Christianity.</a:t>
            </a:r>
          </a:p>
          <a:p>
            <a:r>
              <a:rPr lang="en-US" dirty="0"/>
              <a:t>The selling of indulgences (remission of the punishment of sin by clergy in exchange for payment or services), the sale of relics, and other commercial enterprises disillusioned some.</a:t>
            </a:r>
          </a:p>
        </p:txBody>
      </p:sp>
    </p:spTree>
    <p:extLst>
      <p:ext uri="{BB962C8B-B14F-4D97-AF65-F5344CB8AC3E}">
        <p14:creationId xmlns:p14="http://schemas.microsoft.com/office/powerpoint/2010/main" val="1610597684"/>
      </p:ext>
    </p:extLst>
  </p:cSld>
  <p:clrMapOvr>
    <a:masterClrMapping/>
  </p:clrMapOvr>
  <mc:AlternateContent xmlns:mc="http://schemas.openxmlformats.org/markup-compatibility/2006" xmlns:p14="http://schemas.microsoft.com/office/powerpoint/2010/main">
    <mc:Choice Requires="p14">
      <p:transition spd="slow" p14:dur="2000" advTm="72922"/>
    </mc:Choice>
    <mc:Fallback xmlns="">
      <p:transition spd="slow" advTm="72922"/>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Contemplative prayer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The pace of modern life has led some Christians to seek quiet reflection.</a:t>
            </a:r>
          </a:p>
          <a:p>
            <a:r>
              <a:rPr lang="en-US" sz="3200" b="0" i="0" u="none" strike="noStrike" baseline="0" dirty="0">
                <a:solidFill>
                  <a:srgbClr val="000000"/>
                </a:solidFill>
                <a:latin typeface="Times New Roman" panose="02020603050405020304" pitchFamily="18" charset="0"/>
              </a:rPr>
              <a:t>Some, such as Thomas Merton, turned to Asian contemplative traditions, not realizing that Christianity had its own mystical traditions.</a:t>
            </a:r>
            <a:endParaRPr lang="en-US" dirty="0"/>
          </a:p>
        </p:txBody>
      </p:sp>
    </p:spTree>
    <p:extLst>
      <p:ext uri="{BB962C8B-B14F-4D97-AF65-F5344CB8AC3E}">
        <p14:creationId xmlns:p14="http://schemas.microsoft.com/office/powerpoint/2010/main" val="40949182"/>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Contemplative prayer</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Some Catholics and Anglicans practice meditation through the Stations of the Cross, fourteen plaques or paintings showing scenes from Jesus’ death.</a:t>
            </a:r>
          </a:p>
          <a:p>
            <a:r>
              <a:rPr lang="en-US" sz="3200" b="0" i="0" u="none" strike="noStrike" baseline="0" dirty="0">
                <a:solidFill>
                  <a:srgbClr val="000000"/>
                </a:solidFill>
                <a:latin typeface="Times New Roman" panose="02020603050405020304" pitchFamily="18" charset="0"/>
              </a:rPr>
              <a:t>Repetition of the Jesus Prayer is the central contemplative practice in Orthodoxy.</a:t>
            </a:r>
            <a:endParaRPr lang="en-US" dirty="0"/>
          </a:p>
        </p:txBody>
      </p:sp>
    </p:spTree>
    <p:extLst>
      <p:ext uri="{BB962C8B-B14F-4D97-AF65-F5344CB8AC3E}">
        <p14:creationId xmlns:p14="http://schemas.microsoft.com/office/powerpoint/2010/main" val="146414441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Veneration of saints and angels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Roman Catholic, Orthodox, and Anglican Christians honor their spiritual heroes as saints.</a:t>
            </a:r>
          </a:p>
          <a:p>
            <a:r>
              <a:rPr lang="en-US" sz="3200" b="0" i="0" u="none" strike="noStrike" baseline="0" dirty="0">
                <a:solidFill>
                  <a:srgbClr val="000000"/>
                </a:solidFill>
                <a:latin typeface="Times New Roman" panose="02020603050405020304" pitchFamily="18" charset="0"/>
              </a:rPr>
              <a:t>These are men and women who are recognized as so holy that the divine life of Christ is particularly evident in them.</a:t>
            </a:r>
          </a:p>
          <a:p>
            <a:r>
              <a:rPr lang="en-US" sz="3200" b="0" i="0" u="none" strike="noStrike" baseline="0" dirty="0">
                <a:solidFill>
                  <a:srgbClr val="000000"/>
                </a:solidFill>
                <a:latin typeface="Times New Roman" panose="02020603050405020304" pitchFamily="18" charset="0"/>
              </a:rPr>
              <a:t>Most venerated of all the saints is Mary, the mother of Jesus.</a:t>
            </a:r>
            <a:endParaRPr lang="en-US" dirty="0"/>
          </a:p>
        </p:txBody>
      </p:sp>
    </p:spTree>
    <p:extLst>
      <p:ext uri="{BB962C8B-B14F-4D97-AF65-F5344CB8AC3E}">
        <p14:creationId xmlns:p14="http://schemas.microsoft.com/office/powerpoint/2010/main" val="415598606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Veneration of saints and angels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While Mary has not been a central figure in historical theological disputes, she is much beloved at the grassroots level.</a:t>
            </a:r>
          </a:p>
          <a:p>
            <a:r>
              <a:rPr lang="en-US" sz="3200" b="0" i="0" u="none" strike="noStrike" baseline="0" dirty="0">
                <a:solidFill>
                  <a:srgbClr val="000000"/>
                </a:solidFill>
                <a:latin typeface="Times New Roman" panose="02020603050405020304" pitchFamily="18" charset="0"/>
              </a:rPr>
              <a:t>Some think that devotion to Mary has its origins in earlier mother goddess worship.</a:t>
            </a:r>
          </a:p>
          <a:p>
            <a:r>
              <a:rPr lang="en-US" sz="3200" b="0" i="0" u="none" strike="noStrike" baseline="0" dirty="0">
                <a:solidFill>
                  <a:srgbClr val="000000"/>
                </a:solidFill>
                <a:latin typeface="Times New Roman" panose="02020603050405020304" pitchFamily="18" charset="0"/>
              </a:rPr>
              <a:t>The story of the Annunciation describes an angel appearing to Mary to tell her she will have a child conceived by the Holy Spirit.</a:t>
            </a:r>
            <a:endParaRPr lang="en-US" dirty="0"/>
          </a:p>
        </p:txBody>
      </p:sp>
    </p:spTree>
    <p:extLst>
      <p:ext uri="{BB962C8B-B14F-4D97-AF65-F5344CB8AC3E}">
        <p14:creationId xmlns:p14="http://schemas.microsoft.com/office/powerpoint/2010/main" val="99179585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Veneration of saints and angels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Mary may be called the New Eve, who submitted to God, unlike the first Eve who disobeyed God. Orthodox and Catholic tradition refer to Mary as Mother of God. Roman Catholicism teaches that Mary herself was conceived without original sin (</a:t>
            </a:r>
            <a:r>
              <a:rPr lang="en-US" sz="3200" b="1" i="0" u="none" strike="noStrike" baseline="0" dirty="0">
                <a:solidFill>
                  <a:srgbClr val="000000"/>
                </a:solidFill>
                <a:latin typeface="Times New Roman" panose="02020603050405020304" pitchFamily="18" charset="0"/>
              </a:rPr>
              <a:t>Immaculate Conception</a:t>
            </a:r>
            <a:r>
              <a:rPr lang="en-US" sz="3200" b="0" i="0" u="none" strike="noStrike" baseline="0" dirty="0">
                <a:solidFill>
                  <a:srgbClr val="000000"/>
                </a:solidFill>
                <a:latin typeface="Times New Roman" panose="02020603050405020304" pitchFamily="18" charset="0"/>
              </a:rPr>
              <a:t>), that she remained a virgin, and that she ascended bodily to heaven after her physical death.</a:t>
            </a:r>
            <a:endParaRPr lang="en-US" dirty="0"/>
          </a:p>
        </p:txBody>
      </p:sp>
    </p:spTree>
    <p:extLst>
      <p:ext uri="{BB962C8B-B14F-4D97-AF65-F5344CB8AC3E}">
        <p14:creationId xmlns:p14="http://schemas.microsoft.com/office/powerpoint/2010/main" val="160297649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Veneration of saints and angels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Mary has been known to appear to believers around the world, whether in visions, oddly shaped fruits and vegetables, or office windows, and such places become pilgrimage sites.</a:t>
            </a:r>
          </a:p>
          <a:p>
            <a:r>
              <a:rPr lang="en-US" sz="3200" b="0" i="0" u="none" strike="noStrike" baseline="0" dirty="0">
                <a:solidFill>
                  <a:srgbClr val="000000"/>
                </a:solidFill>
                <a:latin typeface="Times New Roman" panose="02020603050405020304" pitchFamily="18" charset="0"/>
              </a:rPr>
              <a:t>The Roman Catholic and Orthodox Churches also honor other saints, canonized after scrutiny of their Christian virtue.</a:t>
            </a:r>
            <a:endParaRPr lang="en-US" dirty="0"/>
          </a:p>
        </p:txBody>
      </p:sp>
    </p:spTree>
    <p:extLst>
      <p:ext uri="{BB962C8B-B14F-4D97-AF65-F5344CB8AC3E}">
        <p14:creationId xmlns:p14="http://schemas.microsoft.com/office/powerpoint/2010/main" val="417691831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9.8 Sacred practices</a:t>
            </a:r>
            <a:br>
              <a:rPr lang="en-US" sz="3600" dirty="0"/>
            </a:br>
            <a:r>
              <a:rPr lang="en-US" sz="3600" dirty="0"/>
              <a:t>Veneration of saints and angels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rPr>
              <a:t>Orthodox Christians are given a saint’s name at baptism. Saints may be known for particular areas of expertise; St. Anthony of Padua, for example, is invoked to help find lost items.</a:t>
            </a:r>
          </a:p>
          <a:p>
            <a:r>
              <a:rPr lang="en-US" sz="3200" b="0" i="0" u="none" strike="noStrike" baseline="0" dirty="0">
                <a:solidFill>
                  <a:srgbClr val="000000"/>
                </a:solidFill>
                <a:latin typeface="Times New Roman" panose="02020603050405020304" pitchFamily="18" charset="0"/>
              </a:rPr>
              <a:t>Relics—usually body parts or clothes of saints—are understood to radiate the saint’s power and may be displayed for veneration. Roman Catholics and Orthodox Christians also believe in angels, spiritual beings who act as messengers between humans and God.</a:t>
            </a:r>
            <a:endParaRPr lang="en-US" dirty="0"/>
          </a:p>
        </p:txBody>
      </p:sp>
    </p:spTree>
    <p:extLst>
      <p:ext uri="{BB962C8B-B14F-4D97-AF65-F5344CB8AC3E}">
        <p14:creationId xmlns:p14="http://schemas.microsoft.com/office/powerpoint/2010/main" val="3118487991"/>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sz="3200" b="0" i="0" u="none" strike="noStrike" baseline="0" dirty="0">
                <a:solidFill>
                  <a:srgbClr val="000000"/>
                </a:solidFill>
                <a:latin typeface="Times New Roman" panose="02020603050405020304" pitchFamily="18" charset="0"/>
              </a:rPr>
              <a:t>Christianity is losing ground in some areas and growing in others.</a:t>
            </a:r>
          </a:p>
          <a:p>
            <a:r>
              <a:rPr lang="en-US" sz="3200" b="0" i="0" u="none" strike="noStrike" baseline="0" dirty="0">
                <a:solidFill>
                  <a:srgbClr val="000000"/>
                </a:solidFill>
                <a:latin typeface="Times New Roman" panose="02020603050405020304" pitchFamily="18" charset="0"/>
              </a:rPr>
              <a:t>The fall of Communism in the former Soviet Union and its satellites have brought a reopening and renovation of many churches and a renewed spirituality among the people.</a:t>
            </a:r>
          </a:p>
          <a:p>
            <a:r>
              <a:rPr lang="en-US" sz="3200" b="0" i="0" u="none" strike="noStrike" baseline="0" dirty="0">
                <a:solidFill>
                  <a:srgbClr val="000000"/>
                </a:solidFill>
                <a:latin typeface="Times New Roman" panose="02020603050405020304" pitchFamily="18" charset="0"/>
              </a:rPr>
              <a:t>Ecumenical Patriarch Bartholomew, the Archbishop of Constantinople and known as the “Green” Patriarch for his environmental activism, has had a significant role in improving dialogue between Roman Catholics and Protestants.</a:t>
            </a:r>
            <a:endParaRPr lang="en-US" dirty="0"/>
          </a:p>
        </p:txBody>
      </p:sp>
    </p:spTree>
    <p:extLst>
      <p:ext uri="{BB962C8B-B14F-4D97-AF65-F5344CB8AC3E}">
        <p14:creationId xmlns:p14="http://schemas.microsoft.com/office/powerpoint/2010/main" val="296305058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rPr>
              <a:t>Since the Egyptian Revolution in Egypt in 2011, Coptic Christians have been attacked and murdered or been forced to convert to Islam.</a:t>
            </a:r>
          </a:p>
          <a:p>
            <a:r>
              <a:rPr lang="en-US" sz="3200" b="0" i="0" u="none" strike="noStrike" baseline="0" dirty="0">
                <a:solidFill>
                  <a:srgbClr val="000000"/>
                </a:solidFill>
                <a:latin typeface="Times New Roman" panose="02020603050405020304" pitchFamily="18" charset="0"/>
              </a:rPr>
              <a:t>Very few Christians are left in Iraq and Libya; more have fled Syria to escape the violence.</a:t>
            </a:r>
            <a:endParaRPr lang="en-US" dirty="0"/>
          </a:p>
        </p:txBody>
      </p:sp>
    </p:spTree>
    <p:extLst>
      <p:ext uri="{BB962C8B-B14F-4D97-AF65-F5344CB8AC3E}">
        <p14:creationId xmlns:p14="http://schemas.microsoft.com/office/powerpoint/2010/main" val="160088769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sz="3200" b="0" i="0" u="none" strike="noStrike" baseline="0" dirty="0">
                <a:solidFill>
                  <a:srgbClr val="000000"/>
                </a:solidFill>
                <a:latin typeface="Times New Roman" panose="02020603050405020304" pitchFamily="18" charset="0"/>
              </a:rPr>
              <a:t>There is conflict in the Roman Catholic Church between conservatives and liberals.</a:t>
            </a:r>
          </a:p>
          <a:p>
            <a:r>
              <a:rPr lang="en-US" sz="3200" b="0" i="0" u="none" strike="noStrike" baseline="0" dirty="0">
                <a:solidFill>
                  <a:srgbClr val="000000"/>
                </a:solidFill>
                <a:latin typeface="Times New Roman" panose="02020603050405020304" pitchFamily="18" charset="0"/>
              </a:rPr>
              <a:t>Pope John Paul II strengthened the right wing of the Church.</a:t>
            </a:r>
          </a:p>
          <a:p>
            <a:r>
              <a:rPr lang="en-US" sz="3200" b="0" i="0" u="none" strike="noStrike" baseline="0" dirty="0">
                <a:solidFill>
                  <a:srgbClr val="000000"/>
                </a:solidFill>
                <a:latin typeface="Times New Roman" panose="02020603050405020304" pitchFamily="18" charset="0"/>
              </a:rPr>
              <a:t>In 2000, he asked for forgiveness of the Church’s past sins, including its treatment of Jews and other religions.</a:t>
            </a:r>
          </a:p>
          <a:p>
            <a:r>
              <a:rPr lang="en-US" sz="3200" b="0" i="0" u="none" strike="noStrike" baseline="0" dirty="0">
                <a:solidFill>
                  <a:srgbClr val="000000"/>
                </a:solidFill>
                <a:latin typeface="Times New Roman" panose="02020603050405020304" pitchFamily="18" charset="0"/>
              </a:rPr>
              <a:t>In 2003, Pope John Paul II publicly opposed the American-led attack on Iraq.</a:t>
            </a:r>
            <a:endParaRPr lang="en-US" dirty="0"/>
          </a:p>
        </p:txBody>
      </p:sp>
    </p:spTree>
    <p:extLst>
      <p:ext uri="{BB962C8B-B14F-4D97-AF65-F5344CB8AC3E}">
        <p14:creationId xmlns:p14="http://schemas.microsoft.com/office/powerpoint/2010/main" val="46629605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Martin Luther struggled with some Church teachings, such as the idea that one could purchase freedom from Purgatory (the intermediate place of purifying suffering for those who weren’t sufficiently stainless to enter heaven).</a:t>
            </a:r>
          </a:p>
        </p:txBody>
      </p:sp>
    </p:spTree>
    <p:extLst>
      <p:ext uri="{BB962C8B-B14F-4D97-AF65-F5344CB8AC3E}">
        <p14:creationId xmlns:p14="http://schemas.microsoft.com/office/powerpoint/2010/main" val="670307444"/>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sz="3200" b="0" i="0" u="none" strike="noStrike" baseline="0" dirty="0">
                <a:solidFill>
                  <a:srgbClr val="000000"/>
                </a:solidFill>
                <a:latin typeface="Times New Roman" panose="02020603050405020304" pitchFamily="18" charset="0"/>
              </a:rPr>
              <a:t>Pope Benedict XVI, elected in 2005, was known for his defense of traditional Catholic doctrines. In 2013, Pope Benedict became the first pope in almost 600 years to resign due to health issues.</a:t>
            </a:r>
          </a:p>
          <a:p>
            <a:r>
              <a:rPr lang="en-US" sz="3200" b="0" i="0" u="none" strike="noStrike" baseline="0" dirty="0">
                <a:solidFill>
                  <a:srgbClr val="000000"/>
                </a:solidFill>
                <a:latin typeface="Times New Roman" panose="02020603050405020304" pitchFamily="18" charset="0"/>
              </a:rPr>
              <a:t>The election of a Jesuit from Argentina was a surprise, and Pope Francis has quickly gained popularity, urging the Church to return to its mission of protection of the weakest in society.</a:t>
            </a:r>
            <a:endParaRPr lang="en-US" dirty="0"/>
          </a:p>
        </p:txBody>
      </p:sp>
    </p:spTree>
    <p:extLst>
      <p:ext uri="{BB962C8B-B14F-4D97-AF65-F5344CB8AC3E}">
        <p14:creationId xmlns:p14="http://schemas.microsoft.com/office/powerpoint/2010/main" val="384180942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85000"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Pope Benedict XVI, elected in 2005, was known for his defense of traditional Catholic doctrines. In 2013, Pope Benedict became the first pope in almost 600 years to resign due to health issues.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 election of a Jesuit from Argentina was a surprise, and Pope Francis has quickly gained popularity, urging the Church to return to its mission of protection of the weakest in society.</a:t>
            </a:r>
          </a:p>
          <a:p>
            <a:r>
              <a:rPr lang="en-US" dirty="0">
                <a:latin typeface="Times New Roman" panose="02020603050405020304" pitchFamily="18" charset="0"/>
                <a:cs typeface="Times New Roman" panose="02020603050405020304" pitchFamily="18" charset="0"/>
              </a:rPr>
              <a:t>Under Pope Francis, many controversial subjects are under lively discussion (i.e., birth control, abortion, divorce, surrogate motherhood, and homosexuality).</a:t>
            </a:r>
          </a:p>
        </p:txBody>
      </p:sp>
    </p:spTree>
    <p:extLst>
      <p:ext uri="{BB962C8B-B14F-4D97-AF65-F5344CB8AC3E}">
        <p14:creationId xmlns:p14="http://schemas.microsoft.com/office/powerpoint/2010/main" val="42448880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Traditional Protestant denominations in Europe and the United States are losing members. “Megachurches” are experiencing phenomenal growth.</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 appointment of an openly homosexual bishop and ordination of women in the Anglican Church has caused great controversy and may lead to a division in the global Anglican movement.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884816"/>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a:bodyPr>
          <a:lstStyle/>
          <a:p>
            <a:r>
              <a:rPr lang="en-US" sz="3600" dirty="0"/>
              <a:t>9.9 Contemporary trends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Many Christian Churches are losing members while others are gaining ground, such as evangelical and charismatic groups; non-Western Christian Churches; groups committed to social justice, Christian feminism, and creation-centered theology; and the ecumenical movement.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15074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Evangelicalism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A highly active segment of Christianity can be called “evangelicalism.” This movement focuses on being “born again.”</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Its four defining characteristics are Biblicism, </a:t>
            </a:r>
            <a:r>
              <a:rPr lang="en-US" sz="3200" b="0" i="0" u="none" strike="noStrike" baseline="0" dirty="0" err="1">
                <a:solidFill>
                  <a:srgbClr val="000000"/>
                </a:solidFill>
                <a:latin typeface="Times New Roman" panose="02020603050405020304" pitchFamily="18" charset="0"/>
                <a:cs typeface="Times New Roman" panose="02020603050405020304" pitchFamily="18" charset="0"/>
              </a:rPr>
              <a:t>crucicentrism</a:t>
            </a:r>
            <a:r>
              <a:rPr lang="en-US" sz="32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3200" b="0" i="0" u="none" strike="noStrike" baseline="0" dirty="0" err="1">
                <a:solidFill>
                  <a:srgbClr val="000000"/>
                </a:solidFill>
                <a:latin typeface="Times New Roman" panose="02020603050405020304" pitchFamily="18" charset="0"/>
                <a:cs typeface="Times New Roman" panose="02020603050405020304" pitchFamily="18" charset="0"/>
              </a:rPr>
              <a:t>conversionism</a:t>
            </a:r>
            <a:r>
              <a:rPr lang="en-US" sz="3200" b="0" i="0" u="none" strike="noStrike" baseline="0" dirty="0">
                <a:solidFill>
                  <a:srgbClr val="000000"/>
                </a:solidFill>
                <a:latin typeface="Times New Roman" panose="02020603050405020304" pitchFamily="18" charset="0"/>
                <a:cs typeface="Times New Roman" panose="02020603050405020304" pitchFamily="18" charset="0"/>
              </a:rPr>
              <a:t>, and activism.</a:t>
            </a:r>
          </a:p>
          <a:p>
            <a:r>
              <a:rPr lang="en-US" dirty="0">
                <a:latin typeface="Times New Roman" panose="02020603050405020304" pitchFamily="18" charset="0"/>
                <a:cs typeface="Times New Roman" panose="02020603050405020304" pitchFamily="18" charset="0"/>
              </a:rPr>
              <a:t>Preaching the gospel and converting people is evangelizing.</a:t>
            </a:r>
          </a:p>
        </p:txBody>
      </p:sp>
    </p:spTree>
    <p:extLst>
      <p:ext uri="{BB962C8B-B14F-4D97-AF65-F5344CB8AC3E}">
        <p14:creationId xmlns:p14="http://schemas.microsoft.com/office/powerpoint/2010/main" val="164305920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Evangelicalism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2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Fundamentalists were against the attempt to reconcile science and religion and called for a return to the “fundamentals” of Christian faith.</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 evangelical movement in the United States originated in the fundamentalist-modernist controversy of the early twentieth century, which was famously expressed in the Scopes trial of 1925 in which a high school teacher in Tennessee challenged the state law of forbidding the teaching of Darwin’s theory of evolution in schools.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764700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Evangelicalism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During the twentieth century, the fundamentalist movement in the United States developed into a powerful political and social force that rejects secular education, government, and social programs.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527213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Evangelicalism</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Many evangelicals and other conservative Protestants await the rapture, when Christians will be transported to heaven to live with Jesus in immortal bodies, and they may believe that the end times are imminent. Modern means of mass communication make evangelical ideas widely available. Evangelicalism is also widespread in South America.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38756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Spirit-oriented movements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Sharing some characteristics with the evangelicals, there is a rising emphasis on the charismatic experience, or divinely inspired powers.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Charismatics may include Protestant Pentecostal church members, mainline Protestant denomination members, Roman Catholics, and Orthodox Christians.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175464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Spirit-oriented movements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Charismatics focus on the Holy Spirit and divinely inspired powers, bringing about emotional spiritual experiences such as speaking in tongues, spontaneous healing, and miracles.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There is no typical pattern to the charismatic experiences.</a:t>
            </a:r>
          </a:p>
          <a:p>
            <a:r>
              <a:rPr lang="en-US" dirty="0">
                <a:latin typeface="Times New Roman" panose="02020603050405020304" pitchFamily="18" charset="0"/>
                <a:cs typeface="Times New Roman" panose="02020603050405020304" pitchFamily="18" charset="0"/>
              </a:rPr>
              <a:t>Pentecostalism seeks a second experience of the Holy Spirit after the initial experience of salvation through belief in Jesus as Savior.</a:t>
            </a:r>
          </a:p>
        </p:txBody>
      </p:sp>
    </p:spTree>
    <p:extLst>
      <p:ext uri="{BB962C8B-B14F-4D97-AF65-F5344CB8AC3E}">
        <p14:creationId xmlns:p14="http://schemas.microsoft.com/office/powerpoint/2010/main" val="176424562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Luther also concluded that Paul’s and Augustine’s teachings could be interpreted to mean that God offers salvation through Jesus to sinners in spite of their sins. Thus salvation, he concluded, came through God’s grace and was received through repentant faith, rather than the good works and created graces prescribed by the Church.</a:t>
            </a:r>
          </a:p>
        </p:txBody>
      </p:sp>
    </p:spTree>
    <p:extLst>
      <p:ext uri="{BB962C8B-B14F-4D97-AF65-F5344CB8AC3E}">
        <p14:creationId xmlns:p14="http://schemas.microsoft.com/office/powerpoint/2010/main" val="4193389915"/>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Spirit-oriented movements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They require speaking in tongues as a sign of the “second grace” of baptism by the Holy Spirit.</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 Pentecostal-Charismatic movement is now said to be the fastest-growing religious movement in the world.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61402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Spirit-oriented movements</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Mainstream Christian Churches are becoming more tolerant of emotional spiritual experiences. Among Roman Catholics, this trend is known as “Charismatic Renewal.”</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Up to one-fourth of all Christians today could be considered members of this Spirit-oriented movement.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682167"/>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The great reversal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Although contemporary Christianity was mainly shaped in Europe and its North American colonies, its greatest numerical strength is now in Africa, Latin America, and parts of Asia.</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Christianity today is about 65 percent non-Western, with many indigenous, independent churches in China and Africa.</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There is a new “World Christianity” as the faith takes hold in areas that were previously not Christian.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79523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The great reversal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Many newer Christian churches reject earlier Western missionary efforts to divorce them from their earlier traditions. African Instituted Church theologians, for example, see no reason to abandon traditions of honoring one’s ancestors.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Congregations outside the West may now send missionaries to the West in a reversal of earlier patterns. Europe is becoming increasingly secular.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72679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The great reversal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In the United States, Christianity remains strong, partly due to the growth of evangelical and charismatic churches and a linking of fundamentalist Christianity with right-wing political claims to patriotism and defense of family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931222"/>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The great reversal</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Christianity in the United States has also grown because of immigration. Migrants tend to build vibrant Churches.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Around the globe, Christianity is politically and culturally diverse.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845154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Christian faith and justice</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Although many Christians make a distinction between the sacred and the secular, some have involved themselves deeply with social issues as an expression of their Christian faith.</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For example, liberation theology advocates concrete political action to help the poor.</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Catholic clergy in Latin America have fought for social justice, and liberation theology is found in Africa and the United States as well.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117349"/>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Feminist Christianity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85000"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Many scholars are trying to recover the history of women in the early Christian movement, and change attitudes towards women’s roles in Christian churches today.</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Paul’s role in shaping views about women has received particular attention.</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Biblical women are being reappraised as role models.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Feminist theologians also explore the concept of God, arguing that God is not just a male father, but may also be modeled as mother and divine wisdom.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678903"/>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Creation-centered Christianity</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Creation-centered Christianity challenges the traditional Judeo-Christian notion that humans were given dominion over the earth and looks for new ways of honoring and caring for the environment.</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This trend may be found across a wide range of Christian churches, including those of American evangelists.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4760930"/>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sz="3600" dirty="0"/>
              <a:t>9.9 Contemporary trends</a:t>
            </a:r>
            <a:br>
              <a:rPr lang="en-US" sz="3600" dirty="0"/>
            </a:br>
            <a:r>
              <a:rPr lang="en-US" sz="3600" dirty="0"/>
              <a:t>Ecumenical movement</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sz="3200" b="0" i="0" u="none" strike="noStrike" baseline="0" dirty="0">
                <a:solidFill>
                  <a:srgbClr val="000000"/>
                </a:solidFill>
                <a:latin typeface="Times New Roman" panose="02020603050405020304" pitchFamily="18" charset="0"/>
                <a:cs typeface="Times New Roman" panose="02020603050405020304" pitchFamily="18" charset="0"/>
              </a:rPr>
              <a:t>Ecumenism seeks to unify Christians. Both the Roman Catholic Church and the Orthodox Church consider themselves to be the one Church of Christ and therefore do not share communion with members of other Christian churches.</a:t>
            </a:r>
          </a:p>
          <a:p>
            <a:r>
              <a:rPr lang="en-US" sz="3200" b="0" i="0" u="none" strike="noStrike" baseline="0" dirty="0">
                <a:solidFill>
                  <a:srgbClr val="000000"/>
                </a:solidFill>
                <a:latin typeface="Times New Roman" panose="02020603050405020304" pitchFamily="18" charset="0"/>
                <a:cs typeface="Times New Roman" panose="02020603050405020304" pitchFamily="18" charset="0"/>
              </a:rPr>
              <a:t>Groups such as the World Council of Churches promote cooperation among different churches.</a:t>
            </a:r>
          </a:p>
          <a:p>
            <a:r>
              <a:rPr lang="en-US" dirty="0">
                <a:latin typeface="Times New Roman" panose="02020603050405020304" pitchFamily="18" charset="0"/>
                <a:cs typeface="Times New Roman" panose="02020603050405020304" pitchFamily="18" charset="0"/>
              </a:rPr>
              <a:t>Many feel that the consensus model for decision making is closer to the original spirit of Christianity.</a:t>
            </a:r>
          </a:p>
        </p:txBody>
      </p:sp>
    </p:spTree>
    <p:extLst>
      <p:ext uri="{BB962C8B-B14F-4D97-AF65-F5344CB8AC3E}">
        <p14:creationId xmlns:p14="http://schemas.microsoft.com/office/powerpoint/2010/main" val="3904922612"/>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fontScale="92500" lnSpcReduction="10000"/>
          </a:bodyPr>
          <a:lstStyle/>
          <a:p>
            <a:r>
              <a:rPr lang="en-US" dirty="0"/>
              <a:t>In 1517, Luther brought forth his ideas for discussion by posting his theses on the door of the church. In 1520, he was excommunicated. Some German princes supported Luther.</a:t>
            </a:r>
          </a:p>
          <a:p>
            <a:r>
              <a:rPr lang="en-US" dirty="0"/>
              <a:t>Luther also argued for a priesthood of all believers rather than the Church officials having spiritual power over laypeople. He accepted only two </a:t>
            </a:r>
            <a:r>
              <a:rPr lang="en-US" b="1" dirty="0"/>
              <a:t>sacraments</a:t>
            </a:r>
            <a:r>
              <a:rPr lang="en-US" dirty="0"/>
              <a:t> (sacred rites): </a:t>
            </a:r>
            <a:r>
              <a:rPr lang="en-US" b="1" dirty="0"/>
              <a:t>baptism</a:t>
            </a:r>
            <a:r>
              <a:rPr lang="en-US" dirty="0"/>
              <a:t> and the </a:t>
            </a:r>
            <a:r>
              <a:rPr lang="en-US" b="1" dirty="0"/>
              <a:t>Eucharist</a:t>
            </a:r>
            <a:r>
              <a:rPr lang="en-US" dirty="0"/>
              <a:t> (also known as Holy Communion, Mass, or the Lord’s supper).</a:t>
            </a:r>
          </a:p>
        </p:txBody>
      </p:sp>
    </p:spTree>
    <p:extLst>
      <p:ext uri="{BB962C8B-B14F-4D97-AF65-F5344CB8AC3E}">
        <p14:creationId xmlns:p14="http://schemas.microsoft.com/office/powerpoint/2010/main" val="334669671"/>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071C-A12F-4AA9-8785-91A943B2A5F0}"/>
              </a:ext>
            </a:extLst>
          </p:cNvPr>
          <p:cNvSpPr>
            <a:spLocks noGrp="1"/>
          </p:cNvSpPr>
          <p:nvPr>
            <p:ph type="title"/>
          </p:nvPr>
        </p:nvSpPr>
        <p:spPr/>
        <p:txBody>
          <a:bodyPr>
            <a:normAutofit fontScale="90000"/>
          </a:bodyPr>
          <a:lstStyle/>
          <a:p>
            <a:r>
              <a:rPr lang="en-US" dirty="0"/>
              <a:t>9.5 Reform efforts</a:t>
            </a:r>
            <a:br>
              <a:rPr lang="en-US" dirty="0"/>
            </a:br>
            <a:r>
              <a:rPr lang="en-US" dirty="0"/>
              <a:t>The Protestant Reformation</a:t>
            </a:r>
          </a:p>
        </p:txBody>
      </p:sp>
      <p:sp>
        <p:nvSpPr>
          <p:cNvPr id="3" name="Content Placeholder 2">
            <a:extLst>
              <a:ext uri="{FF2B5EF4-FFF2-40B4-BE49-F238E27FC236}">
                <a16:creationId xmlns:a16="http://schemas.microsoft.com/office/drawing/2014/main" id="{5AFBD76A-73BF-4C1D-B756-EF5B1C9C6679}"/>
              </a:ext>
            </a:extLst>
          </p:cNvPr>
          <p:cNvSpPr>
            <a:spLocks noGrp="1"/>
          </p:cNvSpPr>
          <p:nvPr>
            <p:ph idx="1"/>
          </p:nvPr>
        </p:nvSpPr>
        <p:spPr/>
        <p:txBody>
          <a:bodyPr>
            <a:normAutofit/>
          </a:bodyPr>
          <a:lstStyle/>
          <a:p>
            <a:r>
              <a:rPr lang="en-US" dirty="0"/>
              <a:t>The Swiss priest Zwingli broke with the Church, rejecting practices not mentioned in the Bible. He also rejected the Church teaching that Jesus’ body and blood are mysteriously present in the consecrated wine and bread of communion.</a:t>
            </a:r>
          </a:p>
        </p:txBody>
      </p:sp>
    </p:spTree>
    <p:extLst>
      <p:ext uri="{BB962C8B-B14F-4D97-AF65-F5344CB8AC3E}">
        <p14:creationId xmlns:p14="http://schemas.microsoft.com/office/powerpoint/2010/main" val="2981690708"/>
      </p:ext>
    </p:extLst>
  </p:cSld>
  <p:clrMapOvr>
    <a:masterClrMapping/>
  </p:clrMapOvr>
  <mc:AlternateContent xmlns:mc="http://schemas.openxmlformats.org/markup-compatibility/2006">
    <mc:Choice xmlns:p14="http://schemas.microsoft.com/office/powerpoint/2010/main" Requires="p14">
      <p:transition spd="slow" p14:dur="2000" advTm="72922"/>
    </mc:Choice>
    <mc:Fallback>
      <p:transition spd="slow" advTm="72922"/>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BFCF0C0-5679-4B1B-88CB-A909A1D072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6425B5-AED4-4EE1-B1BE-B66EA29C3C76}">
  <ds:schemaRefs>
    <ds:schemaRef ds:uri="http://schemas.microsoft.com/sharepoint/v3/contenttype/forms"/>
  </ds:schemaRefs>
</ds:datastoreItem>
</file>

<file path=customXml/itemProps3.xml><?xml version="1.0" encoding="utf-8"?>
<ds:datastoreItem xmlns:ds="http://schemas.openxmlformats.org/officeDocument/2006/customXml" ds:itemID="{CFB5D509-3824-4B3F-9E04-7AEDE64CFA92}">
  <ds:schemaRefs>
    <ds:schemaRef ds:uri="http://purl.org/dc/terms/"/>
    <ds:schemaRef ds:uri="95416670-e7f0-472a-b86d-0b7a275a8686"/>
    <ds:schemaRef ds:uri="http://www.w3.org/XML/1998/namespace"/>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Beebe8e_PPT_master</Template>
  <TotalTime>2090</TotalTime>
  <Words>29084</Words>
  <Application>Microsoft Office PowerPoint</Application>
  <PresentationFormat>On-screen Show (4:3)</PresentationFormat>
  <Paragraphs>617</Paragraphs>
  <Slides>79</Slides>
  <Notes>76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79</vt:i4>
      </vt:variant>
    </vt:vector>
  </HeadingPairs>
  <TitlesOfParts>
    <vt:vector size="85" baseType="lpstr">
      <vt:lpstr>Arial</vt:lpstr>
      <vt:lpstr>Calibri</vt:lpstr>
      <vt:lpstr>Times New Roman</vt:lpstr>
      <vt:lpstr>Verdana</vt:lpstr>
      <vt:lpstr>Beebe8e_PPT_master</vt:lpstr>
      <vt:lpstr>Office Theme</vt:lpstr>
      <vt:lpstr>PowerPoint Presentation</vt:lpstr>
      <vt:lpstr>Learning Objectives (1 of 3)</vt:lpstr>
      <vt:lpstr>Learning Objectives (2 of 3)</vt:lpstr>
      <vt:lpstr>Learning Objectives (3 of 3)</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Protestant Reformation</vt:lpstr>
      <vt:lpstr>9.5 Reform efforts The Roman Catholic Reformation</vt:lpstr>
      <vt:lpstr>9.5 Reform efforts The Roman Catholic Reformation</vt:lpstr>
      <vt:lpstr>9.5 Reform efforts The missionary enterprise</vt:lpstr>
      <vt:lpstr>9.5 Reform efforts Liberal trends</vt:lpstr>
      <vt:lpstr>9.5 Reform efforts The Second Vatican Council</vt:lpstr>
      <vt:lpstr>9.5 Reform efforts The Second Vatican Council</vt:lpstr>
      <vt:lpstr>9.5 Reform efforts The Second Vatican Council</vt:lpstr>
      <vt:lpstr>9.6 The Orthodox World Today</vt:lpstr>
      <vt:lpstr>9.6 The Orthodox World Today</vt:lpstr>
      <vt:lpstr>9.6 The Orthodox World Today</vt:lpstr>
      <vt:lpstr>9.6 The Orthodox World Today</vt:lpstr>
      <vt:lpstr>9.6 The Orthodox World Today</vt:lpstr>
      <vt:lpstr>Distinctive features of Orthodox spirituality</vt:lpstr>
      <vt:lpstr>Distinctive features of Orthodox spirituality</vt:lpstr>
      <vt:lpstr>9.7 Central beliefs in contemporary Christianity</vt:lpstr>
      <vt:lpstr>9.7 Central beliefs in contemporary Christianity</vt:lpstr>
      <vt:lpstr>9.8 Sacred practices</vt:lpstr>
      <vt:lpstr>9.8 Sacred practices Worship services and sacraments</vt:lpstr>
      <vt:lpstr>9.8 Sacred practices Worship services and sacraments</vt:lpstr>
      <vt:lpstr>9.8 Sacred practices Worship services and sacraments</vt:lpstr>
      <vt:lpstr>9.8 Sacred practices Worship services and sacraments</vt:lpstr>
      <vt:lpstr>9.8 Sacred practices Worship services and sacraments</vt:lpstr>
      <vt:lpstr>9.8 Sacred practices Worship services and sacraments</vt:lpstr>
      <vt:lpstr>9.8 Sacred practices The liturgical year</vt:lpstr>
      <vt:lpstr>9.8 Sacred practices The liturgical year</vt:lpstr>
      <vt:lpstr>9.8 Sacred practices The liturgical year</vt:lpstr>
      <vt:lpstr>9.8 Sacred practices The liturgical year</vt:lpstr>
      <vt:lpstr>9.8 Sacred practices The liturgical year</vt:lpstr>
      <vt:lpstr>9.8 Sacred practices Contemplative prayer</vt:lpstr>
      <vt:lpstr>9.8 Sacred practices Contemplative prayer</vt:lpstr>
      <vt:lpstr>9.8 Sacred practices Veneration of saints and angels</vt:lpstr>
      <vt:lpstr>9.8 Sacred practices Veneration of saints and angels</vt:lpstr>
      <vt:lpstr>9.8 Sacred practices Veneration of saints and angels</vt:lpstr>
      <vt:lpstr>9.8 Sacred practices Veneration of saints and angels</vt:lpstr>
      <vt:lpstr>9.8 Sacred practices Veneration of saints and angels</vt:lpstr>
      <vt:lpstr>9.9 Contemporary trends</vt:lpstr>
      <vt:lpstr>9.9 Contemporary trends</vt:lpstr>
      <vt:lpstr>9.9 Contemporary trends</vt:lpstr>
      <vt:lpstr>9.9 Contemporary trends</vt:lpstr>
      <vt:lpstr>9.9 Contemporary trends</vt:lpstr>
      <vt:lpstr>9.9 Contemporary trends</vt:lpstr>
      <vt:lpstr>9.9 Contemporary trends</vt:lpstr>
      <vt:lpstr>9.9 Contemporary trends Evangelicalism</vt:lpstr>
      <vt:lpstr>9.9 Contemporary trends Evangelicalism</vt:lpstr>
      <vt:lpstr>9.9 Contemporary trends Evangelicalism</vt:lpstr>
      <vt:lpstr>9.9 Contemporary trends Evangelicalism</vt:lpstr>
      <vt:lpstr>9.9 Contemporary trends Spirit-oriented movements</vt:lpstr>
      <vt:lpstr>9.9 Contemporary trends Spirit-oriented movements</vt:lpstr>
      <vt:lpstr>9.9 Contemporary trends Spirit-oriented movements</vt:lpstr>
      <vt:lpstr>9.9 Contemporary trends Spirit-oriented movements</vt:lpstr>
      <vt:lpstr>9.9 Contemporary trends The great reversal</vt:lpstr>
      <vt:lpstr>9.9 Contemporary trends The great reversal</vt:lpstr>
      <vt:lpstr>9.9 Contemporary trends The great reversal</vt:lpstr>
      <vt:lpstr>9.9 Contemporary trends The great reversal</vt:lpstr>
      <vt:lpstr>9.9 Contemporary trends Christian faith and justice</vt:lpstr>
      <vt:lpstr>9.9 Contemporary trends Feminist Christianity</vt:lpstr>
      <vt:lpstr>9.9 Contemporary trends Creation-centered Christianity</vt:lpstr>
      <vt:lpstr>9.9 Contemporary trends Ecumenical movement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382</cp:revision>
  <dcterms:created xsi:type="dcterms:W3CDTF">2015-09-18T14:54:36Z</dcterms:created>
  <dcterms:modified xsi:type="dcterms:W3CDTF">2024-02-28T22:52:17Z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