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notesMasterIdLst>
    <p:notesMasterId r:id="rId54"/>
  </p:notesMasterIdLst>
  <p:sldIdLst>
    <p:sldId id="257" r:id="rId3"/>
    <p:sldId id="256" r:id="rId4"/>
    <p:sldId id="438" r:id="rId5"/>
    <p:sldId id="258" r:id="rId6"/>
    <p:sldId id="392" r:id="rId7"/>
    <p:sldId id="393" r:id="rId8"/>
    <p:sldId id="308"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0" r:id="rId36"/>
    <p:sldId id="421" r:id="rId37"/>
    <p:sldId id="422"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36" r:id="rId52"/>
    <p:sldId id="43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11" autoAdjust="0"/>
    <p:restoredTop sz="54146" autoAdjust="0"/>
  </p:normalViewPr>
  <p:slideViewPr>
    <p:cSldViewPr>
      <p:cViewPr varScale="1">
        <p:scale>
          <a:sx n="47" d="100"/>
          <a:sy n="47" d="100"/>
        </p:scale>
        <p:origin x="2130"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3/1/2024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10</a:t>
            </a:r>
          </a:p>
        </p:txBody>
      </p:sp>
      <p:sp>
        <p:nvSpPr>
          <p:cNvPr id="3" name="Text Placeholder 2"/>
          <p:cNvSpPr>
            <a:spLocks noGrp="1"/>
          </p:cNvSpPr>
          <p:nvPr>
            <p:ph type="body" sz="quarter" idx="15"/>
          </p:nvPr>
        </p:nvSpPr>
        <p:spPr/>
        <p:txBody>
          <a:bodyPr/>
          <a:lstStyle/>
          <a:p>
            <a:r>
              <a:rPr lang="en-US" dirty="0"/>
              <a:t>Islam I</a:t>
            </a:r>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7886"/>
    </mc:Choice>
    <mc:Fallback xmlns="">
      <p:transition spd="slow" advTm="788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While God is the focus and sole authority within Islam, Muhammad’s life story is important as a model of Qur’anic teachings. It is important to understand that Muhammad is not to be worshiped.</a:t>
            </a:r>
          </a:p>
          <a:p>
            <a:r>
              <a:rPr lang="en-US" dirty="0"/>
              <a:t>The story of Muhammad’s life is found in the </a:t>
            </a:r>
            <a:r>
              <a:rPr lang="en-US" b="1" dirty="0"/>
              <a:t>Hadith</a:t>
            </a:r>
            <a:r>
              <a:rPr lang="en-US" dirty="0"/>
              <a:t> literature, which reports Muhammad’s sayings and actions, or </a:t>
            </a:r>
            <a:r>
              <a:rPr lang="en-US" b="1" dirty="0"/>
              <a:t>Sunnah</a:t>
            </a:r>
            <a:r>
              <a:rPr lang="en-US" dirty="0"/>
              <a:t>.</a:t>
            </a:r>
          </a:p>
        </p:txBody>
      </p:sp>
    </p:spTree>
    <p:extLst>
      <p:ext uri="{BB962C8B-B14F-4D97-AF65-F5344CB8AC3E}">
        <p14:creationId xmlns:p14="http://schemas.microsoft.com/office/powerpoint/2010/main" val="3260450678"/>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As a young man, Muhammad went to work for a wealthy woman named </a:t>
            </a:r>
            <a:r>
              <a:rPr lang="en-US" b="1" dirty="0"/>
              <a:t>Khadijah</a:t>
            </a:r>
            <a:r>
              <a:rPr lang="en-US" dirty="0"/>
              <a:t>, and the two married when Muhammad was twenty-five. With Khadijah’s support, Muhammad increasingly devoted himself to spiritual contemplation.</a:t>
            </a:r>
          </a:p>
        </p:txBody>
      </p:sp>
    </p:spTree>
    <p:extLst>
      <p:ext uri="{BB962C8B-B14F-4D97-AF65-F5344CB8AC3E}">
        <p14:creationId xmlns:p14="http://schemas.microsoft.com/office/powerpoint/2010/main" val="404234732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When Muhammad was forty, the angel Gabriel came to him and instructed him to </a:t>
            </a:r>
            <a:r>
              <a:rPr lang="en-US" b="1" dirty="0"/>
              <a:t>recite</a:t>
            </a:r>
            <a:r>
              <a:rPr lang="en-US" dirty="0"/>
              <a:t>. Thus began the revelation of the Qur’an.</a:t>
            </a:r>
          </a:p>
          <a:p>
            <a:r>
              <a:rPr lang="en-US" dirty="0"/>
              <a:t>The revelations asserted that there was one true God who called people to Islam.</a:t>
            </a:r>
          </a:p>
          <a:p>
            <a:r>
              <a:rPr lang="en-US" dirty="0"/>
              <a:t>After initially sharing the revelations only with close relatives and friends, Muhammad was called to preach publicly and met with great opposition.</a:t>
            </a:r>
          </a:p>
        </p:txBody>
      </p:sp>
    </p:spTree>
    <p:extLst>
      <p:ext uri="{BB962C8B-B14F-4D97-AF65-F5344CB8AC3E}">
        <p14:creationId xmlns:p14="http://schemas.microsoft.com/office/powerpoint/2010/main" val="652471222"/>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Many of Muhammad’s earliest followers were persecuted.</a:t>
            </a:r>
          </a:p>
          <a:p>
            <a:r>
              <a:rPr lang="en-US" dirty="0"/>
              <a:t>The Abyssinian slave Bilal was imprisoned, his captors insisting that he worship the old gods. He refused and became the first </a:t>
            </a:r>
            <a:r>
              <a:rPr lang="en-US" b="1" dirty="0"/>
              <a:t>muezzin</a:t>
            </a:r>
            <a:r>
              <a:rPr lang="en-US" dirty="0"/>
              <a:t> (one who calls people to prayer).</a:t>
            </a:r>
          </a:p>
          <a:p>
            <a:r>
              <a:rPr lang="en-US" dirty="0"/>
              <a:t>Muhammad and his followers were forced to leave Mecca for several years but then were invited to return. Still, however, they were persecuted.</a:t>
            </a:r>
          </a:p>
        </p:txBody>
      </p:sp>
    </p:spTree>
    <p:extLst>
      <p:ext uri="{BB962C8B-B14F-4D97-AF65-F5344CB8AC3E}">
        <p14:creationId xmlns:p14="http://schemas.microsoft.com/office/powerpoint/2010/main" val="105504382"/>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During Muhammad’s fiftieth year, his uncle and wife Khadijah died. During this difficult period, the “</a:t>
            </a:r>
            <a:r>
              <a:rPr lang="en-US" b="1" dirty="0"/>
              <a:t>Year of Sorrows</a:t>
            </a:r>
            <a:r>
              <a:rPr lang="en-US" dirty="0"/>
              <a:t>,” </a:t>
            </a:r>
          </a:p>
          <a:p>
            <a:r>
              <a:rPr lang="en-US" dirty="0"/>
              <a:t>Muhammad experienced the </a:t>
            </a:r>
            <a:r>
              <a:rPr lang="en-US" b="1" dirty="0"/>
              <a:t>Night of Ascension</a:t>
            </a:r>
            <a:r>
              <a:rPr lang="en-US" dirty="0"/>
              <a:t> (</a:t>
            </a:r>
            <a:r>
              <a:rPr lang="en-US" b="1" dirty="0"/>
              <a:t>also called the Night Journey</a:t>
            </a:r>
            <a:r>
              <a:rPr lang="en-US" dirty="0"/>
              <a:t>), when he traveled (from Jerusalem) into God’s presence and met the prophets who had preceded him.</a:t>
            </a:r>
          </a:p>
        </p:txBody>
      </p:sp>
    </p:spTree>
    <p:extLst>
      <p:ext uri="{BB962C8B-B14F-4D97-AF65-F5344CB8AC3E}">
        <p14:creationId xmlns:p14="http://schemas.microsoft.com/office/powerpoint/2010/main" val="799654287"/>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Residents of Yathrib, north of Mecca, invited Muhammad to live in their city.</a:t>
            </a:r>
          </a:p>
          <a:p>
            <a:r>
              <a:rPr lang="en-US" dirty="0"/>
              <a:t>Muhammad and his followers accepted the invitation in 622 CE.</a:t>
            </a:r>
          </a:p>
          <a:p>
            <a:r>
              <a:rPr lang="en-US" dirty="0"/>
              <a:t>The migration or </a:t>
            </a:r>
            <a:r>
              <a:rPr lang="en-US" dirty="0" err="1"/>
              <a:t>hijrah</a:t>
            </a:r>
            <a:r>
              <a:rPr lang="en-US" dirty="0"/>
              <a:t> to Yathrib (subsequently renamed </a:t>
            </a:r>
            <a:r>
              <a:rPr lang="en-US" b="1" dirty="0"/>
              <a:t>Medina</a:t>
            </a:r>
            <a:r>
              <a:rPr lang="en-US" dirty="0"/>
              <a:t>) marks the beginning of the Muslim calendar.</a:t>
            </a:r>
          </a:p>
          <a:p>
            <a:r>
              <a:rPr lang="en-US" dirty="0"/>
              <a:t>In Medina, Muhammad instituted a constitution that later became the basis for Islamic social administration.</a:t>
            </a:r>
          </a:p>
        </p:txBody>
      </p:sp>
    </p:spTree>
    <p:extLst>
      <p:ext uri="{BB962C8B-B14F-4D97-AF65-F5344CB8AC3E}">
        <p14:creationId xmlns:p14="http://schemas.microsoft.com/office/powerpoint/2010/main" val="442918582"/>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Residents of Yathrib, north of Mecca, invited Muhammad to live in their city.</a:t>
            </a:r>
          </a:p>
          <a:p>
            <a:r>
              <a:rPr lang="en-US" dirty="0"/>
              <a:t>Muhammad and his followers accepted the invitation in 622 CE.</a:t>
            </a:r>
          </a:p>
          <a:p>
            <a:r>
              <a:rPr lang="en-US" dirty="0"/>
              <a:t>The migration or </a:t>
            </a:r>
            <a:r>
              <a:rPr lang="en-US" dirty="0" err="1"/>
              <a:t>hijrah</a:t>
            </a:r>
            <a:r>
              <a:rPr lang="en-US" dirty="0"/>
              <a:t> to Yathrib (subsequently renamed </a:t>
            </a:r>
            <a:r>
              <a:rPr lang="en-US" b="1" dirty="0"/>
              <a:t>Medina</a:t>
            </a:r>
            <a:r>
              <a:rPr lang="en-US" dirty="0"/>
              <a:t>) marks the beginning of the Muslim calendar.</a:t>
            </a:r>
          </a:p>
          <a:p>
            <a:r>
              <a:rPr lang="en-US" dirty="0"/>
              <a:t>In Medina, Muhammad instituted a constitution that later became the basis for Islamic social administration.</a:t>
            </a:r>
          </a:p>
        </p:txBody>
      </p:sp>
    </p:spTree>
    <p:extLst>
      <p:ext uri="{BB962C8B-B14F-4D97-AF65-F5344CB8AC3E}">
        <p14:creationId xmlns:p14="http://schemas.microsoft.com/office/powerpoint/2010/main" val="126366417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Meccan leaders feared that Muhammad posed a threat, and conflict broke out between the two cities. After an initial success, the Muslims were badly defeated. Eventually Muhammad negotiated a truce.</a:t>
            </a:r>
          </a:p>
          <a:p>
            <a:r>
              <a:rPr lang="en-US" dirty="0"/>
              <a:t>In 630 CE, Muhammad and his followers were able to return to Mecca with such strength that they were not challenged.</a:t>
            </a:r>
          </a:p>
        </p:txBody>
      </p:sp>
    </p:spTree>
    <p:extLst>
      <p:ext uri="{BB962C8B-B14F-4D97-AF65-F5344CB8AC3E}">
        <p14:creationId xmlns:p14="http://schemas.microsoft.com/office/powerpoint/2010/main" val="1030033929"/>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The </a:t>
            </a:r>
            <a:r>
              <a:rPr lang="en-US" dirty="0" err="1"/>
              <a:t>Ka’bah</a:t>
            </a:r>
            <a:r>
              <a:rPr lang="en-US" dirty="0"/>
              <a:t>, which Muslims understand to have been built by Abraham and Ishmael on Adam’s original place of worship, was purged of idols.</a:t>
            </a:r>
          </a:p>
          <a:p>
            <a:r>
              <a:rPr lang="en-US" dirty="0"/>
              <a:t>Many Meccans converted to Islam. Muhammad went back to Medina from where he undertook campaigns to spread Islam further.</a:t>
            </a:r>
          </a:p>
          <a:p>
            <a:r>
              <a:rPr lang="en-US" dirty="0"/>
              <a:t>In 632 CE Muhammad made a final pilgrimage to the </a:t>
            </a:r>
            <a:r>
              <a:rPr lang="en-US" dirty="0" err="1"/>
              <a:t>Ka’bah</a:t>
            </a:r>
            <a:r>
              <a:rPr lang="en-US" dirty="0"/>
              <a:t> to demonstrate the proper form of worship there.</a:t>
            </a:r>
          </a:p>
        </p:txBody>
      </p:sp>
    </p:spTree>
    <p:extLst>
      <p:ext uri="{BB962C8B-B14F-4D97-AF65-F5344CB8AC3E}">
        <p14:creationId xmlns:p14="http://schemas.microsoft.com/office/powerpoint/2010/main" val="165866204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Recognizing that he was at the end of his life, he gave final instructions to his followers.</a:t>
            </a:r>
          </a:p>
          <a:p>
            <a:r>
              <a:rPr lang="en-US" dirty="0"/>
              <a:t>Prior to his death in 632 CE, Muhammad gave no instructions as to who should succeed him.</a:t>
            </a:r>
          </a:p>
          <a:p>
            <a:r>
              <a:rPr lang="en-US" dirty="0"/>
              <a:t>His close friend Abu Bakr was elected as the first caliph (successor to the Prophet), but this election later caused controversy.</a:t>
            </a:r>
          </a:p>
        </p:txBody>
      </p:sp>
    </p:spTree>
    <p:extLst>
      <p:ext uri="{BB962C8B-B14F-4D97-AF65-F5344CB8AC3E}">
        <p14:creationId xmlns:p14="http://schemas.microsoft.com/office/powerpoint/2010/main" val="219445479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57200" y="1524000"/>
            <a:ext cx="8229600" cy="4525963"/>
          </a:xfrm>
        </p:spPr>
        <p:txBody>
          <a:bodyPr>
            <a:normAutofit/>
          </a:bodyPr>
          <a:lstStyle/>
          <a:p>
            <a:pPr marL="0" indent="0">
              <a:buNone/>
            </a:pPr>
            <a:r>
              <a:rPr lang="en-US" b="1" dirty="0"/>
              <a:t>10.1</a:t>
            </a:r>
            <a:r>
              <a:rPr lang="en-US" dirty="0"/>
              <a:t> Describe pre-Islamic Arabia.</a:t>
            </a:r>
          </a:p>
          <a:p>
            <a:pPr marL="0" indent="0">
              <a:buNone/>
            </a:pPr>
            <a:r>
              <a:rPr lang="en-US" b="1" dirty="0"/>
              <a:t>10.2</a:t>
            </a:r>
            <a:r>
              <a:rPr lang="en-US" dirty="0"/>
              <a:t> Explain how the revelations given to Muhammad influenced Islamic belief.</a:t>
            </a:r>
          </a:p>
          <a:p>
            <a:pPr marL="0" indent="0">
              <a:buNone/>
            </a:pPr>
            <a:r>
              <a:rPr lang="en-US" b="1" dirty="0"/>
              <a:t>10.3</a:t>
            </a:r>
            <a:r>
              <a:rPr lang="en-US" dirty="0"/>
              <a:t> Outline the role of the Qur’an in Islam.</a:t>
            </a:r>
          </a:p>
          <a:p>
            <a:pPr marL="0" indent="0">
              <a:buNone/>
            </a:pPr>
            <a:r>
              <a:rPr lang="en-US" b="1" dirty="0"/>
              <a:t>10.4</a:t>
            </a:r>
            <a:r>
              <a:rPr lang="en-US" dirty="0"/>
              <a:t> Summarize the central teachings of Islam.</a:t>
            </a:r>
          </a:p>
          <a:p>
            <a:pPr marL="0" indent="0">
              <a:buNone/>
            </a:pPr>
            <a:r>
              <a:rPr lang="en-US" b="1" dirty="0"/>
              <a:t>10.5</a:t>
            </a:r>
            <a:r>
              <a:rPr lang="en-US" dirty="0"/>
              <a:t> Identify the Five Pillars of Islam.</a:t>
            </a:r>
          </a:p>
          <a:p>
            <a:pPr marL="0" indent="0">
              <a:buNone/>
            </a:pPr>
            <a:r>
              <a:rPr lang="en-US" b="1" dirty="0"/>
              <a:t>10.6 </a:t>
            </a:r>
            <a:r>
              <a:rPr lang="en-US" dirty="0"/>
              <a:t>Distinguish between Sunni and Shi’a Islam.</a:t>
            </a:r>
          </a:p>
          <a:p>
            <a:pPr marL="0" indent="0">
              <a:buNone/>
            </a:pPr>
            <a:endParaRPr lang="en-US" dirty="0"/>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9427"/>
    </mc:Choice>
    <mc:Fallback xmlns="">
      <p:transition spd="slow" advTm="9427"/>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Shi’ite Muslims believe that Muhammad’s cousin and son-in-law ‘Ali (married to Muhammad’s daughter Fatima) should have been the first caliph.</a:t>
            </a:r>
          </a:p>
          <a:p>
            <a:r>
              <a:rPr lang="en-US" dirty="0"/>
              <a:t>According to one tradition, Muhammad transferred his spiritual light to Fatima before his death, but neither she nor ‘Ali took part in the selection of the caliph because they were making funeral arrangements.</a:t>
            </a:r>
          </a:p>
        </p:txBody>
      </p:sp>
    </p:spTree>
    <p:extLst>
      <p:ext uri="{BB962C8B-B14F-4D97-AF65-F5344CB8AC3E}">
        <p14:creationId xmlns:p14="http://schemas.microsoft.com/office/powerpoint/2010/main" val="3665357939"/>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Muhammad’s life became a model for Muslims to follow; those who knew him commented on his nobility, humility, and kindness. The revelations of the Qur’an speak not of a contemplative life of withdrawal but of the need for Muslims to fight oppression and corruption and establish moral order in the world.</a:t>
            </a:r>
          </a:p>
        </p:txBody>
      </p:sp>
    </p:spTree>
    <p:extLst>
      <p:ext uri="{BB962C8B-B14F-4D97-AF65-F5344CB8AC3E}">
        <p14:creationId xmlns:p14="http://schemas.microsoft.com/office/powerpoint/2010/main" val="219215673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10.3 The Qur’an</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Qur’an contains the revelations Muhammad received, which affirm God’s unity and also direct life in human society. Muhammad dictated the revelations to scribes, and they were carefully recorded.</a:t>
            </a:r>
          </a:p>
          <a:p>
            <a:r>
              <a:rPr lang="en-US" dirty="0"/>
              <a:t>Qur’anic study and recitation became central for Muslims, with recitation understood to have a healing and protective effect.</a:t>
            </a:r>
          </a:p>
        </p:txBody>
      </p:sp>
    </p:spTree>
    <p:extLst>
      <p:ext uri="{BB962C8B-B14F-4D97-AF65-F5344CB8AC3E}">
        <p14:creationId xmlns:p14="http://schemas.microsoft.com/office/powerpoint/2010/main" val="2886416989"/>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10.3 The Qur’an</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The authoritative written version of the Qur’an was established around 650 CE.</a:t>
            </a:r>
          </a:p>
          <a:p>
            <a:r>
              <a:rPr lang="en-US" dirty="0"/>
              <a:t>It is divided into 114 </a:t>
            </a:r>
            <a:r>
              <a:rPr lang="en-US" b="1" dirty="0"/>
              <a:t>surahs</a:t>
            </a:r>
            <a:r>
              <a:rPr lang="en-US" dirty="0"/>
              <a:t> or chapters.</a:t>
            </a:r>
          </a:p>
          <a:p>
            <a:r>
              <a:rPr lang="en-US" dirty="0"/>
              <a:t>Qur’anic passages may be understood to have multilayered meanings.</a:t>
            </a:r>
          </a:p>
          <a:p>
            <a:r>
              <a:rPr lang="en-US" dirty="0"/>
              <a:t>Jewish and Christian figures appear frequently in the Qur’an, for the sacred history of Judaism and Christianity is considered part of Islam</a:t>
            </a:r>
          </a:p>
        </p:txBody>
      </p:sp>
    </p:spTree>
    <p:extLst>
      <p:ext uri="{BB962C8B-B14F-4D97-AF65-F5344CB8AC3E}">
        <p14:creationId xmlns:p14="http://schemas.microsoft.com/office/powerpoint/2010/main" val="198906205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10.3 The Qur’an</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prophets of those faiths are said to have brought the same message, but humans added to and distorted God’s message.</a:t>
            </a:r>
          </a:p>
          <a:p>
            <a:r>
              <a:rPr lang="en-US" dirty="0"/>
              <a:t>While Muslims revere Jesus as a prophet, they do not accept the notion that he may pardon sin or atone for others’ sins, for only God can do so.</a:t>
            </a:r>
          </a:p>
        </p:txBody>
      </p:sp>
    </p:spTree>
    <p:extLst>
      <p:ext uri="{BB962C8B-B14F-4D97-AF65-F5344CB8AC3E}">
        <p14:creationId xmlns:p14="http://schemas.microsoft.com/office/powerpoint/2010/main" val="1488199226"/>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10.3 The Qur’an</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The Qur’an is understood to be the final and complete version of the teachings of all the prophets.</a:t>
            </a:r>
          </a:p>
          <a:p>
            <a:r>
              <a:rPr lang="en-US" dirty="0"/>
              <a:t>Muslims believe that Jesus prophesied the coming of Muhammad when he promised that the </a:t>
            </a:r>
            <a:r>
              <a:rPr lang="en-US" b="1" dirty="0"/>
              <a:t>Paraclete</a:t>
            </a:r>
            <a:r>
              <a:rPr lang="en-US" dirty="0"/>
              <a:t> or </a:t>
            </a:r>
            <a:r>
              <a:rPr lang="en-US" b="1" dirty="0"/>
              <a:t>advocate</a:t>
            </a:r>
            <a:r>
              <a:rPr lang="en-US" dirty="0"/>
              <a:t> would come after him to assist humanity.</a:t>
            </a:r>
          </a:p>
          <a:p>
            <a:r>
              <a:rPr lang="en-US" dirty="0"/>
              <a:t>In the Qur’an, God is known by the Arabic name </a:t>
            </a:r>
            <a:r>
              <a:rPr lang="en-US" b="1" dirty="0"/>
              <a:t>Allah</a:t>
            </a:r>
            <a:r>
              <a:rPr lang="en-US" dirty="0"/>
              <a:t>.</a:t>
            </a:r>
          </a:p>
        </p:txBody>
      </p:sp>
    </p:spTree>
    <p:extLst>
      <p:ext uri="{BB962C8B-B14F-4D97-AF65-F5344CB8AC3E}">
        <p14:creationId xmlns:p14="http://schemas.microsoft.com/office/powerpoint/2010/main" val="198468221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10.4 The central teachings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basic teachings of </a:t>
            </a:r>
            <a:r>
              <a:rPr lang="en-US" b="1" dirty="0"/>
              <a:t>Islam</a:t>
            </a:r>
            <a:r>
              <a:rPr lang="en-US" dirty="0"/>
              <a:t> (Arabic word for peace, voluntary surrender to the will of God, and obedience to God’s law) are straightforward.</a:t>
            </a:r>
          </a:p>
        </p:txBody>
      </p:sp>
    </p:spTree>
    <p:extLst>
      <p:ext uri="{BB962C8B-B14F-4D97-AF65-F5344CB8AC3E}">
        <p14:creationId xmlns:p14="http://schemas.microsoft.com/office/powerpoint/2010/main" val="147811690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fontScale="90000"/>
          </a:bodyPr>
          <a:lstStyle/>
          <a:p>
            <a:r>
              <a:rPr lang="en-US" dirty="0"/>
              <a:t>10.4 The central teachings</a:t>
            </a:r>
            <a:br>
              <a:rPr lang="en-US" dirty="0"/>
            </a:br>
            <a:r>
              <a:rPr lang="en-US" dirty="0"/>
              <a:t>The Oneness of God and of humanity</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The </a:t>
            </a:r>
            <a:r>
              <a:rPr lang="en-US" b="1" dirty="0"/>
              <a:t>Shahadah</a:t>
            </a:r>
            <a:r>
              <a:rPr lang="en-US" dirty="0"/>
              <a:t>—“There is no God but God and Muhammad is the Messenger of God”—is the first statement made to a newborn Muslim infant. </a:t>
            </a:r>
            <a:r>
              <a:rPr lang="en-US" b="1" dirty="0"/>
              <a:t>God’s unity is a central focus of Islamic theology.</a:t>
            </a:r>
            <a:r>
              <a:rPr lang="en-US" dirty="0"/>
              <a:t> The theme of unity, the chief concern of Muslim theology, extends to human life and human social organization.</a:t>
            </a:r>
          </a:p>
          <a:p>
            <a:r>
              <a:rPr lang="en-US" dirty="0"/>
              <a:t>More than 90 percent of Muslim theology deals with the implications of Unity, not just with God, but in every aspect of life.</a:t>
            </a:r>
          </a:p>
        </p:txBody>
      </p:sp>
    </p:spTree>
    <p:extLst>
      <p:ext uri="{BB962C8B-B14F-4D97-AF65-F5344CB8AC3E}">
        <p14:creationId xmlns:p14="http://schemas.microsoft.com/office/powerpoint/2010/main" val="2158729981"/>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fontScale="90000"/>
          </a:bodyPr>
          <a:lstStyle/>
          <a:p>
            <a:r>
              <a:rPr lang="en-US" dirty="0"/>
              <a:t>10.4 The central teachings</a:t>
            </a:r>
            <a:br>
              <a:rPr lang="en-US" dirty="0"/>
            </a:br>
            <a:r>
              <a:rPr lang="en-US" dirty="0"/>
              <a:t>The Oneness of God and of humanity</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God, though one, has ninety-nine names, each considered to be attributes of the One Being, and Allah encompasses all of those attributes in their totality.</a:t>
            </a:r>
          </a:p>
          <a:p>
            <a:r>
              <a:rPr lang="en-US" dirty="0"/>
              <a:t>There is no one chosen group of people; we are all part of a global family.</a:t>
            </a:r>
          </a:p>
          <a:p>
            <a:r>
              <a:rPr lang="en-US" dirty="0"/>
              <a:t>Science, art, and politics are part of Islam and should always involve the consciousness of God.</a:t>
            </a:r>
          </a:p>
        </p:txBody>
      </p:sp>
    </p:spTree>
    <p:extLst>
      <p:ext uri="{BB962C8B-B14F-4D97-AF65-F5344CB8AC3E}">
        <p14:creationId xmlns:p14="http://schemas.microsoft.com/office/powerpoint/2010/main" val="339905448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Prophethood and the compass of Islam</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85000" lnSpcReduction="10000"/>
          </a:bodyPr>
          <a:lstStyle/>
          <a:p>
            <a:r>
              <a:rPr lang="en-US" dirty="0"/>
              <a:t>Islam is considered the universal religion of all peoples, and Islam honors all prophets as messengers from the one God, sent when religions decayed into polytheism.</a:t>
            </a:r>
          </a:p>
          <a:p>
            <a:r>
              <a:rPr lang="en-US" dirty="0"/>
              <a:t>The Qur’an declares Muhammad to be the “Seal of the Prophets,” the ultimate authority in the prophetic tradition. None of the prophets is divine.</a:t>
            </a:r>
          </a:p>
          <a:p>
            <a:r>
              <a:rPr lang="en-US" dirty="0"/>
              <a:t>All scriptures are to be honored, but only the Qur’an is to be considered fully authentic.</a:t>
            </a:r>
          </a:p>
          <a:p>
            <a:r>
              <a:rPr lang="en-US" dirty="0"/>
              <a:t>The prophet Muhammad is honored and venerated.</a:t>
            </a:r>
          </a:p>
        </p:txBody>
      </p:sp>
    </p:spTree>
    <p:extLst>
      <p:ext uri="{BB962C8B-B14F-4D97-AF65-F5344CB8AC3E}">
        <p14:creationId xmlns:p14="http://schemas.microsoft.com/office/powerpoint/2010/main" val="3041465827"/>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sp>
        <p:nvSpPr>
          <p:cNvPr id="5" name="Content Placeholder 4"/>
          <p:cNvSpPr>
            <a:spLocks noGrp="1"/>
          </p:cNvSpPr>
          <p:nvPr>
            <p:ph idx="1"/>
          </p:nvPr>
        </p:nvSpPr>
        <p:spPr>
          <a:xfrm>
            <a:off x="457200" y="1524000"/>
            <a:ext cx="8229600" cy="4525963"/>
          </a:xfrm>
        </p:spPr>
        <p:txBody>
          <a:bodyPr>
            <a:normAutofit/>
          </a:bodyPr>
          <a:lstStyle/>
          <a:p>
            <a:endParaRPr lang="en-US" dirty="0"/>
          </a:p>
          <a:p>
            <a:endParaRPr lang="en-US" dirty="0"/>
          </a:p>
          <a:p>
            <a:r>
              <a:rPr lang="en-US" dirty="0"/>
              <a:t>We will cover the learning objectives 10.1-10.6 in this </a:t>
            </a:r>
            <a:r>
              <a:rPr lang="en-US" dirty="0" err="1"/>
              <a:t>Powerpoint</a:t>
            </a:r>
            <a:endParaRPr lang="en-US" dirty="0"/>
          </a:p>
        </p:txBody>
      </p:sp>
    </p:spTree>
    <p:extLst>
      <p:ext uri="{BB962C8B-B14F-4D97-AF65-F5344CB8AC3E}">
        <p14:creationId xmlns:p14="http://schemas.microsoft.com/office/powerpoint/2010/main" val="3363241720"/>
      </p:ext>
    </p:extLst>
  </p:cSld>
  <p:clrMapOvr>
    <a:masterClrMapping/>
  </p:clrMapOvr>
  <mc:AlternateContent xmlns:mc="http://schemas.openxmlformats.org/markup-compatibility/2006">
    <mc:Choice xmlns:p14="http://schemas.microsoft.com/office/powerpoint/2010/main" Requires="p14">
      <p:transition spd="slow" p14:dur="2000" advTm="9427"/>
    </mc:Choice>
    <mc:Fallback>
      <p:transition spd="slow" advTm="942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Human relationship to the divine</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God is all-knowing and has created everything for a divine purpose. Islam encompasses all religions and honors all prophets as messengers of God.</a:t>
            </a:r>
          </a:p>
          <a:p>
            <a:r>
              <a:rPr lang="en-US" dirty="0"/>
              <a:t>Humans must know the fixed laws of God’s creation and live accordingly. The Qur’an indicates that human history has provided many “signs” of God’s work of bestowing mercy and protection on believers.</a:t>
            </a:r>
          </a:p>
        </p:txBody>
      </p:sp>
    </p:spTree>
    <p:extLst>
      <p:ext uri="{BB962C8B-B14F-4D97-AF65-F5344CB8AC3E}">
        <p14:creationId xmlns:p14="http://schemas.microsoft.com/office/powerpoint/2010/main" val="343133338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Human relationship to the divine</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People must believe in and surrender totally to God or Allah.</a:t>
            </a:r>
          </a:p>
          <a:p>
            <a:r>
              <a:rPr lang="en-US" dirty="0"/>
              <a:t>The two greatest sins involve one’s relationship to God: </a:t>
            </a:r>
            <a:r>
              <a:rPr lang="en-US" b="1" dirty="0"/>
              <a:t>shirk</a:t>
            </a:r>
            <a:r>
              <a:rPr lang="en-US" dirty="0"/>
              <a:t> is associating anything with divinity besides the one God, and </a:t>
            </a:r>
            <a:r>
              <a:rPr lang="en-US" b="1" dirty="0"/>
              <a:t>kufr</a:t>
            </a:r>
            <a:r>
              <a:rPr lang="en-US" dirty="0"/>
              <a:t> is ungratefulness to God, atheism, or unbelief.</a:t>
            </a:r>
          </a:p>
        </p:txBody>
      </p:sp>
    </p:spTree>
    <p:extLst>
      <p:ext uri="{BB962C8B-B14F-4D97-AF65-F5344CB8AC3E}">
        <p14:creationId xmlns:p14="http://schemas.microsoft.com/office/powerpoint/2010/main" val="3956590156"/>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The unseen life</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85000" lnSpcReduction="10000"/>
          </a:bodyPr>
          <a:lstStyle/>
          <a:p>
            <a:r>
              <a:rPr lang="en-US" dirty="0"/>
              <a:t>Muslims believe that our senses do not reveal all reality and that there are angels, nonphysical beings who serve God but who are not to be worshiped.</a:t>
            </a:r>
          </a:p>
          <a:p>
            <a:r>
              <a:rPr lang="en-US" dirty="0"/>
              <a:t>Satan, originally one of the jinn or immaterial beings of fire, is a non-submissive being who refused to bow before Adam and was therefore cursed to live by tempting humanity away from God.</a:t>
            </a:r>
          </a:p>
          <a:p>
            <a:r>
              <a:rPr lang="en-US" dirty="0"/>
              <a:t>In popular piety, saints’ tombs became pilgrimage sites; some Muslim reformers object to such practices.</a:t>
            </a:r>
          </a:p>
        </p:txBody>
      </p:sp>
    </p:spTree>
    <p:extLst>
      <p:ext uri="{BB962C8B-B14F-4D97-AF65-F5344CB8AC3E}">
        <p14:creationId xmlns:p14="http://schemas.microsoft.com/office/powerpoint/2010/main" val="2280887848"/>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The Last Judgment</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Qur’an describes bodily resurrection after death followed by a Final Judgment at which all will be held accountable for their actions, each person’s actions recorded in a book bound to his or her neck.</a:t>
            </a:r>
          </a:p>
          <a:p>
            <a:r>
              <a:rPr lang="en-US" dirty="0"/>
              <a:t>Unrepentant nonbelievers and hypocrites go to hell, but only nonbelievers remain there for eternity.</a:t>
            </a:r>
          </a:p>
        </p:txBody>
      </p:sp>
    </p:spTree>
    <p:extLst>
      <p:ext uri="{BB962C8B-B14F-4D97-AF65-F5344CB8AC3E}">
        <p14:creationId xmlns:p14="http://schemas.microsoft.com/office/powerpoint/2010/main" val="184427304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The Last Judgment</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The just and merciful live blissfully in paradise, its form shaped by one’s tendencies in life. Piety is informed by belief in God’s merciful judgment.</a:t>
            </a:r>
          </a:p>
          <a:p>
            <a:r>
              <a:rPr lang="en-US" dirty="0"/>
              <a:t>What we experience in the afterlife is revealing of our tendencies in this life—we must awaken to our true nature.</a:t>
            </a:r>
          </a:p>
          <a:p>
            <a:r>
              <a:rPr lang="en-US" dirty="0"/>
              <a:t>The desire of purified souls will be closest to God with their spirits having different levels of this closeness.</a:t>
            </a:r>
          </a:p>
        </p:txBody>
      </p:sp>
    </p:spTree>
    <p:extLst>
      <p:ext uri="{BB962C8B-B14F-4D97-AF65-F5344CB8AC3E}">
        <p14:creationId xmlns:p14="http://schemas.microsoft.com/office/powerpoint/2010/main" val="270545047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10.4 The central teachings</a:t>
            </a:r>
            <a:br>
              <a:rPr lang="en-US" sz="3600" dirty="0"/>
            </a:br>
            <a:r>
              <a:rPr lang="en-US" sz="3600" dirty="0"/>
              <a:t>The Last Judgment</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Sinners and evildoers will experience torments in hell, fire fueled by humans, boiling water, pus, chains, and so on.</a:t>
            </a:r>
          </a:p>
          <a:p>
            <a:r>
              <a:rPr lang="en-US" dirty="0"/>
              <a:t>Those who condemn themselves will have their bodies turn on them.</a:t>
            </a:r>
          </a:p>
          <a:p>
            <a:r>
              <a:rPr lang="en-US" dirty="0"/>
              <a:t>However, hell does not last forever—God is far more merciful than wrathful.</a:t>
            </a:r>
          </a:p>
        </p:txBody>
      </p:sp>
    </p:spTree>
    <p:extLst>
      <p:ext uri="{BB962C8B-B14F-4D97-AF65-F5344CB8AC3E}">
        <p14:creationId xmlns:p14="http://schemas.microsoft.com/office/powerpoint/2010/main" val="98025229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basic spiritual practices for all Muslims are known as the Five Pillars.</a:t>
            </a:r>
          </a:p>
          <a:p>
            <a:r>
              <a:rPr lang="en-US" dirty="0"/>
              <a:t>The intention with which a Muslim undertakes each practice is of prime importance; the pillars are not simply outer rituals.</a:t>
            </a:r>
          </a:p>
        </p:txBody>
      </p:sp>
    </p:spTree>
    <p:extLst>
      <p:ext uri="{BB962C8B-B14F-4D97-AF65-F5344CB8AC3E}">
        <p14:creationId xmlns:p14="http://schemas.microsoft.com/office/powerpoint/2010/main" val="907578191"/>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Belief and witness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The first is pillar is the </a:t>
            </a:r>
            <a:r>
              <a:rPr lang="en-US" b="1" dirty="0"/>
              <a:t>Shahadah</a:t>
            </a:r>
            <a:r>
              <a:rPr lang="en-US" dirty="0"/>
              <a:t>, belief in unity of God and Muhammad’s </a:t>
            </a:r>
            <a:r>
              <a:rPr lang="en-US" dirty="0" err="1"/>
              <a:t>messengership</a:t>
            </a:r>
            <a:r>
              <a:rPr lang="en-US" dirty="0"/>
              <a:t>: “There is no god but God, and Muhammad is the messenger of God,” </a:t>
            </a:r>
            <a:r>
              <a:rPr lang="en-US" b="1" dirty="0"/>
              <a:t>to which Shi’ites add “and ‘Ali is the Friend of God.”</a:t>
            </a:r>
          </a:p>
          <a:p>
            <a:r>
              <a:rPr lang="en-US" dirty="0"/>
              <a:t>According to the Qur’an, believers must tell others about Islam but cannot use coercion to convert them.</a:t>
            </a:r>
          </a:p>
          <a:p>
            <a:r>
              <a:rPr lang="en-US" dirty="0"/>
              <a:t>There must be respect for all prophets and all revealed scripture.</a:t>
            </a:r>
          </a:p>
        </p:txBody>
      </p:sp>
    </p:spTree>
    <p:extLst>
      <p:ext uri="{BB962C8B-B14F-4D97-AF65-F5344CB8AC3E}">
        <p14:creationId xmlns:p14="http://schemas.microsoft.com/office/powerpoint/2010/main" val="1660955988"/>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Daily prayers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The </a:t>
            </a:r>
            <a:r>
              <a:rPr lang="en-US" b="1" dirty="0"/>
              <a:t>second</a:t>
            </a:r>
            <a:r>
              <a:rPr lang="en-US" dirty="0"/>
              <a:t> (</a:t>
            </a:r>
            <a:r>
              <a:rPr lang="en-US" b="1" dirty="0"/>
              <a:t>salat</a:t>
            </a:r>
            <a:r>
              <a:rPr lang="en-US" dirty="0"/>
              <a:t>) is that Muslims should pray facing Mecca five times daily.</a:t>
            </a:r>
          </a:p>
          <a:p>
            <a:r>
              <a:rPr lang="en-US" dirty="0"/>
              <a:t>When prayers are performed in a mosque, women and men typically pray separately.</a:t>
            </a:r>
          </a:p>
          <a:p>
            <a:r>
              <a:rPr lang="en-US" dirty="0"/>
              <a:t>There may be an imam or prayer leader, but there is no priest.</a:t>
            </a:r>
          </a:p>
          <a:p>
            <a:r>
              <a:rPr lang="en-US" dirty="0"/>
              <a:t>Prayer should involve both outward performance of the prayers and ritual and inward concentration and awareness of God’s presence.</a:t>
            </a:r>
          </a:p>
        </p:txBody>
      </p:sp>
    </p:spTree>
    <p:extLst>
      <p:ext uri="{BB962C8B-B14F-4D97-AF65-F5344CB8AC3E}">
        <p14:creationId xmlns:p14="http://schemas.microsoft.com/office/powerpoint/2010/main" val="10943362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Daily prayers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Prayer is to strengthen one’s belief in God’s existence and goodness; it purifies the heart, develops the mind and conscience, comforts the soul, encourages the good, and suppresses the evil in person. It awakens the innate sense of higher morality and aspirations.</a:t>
            </a:r>
          </a:p>
          <a:p>
            <a:r>
              <a:rPr lang="en-US" dirty="0"/>
              <a:t>In addition to the prayers five time a day, supererogatory prayers can be done, which are offered in the middle of the night.</a:t>
            </a:r>
          </a:p>
        </p:txBody>
      </p:sp>
    </p:spTree>
    <p:extLst>
      <p:ext uri="{BB962C8B-B14F-4D97-AF65-F5344CB8AC3E}">
        <p14:creationId xmlns:p14="http://schemas.microsoft.com/office/powerpoint/2010/main" val="192966626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Objectives (2 of 3)</a:t>
            </a:r>
          </a:p>
        </p:txBody>
      </p:sp>
      <p:sp>
        <p:nvSpPr>
          <p:cNvPr id="3" name="Content Placeholder 2"/>
          <p:cNvSpPr>
            <a:spLocks noGrp="1"/>
          </p:cNvSpPr>
          <p:nvPr>
            <p:ph idx="1"/>
          </p:nvPr>
        </p:nvSpPr>
        <p:spPr/>
        <p:txBody>
          <a:bodyPr>
            <a:normAutofit/>
          </a:bodyPr>
          <a:lstStyle/>
          <a:p>
            <a:pPr marL="0" indent="0">
              <a:buNone/>
            </a:pPr>
            <a:r>
              <a:rPr lang="en-US" b="1" dirty="0"/>
              <a:t>10.7</a:t>
            </a:r>
            <a:r>
              <a:rPr lang="en-US" dirty="0"/>
              <a:t> Define </a:t>
            </a:r>
            <a:r>
              <a:rPr lang="en-US" dirty="0" err="1"/>
              <a:t>shari’ah</a:t>
            </a:r>
            <a:r>
              <a:rPr lang="en-US" dirty="0"/>
              <a:t>.</a:t>
            </a:r>
          </a:p>
          <a:p>
            <a:pPr marL="0" indent="0">
              <a:buNone/>
            </a:pPr>
            <a:r>
              <a:rPr lang="en-US" b="1" dirty="0"/>
              <a:t>10.8</a:t>
            </a:r>
            <a:r>
              <a:rPr lang="en-US" dirty="0"/>
              <a:t> Describe the key aspects of Sufism.</a:t>
            </a:r>
          </a:p>
          <a:p>
            <a:pPr marL="0" indent="0">
              <a:buNone/>
            </a:pPr>
            <a:r>
              <a:rPr lang="en-US" b="1" dirty="0"/>
              <a:t>10.9</a:t>
            </a:r>
            <a:r>
              <a:rPr lang="en-US" dirty="0"/>
              <a:t> Analyze the reasons for the successful expansion of Islam in the seventh and eighth centuries.</a:t>
            </a:r>
          </a:p>
          <a:p>
            <a:pPr marL="0" indent="0">
              <a:buNone/>
            </a:pPr>
            <a:r>
              <a:rPr lang="en-US" b="1" dirty="0"/>
              <a:t>10.10</a:t>
            </a:r>
            <a:r>
              <a:rPr lang="en-US" dirty="0"/>
              <a:t> Explain the spread of Islam in the West.</a:t>
            </a:r>
          </a:p>
          <a:p>
            <a:pPr marL="0" indent="0">
              <a:buNone/>
            </a:pPr>
            <a:r>
              <a:rPr lang="en-US" b="1" dirty="0"/>
              <a:t>10.11</a:t>
            </a:r>
            <a:r>
              <a:rPr lang="en-US" dirty="0"/>
              <a:t> Discuss the main issues facing contemporary Islam.</a:t>
            </a:r>
          </a:p>
        </p:txBody>
      </p:sp>
    </p:spTree>
    <p:extLst>
      <p:ext uri="{BB962C8B-B14F-4D97-AF65-F5344CB8AC3E}">
        <p14:creationId xmlns:p14="http://schemas.microsoft.com/office/powerpoint/2010/main" val="277844819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Zakat</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The </a:t>
            </a:r>
            <a:r>
              <a:rPr lang="en-US" b="1" dirty="0"/>
              <a:t>third pillar is zakat</a:t>
            </a:r>
            <a:r>
              <a:rPr lang="en-US" dirty="0"/>
              <a:t>, almsgiving, or donating a certain percentage of one’s income to charity each year.</a:t>
            </a:r>
          </a:p>
          <a:p>
            <a:r>
              <a:rPr lang="en-US" dirty="0"/>
              <a:t>It is meant in part to decrease inequalities in wealth and to prevent greed.</a:t>
            </a:r>
          </a:p>
          <a:p>
            <a:r>
              <a:rPr lang="en-US" dirty="0"/>
              <a:t>Saudi Arabia devotes 15 percent of the kingdom’s GDP to development and relief projects throughout the world—whether Muslim or not.</a:t>
            </a:r>
          </a:p>
        </p:txBody>
      </p:sp>
    </p:spTree>
    <p:extLst>
      <p:ext uri="{BB962C8B-B14F-4D97-AF65-F5344CB8AC3E}">
        <p14:creationId xmlns:p14="http://schemas.microsoft.com/office/powerpoint/2010/main" val="304248618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Fasting</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20000"/>
          </a:bodyPr>
          <a:lstStyle/>
          <a:p>
            <a:r>
              <a:rPr lang="en-US" b="1" dirty="0"/>
              <a:t>Fasting is the fourth pillar</a:t>
            </a:r>
            <a:r>
              <a:rPr lang="en-US" dirty="0"/>
              <a:t>, and it is obligatory during the month of Ramadan, when Muhammad first began receiving revelations.</a:t>
            </a:r>
          </a:p>
          <a:p>
            <a:r>
              <a:rPr lang="en-US" dirty="0"/>
              <a:t>Those who are able must abstain from food, drink, sexual intercourse, and smoking from dawn to sunset during the month of </a:t>
            </a:r>
            <a:r>
              <a:rPr lang="en-US" b="1" dirty="0"/>
              <a:t>Ramadan</a:t>
            </a:r>
            <a:r>
              <a:rPr lang="en-US" dirty="0"/>
              <a:t>. </a:t>
            </a:r>
            <a:r>
              <a:rPr lang="en-US" b="1" dirty="0"/>
              <a:t>The holiday of Eid al-Fitr marks the end of the month of fasting.</a:t>
            </a:r>
          </a:p>
          <a:p>
            <a:r>
              <a:rPr lang="en-US" dirty="0"/>
              <a:t>Many Muslims state that fasting also helps one control negative emotions such as anger and jealousy.</a:t>
            </a:r>
          </a:p>
        </p:txBody>
      </p:sp>
    </p:spTree>
    <p:extLst>
      <p:ext uri="{BB962C8B-B14F-4D97-AF65-F5344CB8AC3E}">
        <p14:creationId xmlns:p14="http://schemas.microsoft.com/office/powerpoint/2010/main" val="53419852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Hajj</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b="1" dirty="0"/>
              <a:t>The Hajj, or pilgrimage to Mecca, is the fifth pillar</a:t>
            </a:r>
            <a:r>
              <a:rPr lang="en-US" dirty="0"/>
              <a:t>, expected of all Muslims at least once in their lifetime if they are able.</a:t>
            </a:r>
          </a:p>
          <a:p>
            <a:r>
              <a:rPr lang="en-US" dirty="0"/>
              <a:t>A series of rituals commemorate various aspects of Muhammad’s life and earlier traditions. Being a </a:t>
            </a:r>
            <a:r>
              <a:rPr lang="en-US" b="1" dirty="0"/>
              <a:t>hajji</a:t>
            </a:r>
            <a:r>
              <a:rPr lang="en-US" dirty="0"/>
              <a:t> is a badge of pride among Muslims.</a:t>
            </a:r>
          </a:p>
        </p:txBody>
      </p:sp>
    </p:spTree>
    <p:extLst>
      <p:ext uri="{BB962C8B-B14F-4D97-AF65-F5344CB8AC3E}">
        <p14:creationId xmlns:p14="http://schemas.microsoft.com/office/powerpoint/2010/main" val="280815194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10.5 The Five Pillars</a:t>
            </a:r>
            <a:br>
              <a:rPr lang="en-US" sz="3600" dirty="0"/>
            </a:br>
            <a:r>
              <a:rPr lang="en-US" sz="3600" dirty="0"/>
              <a:t>Hajj</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b="1" dirty="0"/>
              <a:t>Another sacred site on the pilgrimage is the field of Arafat</a:t>
            </a:r>
            <a:r>
              <a:rPr lang="en-US" dirty="0"/>
              <a:t>, where Adam and Eve were taught that humans were created for the sole purpose of worshiping God.</a:t>
            </a:r>
          </a:p>
          <a:p>
            <a:r>
              <a:rPr lang="en-US" b="1" dirty="0"/>
              <a:t>Eid al-Adha</a:t>
            </a:r>
            <a:r>
              <a:rPr lang="en-US" dirty="0"/>
              <a:t>, or the “</a:t>
            </a:r>
            <a:r>
              <a:rPr lang="en-US" b="1" dirty="0"/>
              <a:t>Feast of the Sacrifice</a:t>
            </a:r>
            <a:r>
              <a:rPr lang="en-US" dirty="0"/>
              <a:t>,” occurs during the month pilgrims are supposed to undertake hajj.</a:t>
            </a:r>
          </a:p>
        </p:txBody>
      </p:sp>
    </p:spTree>
    <p:extLst>
      <p:ext uri="{BB962C8B-B14F-4D97-AF65-F5344CB8AC3E}">
        <p14:creationId xmlns:p14="http://schemas.microsoft.com/office/powerpoint/2010/main" val="427782772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The issue of Muhammad’s successor led to a split between </a:t>
            </a:r>
            <a:r>
              <a:rPr lang="en-US" b="1" dirty="0"/>
              <a:t>two factions</a:t>
            </a:r>
            <a:r>
              <a:rPr lang="en-US" dirty="0"/>
              <a:t>: the </a:t>
            </a:r>
            <a:r>
              <a:rPr lang="en-US" b="1" dirty="0"/>
              <a:t>Sunni</a:t>
            </a:r>
            <a:r>
              <a:rPr lang="en-US" dirty="0"/>
              <a:t> (</a:t>
            </a:r>
            <a:r>
              <a:rPr lang="en-US" b="1" dirty="0"/>
              <a:t>roughly 80 percent of Muslims</a:t>
            </a:r>
            <a:r>
              <a:rPr lang="en-US" dirty="0"/>
              <a:t>) and the </a:t>
            </a:r>
            <a:r>
              <a:rPr lang="en-US" b="1" dirty="0"/>
              <a:t>Shi’a</a:t>
            </a:r>
            <a:r>
              <a:rPr lang="en-US" dirty="0"/>
              <a:t> (</a:t>
            </a:r>
            <a:r>
              <a:rPr lang="en-US" b="1" dirty="0"/>
              <a:t>Shi’ite</a:t>
            </a:r>
            <a:r>
              <a:rPr lang="en-US" dirty="0"/>
              <a:t>).</a:t>
            </a:r>
          </a:p>
          <a:p>
            <a:r>
              <a:rPr lang="en-US" dirty="0"/>
              <a:t>At the time, two customs existed: a hereditary leader or one chosen by designation.</a:t>
            </a:r>
          </a:p>
          <a:p>
            <a:r>
              <a:rPr lang="en-US" dirty="0"/>
              <a:t>A </a:t>
            </a:r>
            <a:r>
              <a:rPr lang="en-US" b="1" dirty="0"/>
              <a:t>caliph</a:t>
            </a:r>
            <a:r>
              <a:rPr lang="en-US" dirty="0"/>
              <a:t> was elected to lead; </a:t>
            </a:r>
            <a:r>
              <a:rPr lang="en-US" b="1" dirty="0"/>
              <a:t>this was an appointment that lasts a lifetime</a:t>
            </a:r>
            <a:r>
              <a:rPr lang="en-US" dirty="0"/>
              <a:t>. The first three caliphs were Abu Bakr, Umar, and Uthman.</a:t>
            </a:r>
          </a:p>
        </p:txBody>
      </p:sp>
    </p:spTree>
    <p:extLst>
      <p:ext uri="{BB962C8B-B14F-4D97-AF65-F5344CB8AC3E}">
        <p14:creationId xmlns:p14="http://schemas.microsoft.com/office/powerpoint/2010/main" val="3006631271"/>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a:bodyPr>
          <a:lstStyle/>
          <a:p>
            <a:r>
              <a:rPr lang="en-US" dirty="0"/>
              <a:t>The Prophet’s son-in-law and cousin </a:t>
            </a:r>
            <a:r>
              <a:rPr lang="en-US" b="1" dirty="0"/>
              <a:t>‘Ali </a:t>
            </a:r>
            <a:r>
              <a:rPr lang="en-US" dirty="0"/>
              <a:t>became the fourth caliph (</a:t>
            </a:r>
            <a:r>
              <a:rPr lang="en-US" b="1" dirty="0"/>
              <a:t>the Shi’a think that ‘Ali should have been the first caliph, as the hereditary successor</a:t>
            </a:r>
            <a:r>
              <a:rPr lang="en-US" dirty="0"/>
              <a:t>), </a:t>
            </a:r>
            <a:r>
              <a:rPr lang="en-US" b="1" dirty="0"/>
              <a:t>but he was assassinated. </a:t>
            </a:r>
          </a:p>
          <a:p>
            <a:r>
              <a:rPr lang="en-US" dirty="0"/>
              <a:t>‘Ali’s son </a:t>
            </a:r>
            <a:r>
              <a:rPr lang="en-US" dirty="0" err="1"/>
              <a:t>Husayn</a:t>
            </a:r>
            <a:r>
              <a:rPr lang="en-US" dirty="0"/>
              <a:t> challenged the fifth caliph’s legitimacy and rebelled when the fifth caliph named his own son as successor.</a:t>
            </a:r>
          </a:p>
          <a:p>
            <a:r>
              <a:rPr lang="en-US" b="1" dirty="0" err="1"/>
              <a:t>Husayn</a:t>
            </a:r>
            <a:r>
              <a:rPr lang="en-US" b="1" dirty="0"/>
              <a:t> and many of his relatives were massacred at Karbala.</a:t>
            </a:r>
          </a:p>
        </p:txBody>
      </p:sp>
    </p:spTree>
    <p:extLst>
      <p:ext uri="{BB962C8B-B14F-4D97-AF65-F5344CB8AC3E}">
        <p14:creationId xmlns:p14="http://schemas.microsoft.com/office/powerpoint/2010/main" val="145974071"/>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The Shi’ites broke away, established their own line of succession, and have remained separate ever since.</a:t>
            </a:r>
          </a:p>
          <a:p>
            <a:r>
              <a:rPr lang="en-US" b="1" dirty="0"/>
              <a:t>Sunnis</a:t>
            </a:r>
            <a:r>
              <a:rPr lang="en-US" dirty="0"/>
              <a:t> are the majority population in Saudi Arabia, Egypt, Turkey, northern Africa, Pakistan, Afghanistan, Central Asian countries of the former Soviet Union, and Indonesia.</a:t>
            </a:r>
          </a:p>
          <a:p>
            <a:r>
              <a:rPr lang="en-US" b="1" dirty="0"/>
              <a:t>Syria and Iraq have mixed populations of Sunnis and Shi’as</a:t>
            </a:r>
            <a:r>
              <a:rPr lang="en-US" dirty="0"/>
              <a:t>. The </a:t>
            </a:r>
            <a:r>
              <a:rPr lang="en-US" b="1" dirty="0"/>
              <a:t>major Shi’a majority country is Iran</a:t>
            </a:r>
            <a:r>
              <a:rPr lang="en-US" dirty="0"/>
              <a:t>.</a:t>
            </a:r>
            <a:endParaRPr lang="en-US" b="1" dirty="0"/>
          </a:p>
        </p:txBody>
      </p:sp>
    </p:spTree>
    <p:extLst>
      <p:ext uri="{BB962C8B-B14F-4D97-AF65-F5344CB8AC3E}">
        <p14:creationId xmlns:p14="http://schemas.microsoft.com/office/powerpoint/2010/main" val="371360507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br>
              <a:rPr lang="en-US" sz="3600" dirty="0"/>
            </a:br>
            <a:r>
              <a:rPr lang="en-US" sz="3600" dirty="0"/>
              <a:t>Sunnis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Sunnis, or “people of the Sunnah,” who consider themselves to be “traditionalists,” emphasize the authority of the Qur’an and the Hadith and Sunnah.</a:t>
            </a:r>
          </a:p>
          <a:p>
            <a:r>
              <a:rPr lang="en-US" dirty="0"/>
              <a:t>Their understanding is that Muhammad did not appoint a successor but rather left this up to the </a:t>
            </a:r>
            <a:r>
              <a:rPr lang="en-US" b="1" dirty="0"/>
              <a:t>Muslim community </a:t>
            </a:r>
            <a:r>
              <a:rPr lang="en-US" dirty="0"/>
              <a:t>or </a:t>
            </a:r>
            <a:r>
              <a:rPr lang="en-US" b="1" dirty="0"/>
              <a:t>ummah</a:t>
            </a:r>
            <a:r>
              <a:rPr lang="en-US" dirty="0"/>
              <a:t>.</a:t>
            </a:r>
            <a:endParaRPr lang="en-US" b="1" dirty="0"/>
          </a:p>
        </p:txBody>
      </p:sp>
    </p:spTree>
    <p:extLst>
      <p:ext uri="{BB962C8B-B14F-4D97-AF65-F5344CB8AC3E}">
        <p14:creationId xmlns:p14="http://schemas.microsoft.com/office/powerpoint/2010/main" val="2531502237"/>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br>
              <a:rPr lang="en-US" sz="3600" dirty="0"/>
            </a:br>
            <a:r>
              <a:rPr lang="en-US" sz="3600" dirty="0"/>
              <a:t>Sunnis</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b="1" dirty="0"/>
              <a:t>The golden age of Islam is during the time of the first four “rightly guided caliphs”: Abu Bakr, Umar, Uthman, and ‘Ali. </a:t>
            </a:r>
            <a:r>
              <a:rPr lang="en-US" dirty="0"/>
              <a:t>The life of the Prophet and the lives of the rightly guided caliphs are models for the ideal Muslim.</a:t>
            </a:r>
          </a:p>
          <a:p>
            <a:r>
              <a:rPr lang="en-US" dirty="0"/>
              <a:t>The line of caliphs were temporal rulers and remained so until the end of the Ottoman Empire, when Mustafa Kemal Ataturk created a secular state.</a:t>
            </a:r>
            <a:endParaRPr lang="en-US" b="1" dirty="0"/>
          </a:p>
        </p:txBody>
      </p:sp>
    </p:spTree>
    <p:extLst>
      <p:ext uri="{BB962C8B-B14F-4D97-AF65-F5344CB8AC3E}">
        <p14:creationId xmlns:p14="http://schemas.microsoft.com/office/powerpoint/2010/main" val="2395485585"/>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br>
              <a:rPr lang="en-US" sz="3600" dirty="0"/>
            </a:br>
            <a:r>
              <a:rPr lang="en-US" sz="3600" dirty="0" err="1"/>
              <a:t>Shi’a</a:t>
            </a:r>
            <a:endParaRPr lang="en-US" sz="3600" dirty="0"/>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The initial difference between Shi’a and Sunnis is rooted in leadership and the rightful successor to the Prophet. It is believed that spiritual power and temporal authority was passed to ‘Ali.</a:t>
            </a:r>
          </a:p>
          <a:p>
            <a:r>
              <a:rPr lang="en-US" dirty="0"/>
              <a:t>Shi’a Muslims are devoted to the memory of Muhammad and his close relatives: ‘Ali, Fatima (the Prophet’s daughter), and their sons Hasan and </a:t>
            </a:r>
            <a:r>
              <a:rPr lang="en-US" dirty="0" err="1"/>
              <a:t>Husayn</a:t>
            </a:r>
            <a:r>
              <a:rPr lang="en-US" dirty="0"/>
              <a:t>.</a:t>
            </a:r>
          </a:p>
        </p:txBody>
      </p:sp>
    </p:spTree>
    <p:extLst>
      <p:ext uri="{BB962C8B-B14F-4D97-AF65-F5344CB8AC3E}">
        <p14:creationId xmlns:p14="http://schemas.microsoft.com/office/powerpoint/2010/main" val="2527193894"/>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t>Islam began in the seventh century CE with the Prophet Muhammad (born ca. 570 CE), who is believed to be the last prophet sent to restore the truth religion.</a:t>
            </a:r>
          </a:p>
          <a:p>
            <a:r>
              <a:rPr lang="en-US" dirty="0"/>
              <a:t>Islam is not a new religion but the original path of monotheism, which was also developed by Judaism and Christianity.</a:t>
            </a:r>
          </a:p>
        </p:txBody>
      </p:sp>
    </p:spTree>
    <p:extLst>
      <p:ext uri="{BB962C8B-B14F-4D97-AF65-F5344CB8AC3E}">
        <p14:creationId xmlns:p14="http://schemas.microsoft.com/office/powerpoint/2010/main" val="2657938565"/>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br>
              <a:rPr lang="en-US" sz="3600" dirty="0"/>
            </a:br>
            <a:r>
              <a:rPr lang="en-US" sz="3600" dirty="0" err="1"/>
              <a:t>Shi’a</a:t>
            </a:r>
            <a:endParaRPr lang="en-US" sz="3600" dirty="0"/>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The festival of ‘Ashura, in the tenth month of Muharram, commemorates </a:t>
            </a:r>
            <a:r>
              <a:rPr lang="en-US" dirty="0" err="1"/>
              <a:t>Husayn’s</a:t>
            </a:r>
            <a:r>
              <a:rPr lang="en-US" dirty="0"/>
              <a:t> martyrdom, when Shi’a may participate in mourning processions.</a:t>
            </a:r>
          </a:p>
          <a:p>
            <a:r>
              <a:rPr lang="en-US" dirty="0"/>
              <a:t>Shi’a Muslims revere a succession of seven or twelve Imams (leaders, guides) rather than the Sunni caliphs. ‘Ali, Hasan, and </a:t>
            </a:r>
            <a:r>
              <a:rPr lang="en-US" dirty="0" err="1"/>
              <a:t>Husayn</a:t>
            </a:r>
            <a:r>
              <a:rPr lang="en-US" dirty="0"/>
              <a:t> were the first three Imams.</a:t>
            </a:r>
          </a:p>
        </p:txBody>
      </p:sp>
    </p:spTree>
    <p:extLst>
      <p:ext uri="{BB962C8B-B14F-4D97-AF65-F5344CB8AC3E}">
        <p14:creationId xmlns:p14="http://schemas.microsoft.com/office/powerpoint/2010/main" val="3581230343"/>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Autofit/>
          </a:bodyPr>
          <a:lstStyle/>
          <a:p>
            <a:r>
              <a:rPr lang="en-US" sz="3600" dirty="0"/>
              <a:t>10.6 Sunni and Shi’a</a:t>
            </a:r>
            <a:br>
              <a:rPr lang="en-US" sz="3600" dirty="0"/>
            </a:br>
            <a:r>
              <a:rPr lang="en-US" sz="3600" dirty="0" err="1"/>
              <a:t>Shi’a</a:t>
            </a:r>
            <a:endParaRPr lang="en-US" sz="3600" dirty="0"/>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“Twelver” Shi’a believe that the twelfth Imam is in an occult state of hiding and will return publicly as the Mahdi at the Day of Resurrection.</a:t>
            </a:r>
          </a:p>
          <a:p>
            <a:r>
              <a:rPr lang="en-US" dirty="0"/>
              <a:t>A minority of Shi’a, the </a:t>
            </a:r>
            <a:r>
              <a:rPr lang="en-US" dirty="0" err="1"/>
              <a:t>Nizari</a:t>
            </a:r>
            <a:r>
              <a:rPr lang="en-US" dirty="0"/>
              <a:t> </a:t>
            </a:r>
            <a:r>
              <a:rPr lang="en-US" dirty="0" err="1"/>
              <a:t>Isma’ilis</a:t>
            </a:r>
            <a:r>
              <a:rPr lang="en-US" dirty="0"/>
              <a:t>, recognize a different seventh Imam and this line has continued to the present forty-ninth Imam, </a:t>
            </a:r>
            <a:r>
              <a:rPr lang="en-US" b="1" dirty="0"/>
              <a:t>HRH Prince Karim Aga Khan IV</a:t>
            </a:r>
            <a:r>
              <a:rPr lang="en-US" dirty="0"/>
              <a:t>.</a:t>
            </a:r>
          </a:p>
          <a:p>
            <a:r>
              <a:rPr lang="en-US" dirty="0"/>
              <a:t>The Imam combines political leadership (when possible) with the transmission of Divine Guidance.</a:t>
            </a:r>
          </a:p>
        </p:txBody>
      </p:sp>
    </p:spTree>
    <p:extLst>
      <p:ext uri="{BB962C8B-B14F-4D97-AF65-F5344CB8AC3E}">
        <p14:creationId xmlns:p14="http://schemas.microsoft.com/office/powerpoint/2010/main" val="175350053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r>
              <a:rPr lang="en-US" dirty="0"/>
              <a:t>Islam carried the torch of civilization during the European dark ages and experienced resurgence in the twelfth century.</a:t>
            </a:r>
          </a:p>
          <a:p>
            <a:r>
              <a:rPr lang="en-US" dirty="0"/>
              <a:t>Islam is now the religion of nearly one-fifth of the world population, yet there is a growing divide between Muslims and non-Muslims, exacerbated by the United States-led “war on terror.”</a:t>
            </a:r>
          </a:p>
          <a:p>
            <a:r>
              <a:rPr lang="en-US" dirty="0"/>
              <a:t>It is important to study this religion carefully.</a:t>
            </a:r>
          </a:p>
        </p:txBody>
      </p:sp>
    </p:spTree>
    <p:extLst>
      <p:ext uri="{BB962C8B-B14F-4D97-AF65-F5344CB8AC3E}">
        <p14:creationId xmlns:p14="http://schemas.microsoft.com/office/powerpoint/2010/main" val="1714152366"/>
      </p:ext>
    </p:extLst>
  </p:cSld>
  <p:clrMapOvr>
    <a:masterClrMapping/>
  </p:clrMapOvr>
  <mc:AlternateContent xmlns:mc="http://schemas.openxmlformats.org/markup-compatibility/2006" xmlns:p14="http://schemas.microsoft.com/office/powerpoint/2010/main">
    <mc:Choice Requires="p14">
      <p:transition spd="slow" p14:dur="2000" advTm="9724"/>
    </mc:Choice>
    <mc:Fallback xmlns="">
      <p:transition spd="slow" advTm="972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10.1 Pre-Islamic Arabia</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fontScale="92500" lnSpcReduction="10000"/>
          </a:bodyPr>
          <a:lstStyle/>
          <a:p>
            <a:r>
              <a:rPr lang="en-US" dirty="0"/>
              <a:t>Islam, like Christianity and Judaism, traces its ancestry to the patriarch </a:t>
            </a:r>
            <a:r>
              <a:rPr lang="en-US" b="1" dirty="0"/>
              <a:t>Abraham</a:t>
            </a:r>
            <a:r>
              <a:rPr lang="en-US" dirty="0"/>
              <a:t>, whom Muslims know as </a:t>
            </a:r>
            <a:r>
              <a:rPr lang="en-US" b="1" dirty="0"/>
              <a:t>Ibrahim</a:t>
            </a:r>
            <a:r>
              <a:rPr lang="en-US" dirty="0"/>
              <a:t>.</a:t>
            </a:r>
          </a:p>
          <a:p>
            <a:r>
              <a:rPr lang="en-US" dirty="0"/>
              <a:t>He is said to have fathered two children: </a:t>
            </a:r>
            <a:r>
              <a:rPr lang="en-US" b="1" dirty="0" err="1"/>
              <a:t>Isma’il</a:t>
            </a:r>
            <a:r>
              <a:rPr lang="en-US" dirty="0"/>
              <a:t> of Hagar (an Egyptian) and Isaac of Sarah.</a:t>
            </a:r>
          </a:p>
          <a:p>
            <a:r>
              <a:rPr lang="en-US" dirty="0"/>
              <a:t>When Isaac was born, Islam teaches that Ibrahim took </a:t>
            </a:r>
            <a:r>
              <a:rPr lang="en-US" dirty="0" err="1"/>
              <a:t>Isma’il</a:t>
            </a:r>
            <a:r>
              <a:rPr lang="en-US" dirty="0"/>
              <a:t> and Hagar to the desert valley of Mecca. There, </a:t>
            </a:r>
            <a:r>
              <a:rPr lang="en-US" dirty="0" err="1"/>
              <a:t>Isma’il</a:t>
            </a:r>
            <a:r>
              <a:rPr lang="en-US" dirty="0"/>
              <a:t> and Ibrahim built the </a:t>
            </a:r>
            <a:r>
              <a:rPr lang="en-US" b="1" dirty="0" err="1"/>
              <a:t>Ka’bah</a:t>
            </a:r>
            <a:r>
              <a:rPr lang="en-US" dirty="0"/>
              <a:t>, the holiest sanctuary in Islam, which was long venerated as a holy place by Arabian tribes.</a:t>
            </a:r>
          </a:p>
        </p:txBody>
      </p:sp>
    </p:spTree>
    <p:extLst>
      <p:ext uri="{BB962C8B-B14F-4D97-AF65-F5344CB8AC3E}">
        <p14:creationId xmlns:p14="http://schemas.microsoft.com/office/powerpoint/2010/main" val="1648756530"/>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10.1 Pre-Islamic Arabia</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a:bodyPr>
          <a:lstStyle/>
          <a:p>
            <a:r>
              <a:rPr lang="en-US" dirty="0"/>
              <a:t>After </a:t>
            </a:r>
            <a:r>
              <a:rPr lang="en-US" b="1" dirty="0"/>
              <a:t>Ibrahim</a:t>
            </a:r>
            <a:r>
              <a:rPr lang="en-US" dirty="0"/>
              <a:t>, Islamic tradition holds that the region turned away from monotheism, and the Arabian culture became polytheistic and populated by dozens of tribes of merchant, caravan traders.</a:t>
            </a:r>
          </a:p>
          <a:p>
            <a:r>
              <a:rPr lang="en-US" dirty="0"/>
              <a:t>Often there were battles between the tribes, except at the </a:t>
            </a:r>
            <a:r>
              <a:rPr lang="en-US" b="1" dirty="0" err="1"/>
              <a:t>Ka’bah</a:t>
            </a:r>
            <a:r>
              <a:rPr lang="en-US" dirty="0"/>
              <a:t>, where violence was prohibited.</a:t>
            </a:r>
          </a:p>
        </p:txBody>
      </p:sp>
    </p:spTree>
    <p:extLst>
      <p:ext uri="{BB962C8B-B14F-4D97-AF65-F5344CB8AC3E}">
        <p14:creationId xmlns:p14="http://schemas.microsoft.com/office/powerpoint/2010/main" val="1687054978"/>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3B124-0087-4BF3-A968-3FC31088D1A9}"/>
              </a:ext>
            </a:extLst>
          </p:cNvPr>
          <p:cNvSpPr>
            <a:spLocks noGrp="1"/>
          </p:cNvSpPr>
          <p:nvPr>
            <p:ph type="title"/>
          </p:nvPr>
        </p:nvSpPr>
        <p:spPr/>
        <p:txBody>
          <a:bodyPr>
            <a:normAutofit/>
          </a:bodyPr>
          <a:lstStyle/>
          <a:p>
            <a:r>
              <a:rPr lang="en-US" dirty="0"/>
              <a:t>10.2 The Prophet Muhammad</a:t>
            </a:r>
          </a:p>
        </p:txBody>
      </p:sp>
      <p:sp>
        <p:nvSpPr>
          <p:cNvPr id="3" name="Content Placeholder 2">
            <a:extLst>
              <a:ext uri="{FF2B5EF4-FFF2-40B4-BE49-F238E27FC236}">
                <a16:creationId xmlns:a16="http://schemas.microsoft.com/office/drawing/2014/main" id="{C683CBB4-238E-4579-969B-889512546DFF}"/>
              </a:ext>
            </a:extLst>
          </p:cNvPr>
          <p:cNvSpPr>
            <a:spLocks noGrp="1"/>
          </p:cNvSpPr>
          <p:nvPr>
            <p:ph idx="1"/>
          </p:nvPr>
        </p:nvSpPr>
        <p:spPr/>
        <p:txBody>
          <a:bodyPr>
            <a:normAutofit lnSpcReduction="10000"/>
          </a:bodyPr>
          <a:lstStyle/>
          <a:p>
            <a:r>
              <a:rPr lang="en-US" dirty="0"/>
              <a:t>In this “age of ignorance,” Muhammad (the praised one) was born into the Hashim clan of the Quraysh tribe.</a:t>
            </a:r>
          </a:p>
          <a:p>
            <a:r>
              <a:rPr lang="en-US" dirty="0"/>
              <a:t>Muhammad was raised in poverty and sympathetic to the poor and underprivileged.</a:t>
            </a:r>
          </a:p>
          <a:p>
            <a:r>
              <a:rPr lang="en-US" dirty="0"/>
              <a:t>Muhammad’s father died before he was born, and his mother died when he was six.</a:t>
            </a:r>
          </a:p>
          <a:p>
            <a:r>
              <a:rPr lang="en-US" dirty="0"/>
              <a:t>Muhammad was raised by his uncle and worked as a shepherd.</a:t>
            </a:r>
          </a:p>
        </p:txBody>
      </p:sp>
    </p:spTree>
    <p:extLst>
      <p:ext uri="{BB962C8B-B14F-4D97-AF65-F5344CB8AC3E}">
        <p14:creationId xmlns:p14="http://schemas.microsoft.com/office/powerpoint/2010/main" val="1662559176"/>
      </p:ext>
    </p:extLst>
  </p:cSld>
  <p:clrMapOvr>
    <a:masterClrMapping/>
  </p:clrMapOvr>
  <mc:AlternateContent xmlns:mc="http://schemas.openxmlformats.org/markup-compatibility/2006" xmlns:p14="http://schemas.microsoft.com/office/powerpoint/2010/main">
    <mc:Choice Requires="p14">
      <p:transition spd="slow" p14:dur="2000" advTm="37095"/>
    </mc:Choice>
    <mc:Fallback xmlns="">
      <p:transition spd="slow" advTm="37095"/>
    </mc:Fallback>
  </mc:AlternateContent>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Beebe8e_PPT_master</Template>
  <TotalTime>3912</TotalTime>
  <Words>3305</Words>
  <Application>Microsoft Office PowerPoint</Application>
  <PresentationFormat>On-screen Show (4:3)</PresentationFormat>
  <Paragraphs>187</Paragraphs>
  <Slides>51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51</vt:i4>
      </vt:variant>
    </vt:vector>
  </HeadingPairs>
  <TitlesOfParts>
    <vt:vector size="56" baseType="lpstr">
      <vt:lpstr>Arial</vt:lpstr>
      <vt:lpstr>Calibri</vt:lpstr>
      <vt:lpstr>Verdana</vt:lpstr>
      <vt:lpstr>Beebe8e_PPT_master</vt:lpstr>
      <vt:lpstr>Office Theme</vt:lpstr>
      <vt:lpstr>PowerPoint Presentation</vt:lpstr>
      <vt:lpstr>Learning Objectives (1 of 2)</vt:lpstr>
      <vt:lpstr>PowerPoint Presentation</vt:lpstr>
      <vt:lpstr>Learning Objectives (2 of 3)</vt:lpstr>
      <vt:lpstr>Introduction</vt:lpstr>
      <vt:lpstr>Introduction</vt:lpstr>
      <vt:lpstr>10.1 Pre-Islamic Arabia</vt:lpstr>
      <vt:lpstr>10.1 Pre-Islamic Arabia</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10.2 The Prophet Muhammad</vt:lpstr>
      <vt:lpstr>10.3 The Qur’an</vt:lpstr>
      <vt:lpstr>10.3 The Qur’an</vt:lpstr>
      <vt:lpstr>10.3 The Qur’an</vt:lpstr>
      <vt:lpstr>10.3 The Qur’an</vt:lpstr>
      <vt:lpstr>10.4 The central teachings</vt:lpstr>
      <vt:lpstr>10.4 The central teachings The Oneness of God and of humanity</vt:lpstr>
      <vt:lpstr>10.4 The central teachings The Oneness of God and of humanity</vt:lpstr>
      <vt:lpstr>10.4 The central teachings Prophethood and the compass of Islam</vt:lpstr>
      <vt:lpstr>10.4 The central teachings Human relationship to the divine</vt:lpstr>
      <vt:lpstr>10.4 The central teachings Human relationship to the divine</vt:lpstr>
      <vt:lpstr>10.4 The central teachings The unseen life</vt:lpstr>
      <vt:lpstr>10.4 The central teachings The Last Judgment</vt:lpstr>
      <vt:lpstr>10.4 The central teachings The Last Judgment</vt:lpstr>
      <vt:lpstr>10.4 The central teachings The Last Judgment</vt:lpstr>
      <vt:lpstr>10.5 The Five Pillars</vt:lpstr>
      <vt:lpstr>10.5 The Five Pillars Belief and witness</vt:lpstr>
      <vt:lpstr>10.5 The Five Pillars Daily prayers</vt:lpstr>
      <vt:lpstr>10.5 The Five Pillars Daily prayers</vt:lpstr>
      <vt:lpstr>10.5 The Five Pillars Zakat</vt:lpstr>
      <vt:lpstr>10.5 The Five Pillars Fasting</vt:lpstr>
      <vt:lpstr>10.5 The Five Pillars Hajj</vt:lpstr>
      <vt:lpstr>10.5 The Five Pillars Hajj</vt:lpstr>
      <vt:lpstr>10.6 Sunni and Shi’a</vt:lpstr>
      <vt:lpstr>10.6 Sunni and Shi’a</vt:lpstr>
      <vt:lpstr>10.6 Sunni and Shi’a</vt:lpstr>
      <vt:lpstr>10.6 Sunni and Shi’a Sunnis</vt:lpstr>
      <vt:lpstr>10.6 Sunni and Shi’a Sunnis</vt:lpstr>
      <vt:lpstr>10.6 Sunni and Shi’a Shi’a</vt:lpstr>
      <vt:lpstr>10.6 Sunni and Shi’a Shi’a</vt:lpstr>
      <vt:lpstr>10.6 Sunni and Shi’a Shi’a</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656</cp:revision>
  <dcterms:created xsi:type="dcterms:W3CDTF">2015-09-18T14:54:36Z</dcterms:created>
  <dcterms:modified xsi:type="dcterms:W3CDTF">2024-03-02T18:47:51Z</dcterms:modified>
</cp:coreProperties>
</file>