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Lst>
  <p:notesMasterIdLst>
    <p:notesMasterId r:id="rId83"/>
  </p:notesMasterIdLst>
  <p:sldIdLst>
    <p:sldId id="257" r:id="rId6"/>
    <p:sldId id="258" r:id="rId7"/>
    <p:sldId id="438" r:id="rId8"/>
    <p:sldId id="392" r:id="rId9"/>
    <p:sldId id="439" r:id="rId10"/>
    <p:sldId id="440" r:id="rId11"/>
    <p:sldId id="441" r:id="rId12"/>
    <p:sldId id="442" r:id="rId13"/>
    <p:sldId id="443" r:id="rId14"/>
    <p:sldId id="444" r:id="rId15"/>
    <p:sldId id="445" r:id="rId16"/>
    <p:sldId id="446" r:id="rId17"/>
    <p:sldId id="447" r:id="rId18"/>
    <p:sldId id="448" r:id="rId19"/>
    <p:sldId id="449" r:id="rId20"/>
    <p:sldId id="450" r:id="rId21"/>
    <p:sldId id="451" r:id="rId22"/>
    <p:sldId id="452" r:id="rId23"/>
    <p:sldId id="453" r:id="rId24"/>
    <p:sldId id="454" r:id="rId25"/>
    <p:sldId id="455" r:id="rId26"/>
    <p:sldId id="456" r:id="rId27"/>
    <p:sldId id="457" r:id="rId28"/>
    <p:sldId id="458" r:id="rId29"/>
    <p:sldId id="459" r:id="rId30"/>
    <p:sldId id="460" r:id="rId31"/>
    <p:sldId id="461" r:id="rId32"/>
    <p:sldId id="462" r:id="rId33"/>
    <p:sldId id="463" r:id="rId34"/>
    <p:sldId id="464" r:id="rId35"/>
    <p:sldId id="465" r:id="rId36"/>
    <p:sldId id="466" r:id="rId37"/>
    <p:sldId id="467" r:id="rId38"/>
    <p:sldId id="468" r:id="rId39"/>
    <p:sldId id="469" r:id="rId40"/>
    <p:sldId id="470" r:id="rId41"/>
    <p:sldId id="471" r:id="rId42"/>
    <p:sldId id="472" r:id="rId43"/>
    <p:sldId id="473" r:id="rId44"/>
    <p:sldId id="474" r:id="rId45"/>
    <p:sldId id="475" r:id="rId46"/>
    <p:sldId id="476" r:id="rId47"/>
    <p:sldId id="477" r:id="rId48"/>
    <p:sldId id="478" r:id="rId49"/>
    <p:sldId id="479" r:id="rId50"/>
    <p:sldId id="480" r:id="rId51"/>
    <p:sldId id="481" r:id="rId52"/>
    <p:sldId id="482" r:id="rId53"/>
    <p:sldId id="483" r:id="rId54"/>
    <p:sldId id="484" r:id="rId55"/>
    <p:sldId id="485" r:id="rId56"/>
    <p:sldId id="486" r:id="rId57"/>
    <p:sldId id="487" r:id="rId58"/>
    <p:sldId id="488" r:id="rId59"/>
    <p:sldId id="489" r:id="rId60"/>
    <p:sldId id="490" r:id="rId61"/>
    <p:sldId id="491" r:id="rId62"/>
    <p:sldId id="492" r:id="rId63"/>
    <p:sldId id="493" r:id="rId64"/>
    <p:sldId id="494" r:id="rId65"/>
    <p:sldId id="495" r:id="rId66"/>
    <p:sldId id="496" r:id="rId67"/>
    <p:sldId id="497" r:id="rId68"/>
    <p:sldId id="498" r:id="rId69"/>
    <p:sldId id="499" r:id="rId70"/>
    <p:sldId id="500" r:id="rId71"/>
    <p:sldId id="501" r:id="rId72"/>
    <p:sldId id="502" r:id="rId73"/>
    <p:sldId id="503" r:id="rId74"/>
    <p:sldId id="504" r:id="rId75"/>
    <p:sldId id="505" r:id="rId76"/>
    <p:sldId id="506" r:id="rId77"/>
    <p:sldId id="507" r:id="rId78"/>
    <p:sldId id="508" r:id="rId79"/>
    <p:sldId id="509" r:id="rId80"/>
    <p:sldId id="510" r:id="rId81"/>
    <p:sldId id="511"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11" autoAdjust="0"/>
    <p:restoredTop sz="54146" autoAdjust="0"/>
  </p:normalViewPr>
  <p:slideViewPr>
    <p:cSldViewPr>
      <p:cViewPr varScale="1">
        <p:scale>
          <a:sx n="47" d="100"/>
          <a:sy n="47" d="100"/>
        </p:scale>
        <p:origin x="2130"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presProps" Target="presProp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tableStyles" Target="tableStyles.xml"/><Relationship Id="rId61" Type="http://schemas.openxmlformats.org/officeDocument/2006/relationships/slide" Target="slides/slide56.xml"/><Relationship Id="rId82" Type="http://schemas.openxmlformats.org/officeDocument/2006/relationships/slide" Target="slides/slide7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2BBA2E-79BA-BA41-8D10-5A33F2CBBD77}" type="datetimeFigureOut">
              <a:rPr lang="en-US" smtClean="0"/>
              <a:t>3/18/2024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DFC774-9651-124E-92C8-AF35A15CD53D}" type="slidenum">
              <a:rPr lang="en-US" smtClean="0"/>
              <a:t>‹#›</a:t>
            </a:fld>
            <a:endParaRPr lang="en-US"/>
          </a:p>
        </p:txBody>
      </p:sp>
    </p:spTree>
    <p:extLst>
      <p:ext uri="{BB962C8B-B14F-4D97-AF65-F5344CB8AC3E}">
        <p14:creationId xmlns:p14="http://schemas.microsoft.com/office/powerpoint/2010/main" val="33665971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FC774-9651-124E-92C8-AF35A15CD53D}" type="slidenum">
              <a:rPr lang="en-US" smtClean="0"/>
              <a:t>1</a:t>
            </a:fld>
            <a:endParaRPr lang="en-US"/>
          </a:p>
        </p:txBody>
      </p:sp>
    </p:spTree>
    <p:extLst>
      <p:ext uri="{BB962C8B-B14F-4D97-AF65-F5344CB8AC3E}">
        <p14:creationId xmlns:p14="http://schemas.microsoft.com/office/powerpoint/2010/main" val="267286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4"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1600200"/>
            <a:ext cx="3485658" cy="4514640"/>
          </a:xfrm>
          <a:prstGeom prst="rect">
            <a:avLst/>
          </a:prstGeom>
        </p:spPr>
      </p:pic>
    </p:spTree>
    <p:extLst>
      <p:ext uri="{BB962C8B-B14F-4D97-AF65-F5344CB8AC3E}">
        <p14:creationId xmlns:p14="http://schemas.microsoft.com/office/powerpoint/2010/main" val="380605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5509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3/18/2024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414019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3/18/2024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67804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3/18/2024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57184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3/18/2024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9067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3/18/2024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375891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3/18/2024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6431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3/18/2024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42105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emf"/><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76998"/>
            <a:ext cx="9137650" cy="457202"/>
            <a:chOff x="0" y="6511923"/>
            <a:chExt cx="9137650" cy="430215"/>
          </a:xfrm>
          <a:solidFill>
            <a:schemeClr val="bg2">
              <a:lumMod val="25000"/>
            </a:schemeClr>
          </a:solidFill>
        </p:grpSpPr>
        <p:pic>
          <p:nvPicPr>
            <p:cNvPr id="8" name="Always Learning Logo" descr="Pearson: Always Learning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0" y="6511926"/>
              <a:ext cx="1660525" cy="43021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9" name="Pearso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10" name="Copyright" descr="Copyright 2015, 2012, 2009"/>
            <p:cNvSpPr txBox="1">
              <a:spLocks noChangeArrowheads="1"/>
            </p:cNvSpPr>
            <p:nvPr/>
          </p:nvSpPr>
          <p:spPr bwMode="auto">
            <a:xfrm>
              <a:off x="1566068" y="6511923"/>
              <a:ext cx="6130132"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
        <p:nvSpPr>
          <p:cNvPr id="13" name="Title 10"/>
          <p:cNvSpPr txBox="1">
            <a:spLocks/>
          </p:cNvSpPr>
          <p:nvPr/>
        </p:nvSpPr>
        <p:spPr>
          <a:xfrm>
            <a:off x="457200" y="215372"/>
            <a:ext cx="8229600" cy="601058"/>
          </a:xfrm>
          <a:prstGeom prst="rect">
            <a:avLst/>
          </a:prstGeom>
        </p:spPr>
        <p:txBody>
          <a:bodyPr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400" dirty="0">
                <a:solidFill>
                  <a:schemeClr val="bg1"/>
                </a:solidFill>
              </a:rPr>
              <a:t>Living Religions</a:t>
            </a:r>
            <a:endParaRPr lang="en-US" sz="2000" dirty="0">
              <a:solidFill>
                <a:schemeClr val="bg1"/>
              </a:solidFill>
            </a:endParaRPr>
          </a:p>
        </p:txBody>
      </p:sp>
      <p:sp>
        <p:nvSpPr>
          <p:cNvPr id="14" name="Text Placeholder 6"/>
          <p:cNvSpPr txBox="1">
            <a:spLocks/>
          </p:cNvSpPr>
          <p:nvPr/>
        </p:nvSpPr>
        <p:spPr>
          <a:xfrm>
            <a:off x="457200" y="816430"/>
            <a:ext cx="8229600" cy="478970"/>
          </a:xfrm>
          <a:prstGeom prst="rect">
            <a:avLst/>
          </a:prstGeom>
        </p:spPr>
        <p:txBody>
          <a:bodyPr>
            <a:noAutofit/>
          </a:bodyPr>
          <a:lstStyle>
            <a:lvl1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1pPr>
            <a:lvl2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3pPr>
            <a:lvl4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4pPr>
            <a:lvl5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5pPr>
            <a:lvl6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6pPr>
            <a:lvl7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7pPr>
            <a:lvl8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8pPr>
            <a:lvl9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9pPr>
          </a:lstStyle>
          <a:p>
            <a:r>
              <a:rPr lang="en-US" sz="2400" dirty="0">
                <a:solidFill>
                  <a:schemeClr val="bg1"/>
                </a:solidFill>
              </a:rPr>
              <a:t>Tenth Edition</a:t>
            </a:r>
            <a:endParaRPr lang="en-US" dirty="0"/>
          </a:p>
        </p:txBody>
      </p:sp>
    </p:spTree>
    <p:extLst>
      <p:ext uri="{BB962C8B-B14F-4D97-AF65-F5344CB8AC3E}">
        <p14:creationId xmlns:p14="http://schemas.microsoft.com/office/powerpoint/2010/main" val="3671177032"/>
      </p:ext>
    </p:extLst>
  </p:cSld>
  <p:clrMap bg1="lt1" tx1="dk1" bg2="lt2" tx2="dk2" accent1="accent1" accent2="accent2" accent3="accent3" accent4="accent4" accent5="accent5" accent6="accent6" hlink="hlink" folHlink="folHlink"/>
  <p:sldLayoutIdLst>
    <p:sldLayoutId id="214748367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00800"/>
            <a:ext cx="9144000" cy="457200"/>
            <a:chOff x="0" y="6511925"/>
            <a:chExt cx="9137650" cy="430213"/>
          </a:xfrm>
          <a:solidFill>
            <a:schemeClr val="bg2">
              <a:lumMod val="25000"/>
            </a:schemeClr>
          </a:solidFill>
        </p:grpSpPr>
        <p:pic>
          <p:nvPicPr>
            <p:cNvPr id="8" name="Pearson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9" name="Copyright" descr="Copyright 2015, 2012, 2009"/>
            <p:cNvSpPr txBox="1">
              <a:spLocks noChangeArrowheads="1"/>
            </p:cNvSpPr>
            <p:nvPr/>
          </p:nvSpPr>
          <p:spPr bwMode="auto">
            <a:xfrm>
              <a:off x="0" y="6511926"/>
              <a:ext cx="7696200"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    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Tree>
    <p:extLst>
      <p:ext uri="{BB962C8B-B14F-4D97-AF65-F5344CB8AC3E}">
        <p14:creationId xmlns:p14="http://schemas.microsoft.com/office/powerpoint/2010/main" val="362215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Chapter 10</a:t>
            </a:r>
          </a:p>
        </p:txBody>
      </p:sp>
      <p:sp>
        <p:nvSpPr>
          <p:cNvPr id="3" name="Text Placeholder 2"/>
          <p:cNvSpPr>
            <a:spLocks noGrp="1"/>
          </p:cNvSpPr>
          <p:nvPr>
            <p:ph type="body" sz="quarter" idx="15"/>
          </p:nvPr>
        </p:nvSpPr>
        <p:spPr/>
        <p:txBody>
          <a:bodyPr/>
          <a:lstStyle/>
          <a:p>
            <a:r>
              <a:rPr lang="en-US" dirty="0"/>
              <a:t>Islam II</a:t>
            </a:r>
          </a:p>
        </p:txBody>
      </p:sp>
    </p:spTree>
    <p:extLst>
      <p:ext uri="{BB962C8B-B14F-4D97-AF65-F5344CB8AC3E}">
        <p14:creationId xmlns:p14="http://schemas.microsoft.com/office/powerpoint/2010/main" val="2436185768"/>
      </p:ext>
    </p:extLst>
  </p:cSld>
  <p:clrMapOvr>
    <a:masterClrMapping/>
  </p:clrMapOvr>
  <mc:AlternateContent xmlns:mc="http://schemas.openxmlformats.org/markup-compatibility/2006" xmlns:p14="http://schemas.microsoft.com/office/powerpoint/2010/main">
    <mc:Choice Requires="p14">
      <p:transition spd="slow" p14:dur="2000" advTm="7886"/>
    </mc:Choice>
    <mc:Fallback xmlns="">
      <p:transition spd="slow" advTm="78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10.8 Sufism</a:t>
            </a:r>
          </a:p>
        </p:txBody>
      </p:sp>
      <p:sp>
        <p:nvSpPr>
          <p:cNvPr id="3" name="Content Placeholder 2"/>
          <p:cNvSpPr>
            <a:spLocks noGrp="1"/>
          </p:cNvSpPr>
          <p:nvPr>
            <p:ph idx="1"/>
          </p:nvPr>
        </p:nvSpPr>
        <p:spPr/>
        <p:txBody>
          <a:bodyPr>
            <a:normAutofit/>
          </a:bodyPr>
          <a:lstStyle/>
          <a:p>
            <a:r>
              <a:rPr lang="en-US" dirty="0"/>
              <a:t>Sufism has produced allegorical interpretations of the Qur’an and devotional literature. Muhammad himself lived in poverty; dervishes (poor mendicant mystics) sought complete trust and surrender in God.</a:t>
            </a:r>
          </a:p>
          <a:p>
            <a:r>
              <a:rPr lang="en-US" dirty="0"/>
              <a:t>Sufi practice may include asceticism, a way in which they developed a deeper piety.</a:t>
            </a:r>
            <a:endParaRPr lang="en-US" b="1" dirty="0"/>
          </a:p>
        </p:txBody>
      </p:sp>
    </p:spTree>
    <p:extLst>
      <p:ext uri="{BB962C8B-B14F-4D97-AF65-F5344CB8AC3E}">
        <p14:creationId xmlns:p14="http://schemas.microsoft.com/office/powerpoint/2010/main" val="2025903043"/>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10.8 Sufism</a:t>
            </a:r>
          </a:p>
        </p:txBody>
      </p:sp>
      <p:sp>
        <p:nvSpPr>
          <p:cNvPr id="3" name="Content Placeholder 2"/>
          <p:cNvSpPr>
            <a:spLocks noGrp="1"/>
          </p:cNvSpPr>
          <p:nvPr>
            <p:ph idx="1"/>
          </p:nvPr>
        </p:nvSpPr>
        <p:spPr/>
        <p:txBody>
          <a:bodyPr>
            <a:normAutofit lnSpcReduction="10000"/>
          </a:bodyPr>
          <a:lstStyle/>
          <a:p>
            <a:r>
              <a:rPr lang="en-US" dirty="0"/>
              <a:t>Sufi teachers spoke, sang, and wrote of a fervent love for God, seeking </a:t>
            </a:r>
            <a:r>
              <a:rPr lang="en-US" b="1" dirty="0" err="1"/>
              <a:t>fana</a:t>
            </a:r>
            <a:r>
              <a:rPr lang="en-US" dirty="0"/>
              <a:t> or </a:t>
            </a:r>
            <a:r>
              <a:rPr lang="en-US" b="1" dirty="0"/>
              <a:t>total annihilation in the beloved</a:t>
            </a:r>
            <a:r>
              <a:rPr lang="en-US" dirty="0"/>
              <a:t>. This experience of profound union led some Sufis to make statements that authorities deemed blasphemous.</a:t>
            </a:r>
          </a:p>
          <a:p>
            <a:r>
              <a:rPr lang="en-US" dirty="0"/>
              <a:t>Sufi </a:t>
            </a:r>
            <a:r>
              <a:rPr lang="en-US" b="1" dirty="0"/>
              <a:t>murshids</a:t>
            </a:r>
            <a:r>
              <a:rPr lang="en-US" dirty="0"/>
              <a:t> (</a:t>
            </a:r>
            <a:r>
              <a:rPr lang="en-US" b="1" dirty="0"/>
              <a:t>teachers</a:t>
            </a:r>
            <a:r>
              <a:rPr lang="en-US" dirty="0"/>
              <a:t>) and </a:t>
            </a:r>
            <a:r>
              <a:rPr lang="en-US" b="1" dirty="0"/>
              <a:t>shaykhs</a:t>
            </a:r>
            <a:r>
              <a:rPr lang="en-US" dirty="0"/>
              <a:t> (</a:t>
            </a:r>
            <a:r>
              <a:rPr lang="en-US" b="1" dirty="0"/>
              <a:t>spiritual masters</a:t>
            </a:r>
            <a:r>
              <a:rPr lang="en-US" dirty="0"/>
              <a:t>) offered training to their initiates.</a:t>
            </a:r>
            <a:endParaRPr lang="en-US" b="1" dirty="0"/>
          </a:p>
        </p:txBody>
      </p:sp>
    </p:spTree>
    <p:extLst>
      <p:ext uri="{BB962C8B-B14F-4D97-AF65-F5344CB8AC3E}">
        <p14:creationId xmlns:p14="http://schemas.microsoft.com/office/powerpoint/2010/main" val="3388724195"/>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10.8 Sufism</a:t>
            </a:r>
          </a:p>
        </p:txBody>
      </p:sp>
      <p:sp>
        <p:nvSpPr>
          <p:cNvPr id="3" name="Content Placeholder 2"/>
          <p:cNvSpPr>
            <a:spLocks noGrp="1"/>
          </p:cNvSpPr>
          <p:nvPr>
            <p:ph idx="1"/>
          </p:nvPr>
        </p:nvSpPr>
        <p:spPr/>
        <p:txBody>
          <a:bodyPr>
            <a:normAutofit/>
          </a:bodyPr>
          <a:lstStyle/>
          <a:p>
            <a:r>
              <a:rPr lang="en-US" b="1" dirty="0"/>
              <a:t>Sufi orders </a:t>
            </a:r>
            <a:r>
              <a:rPr lang="en-US" dirty="0"/>
              <a:t>or </a:t>
            </a:r>
            <a:r>
              <a:rPr lang="en-US" b="1" dirty="0"/>
              <a:t>tariqas</a:t>
            </a:r>
            <a:r>
              <a:rPr lang="en-US" dirty="0"/>
              <a:t> established spiritual lineages, understanding that the </a:t>
            </a:r>
            <a:r>
              <a:rPr lang="en-US" b="1" dirty="0"/>
              <a:t>barakah</a:t>
            </a:r>
            <a:r>
              <a:rPr lang="en-US" dirty="0"/>
              <a:t> (</a:t>
            </a:r>
            <a:r>
              <a:rPr lang="en-US" b="1" dirty="0"/>
              <a:t>blessing, sacred power</a:t>
            </a:r>
            <a:r>
              <a:rPr lang="en-US" dirty="0"/>
              <a:t>) was passed from one shaykh to the next.</a:t>
            </a:r>
          </a:p>
          <a:p>
            <a:r>
              <a:rPr lang="en-US" dirty="0"/>
              <a:t>Some forms of Sufism have been more accommodating to orthodox authorities than others; some Sufi orders have embraced teachings from other religions.</a:t>
            </a:r>
            <a:endParaRPr lang="en-US" b="1" dirty="0"/>
          </a:p>
        </p:txBody>
      </p:sp>
    </p:spTree>
    <p:extLst>
      <p:ext uri="{BB962C8B-B14F-4D97-AF65-F5344CB8AC3E}">
        <p14:creationId xmlns:p14="http://schemas.microsoft.com/office/powerpoint/2010/main" val="2400736760"/>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10.8 Sufism</a:t>
            </a:r>
          </a:p>
        </p:txBody>
      </p:sp>
      <p:sp>
        <p:nvSpPr>
          <p:cNvPr id="3" name="Content Placeholder 2"/>
          <p:cNvSpPr>
            <a:spLocks noGrp="1"/>
          </p:cNvSpPr>
          <p:nvPr>
            <p:ph idx="1"/>
          </p:nvPr>
        </p:nvSpPr>
        <p:spPr/>
        <p:txBody>
          <a:bodyPr>
            <a:normAutofit/>
          </a:bodyPr>
          <a:lstStyle/>
          <a:p>
            <a:r>
              <a:rPr lang="en-US" dirty="0"/>
              <a:t>Originating in mystical experience, Sufi teachings resist doctrinal, linear specification.</a:t>
            </a:r>
          </a:p>
          <a:p>
            <a:r>
              <a:rPr lang="en-US" b="1" dirty="0"/>
              <a:t>Dhikr</a:t>
            </a:r>
            <a:r>
              <a:rPr lang="en-US" dirty="0"/>
              <a:t>, or “</a:t>
            </a:r>
            <a:r>
              <a:rPr lang="en-US" b="1" dirty="0"/>
              <a:t>remembrance</a:t>
            </a:r>
            <a:r>
              <a:rPr lang="en-US" dirty="0"/>
              <a:t>,” is the central Sufi practice, involving repeated head movements and repetition of the prayer “there is nothing except God.”</a:t>
            </a:r>
          </a:p>
        </p:txBody>
      </p:sp>
    </p:spTree>
    <p:extLst>
      <p:ext uri="{BB962C8B-B14F-4D97-AF65-F5344CB8AC3E}">
        <p14:creationId xmlns:p14="http://schemas.microsoft.com/office/powerpoint/2010/main" val="3048922026"/>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10.9 The development of Islam</a:t>
            </a:r>
          </a:p>
        </p:txBody>
      </p:sp>
      <p:sp>
        <p:nvSpPr>
          <p:cNvPr id="3" name="Content Placeholder 2"/>
          <p:cNvSpPr>
            <a:spLocks noGrp="1"/>
          </p:cNvSpPr>
          <p:nvPr>
            <p:ph idx="1"/>
          </p:nvPr>
        </p:nvSpPr>
        <p:spPr/>
        <p:txBody>
          <a:bodyPr>
            <a:normAutofit/>
          </a:bodyPr>
          <a:lstStyle/>
          <a:p>
            <a:r>
              <a:rPr lang="en-US" dirty="0"/>
              <a:t>Islam spread rapidly as both a spiritual and secular power. The spread is attributed mostly through personal contacts through trade, attraction to charismatic Sufi saints, appeals to Muslims from those feeling oppressed from foreign rule, and unforced conversions.</a:t>
            </a:r>
          </a:p>
        </p:txBody>
      </p:sp>
    </p:spTree>
    <p:extLst>
      <p:ext uri="{BB962C8B-B14F-4D97-AF65-F5344CB8AC3E}">
        <p14:creationId xmlns:p14="http://schemas.microsoft.com/office/powerpoint/2010/main" val="1741668799"/>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10.9 The development of Islam</a:t>
            </a:r>
          </a:p>
        </p:txBody>
      </p:sp>
      <p:sp>
        <p:nvSpPr>
          <p:cNvPr id="3" name="Content Placeholder 2"/>
          <p:cNvSpPr>
            <a:spLocks noGrp="1"/>
          </p:cNvSpPr>
          <p:nvPr>
            <p:ph idx="1"/>
          </p:nvPr>
        </p:nvSpPr>
        <p:spPr/>
        <p:txBody>
          <a:bodyPr>
            <a:normAutofit/>
          </a:bodyPr>
          <a:lstStyle/>
          <a:p>
            <a:r>
              <a:rPr lang="en-US" dirty="0"/>
              <a:t>The stereotypical image of forced conversions by the sword is false, the Qur’an forbids coercion in religion; the more typical means of conversion came through personal contacts in trade, in the appeal of charismatic Sufis, and the example of particular Muslims.</a:t>
            </a:r>
          </a:p>
          <a:p>
            <a:r>
              <a:rPr lang="en-US" dirty="0"/>
              <a:t>Some historians attribute economic factors as motives for expansion outside of Arabia.</a:t>
            </a:r>
          </a:p>
        </p:txBody>
      </p:sp>
    </p:spTree>
    <p:extLst>
      <p:ext uri="{BB962C8B-B14F-4D97-AF65-F5344CB8AC3E}">
        <p14:creationId xmlns:p14="http://schemas.microsoft.com/office/powerpoint/2010/main" val="2416712348"/>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10.9 The development of Islam</a:t>
            </a:r>
          </a:p>
        </p:txBody>
      </p:sp>
      <p:sp>
        <p:nvSpPr>
          <p:cNvPr id="3" name="Content Placeholder 2"/>
          <p:cNvSpPr>
            <a:spLocks noGrp="1"/>
          </p:cNvSpPr>
          <p:nvPr>
            <p:ph idx="1"/>
          </p:nvPr>
        </p:nvSpPr>
        <p:spPr/>
        <p:txBody>
          <a:bodyPr>
            <a:normAutofit lnSpcReduction="10000"/>
          </a:bodyPr>
          <a:lstStyle/>
          <a:p>
            <a:r>
              <a:rPr lang="en-US" dirty="0"/>
              <a:t>Battles fought by Muslims have not necessarily been geared toward spreading the faith. The conquered peoples were treated humanely as dictated by the Qur’an.</a:t>
            </a:r>
          </a:p>
          <a:p>
            <a:r>
              <a:rPr lang="en-US" dirty="0"/>
              <a:t>In the time following Muhammad’s death, many surrounding areas had long suffered continued battles with neighbors and unfair rulers; the Muslim armies were welcomed in many instances.</a:t>
            </a:r>
          </a:p>
        </p:txBody>
      </p:sp>
    </p:spTree>
    <p:extLst>
      <p:ext uri="{BB962C8B-B14F-4D97-AF65-F5344CB8AC3E}">
        <p14:creationId xmlns:p14="http://schemas.microsoft.com/office/powerpoint/2010/main" val="3495698822"/>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10.9 The development of Islam</a:t>
            </a:r>
          </a:p>
        </p:txBody>
      </p:sp>
      <p:sp>
        <p:nvSpPr>
          <p:cNvPr id="3" name="Content Placeholder 2"/>
          <p:cNvSpPr>
            <a:spLocks noGrp="1"/>
          </p:cNvSpPr>
          <p:nvPr>
            <p:ph idx="1"/>
          </p:nvPr>
        </p:nvSpPr>
        <p:spPr/>
        <p:txBody>
          <a:bodyPr>
            <a:normAutofit/>
          </a:bodyPr>
          <a:lstStyle/>
          <a:p>
            <a:r>
              <a:rPr lang="en-US" dirty="0"/>
              <a:t>Muslims credit the power of the divine will to create a peaceful, God-conscious society as the reason behind the rapid success of Islam.</a:t>
            </a:r>
          </a:p>
          <a:p>
            <a:r>
              <a:rPr lang="en-US" dirty="0"/>
              <a:t>Monotheistic followers of revealed religions—Christians and Jews—were designated as </a:t>
            </a:r>
            <a:r>
              <a:rPr lang="en-US" b="1" dirty="0"/>
              <a:t>dhimmis</a:t>
            </a:r>
            <a:r>
              <a:rPr lang="en-US" dirty="0"/>
              <a:t> or protected people. They were allowed to maintain their own faith but were not allowed to convert others to it.</a:t>
            </a:r>
          </a:p>
        </p:txBody>
      </p:sp>
    </p:spTree>
    <p:extLst>
      <p:ext uri="{BB962C8B-B14F-4D97-AF65-F5344CB8AC3E}">
        <p14:creationId xmlns:p14="http://schemas.microsoft.com/office/powerpoint/2010/main" val="2570901557"/>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10.9 The development of Islam</a:t>
            </a:r>
          </a:p>
        </p:txBody>
      </p:sp>
      <p:sp>
        <p:nvSpPr>
          <p:cNvPr id="3" name="Content Placeholder 2"/>
          <p:cNvSpPr>
            <a:spLocks noGrp="1"/>
          </p:cNvSpPr>
          <p:nvPr>
            <p:ph idx="1"/>
          </p:nvPr>
        </p:nvSpPr>
        <p:spPr/>
        <p:txBody>
          <a:bodyPr>
            <a:normAutofit/>
          </a:bodyPr>
          <a:lstStyle/>
          <a:p>
            <a:r>
              <a:rPr lang="en-US" dirty="0"/>
              <a:t>In the reign of </a:t>
            </a:r>
            <a:r>
              <a:rPr lang="en-US" b="1" dirty="0"/>
              <a:t>Umayyad caliphs </a:t>
            </a:r>
            <a:r>
              <a:rPr lang="en-US" dirty="0"/>
              <a:t>that followed Muhammad’s era, the focus of the caliphate sometimes tended more toward worldly matters than spiritual life.</a:t>
            </a:r>
          </a:p>
          <a:p>
            <a:r>
              <a:rPr lang="en-US" dirty="0"/>
              <a:t>The </a:t>
            </a:r>
            <a:r>
              <a:rPr lang="en-US" b="1" dirty="0"/>
              <a:t>Abbasids</a:t>
            </a:r>
            <a:r>
              <a:rPr lang="en-US" dirty="0"/>
              <a:t> took over the caliphate in 750 CE and moved the capital to Baghdad.</a:t>
            </a:r>
          </a:p>
        </p:txBody>
      </p:sp>
    </p:spTree>
    <p:extLst>
      <p:ext uri="{BB962C8B-B14F-4D97-AF65-F5344CB8AC3E}">
        <p14:creationId xmlns:p14="http://schemas.microsoft.com/office/powerpoint/2010/main" val="3650095256"/>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10.9 The development of Islam</a:t>
            </a:r>
          </a:p>
        </p:txBody>
      </p:sp>
      <p:sp>
        <p:nvSpPr>
          <p:cNvPr id="3" name="Content Placeholder 2"/>
          <p:cNvSpPr>
            <a:spLocks noGrp="1"/>
          </p:cNvSpPr>
          <p:nvPr>
            <p:ph idx="1"/>
          </p:nvPr>
        </p:nvSpPr>
        <p:spPr/>
        <p:txBody>
          <a:bodyPr>
            <a:normAutofit lnSpcReduction="10000"/>
          </a:bodyPr>
          <a:lstStyle/>
          <a:p>
            <a:r>
              <a:rPr lang="en-US" dirty="0"/>
              <a:t>A period of great intellectual and artistic activity followed. Islam absorbed, transmitted, and expanded on traditions from other cultures, such as Persian art and poetry.</a:t>
            </a:r>
          </a:p>
          <a:p>
            <a:r>
              <a:rPr lang="en-US" dirty="0"/>
              <a:t>The system of nine Arabic numerals and the zero derived from Indian numbers revolutionized mathematics by liberating it from the clumsiness of Roman numerals. Other areas of study flourished as well.</a:t>
            </a:r>
          </a:p>
        </p:txBody>
      </p:sp>
    </p:spTree>
    <p:extLst>
      <p:ext uri="{BB962C8B-B14F-4D97-AF65-F5344CB8AC3E}">
        <p14:creationId xmlns:p14="http://schemas.microsoft.com/office/powerpoint/2010/main" val="2083719601"/>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(2 of 3)</a:t>
            </a:r>
          </a:p>
        </p:txBody>
      </p:sp>
      <p:sp>
        <p:nvSpPr>
          <p:cNvPr id="3" name="Content Placeholder 2"/>
          <p:cNvSpPr>
            <a:spLocks noGrp="1"/>
          </p:cNvSpPr>
          <p:nvPr>
            <p:ph idx="1"/>
          </p:nvPr>
        </p:nvSpPr>
        <p:spPr/>
        <p:txBody>
          <a:bodyPr>
            <a:normAutofit/>
          </a:bodyPr>
          <a:lstStyle/>
          <a:p>
            <a:pPr marL="0" indent="0">
              <a:buNone/>
            </a:pPr>
            <a:r>
              <a:rPr lang="en-US" b="1" dirty="0"/>
              <a:t>10.7</a:t>
            </a:r>
            <a:r>
              <a:rPr lang="en-US" dirty="0"/>
              <a:t> Define </a:t>
            </a:r>
            <a:r>
              <a:rPr lang="en-US" dirty="0" err="1"/>
              <a:t>shari’ah</a:t>
            </a:r>
            <a:r>
              <a:rPr lang="en-US" dirty="0"/>
              <a:t>.</a:t>
            </a:r>
          </a:p>
          <a:p>
            <a:pPr marL="0" indent="0">
              <a:buNone/>
            </a:pPr>
            <a:r>
              <a:rPr lang="en-US" b="1" dirty="0"/>
              <a:t>10.8</a:t>
            </a:r>
            <a:r>
              <a:rPr lang="en-US" dirty="0"/>
              <a:t> Describe the key aspects of Sufism.</a:t>
            </a:r>
          </a:p>
          <a:p>
            <a:pPr marL="0" indent="0">
              <a:buNone/>
            </a:pPr>
            <a:r>
              <a:rPr lang="en-US" b="1" dirty="0"/>
              <a:t>10.9</a:t>
            </a:r>
            <a:r>
              <a:rPr lang="en-US" dirty="0"/>
              <a:t> Analyze the reasons for the successful expansion of Islam in the seventh and eighth centuries.</a:t>
            </a:r>
          </a:p>
          <a:p>
            <a:pPr marL="0" indent="0">
              <a:buNone/>
            </a:pPr>
            <a:r>
              <a:rPr lang="en-US" b="1" dirty="0"/>
              <a:t>10.10</a:t>
            </a:r>
            <a:r>
              <a:rPr lang="en-US" dirty="0"/>
              <a:t> Explain the spread of Islam in the West.</a:t>
            </a:r>
          </a:p>
          <a:p>
            <a:pPr marL="0" indent="0">
              <a:buNone/>
            </a:pPr>
            <a:r>
              <a:rPr lang="en-US" b="1" dirty="0"/>
              <a:t>10.11</a:t>
            </a:r>
            <a:r>
              <a:rPr lang="en-US" dirty="0"/>
              <a:t> Discuss the main issues facing contemporary Islam.</a:t>
            </a:r>
          </a:p>
        </p:txBody>
      </p:sp>
    </p:spTree>
    <p:extLst>
      <p:ext uri="{BB962C8B-B14F-4D97-AF65-F5344CB8AC3E}">
        <p14:creationId xmlns:p14="http://schemas.microsoft.com/office/powerpoint/2010/main" val="2778448196"/>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10.9 The development of Islam</a:t>
            </a:r>
          </a:p>
        </p:txBody>
      </p:sp>
      <p:sp>
        <p:nvSpPr>
          <p:cNvPr id="3" name="Content Placeholder 2"/>
          <p:cNvSpPr>
            <a:spLocks noGrp="1"/>
          </p:cNvSpPr>
          <p:nvPr>
            <p:ph idx="1"/>
          </p:nvPr>
        </p:nvSpPr>
        <p:spPr/>
        <p:txBody>
          <a:bodyPr>
            <a:normAutofit/>
          </a:bodyPr>
          <a:lstStyle/>
          <a:p>
            <a:r>
              <a:rPr lang="en-US" dirty="0"/>
              <a:t>The </a:t>
            </a:r>
            <a:r>
              <a:rPr lang="en-US" b="1" dirty="0"/>
              <a:t>ulama</a:t>
            </a:r>
            <a:r>
              <a:rPr lang="en-US" dirty="0"/>
              <a:t>, funded by religious and private endowments, remained a key force in holding together Islamic society, taking positions such as judge (</a:t>
            </a:r>
            <a:r>
              <a:rPr lang="en-US" b="1" dirty="0"/>
              <a:t>qadi</a:t>
            </a:r>
            <a:r>
              <a:rPr lang="en-US" dirty="0"/>
              <a:t>), </a:t>
            </a:r>
            <a:r>
              <a:rPr lang="en-US" dirty="0" err="1"/>
              <a:t>jurisconsultant</a:t>
            </a:r>
            <a:r>
              <a:rPr lang="en-US" dirty="0"/>
              <a:t> (</a:t>
            </a:r>
            <a:r>
              <a:rPr lang="en-US" b="1" dirty="0"/>
              <a:t>mufti</a:t>
            </a:r>
            <a:r>
              <a:rPr lang="en-US" dirty="0"/>
              <a:t>), and mosque imam.</a:t>
            </a:r>
          </a:p>
          <a:p>
            <a:r>
              <a:rPr lang="en-US" b="1" dirty="0"/>
              <a:t>Baghdad</a:t>
            </a:r>
            <a:r>
              <a:rPr lang="en-US" dirty="0"/>
              <a:t> remained the Abbasid capital, and </a:t>
            </a:r>
            <a:r>
              <a:rPr lang="en-US" b="1" dirty="0"/>
              <a:t>independent caliphates were established in Spain and Egypt</a:t>
            </a:r>
            <a:r>
              <a:rPr lang="en-US" dirty="0"/>
              <a:t>.</a:t>
            </a:r>
          </a:p>
        </p:txBody>
      </p:sp>
    </p:spTree>
    <p:extLst>
      <p:ext uri="{BB962C8B-B14F-4D97-AF65-F5344CB8AC3E}">
        <p14:creationId xmlns:p14="http://schemas.microsoft.com/office/powerpoint/2010/main" val="3121603119"/>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10.9 The development of Islam</a:t>
            </a:r>
          </a:p>
        </p:txBody>
      </p:sp>
      <p:sp>
        <p:nvSpPr>
          <p:cNvPr id="3" name="Content Placeholder 2"/>
          <p:cNvSpPr>
            <a:spLocks noGrp="1"/>
          </p:cNvSpPr>
          <p:nvPr>
            <p:ph idx="1"/>
          </p:nvPr>
        </p:nvSpPr>
        <p:spPr/>
        <p:txBody>
          <a:bodyPr>
            <a:normAutofit/>
          </a:bodyPr>
          <a:lstStyle/>
          <a:p>
            <a:r>
              <a:rPr lang="en-US" dirty="0"/>
              <a:t>In the eleventh century, the Fatimid caliph broke from the Islamic tradition of protecting </a:t>
            </a:r>
            <a:r>
              <a:rPr lang="en-US" b="1" i="1" dirty="0"/>
              <a:t>dhimmis</a:t>
            </a:r>
            <a:r>
              <a:rPr lang="en-US" dirty="0"/>
              <a:t> and destroyed the Church of the Holy Sepulcher in Jerusalem.</a:t>
            </a:r>
          </a:p>
          <a:p>
            <a:r>
              <a:rPr lang="en-US" dirty="0"/>
              <a:t>As Islamic civilization reached great heights, Europe was in the Dark Ages.</a:t>
            </a:r>
          </a:p>
        </p:txBody>
      </p:sp>
    </p:spTree>
    <p:extLst>
      <p:ext uri="{BB962C8B-B14F-4D97-AF65-F5344CB8AC3E}">
        <p14:creationId xmlns:p14="http://schemas.microsoft.com/office/powerpoint/2010/main" val="1576374050"/>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10.9 The development of Islam</a:t>
            </a:r>
          </a:p>
        </p:txBody>
      </p:sp>
      <p:sp>
        <p:nvSpPr>
          <p:cNvPr id="3" name="Content Placeholder 2"/>
          <p:cNvSpPr>
            <a:spLocks noGrp="1"/>
          </p:cNvSpPr>
          <p:nvPr>
            <p:ph idx="1"/>
          </p:nvPr>
        </p:nvSpPr>
        <p:spPr/>
        <p:txBody>
          <a:bodyPr>
            <a:normAutofit/>
          </a:bodyPr>
          <a:lstStyle/>
          <a:p>
            <a:endParaRPr lang="en-US" dirty="0"/>
          </a:p>
          <a:p>
            <a:r>
              <a:rPr lang="en-US" dirty="0"/>
              <a:t>Provoked in part by the attack on Jerusalem by the Fatimid caliphate, Christian crusaders from Europe sought to take Jerusalem from Muslim leadership; a series of violent conflicts ensued, leading to animosity between the two faiths, the effects of which are still felt.</a:t>
            </a:r>
          </a:p>
        </p:txBody>
      </p:sp>
    </p:spTree>
    <p:extLst>
      <p:ext uri="{BB962C8B-B14F-4D97-AF65-F5344CB8AC3E}">
        <p14:creationId xmlns:p14="http://schemas.microsoft.com/office/powerpoint/2010/main" val="3293006683"/>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10.9 The development of Islam</a:t>
            </a:r>
          </a:p>
        </p:txBody>
      </p:sp>
      <p:sp>
        <p:nvSpPr>
          <p:cNvPr id="3" name="Content Placeholder 2"/>
          <p:cNvSpPr>
            <a:spLocks noGrp="1"/>
          </p:cNvSpPr>
          <p:nvPr>
            <p:ph idx="1"/>
          </p:nvPr>
        </p:nvSpPr>
        <p:spPr/>
        <p:txBody>
          <a:bodyPr>
            <a:normAutofit/>
          </a:bodyPr>
          <a:lstStyle/>
          <a:p>
            <a:r>
              <a:rPr lang="en-US" dirty="0"/>
              <a:t>The Islamic period in Spain was known for its tolerance of Judaism, but during the twelfth and thirteenth centuries, Christians took Spain and later instituted the Inquisition.</a:t>
            </a:r>
          </a:p>
          <a:p>
            <a:r>
              <a:rPr lang="en-US" dirty="0"/>
              <a:t>By the beginning of the sixteenth century, an estimated three million Spanish Muslims had been killed or had fled the country.</a:t>
            </a:r>
          </a:p>
        </p:txBody>
      </p:sp>
    </p:spTree>
    <p:extLst>
      <p:ext uri="{BB962C8B-B14F-4D97-AF65-F5344CB8AC3E}">
        <p14:creationId xmlns:p14="http://schemas.microsoft.com/office/powerpoint/2010/main" val="1877890107"/>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10.9 The development of Islam</a:t>
            </a:r>
            <a:br>
              <a:rPr lang="en-US" dirty="0"/>
            </a:br>
            <a:r>
              <a:rPr lang="en-US" dirty="0"/>
              <a:t>Eastward expansion</a:t>
            </a:r>
          </a:p>
        </p:txBody>
      </p:sp>
      <p:sp>
        <p:nvSpPr>
          <p:cNvPr id="3" name="Content Placeholder 2"/>
          <p:cNvSpPr>
            <a:spLocks noGrp="1"/>
          </p:cNvSpPr>
          <p:nvPr>
            <p:ph idx="1"/>
          </p:nvPr>
        </p:nvSpPr>
        <p:spPr/>
        <p:txBody>
          <a:bodyPr>
            <a:normAutofit/>
          </a:bodyPr>
          <a:lstStyle/>
          <a:p>
            <a:r>
              <a:rPr lang="en-US" dirty="0"/>
              <a:t>Islam also moved eastward through central Asia into India and beyond. The Mongols and the Turks converted to Islam.</a:t>
            </a:r>
          </a:p>
          <a:p>
            <a:r>
              <a:rPr lang="en-US" dirty="0"/>
              <a:t>In 1453, the Turks conquered Constantinople and renamed it Istanbul, turning the Hagia Sophia church into a mosque.</a:t>
            </a:r>
          </a:p>
        </p:txBody>
      </p:sp>
    </p:spTree>
    <p:extLst>
      <p:ext uri="{BB962C8B-B14F-4D97-AF65-F5344CB8AC3E}">
        <p14:creationId xmlns:p14="http://schemas.microsoft.com/office/powerpoint/2010/main" val="1348506957"/>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10.9 The development of Islam</a:t>
            </a:r>
            <a:br>
              <a:rPr lang="en-US" dirty="0"/>
            </a:br>
            <a:r>
              <a:rPr lang="en-US" dirty="0"/>
              <a:t>Eastward expansion</a:t>
            </a:r>
          </a:p>
        </p:txBody>
      </p:sp>
      <p:sp>
        <p:nvSpPr>
          <p:cNvPr id="3" name="Content Placeholder 2"/>
          <p:cNvSpPr>
            <a:spLocks noGrp="1"/>
          </p:cNvSpPr>
          <p:nvPr>
            <p:ph idx="1"/>
          </p:nvPr>
        </p:nvSpPr>
        <p:spPr/>
        <p:txBody>
          <a:bodyPr>
            <a:normAutofit/>
          </a:bodyPr>
          <a:lstStyle/>
          <a:p>
            <a:r>
              <a:rPr lang="en-US" dirty="0"/>
              <a:t>Islam also moved eastward through central Asia into India and beyond. The Mongols and the Turks converted to Islam.</a:t>
            </a:r>
          </a:p>
          <a:p>
            <a:r>
              <a:rPr lang="en-US" dirty="0"/>
              <a:t>In 1453, the Turks conquered Constantinople and renamed it Istanbul, turning the Hagia Sophia church into a mosque.</a:t>
            </a:r>
          </a:p>
          <a:p>
            <a:r>
              <a:rPr lang="en-US" dirty="0"/>
              <a:t>Some rulers of the Muslim Mogul Empire encouraged interfaith explorations.</a:t>
            </a:r>
          </a:p>
        </p:txBody>
      </p:sp>
    </p:spTree>
    <p:extLst>
      <p:ext uri="{BB962C8B-B14F-4D97-AF65-F5344CB8AC3E}">
        <p14:creationId xmlns:p14="http://schemas.microsoft.com/office/powerpoint/2010/main" val="2239564910"/>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10.9 The development of Islam</a:t>
            </a:r>
            <a:br>
              <a:rPr lang="en-US" dirty="0"/>
            </a:br>
            <a:r>
              <a:rPr lang="en-US" dirty="0"/>
              <a:t>Eastward expansion</a:t>
            </a:r>
          </a:p>
        </p:txBody>
      </p:sp>
      <p:sp>
        <p:nvSpPr>
          <p:cNvPr id="3" name="Content Placeholder 2"/>
          <p:cNvSpPr>
            <a:spLocks noGrp="1"/>
          </p:cNvSpPr>
          <p:nvPr>
            <p:ph idx="1"/>
          </p:nvPr>
        </p:nvSpPr>
        <p:spPr/>
        <p:txBody>
          <a:bodyPr>
            <a:normAutofit/>
          </a:bodyPr>
          <a:lstStyle/>
          <a:p>
            <a:r>
              <a:rPr lang="en-US" dirty="0"/>
              <a:t>Tensions between Hindus and Muslims became acute during British rule of India and led to the </a:t>
            </a:r>
            <a:r>
              <a:rPr lang="en-US" b="1" dirty="0"/>
              <a:t>partition</a:t>
            </a:r>
            <a:r>
              <a:rPr lang="en-US" dirty="0"/>
              <a:t> of British India in 1947 into Pakistan and India.</a:t>
            </a:r>
          </a:p>
          <a:p>
            <a:r>
              <a:rPr lang="en-US" dirty="0"/>
              <a:t>Strife continues between the two countries and between Hindus and Muslims in India.</a:t>
            </a:r>
          </a:p>
        </p:txBody>
      </p:sp>
    </p:spTree>
    <p:extLst>
      <p:ext uri="{BB962C8B-B14F-4D97-AF65-F5344CB8AC3E}">
        <p14:creationId xmlns:p14="http://schemas.microsoft.com/office/powerpoint/2010/main" val="722613869"/>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10.9 The development of Islam</a:t>
            </a:r>
            <a:br>
              <a:rPr lang="en-US" dirty="0"/>
            </a:br>
            <a:r>
              <a:rPr lang="en-US" dirty="0"/>
              <a:t>Eastward expansion</a:t>
            </a:r>
          </a:p>
        </p:txBody>
      </p:sp>
      <p:sp>
        <p:nvSpPr>
          <p:cNvPr id="3" name="Content Placeholder 2"/>
          <p:cNvSpPr>
            <a:spLocks noGrp="1"/>
          </p:cNvSpPr>
          <p:nvPr>
            <p:ph idx="1"/>
          </p:nvPr>
        </p:nvSpPr>
        <p:spPr/>
        <p:txBody>
          <a:bodyPr>
            <a:normAutofit/>
          </a:bodyPr>
          <a:lstStyle/>
          <a:p>
            <a:endParaRPr lang="en-US" dirty="0"/>
          </a:p>
          <a:p>
            <a:r>
              <a:rPr lang="en-US" dirty="0"/>
              <a:t>Islam became the majority religion in Indonesia. Although 90 percent of the population there is now Sunni Muslim, the government has remained a secular state despite the efforts of some </a:t>
            </a:r>
            <a:r>
              <a:rPr lang="en-US" b="1" dirty="0"/>
              <a:t>Islamist</a:t>
            </a:r>
            <a:r>
              <a:rPr lang="en-US" dirty="0"/>
              <a:t> groups.</a:t>
            </a:r>
          </a:p>
        </p:txBody>
      </p:sp>
    </p:spTree>
    <p:extLst>
      <p:ext uri="{BB962C8B-B14F-4D97-AF65-F5344CB8AC3E}">
        <p14:creationId xmlns:p14="http://schemas.microsoft.com/office/powerpoint/2010/main" val="2512765850"/>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10.9 The development of Islam</a:t>
            </a:r>
            <a:br>
              <a:rPr lang="en-US" dirty="0"/>
            </a:br>
            <a:r>
              <a:rPr lang="en-US" dirty="0"/>
              <a:t>Eastward expansion</a:t>
            </a:r>
          </a:p>
        </p:txBody>
      </p:sp>
      <p:sp>
        <p:nvSpPr>
          <p:cNvPr id="3" name="Content Placeholder 2"/>
          <p:cNvSpPr>
            <a:spLocks noGrp="1"/>
          </p:cNvSpPr>
          <p:nvPr>
            <p:ph idx="1"/>
          </p:nvPr>
        </p:nvSpPr>
        <p:spPr/>
        <p:txBody>
          <a:bodyPr>
            <a:normAutofit/>
          </a:bodyPr>
          <a:lstStyle/>
          <a:p>
            <a:r>
              <a:rPr lang="en-US" dirty="0"/>
              <a:t>There are also sizable Muslim populations in China and the former Soviet Union.</a:t>
            </a:r>
          </a:p>
          <a:p>
            <a:r>
              <a:rPr lang="en-US" dirty="0"/>
              <a:t>Africa, too, has a substantial Muslim population, with some Muslims maintaining indigenous traditions as well.</a:t>
            </a:r>
          </a:p>
          <a:p>
            <a:r>
              <a:rPr lang="en-US" dirty="0"/>
              <a:t>With the vast geographic and cultural range of Islam, </a:t>
            </a:r>
            <a:r>
              <a:rPr lang="en-US" b="1" dirty="0"/>
              <a:t>the hajj functions as a unifying force</a:t>
            </a:r>
            <a:r>
              <a:rPr lang="en-US" dirty="0"/>
              <a:t>.</a:t>
            </a:r>
          </a:p>
        </p:txBody>
      </p:sp>
    </p:spTree>
    <p:extLst>
      <p:ext uri="{BB962C8B-B14F-4D97-AF65-F5344CB8AC3E}">
        <p14:creationId xmlns:p14="http://schemas.microsoft.com/office/powerpoint/2010/main" val="2176141362"/>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10.10 Relationships with the West</a:t>
            </a:r>
          </a:p>
        </p:txBody>
      </p:sp>
      <p:sp>
        <p:nvSpPr>
          <p:cNvPr id="3" name="Content Placeholder 2"/>
          <p:cNvSpPr>
            <a:spLocks noGrp="1"/>
          </p:cNvSpPr>
          <p:nvPr>
            <p:ph idx="1"/>
          </p:nvPr>
        </p:nvSpPr>
        <p:spPr/>
        <p:txBody>
          <a:bodyPr>
            <a:normAutofit/>
          </a:bodyPr>
          <a:lstStyle/>
          <a:p>
            <a:r>
              <a:rPr lang="en-US" dirty="0"/>
              <a:t>Many Christians in medieval Europe denounced Islam and Muhammad, portraying Muhammad as an idolater and Islam as a polytheistic faith.</a:t>
            </a:r>
          </a:p>
          <a:p>
            <a:r>
              <a:rPr lang="en-US" dirty="0"/>
              <a:t>The legacy of such negative characterizations of Islam persists in the West to the present.</a:t>
            </a:r>
          </a:p>
        </p:txBody>
      </p:sp>
    </p:spTree>
    <p:extLst>
      <p:ext uri="{BB962C8B-B14F-4D97-AF65-F5344CB8AC3E}">
        <p14:creationId xmlns:p14="http://schemas.microsoft.com/office/powerpoint/2010/main" val="3354447801"/>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 (1 of 2)</a:t>
            </a:r>
          </a:p>
        </p:txBody>
      </p:sp>
      <p:sp>
        <p:nvSpPr>
          <p:cNvPr id="5" name="Content Placeholder 4"/>
          <p:cNvSpPr>
            <a:spLocks noGrp="1"/>
          </p:cNvSpPr>
          <p:nvPr>
            <p:ph idx="1"/>
          </p:nvPr>
        </p:nvSpPr>
        <p:spPr>
          <a:xfrm>
            <a:off x="457200" y="1524000"/>
            <a:ext cx="8229600" cy="4525963"/>
          </a:xfrm>
        </p:spPr>
        <p:txBody>
          <a:bodyPr>
            <a:normAutofit/>
          </a:bodyPr>
          <a:lstStyle/>
          <a:p>
            <a:endParaRPr lang="en-US" dirty="0"/>
          </a:p>
          <a:p>
            <a:endParaRPr lang="en-US" dirty="0"/>
          </a:p>
          <a:p>
            <a:r>
              <a:rPr lang="en-US" dirty="0"/>
              <a:t>We will cover the learning objectives 10.7-10.11 in this </a:t>
            </a:r>
            <a:r>
              <a:rPr lang="en-US" dirty="0" err="1"/>
              <a:t>Powerpoint</a:t>
            </a:r>
            <a:endParaRPr lang="en-US" dirty="0"/>
          </a:p>
          <a:p>
            <a:endParaRPr lang="en-US" dirty="0"/>
          </a:p>
        </p:txBody>
      </p:sp>
    </p:spTree>
    <p:extLst>
      <p:ext uri="{BB962C8B-B14F-4D97-AF65-F5344CB8AC3E}">
        <p14:creationId xmlns:p14="http://schemas.microsoft.com/office/powerpoint/2010/main" val="3715907258"/>
      </p:ext>
    </p:extLst>
  </p:cSld>
  <p:clrMapOvr>
    <a:masterClrMapping/>
  </p:clrMapOvr>
  <mc:AlternateContent xmlns:mc="http://schemas.openxmlformats.org/markup-compatibility/2006" xmlns:p14="http://schemas.microsoft.com/office/powerpoint/2010/main">
    <mc:Choice Requires="p14">
      <p:transition spd="slow" p14:dur="2000" advTm="9427"/>
    </mc:Choice>
    <mc:Fallback xmlns="">
      <p:transition spd="slow" advTm="942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10.10 Relationships with the West</a:t>
            </a:r>
          </a:p>
        </p:txBody>
      </p:sp>
      <p:sp>
        <p:nvSpPr>
          <p:cNvPr id="3" name="Content Placeholder 2"/>
          <p:cNvSpPr>
            <a:spLocks noGrp="1"/>
          </p:cNvSpPr>
          <p:nvPr>
            <p:ph idx="1"/>
          </p:nvPr>
        </p:nvSpPr>
        <p:spPr/>
        <p:txBody>
          <a:bodyPr>
            <a:normAutofit/>
          </a:bodyPr>
          <a:lstStyle/>
          <a:p>
            <a:r>
              <a:rPr lang="en-US" dirty="0"/>
              <a:t>By the nineteenth century, scholars began to study Arabic classics, but the fear about Islam remained. Ignorance and stereotyping of Muslims remains today.</a:t>
            </a:r>
          </a:p>
          <a:p>
            <a:r>
              <a:rPr lang="en-US" dirty="0"/>
              <a:t>Both Christianity and Islam consider themselves the ultimate religion.</a:t>
            </a:r>
          </a:p>
        </p:txBody>
      </p:sp>
    </p:spTree>
    <p:extLst>
      <p:ext uri="{BB962C8B-B14F-4D97-AF65-F5344CB8AC3E}">
        <p14:creationId xmlns:p14="http://schemas.microsoft.com/office/powerpoint/2010/main" val="588004876"/>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10.10 Relationships with the West</a:t>
            </a:r>
          </a:p>
        </p:txBody>
      </p:sp>
      <p:sp>
        <p:nvSpPr>
          <p:cNvPr id="3" name="Content Placeholder 2"/>
          <p:cNvSpPr>
            <a:spLocks noGrp="1"/>
          </p:cNvSpPr>
          <p:nvPr>
            <p:ph idx="1"/>
          </p:nvPr>
        </p:nvSpPr>
        <p:spPr/>
        <p:txBody>
          <a:bodyPr>
            <a:normAutofit fontScale="92500" lnSpcReduction="10000"/>
          </a:bodyPr>
          <a:lstStyle/>
          <a:p>
            <a:r>
              <a:rPr lang="en-US" dirty="0"/>
              <a:t>The Muslim world fell into decline, in part due to Mongol invasions as well as European colonialism.</a:t>
            </a:r>
          </a:p>
          <a:p>
            <a:r>
              <a:rPr lang="en-US" dirty="0"/>
              <a:t>Some Muslims have attributed the decline to spiritual laxity.</a:t>
            </a:r>
          </a:p>
          <a:p>
            <a:r>
              <a:rPr lang="en-US" dirty="0"/>
              <a:t>As predominantly Muslim nations gained their independence from European colonial powers in the mid-twentieth century, many developed new systems of government that incorporated Western ideals and practices.</a:t>
            </a:r>
          </a:p>
        </p:txBody>
      </p:sp>
    </p:spTree>
    <p:extLst>
      <p:ext uri="{BB962C8B-B14F-4D97-AF65-F5344CB8AC3E}">
        <p14:creationId xmlns:p14="http://schemas.microsoft.com/office/powerpoint/2010/main" val="1006795690"/>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10.10 Relationships with the West</a:t>
            </a:r>
          </a:p>
        </p:txBody>
      </p:sp>
      <p:sp>
        <p:nvSpPr>
          <p:cNvPr id="3" name="Content Placeholder 2"/>
          <p:cNvSpPr>
            <a:spLocks noGrp="1"/>
          </p:cNvSpPr>
          <p:nvPr>
            <p:ph idx="1"/>
          </p:nvPr>
        </p:nvSpPr>
        <p:spPr/>
        <p:txBody>
          <a:bodyPr>
            <a:normAutofit/>
          </a:bodyPr>
          <a:lstStyle/>
          <a:p>
            <a:r>
              <a:rPr lang="en-US" dirty="0"/>
              <a:t>Social change came about due to new forms of government and law, industrialization, education, and so on.</a:t>
            </a:r>
          </a:p>
          <a:p>
            <a:r>
              <a:rPr lang="en-US" dirty="0"/>
              <a:t>The creation of the Jewish state of Israel has also been an issue. Decades of violence and counterviolence have plagued the West Bank and Gaza Strip, a piece of land in dispute between Israel and Palestine.</a:t>
            </a:r>
          </a:p>
        </p:txBody>
      </p:sp>
    </p:spTree>
    <p:extLst>
      <p:ext uri="{BB962C8B-B14F-4D97-AF65-F5344CB8AC3E}">
        <p14:creationId xmlns:p14="http://schemas.microsoft.com/office/powerpoint/2010/main" val="168848101"/>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10.10 Relationships with the West</a:t>
            </a:r>
            <a:br>
              <a:rPr lang="en-US" dirty="0"/>
            </a:br>
            <a:r>
              <a:rPr lang="en-US" dirty="0"/>
              <a:t>Islam in the West</a:t>
            </a:r>
          </a:p>
        </p:txBody>
      </p:sp>
      <p:sp>
        <p:nvSpPr>
          <p:cNvPr id="3" name="Content Placeholder 2"/>
          <p:cNvSpPr>
            <a:spLocks noGrp="1"/>
          </p:cNvSpPr>
          <p:nvPr>
            <p:ph idx="1"/>
          </p:nvPr>
        </p:nvSpPr>
        <p:spPr/>
        <p:txBody>
          <a:bodyPr>
            <a:normAutofit fontScale="92500" lnSpcReduction="10000"/>
          </a:bodyPr>
          <a:lstStyle/>
          <a:p>
            <a:r>
              <a:rPr lang="en-US" dirty="0"/>
              <a:t>Islam is the fastest-growing religion in the United States and may be the second-largest religion in the country.</a:t>
            </a:r>
          </a:p>
          <a:p>
            <a:r>
              <a:rPr lang="en-US" dirty="0"/>
              <a:t>About two-thirds of American Muslims are immigrants and their descendants; the remainder are converts, most of whom are African American.</a:t>
            </a:r>
          </a:p>
          <a:p>
            <a:r>
              <a:rPr lang="en-US" dirty="0"/>
              <a:t>African American conversion to Islam dates back at least to the early twentieth century; many of the slaves brought from Africa had been Muslims.</a:t>
            </a:r>
          </a:p>
        </p:txBody>
      </p:sp>
    </p:spTree>
    <p:extLst>
      <p:ext uri="{BB962C8B-B14F-4D97-AF65-F5344CB8AC3E}">
        <p14:creationId xmlns:p14="http://schemas.microsoft.com/office/powerpoint/2010/main" val="957741608"/>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10.10 Relationships with the West</a:t>
            </a:r>
            <a:br>
              <a:rPr lang="en-US" dirty="0"/>
            </a:br>
            <a:r>
              <a:rPr lang="en-US" dirty="0"/>
              <a:t>Islam in the West</a:t>
            </a:r>
          </a:p>
        </p:txBody>
      </p:sp>
      <p:sp>
        <p:nvSpPr>
          <p:cNvPr id="3" name="Content Placeholder 2"/>
          <p:cNvSpPr>
            <a:spLocks noGrp="1"/>
          </p:cNvSpPr>
          <p:nvPr>
            <p:ph idx="1"/>
          </p:nvPr>
        </p:nvSpPr>
        <p:spPr/>
        <p:txBody>
          <a:bodyPr>
            <a:normAutofit fontScale="92500" lnSpcReduction="10000"/>
          </a:bodyPr>
          <a:lstStyle/>
          <a:p>
            <a:r>
              <a:rPr lang="en-US" dirty="0"/>
              <a:t>One of the most visible African American Muslim groups has been the Nation of Islam.</a:t>
            </a:r>
          </a:p>
          <a:p>
            <a:r>
              <a:rPr lang="en-US" dirty="0"/>
              <a:t>Other early movements were based on missionary movements, such as the </a:t>
            </a:r>
            <a:r>
              <a:rPr lang="en-US" dirty="0" err="1"/>
              <a:t>Ahmadiyyah</a:t>
            </a:r>
            <a:r>
              <a:rPr lang="en-US" dirty="0"/>
              <a:t> movement from India who were publishing English translations of the Qur’an and helping converted African Americans learn Arabic. </a:t>
            </a:r>
          </a:p>
          <a:p>
            <a:r>
              <a:rPr lang="en-US" dirty="0"/>
              <a:t>Some Muslims do not recognize this movement because the </a:t>
            </a:r>
            <a:r>
              <a:rPr lang="en-US" b="1" dirty="0"/>
              <a:t>movement’s prophet is a self-proclaimed Messiah</a:t>
            </a:r>
            <a:r>
              <a:rPr lang="en-US" dirty="0"/>
              <a:t>.</a:t>
            </a:r>
          </a:p>
        </p:txBody>
      </p:sp>
    </p:spTree>
    <p:extLst>
      <p:ext uri="{BB962C8B-B14F-4D97-AF65-F5344CB8AC3E}">
        <p14:creationId xmlns:p14="http://schemas.microsoft.com/office/powerpoint/2010/main" val="3583671801"/>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10.10 Relationships with the West</a:t>
            </a:r>
            <a:br>
              <a:rPr lang="en-US" dirty="0"/>
            </a:br>
            <a:r>
              <a:rPr lang="en-US" dirty="0"/>
              <a:t>Islam in the West</a:t>
            </a:r>
          </a:p>
        </p:txBody>
      </p:sp>
      <p:sp>
        <p:nvSpPr>
          <p:cNvPr id="3" name="Content Placeholder 2"/>
          <p:cNvSpPr>
            <a:spLocks noGrp="1"/>
          </p:cNvSpPr>
          <p:nvPr>
            <p:ph idx="1"/>
          </p:nvPr>
        </p:nvSpPr>
        <p:spPr/>
        <p:txBody>
          <a:bodyPr>
            <a:normAutofit/>
          </a:bodyPr>
          <a:lstStyle/>
          <a:p>
            <a:endParaRPr lang="en-US" dirty="0"/>
          </a:p>
          <a:p>
            <a:endParaRPr lang="en-US" dirty="0"/>
          </a:p>
          <a:p>
            <a:r>
              <a:rPr lang="en-US" dirty="0"/>
              <a:t>Other movements were the “Black Muslims” under the leadership of Elijah Muhammad.</a:t>
            </a:r>
          </a:p>
          <a:p>
            <a:r>
              <a:rPr lang="en-US" dirty="0"/>
              <a:t>Homes of African American Muslims have become places of refuge.</a:t>
            </a:r>
          </a:p>
        </p:txBody>
      </p:sp>
    </p:spTree>
    <p:extLst>
      <p:ext uri="{BB962C8B-B14F-4D97-AF65-F5344CB8AC3E}">
        <p14:creationId xmlns:p14="http://schemas.microsoft.com/office/powerpoint/2010/main" val="2884863608"/>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10.10 Relationships with the West</a:t>
            </a:r>
            <a:br>
              <a:rPr lang="en-US" dirty="0"/>
            </a:br>
            <a:r>
              <a:rPr lang="en-US" dirty="0"/>
              <a:t>Islam in the West</a:t>
            </a:r>
          </a:p>
        </p:txBody>
      </p:sp>
      <p:sp>
        <p:nvSpPr>
          <p:cNvPr id="3" name="Content Placeholder 2"/>
          <p:cNvSpPr>
            <a:spLocks noGrp="1"/>
          </p:cNvSpPr>
          <p:nvPr>
            <p:ph idx="1"/>
          </p:nvPr>
        </p:nvSpPr>
        <p:spPr/>
        <p:txBody>
          <a:bodyPr>
            <a:normAutofit fontScale="92500" lnSpcReduction="10000"/>
          </a:bodyPr>
          <a:lstStyle/>
          <a:p>
            <a:r>
              <a:rPr lang="en-US" dirty="0"/>
              <a:t>After birth, children are placed with their mothers on prayer rugs and gradually learn to recite portions of the Qur’an. They are raised to be polite to elders, dress modestly, and to behave appropriately. </a:t>
            </a:r>
          </a:p>
          <a:p>
            <a:r>
              <a:rPr lang="en-US" dirty="0"/>
              <a:t>Public school encounters are quite different and Muslims are often taunted or instructed about things, like sexuality, that counter their beliefs. Many African American Muslims attempt to home-school their children.</a:t>
            </a:r>
          </a:p>
        </p:txBody>
      </p:sp>
    </p:spTree>
    <p:extLst>
      <p:ext uri="{BB962C8B-B14F-4D97-AF65-F5344CB8AC3E}">
        <p14:creationId xmlns:p14="http://schemas.microsoft.com/office/powerpoint/2010/main" val="3617351679"/>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10.10 Relationships with the West</a:t>
            </a:r>
            <a:br>
              <a:rPr lang="en-US" dirty="0"/>
            </a:br>
            <a:r>
              <a:rPr lang="en-US" dirty="0"/>
              <a:t>Islam in the West</a:t>
            </a:r>
          </a:p>
        </p:txBody>
      </p:sp>
      <p:sp>
        <p:nvSpPr>
          <p:cNvPr id="3" name="Content Placeholder 2"/>
          <p:cNvSpPr>
            <a:spLocks noGrp="1"/>
          </p:cNvSpPr>
          <p:nvPr>
            <p:ph idx="1"/>
          </p:nvPr>
        </p:nvSpPr>
        <p:spPr/>
        <p:txBody>
          <a:bodyPr>
            <a:normAutofit fontScale="92500" lnSpcReduction="20000"/>
          </a:bodyPr>
          <a:lstStyle/>
          <a:p>
            <a:r>
              <a:rPr lang="en-US" dirty="0"/>
              <a:t>A 2011 Gallup report shows that Muslim Americans are one of the most tolerant religious groups in the United States.</a:t>
            </a:r>
          </a:p>
          <a:p>
            <a:r>
              <a:rPr lang="en-US" dirty="0"/>
              <a:t>There are more than 20 million Muslims in western Europe and they have maintained their own cultural identity—not adopting European practices or standards.</a:t>
            </a:r>
          </a:p>
          <a:p>
            <a:r>
              <a:rPr lang="en-US" dirty="0"/>
              <a:t>Since 2004, the French government has banned the wearing of religious symbols, including headscarves worn by women. In 2011, face veils were banned in all public places.</a:t>
            </a:r>
          </a:p>
        </p:txBody>
      </p:sp>
    </p:spTree>
    <p:extLst>
      <p:ext uri="{BB962C8B-B14F-4D97-AF65-F5344CB8AC3E}">
        <p14:creationId xmlns:p14="http://schemas.microsoft.com/office/powerpoint/2010/main" val="1337256775"/>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10.10 Relationships with the West</a:t>
            </a:r>
            <a:br>
              <a:rPr lang="en-US" dirty="0"/>
            </a:br>
            <a:r>
              <a:rPr lang="en-US" dirty="0"/>
              <a:t>Islam in the West</a:t>
            </a:r>
          </a:p>
        </p:txBody>
      </p:sp>
      <p:sp>
        <p:nvSpPr>
          <p:cNvPr id="3" name="Content Placeholder 2"/>
          <p:cNvSpPr>
            <a:spLocks noGrp="1"/>
          </p:cNvSpPr>
          <p:nvPr>
            <p:ph idx="1"/>
          </p:nvPr>
        </p:nvSpPr>
        <p:spPr/>
        <p:txBody>
          <a:bodyPr>
            <a:normAutofit/>
          </a:bodyPr>
          <a:lstStyle/>
          <a:p>
            <a:r>
              <a:rPr lang="en-US" dirty="0"/>
              <a:t>In Switzerland, the construction of new minarets (tall towers) on mosques was banned by a 2009 referendum. Such restrictions have emerged from fears, including concerns about security and political power.</a:t>
            </a:r>
          </a:p>
        </p:txBody>
      </p:sp>
    </p:spTree>
    <p:extLst>
      <p:ext uri="{BB962C8B-B14F-4D97-AF65-F5344CB8AC3E}">
        <p14:creationId xmlns:p14="http://schemas.microsoft.com/office/powerpoint/2010/main" val="3410991678"/>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10.11 Muslim resurgence</a:t>
            </a:r>
          </a:p>
        </p:txBody>
      </p:sp>
      <p:sp>
        <p:nvSpPr>
          <p:cNvPr id="3" name="Content Placeholder 2"/>
          <p:cNvSpPr>
            <a:spLocks noGrp="1"/>
          </p:cNvSpPr>
          <p:nvPr>
            <p:ph idx="1"/>
          </p:nvPr>
        </p:nvSpPr>
        <p:spPr/>
        <p:txBody>
          <a:bodyPr>
            <a:normAutofit/>
          </a:bodyPr>
          <a:lstStyle/>
          <a:p>
            <a:r>
              <a:rPr lang="en-US" dirty="0"/>
              <a:t>Most of the world’s oil-rich nations are predominantly Muslim. Oil wealth led to social change in many Muslim nations; in response, some Muslims turned to Islam as a blueprint for modern political rule.</a:t>
            </a:r>
          </a:p>
        </p:txBody>
      </p:sp>
    </p:spTree>
    <p:extLst>
      <p:ext uri="{BB962C8B-B14F-4D97-AF65-F5344CB8AC3E}">
        <p14:creationId xmlns:p14="http://schemas.microsoft.com/office/powerpoint/2010/main" val="2560031640"/>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10.7 </a:t>
            </a:r>
            <a:r>
              <a:rPr lang="en-US" dirty="0" err="1"/>
              <a:t>Shari’ah</a:t>
            </a:r>
            <a:r>
              <a:rPr lang="en-US" dirty="0"/>
              <a:t>: Islamic law and ethics</a:t>
            </a:r>
          </a:p>
        </p:txBody>
      </p:sp>
      <p:sp>
        <p:nvSpPr>
          <p:cNvPr id="3" name="Content Placeholder 2"/>
          <p:cNvSpPr>
            <a:spLocks noGrp="1"/>
          </p:cNvSpPr>
          <p:nvPr>
            <p:ph idx="1"/>
          </p:nvPr>
        </p:nvSpPr>
        <p:spPr/>
        <p:txBody>
          <a:bodyPr>
            <a:normAutofit/>
          </a:bodyPr>
          <a:lstStyle/>
          <a:p>
            <a:endParaRPr lang="en-US" dirty="0"/>
          </a:p>
          <a:p>
            <a:r>
              <a:rPr lang="en-US" dirty="0" err="1"/>
              <a:t>Shari’ah</a:t>
            </a:r>
            <a:r>
              <a:rPr lang="en-US" dirty="0"/>
              <a:t> law emerged in the second century of Islam when the Abbasid dynasty replaced the Umayyads out of concern for regulating social and political life consistent with Islamic spiritual tradition.</a:t>
            </a:r>
          </a:p>
        </p:txBody>
      </p:sp>
    </p:spTree>
    <p:extLst>
      <p:ext uri="{BB962C8B-B14F-4D97-AF65-F5344CB8AC3E}">
        <p14:creationId xmlns:p14="http://schemas.microsoft.com/office/powerpoint/2010/main" val="2657938565"/>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10.11 Muslim resurgence</a:t>
            </a:r>
          </a:p>
        </p:txBody>
      </p:sp>
      <p:sp>
        <p:nvSpPr>
          <p:cNvPr id="3" name="Content Placeholder 2"/>
          <p:cNvSpPr>
            <a:spLocks noGrp="1"/>
          </p:cNvSpPr>
          <p:nvPr>
            <p:ph idx="1"/>
          </p:nvPr>
        </p:nvSpPr>
        <p:spPr/>
        <p:txBody>
          <a:bodyPr>
            <a:normAutofit/>
          </a:bodyPr>
          <a:lstStyle/>
          <a:p>
            <a:r>
              <a:rPr lang="en-US" dirty="0"/>
              <a:t>The traditional Muslim view of the different portions of the world is that there is the “</a:t>
            </a:r>
            <a:r>
              <a:rPr lang="en-US" b="1" dirty="0"/>
              <a:t>abode of Islam</a:t>
            </a:r>
            <a:r>
              <a:rPr lang="en-US" dirty="0"/>
              <a:t>” (</a:t>
            </a:r>
            <a:r>
              <a:rPr lang="en-US" b="1" dirty="0" err="1"/>
              <a:t>dar</a:t>
            </a:r>
            <a:r>
              <a:rPr lang="en-US" b="1" dirty="0"/>
              <a:t> al-Islam</a:t>
            </a:r>
            <a:r>
              <a:rPr lang="en-US" dirty="0"/>
              <a:t>), where Muslims are in the majority, governed by </a:t>
            </a:r>
            <a:r>
              <a:rPr lang="en-US" b="1" dirty="0" err="1"/>
              <a:t>shari’ah</a:t>
            </a:r>
            <a:r>
              <a:rPr lang="en-US" dirty="0"/>
              <a:t>; the </a:t>
            </a:r>
            <a:r>
              <a:rPr lang="en-US" b="1" dirty="0"/>
              <a:t>“abode of peace” (</a:t>
            </a:r>
            <a:r>
              <a:rPr lang="en-US" b="1" dirty="0" err="1"/>
              <a:t>dar</a:t>
            </a:r>
            <a:r>
              <a:rPr lang="en-US" b="1" dirty="0"/>
              <a:t> al-</a:t>
            </a:r>
            <a:r>
              <a:rPr lang="en-US" b="1" dirty="0" err="1"/>
              <a:t>sulh</a:t>
            </a:r>
            <a:r>
              <a:rPr lang="en-US" b="1" dirty="0"/>
              <a:t>), </a:t>
            </a:r>
            <a:r>
              <a:rPr lang="en-US" dirty="0"/>
              <a:t>where Muslims are in the minority but are free to practice Islam; and the </a:t>
            </a:r>
            <a:r>
              <a:rPr lang="en-US" b="1" dirty="0"/>
              <a:t>“abode of conflict” (</a:t>
            </a:r>
            <a:r>
              <a:rPr lang="en-US" b="1" dirty="0" err="1"/>
              <a:t>dar</a:t>
            </a:r>
            <a:r>
              <a:rPr lang="en-US" b="1" dirty="0"/>
              <a:t> al-</a:t>
            </a:r>
            <a:r>
              <a:rPr lang="en-US" b="1" dirty="0" err="1"/>
              <a:t>harb</a:t>
            </a:r>
            <a:r>
              <a:rPr lang="en-US" b="1" dirty="0"/>
              <a:t>), </a:t>
            </a:r>
            <a:r>
              <a:rPr lang="en-US" dirty="0"/>
              <a:t>where Muslims are in the minority and struggle to practice Islam.</a:t>
            </a:r>
          </a:p>
        </p:txBody>
      </p:sp>
    </p:spTree>
    <p:extLst>
      <p:ext uri="{BB962C8B-B14F-4D97-AF65-F5344CB8AC3E}">
        <p14:creationId xmlns:p14="http://schemas.microsoft.com/office/powerpoint/2010/main" val="2287175042"/>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10.11 Muslim resurgence</a:t>
            </a:r>
          </a:p>
        </p:txBody>
      </p:sp>
      <p:sp>
        <p:nvSpPr>
          <p:cNvPr id="3" name="Content Placeholder 2"/>
          <p:cNvSpPr>
            <a:spLocks noGrp="1"/>
          </p:cNvSpPr>
          <p:nvPr>
            <p:ph idx="1"/>
          </p:nvPr>
        </p:nvSpPr>
        <p:spPr/>
        <p:txBody>
          <a:bodyPr>
            <a:normAutofit fontScale="92500" lnSpcReduction="10000"/>
          </a:bodyPr>
          <a:lstStyle/>
          <a:p>
            <a:r>
              <a:rPr lang="en-US" dirty="0"/>
              <a:t>In the world’s forty-three primarily Islamic states, different models of the modern Islamic nation have been proposed and attempted.</a:t>
            </a:r>
          </a:p>
          <a:p>
            <a:r>
              <a:rPr lang="en-US" dirty="0"/>
              <a:t>Islamists seek Islamic states in which the sovereignty of God is supreme.</a:t>
            </a:r>
          </a:p>
          <a:p>
            <a:r>
              <a:rPr lang="en-US" dirty="0"/>
              <a:t>While modern industrial societies have tended to make religion a private matter, some contemporary Muslim reformers seek to create societies in which religious principles imbue all aspects of life.</a:t>
            </a:r>
          </a:p>
        </p:txBody>
      </p:sp>
    </p:spTree>
    <p:extLst>
      <p:ext uri="{BB962C8B-B14F-4D97-AF65-F5344CB8AC3E}">
        <p14:creationId xmlns:p14="http://schemas.microsoft.com/office/powerpoint/2010/main" val="857091529"/>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Contemporary Islam in public and private life</a:t>
            </a:r>
          </a:p>
        </p:txBody>
      </p:sp>
      <p:sp>
        <p:nvSpPr>
          <p:cNvPr id="3" name="Content Placeholder 2"/>
          <p:cNvSpPr>
            <a:spLocks noGrp="1"/>
          </p:cNvSpPr>
          <p:nvPr>
            <p:ph idx="1"/>
          </p:nvPr>
        </p:nvSpPr>
        <p:spPr/>
        <p:txBody>
          <a:bodyPr>
            <a:normAutofit/>
          </a:bodyPr>
          <a:lstStyle/>
          <a:p>
            <a:r>
              <a:rPr lang="en-US" dirty="0"/>
              <a:t>Much of the discourse regarding Islam, especially in the Western world, focuses on </a:t>
            </a:r>
            <a:r>
              <a:rPr lang="en-US" b="1" dirty="0" err="1"/>
              <a:t>shari’ah</a:t>
            </a:r>
            <a:r>
              <a:rPr lang="en-US" dirty="0"/>
              <a:t>, especially with respect to women’s roles in public and private life.</a:t>
            </a:r>
          </a:p>
          <a:p>
            <a:r>
              <a:rPr lang="en-US" dirty="0"/>
              <a:t>Media accounts often oversimplify </a:t>
            </a:r>
            <a:r>
              <a:rPr lang="en-US" b="1" dirty="0" err="1"/>
              <a:t>shari’ah</a:t>
            </a:r>
            <a:r>
              <a:rPr lang="en-US" dirty="0"/>
              <a:t> and Islamic law, treating as a static linear entity.</a:t>
            </a:r>
          </a:p>
        </p:txBody>
      </p:sp>
    </p:spTree>
    <p:extLst>
      <p:ext uri="{BB962C8B-B14F-4D97-AF65-F5344CB8AC3E}">
        <p14:creationId xmlns:p14="http://schemas.microsoft.com/office/powerpoint/2010/main" val="3681562091"/>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Contemporary Islam in public and private life</a:t>
            </a:r>
          </a:p>
        </p:txBody>
      </p:sp>
      <p:sp>
        <p:nvSpPr>
          <p:cNvPr id="3" name="Content Placeholder 2"/>
          <p:cNvSpPr>
            <a:spLocks noGrp="1"/>
          </p:cNvSpPr>
          <p:nvPr>
            <p:ph idx="1"/>
          </p:nvPr>
        </p:nvSpPr>
        <p:spPr/>
        <p:txBody>
          <a:bodyPr>
            <a:normAutofit fontScale="92500"/>
          </a:bodyPr>
          <a:lstStyle/>
          <a:p>
            <a:r>
              <a:rPr lang="en-US" dirty="0"/>
              <a:t>Some Muslim thinkers have argued that Islamic jurisprudence already has a basis for ongoing reform through </a:t>
            </a:r>
            <a:r>
              <a:rPr lang="en-US" b="1" dirty="0"/>
              <a:t>ijtihad</a:t>
            </a:r>
            <a:r>
              <a:rPr lang="en-US" dirty="0"/>
              <a:t> (</a:t>
            </a:r>
            <a:r>
              <a:rPr lang="en-US" b="1" dirty="0"/>
              <a:t>reasoned interpretation, independent judgment by a qualified scholar</a:t>
            </a:r>
            <a:r>
              <a:rPr lang="en-US" dirty="0"/>
              <a:t>).</a:t>
            </a:r>
          </a:p>
          <a:p>
            <a:r>
              <a:rPr lang="en-US" dirty="0"/>
              <a:t>Fasting in Saudi Arabia and Iran is strictly enforced in restaurants during Ramadan. </a:t>
            </a:r>
          </a:p>
          <a:p>
            <a:r>
              <a:rPr lang="en-US" dirty="0"/>
              <a:t>In 1999, Nigeria barred men and women from traveling in the same public vehicles to combat crime and immoral behavior.</a:t>
            </a:r>
          </a:p>
        </p:txBody>
      </p:sp>
    </p:spTree>
    <p:extLst>
      <p:ext uri="{BB962C8B-B14F-4D97-AF65-F5344CB8AC3E}">
        <p14:creationId xmlns:p14="http://schemas.microsoft.com/office/powerpoint/2010/main" val="2583895117"/>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Contemporary Islam in public and private life</a:t>
            </a:r>
          </a:p>
        </p:txBody>
      </p:sp>
      <p:sp>
        <p:nvSpPr>
          <p:cNvPr id="3" name="Content Placeholder 2"/>
          <p:cNvSpPr>
            <a:spLocks noGrp="1"/>
          </p:cNvSpPr>
          <p:nvPr>
            <p:ph idx="1"/>
          </p:nvPr>
        </p:nvSpPr>
        <p:spPr/>
        <p:txBody>
          <a:bodyPr>
            <a:normAutofit fontScale="92500" lnSpcReduction="10000"/>
          </a:bodyPr>
          <a:lstStyle/>
          <a:p>
            <a:r>
              <a:rPr lang="en-US" dirty="0"/>
              <a:t>Women in many countries have adopted more modest dress, sometimes due to legal requirements, sometimes as a matter of choice. Veiling for the sake of modesty is known as </a:t>
            </a:r>
            <a:r>
              <a:rPr lang="en-US" b="1" dirty="0"/>
              <a:t>hijab</a:t>
            </a:r>
            <a:r>
              <a:rPr lang="en-US" dirty="0"/>
              <a:t>.</a:t>
            </a:r>
          </a:p>
          <a:p>
            <a:r>
              <a:rPr lang="en-US" dirty="0"/>
              <a:t>Some Muslims have called for a return to a particular form of </a:t>
            </a:r>
            <a:r>
              <a:rPr lang="en-US" dirty="0" err="1"/>
              <a:t>shari’ah</a:t>
            </a:r>
            <a:r>
              <a:rPr lang="en-US" dirty="0"/>
              <a:t>, rejecting secular law derived from European codes.</a:t>
            </a:r>
          </a:p>
          <a:p>
            <a:r>
              <a:rPr lang="en-US" dirty="0"/>
              <a:t>Many forms include local adaptations, such as veiling and seclusion of women, a feature of Persian and Byzantine societies.</a:t>
            </a:r>
          </a:p>
        </p:txBody>
      </p:sp>
    </p:spTree>
    <p:extLst>
      <p:ext uri="{BB962C8B-B14F-4D97-AF65-F5344CB8AC3E}">
        <p14:creationId xmlns:p14="http://schemas.microsoft.com/office/powerpoint/2010/main" val="1244475931"/>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Contemporary Islam in public and private life</a:t>
            </a:r>
          </a:p>
        </p:txBody>
      </p:sp>
      <p:sp>
        <p:nvSpPr>
          <p:cNvPr id="3" name="Content Placeholder 2"/>
          <p:cNvSpPr>
            <a:spLocks noGrp="1"/>
          </p:cNvSpPr>
          <p:nvPr>
            <p:ph idx="1"/>
          </p:nvPr>
        </p:nvSpPr>
        <p:spPr/>
        <p:txBody>
          <a:bodyPr>
            <a:normAutofit/>
          </a:bodyPr>
          <a:lstStyle/>
          <a:p>
            <a:r>
              <a:rPr lang="en-US" dirty="0"/>
              <a:t>Some Muslim women assert that they like dressing more modestly so that men will not stare at them. Others feel that men are simply treating them as slaves.</a:t>
            </a:r>
          </a:p>
          <a:p>
            <a:r>
              <a:rPr lang="en-US" dirty="0"/>
              <a:t>In some Muslim majority countries, women can only join the workforce if they are veiled.</a:t>
            </a:r>
          </a:p>
        </p:txBody>
      </p:sp>
    </p:spTree>
    <p:extLst>
      <p:ext uri="{BB962C8B-B14F-4D97-AF65-F5344CB8AC3E}">
        <p14:creationId xmlns:p14="http://schemas.microsoft.com/office/powerpoint/2010/main" val="1780150324"/>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Contemporary Islam in public and private life</a:t>
            </a:r>
          </a:p>
        </p:txBody>
      </p:sp>
      <p:sp>
        <p:nvSpPr>
          <p:cNvPr id="3" name="Content Placeholder 2"/>
          <p:cNvSpPr>
            <a:spLocks noGrp="1"/>
          </p:cNvSpPr>
          <p:nvPr>
            <p:ph idx="1"/>
          </p:nvPr>
        </p:nvSpPr>
        <p:spPr/>
        <p:txBody>
          <a:bodyPr>
            <a:normAutofit/>
          </a:bodyPr>
          <a:lstStyle/>
          <a:p>
            <a:r>
              <a:rPr lang="en-US" dirty="0"/>
              <a:t>In addition, questions of women’s rights to divorce and to choose their own marriage partners are among the hotly debated issues in contemporary attempts to define </a:t>
            </a:r>
            <a:r>
              <a:rPr lang="en-US" dirty="0" err="1"/>
              <a:t>shari’ah</a:t>
            </a:r>
            <a:r>
              <a:rPr lang="en-US" dirty="0"/>
              <a:t>.</a:t>
            </a:r>
          </a:p>
          <a:p>
            <a:r>
              <a:rPr lang="en-US" dirty="0"/>
              <a:t>Many women Muslim scholars are conducting a reexamination of the Qur’an and Hadith for new understandings of women’s issues.</a:t>
            </a:r>
          </a:p>
        </p:txBody>
      </p:sp>
    </p:spTree>
    <p:extLst>
      <p:ext uri="{BB962C8B-B14F-4D97-AF65-F5344CB8AC3E}">
        <p14:creationId xmlns:p14="http://schemas.microsoft.com/office/powerpoint/2010/main" val="3848097272"/>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Contemporary Islam in public and private life</a:t>
            </a:r>
          </a:p>
        </p:txBody>
      </p:sp>
      <p:sp>
        <p:nvSpPr>
          <p:cNvPr id="3" name="Content Placeholder 2"/>
          <p:cNvSpPr>
            <a:spLocks noGrp="1"/>
          </p:cNvSpPr>
          <p:nvPr>
            <p:ph idx="1"/>
          </p:nvPr>
        </p:nvSpPr>
        <p:spPr/>
        <p:txBody>
          <a:bodyPr>
            <a:normAutofit/>
          </a:bodyPr>
          <a:lstStyle/>
          <a:p>
            <a:r>
              <a:rPr lang="en-US" dirty="0"/>
              <a:t>Another current issue concerns ethical challenges not addressed in Muhammad’s time, such as artificial birth control methods. Many Muslims encourage the process of ijtihad in addressing current challenges.</a:t>
            </a:r>
          </a:p>
          <a:p>
            <a:r>
              <a:rPr lang="en-US" dirty="0" err="1"/>
              <a:t>Shari’ah</a:t>
            </a:r>
            <a:r>
              <a:rPr lang="en-US" dirty="0"/>
              <a:t> forbids usury or accepting interest for loans, so alternate forms of financing have been established.</a:t>
            </a:r>
          </a:p>
        </p:txBody>
      </p:sp>
    </p:spTree>
    <p:extLst>
      <p:ext uri="{BB962C8B-B14F-4D97-AF65-F5344CB8AC3E}">
        <p14:creationId xmlns:p14="http://schemas.microsoft.com/office/powerpoint/2010/main" val="4039666451"/>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Contemporary Islam in public and private life</a:t>
            </a:r>
          </a:p>
        </p:txBody>
      </p:sp>
      <p:sp>
        <p:nvSpPr>
          <p:cNvPr id="3" name="Content Placeholder 2"/>
          <p:cNvSpPr>
            <a:spLocks noGrp="1"/>
          </p:cNvSpPr>
          <p:nvPr>
            <p:ph idx="1"/>
          </p:nvPr>
        </p:nvSpPr>
        <p:spPr/>
        <p:txBody>
          <a:bodyPr>
            <a:normAutofit/>
          </a:bodyPr>
          <a:lstStyle/>
          <a:p>
            <a:r>
              <a:rPr lang="en-US" dirty="0"/>
              <a:t>There is no political unit of global Islam and no single understanding of what a modern Islamic state should be. Many Muslims, however, recognize serious problems in Western civilization. such as crime, drug abuse, and unstable family life.</a:t>
            </a:r>
          </a:p>
        </p:txBody>
      </p:sp>
    </p:spTree>
    <p:extLst>
      <p:ext uri="{BB962C8B-B14F-4D97-AF65-F5344CB8AC3E}">
        <p14:creationId xmlns:p14="http://schemas.microsoft.com/office/powerpoint/2010/main" val="397355178"/>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Outreach and education</a:t>
            </a:r>
          </a:p>
        </p:txBody>
      </p:sp>
      <p:sp>
        <p:nvSpPr>
          <p:cNvPr id="3" name="Content Placeholder 2"/>
          <p:cNvSpPr>
            <a:spLocks noGrp="1"/>
          </p:cNvSpPr>
          <p:nvPr>
            <p:ph idx="1"/>
          </p:nvPr>
        </p:nvSpPr>
        <p:spPr/>
        <p:txBody>
          <a:bodyPr>
            <a:normAutofit lnSpcReduction="10000"/>
          </a:bodyPr>
          <a:lstStyle/>
          <a:p>
            <a:r>
              <a:rPr lang="en-US" dirty="0"/>
              <a:t>Muslim outreach is on the increase, often using modern forms of mass communication, such as satellite television, that unify Muslims internationally and provide alternatives to Western programming that has sexuality, violence, and a lack of family values.</a:t>
            </a:r>
          </a:p>
          <a:p>
            <a:r>
              <a:rPr lang="en-US" dirty="0"/>
              <a:t>Attention has also been given to developing educational systems modeled on Islamic thought.</a:t>
            </a:r>
          </a:p>
        </p:txBody>
      </p:sp>
    </p:spTree>
    <p:extLst>
      <p:ext uri="{BB962C8B-B14F-4D97-AF65-F5344CB8AC3E}">
        <p14:creationId xmlns:p14="http://schemas.microsoft.com/office/powerpoint/2010/main" val="1903506799"/>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10.7 </a:t>
            </a:r>
            <a:r>
              <a:rPr lang="en-US" dirty="0" err="1"/>
              <a:t>Shari’ah</a:t>
            </a:r>
            <a:r>
              <a:rPr lang="en-US" dirty="0"/>
              <a:t>: Islamic law and ethics</a:t>
            </a:r>
          </a:p>
        </p:txBody>
      </p:sp>
      <p:sp>
        <p:nvSpPr>
          <p:cNvPr id="3" name="Content Placeholder 2"/>
          <p:cNvSpPr>
            <a:spLocks noGrp="1"/>
          </p:cNvSpPr>
          <p:nvPr>
            <p:ph idx="1"/>
          </p:nvPr>
        </p:nvSpPr>
        <p:spPr/>
        <p:txBody>
          <a:bodyPr>
            <a:normAutofit/>
          </a:bodyPr>
          <a:lstStyle/>
          <a:p>
            <a:endParaRPr lang="en-US" dirty="0"/>
          </a:p>
          <a:p>
            <a:r>
              <a:rPr lang="en-US" dirty="0"/>
              <a:t>For Sunnis, the caliph is the leader of worship and the administrator of </a:t>
            </a:r>
            <a:r>
              <a:rPr lang="en-US" dirty="0" err="1"/>
              <a:t>Shari’ah</a:t>
            </a:r>
            <a:r>
              <a:rPr lang="en-US" dirty="0"/>
              <a:t>, which may be understood as divine guidelines for how a Muslim should live his or her life. </a:t>
            </a:r>
            <a:r>
              <a:rPr lang="en-US" dirty="0" err="1"/>
              <a:t>Shari’ah</a:t>
            </a:r>
            <a:r>
              <a:rPr lang="en-US" dirty="0"/>
              <a:t> incorporates both law and ethics and is based on the Qur’an and Sunnah of Muhammad.</a:t>
            </a:r>
          </a:p>
        </p:txBody>
      </p:sp>
    </p:spTree>
    <p:extLst>
      <p:ext uri="{BB962C8B-B14F-4D97-AF65-F5344CB8AC3E}">
        <p14:creationId xmlns:p14="http://schemas.microsoft.com/office/powerpoint/2010/main" val="3974679799"/>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Outreach and education</a:t>
            </a:r>
          </a:p>
        </p:txBody>
      </p:sp>
      <p:sp>
        <p:nvSpPr>
          <p:cNvPr id="3" name="Content Placeholder 2"/>
          <p:cNvSpPr>
            <a:spLocks noGrp="1"/>
          </p:cNvSpPr>
          <p:nvPr>
            <p:ph idx="1"/>
          </p:nvPr>
        </p:nvSpPr>
        <p:spPr/>
        <p:txBody>
          <a:bodyPr>
            <a:normAutofit fontScale="92500" lnSpcReduction="10000"/>
          </a:bodyPr>
          <a:lstStyle/>
          <a:p>
            <a:r>
              <a:rPr lang="en-US" b="1" dirty="0"/>
              <a:t>Madrasas</a:t>
            </a:r>
            <a:r>
              <a:rPr lang="en-US" dirty="0"/>
              <a:t>, </a:t>
            </a:r>
            <a:r>
              <a:rPr lang="en-US" b="1" dirty="0"/>
              <a:t>traditional religious schools</a:t>
            </a:r>
            <a:r>
              <a:rPr lang="en-US" dirty="0"/>
              <a:t>, are strong in some countries such as Pakistan; some madrasas teach a narrow form of Islam and have been breeding grounds for militancy.</a:t>
            </a:r>
          </a:p>
          <a:p>
            <a:r>
              <a:rPr lang="en-US" dirty="0"/>
              <a:t>Both Pakistan and Saudi Arabia have revised school curricula in response to criticisms.</a:t>
            </a:r>
          </a:p>
          <a:p>
            <a:r>
              <a:rPr lang="en-US" dirty="0"/>
              <a:t>There have also been efforts to create more accurate portrayals of Islam in Western textbooks.</a:t>
            </a:r>
          </a:p>
          <a:p>
            <a:r>
              <a:rPr lang="en-US" dirty="0"/>
              <a:t>Muslim philanthropy is on the rise.</a:t>
            </a:r>
          </a:p>
        </p:txBody>
      </p:sp>
    </p:spTree>
    <p:extLst>
      <p:ext uri="{BB962C8B-B14F-4D97-AF65-F5344CB8AC3E}">
        <p14:creationId xmlns:p14="http://schemas.microsoft.com/office/powerpoint/2010/main" val="712294632"/>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a:bodyPr>
          <a:lstStyle/>
          <a:p>
            <a:r>
              <a:rPr lang="en-US" dirty="0"/>
              <a:t>Muslims and non-Muslims alike are particularly concerned with the role various forms of Islam play in politics, especially interpretations of Islam linked to suicide terrorist attacks and forms of Islam that express antagonism toward the West.</a:t>
            </a:r>
          </a:p>
        </p:txBody>
      </p:sp>
    </p:spTree>
    <p:extLst>
      <p:ext uri="{BB962C8B-B14F-4D97-AF65-F5344CB8AC3E}">
        <p14:creationId xmlns:p14="http://schemas.microsoft.com/office/powerpoint/2010/main" val="2874314880"/>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fontScale="92500" lnSpcReduction="10000"/>
          </a:bodyPr>
          <a:lstStyle/>
          <a:p>
            <a:r>
              <a:rPr lang="en-US" dirty="0"/>
              <a:t>Eighteenth-century reformer Muhammad ibn ‘Abd al-</a:t>
            </a:r>
            <a:r>
              <a:rPr lang="en-US" dirty="0" err="1"/>
              <a:t>Wahhab</a:t>
            </a:r>
            <a:r>
              <a:rPr lang="en-US" dirty="0"/>
              <a:t> (1703–1792) argued that Muslims must discard all practices not specifically mentioned in the Qur’an and Sunnah.</a:t>
            </a:r>
          </a:p>
          <a:p>
            <a:r>
              <a:rPr lang="en-US" dirty="0"/>
              <a:t>The Egyptian </a:t>
            </a:r>
            <a:r>
              <a:rPr lang="en-US" dirty="0" err="1"/>
              <a:t>Sayyib</a:t>
            </a:r>
            <a:r>
              <a:rPr lang="en-US" dirty="0"/>
              <a:t> Qutb (1906–1966) was one of the first to argue that Islam was not compatible with secular democracy and that Westernization brought moral corruption.</a:t>
            </a:r>
          </a:p>
          <a:p>
            <a:r>
              <a:rPr lang="en-US" dirty="0"/>
              <a:t>Qutb’s writings have been pivotal in later Islamists’ thinking.</a:t>
            </a:r>
          </a:p>
        </p:txBody>
      </p:sp>
    </p:spTree>
    <p:extLst>
      <p:ext uri="{BB962C8B-B14F-4D97-AF65-F5344CB8AC3E}">
        <p14:creationId xmlns:p14="http://schemas.microsoft.com/office/powerpoint/2010/main" val="4004069756"/>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a:bodyPr>
          <a:lstStyle/>
          <a:p>
            <a:r>
              <a:rPr lang="en-US" dirty="0"/>
              <a:t>The concept of jihad, which literally means “striving,” is often mistranslated as “holy war.”</a:t>
            </a:r>
          </a:p>
          <a:p>
            <a:r>
              <a:rPr lang="en-US" dirty="0"/>
              <a:t>The Greater Jihad is the struggle over the lower self to do good.</a:t>
            </a:r>
          </a:p>
          <a:p>
            <a:r>
              <a:rPr lang="en-US" dirty="0"/>
              <a:t>The Lesser, external Jihad is protection of God’s way over the forces of evil, the safeguarding of the Muslim community.</a:t>
            </a:r>
          </a:p>
        </p:txBody>
      </p:sp>
    </p:spTree>
    <p:extLst>
      <p:ext uri="{BB962C8B-B14F-4D97-AF65-F5344CB8AC3E}">
        <p14:creationId xmlns:p14="http://schemas.microsoft.com/office/powerpoint/2010/main" val="459126810"/>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lnSpcReduction="10000"/>
          </a:bodyPr>
          <a:lstStyle/>
          <a:p>
            <a:r>
              <a:rPr lang="en-US" dirty="0"/>
              <a:t>The Qur’an gives extensive instructions regarding the conduct of war and the treatment of prisoners.</a:t>
            </a:r>
          </a:p>
          <a:p>
            <a:r>
              <a:rPr lang="en-US" dirty="0"/>
              <a:t>One who performs jihad is a </a:t>
            </a:r>
            <a:r>
              <a:rPr lang="en-US" b="1" dirty="0"/>
              <a:t>mujahid</a:t>
            </a:r>
            <a:r>
              <a:rPr lang="en-US" dirty="0"/>
              <a:t> [plural </a:t>
            </a:r>
            <a:r>
              <a:rPr lang="en-US" b="1" dirty="0"/>
              <a:t>mujahideen</a:t>
            </a:r>
            <a:r>
              <a:rPr lang="en-US" dirty="0"/>
              <a:t>].</a:t>
            </a:r>
          </a:p>
          <a:p>
            <a:r>
              <a:rPr lang="en-US" dirty="0"/>
              <a:t>Muhammad is considered the prototype of the true mujahid. Within Islam, there are different views as to what form the lesser </a:t>
            </a:r>
            <a:r>
              <a:rPr lang="en-US" dirty="0" err="1"/>
              <a:t>Lesser</a:t>
            </a:r>
            <a:r>
              <a:rPr lang="en-US" dirty="0"/>
              <a:t> Jihad may take.</a:t>
            </a:r>
          </a:p>
        </p:txBody>
      </p:sp>
    </p:spTree>
    <p:extLst>
      <p:ext uri="{BB962C8B-B14F-4D97-AF65-F5344CB8AC3E}">
        <p14:creationId xmlns:p14="http://schemas.microsoft.com/office/powerpoint/2010/main" val="3865003782"/>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a:bodyPr>
          <a:lstStyle/>
          <a:p>
            <a:r>
              <a:rPr lang="en-US" dirty="0"/>
              <a:t>There are deep disagreements within Muslim states about interpretation of the Qur’an and the contemporary use of violence in the name of Islam.</a:t>
            </a:r>
          </a:p>
          <a:p>
            <a:r>
              <a:rPr lang="en-US" dirty="0"/>
              <a:t>In 1953 the democratic government of Iran was overthrown and Pahlavi Shah took power, disenfranchising many.</a:t>
            </a:r>
          </a:p>
        </p:txBody>
      </p:sp>
    </p:spTree>
    <p:extLst>
      <p:ext uri="{BB962C8B-B14F-4D97-AF65-F5344CB8AC3E}">
        <p14:creationId xmlns:p14="http://schemas.microsoft.com/office/powerpoint/2010/main" val="3043753525"/>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fontScale="92500" lnSpcReduction="20000"/>
          </a:bodyPr>
          <a:lstStyle/>
          <a:p>
            <a:r>
              <a:rPr lang="en-US" dirty="0"/>
              <a:t>There are deep disagreements within Muslim states about interpretation of the Qur’an and the contemporary use of violence in the name of Islam.</a:t>
            </a:r>
          </a:p>
          <a:p>
            <a:r>
              <a:rPr lang="en-US" dirty="0"/>
              <a:t>In 1953 the democratic government of Iran was overthrown and Pahlavi Shah took power, disenfranchising many.</a:t>
            </a:r>
          </a:p>
          <a:p>
            <a:r>
              <a:rPr lang="en-US" dirty="0"/>
              <a:t>A revolutionary leader, the Ayatollah Khomeini, arose from this latter group to lead the Iranian revolution of 1979, which removed the Shah from power.</a:t>
            </a:r>
          </a:p>
        </p:txBody>
      </p:sp>
    </p:spTree>
    <p:extLst>
      <p:ext uri="{BB962C8B-B14F-4D97-AF65-F5344CB8AC3E}">
        <p14:creationId xmlns:p14="http://schemas.microsoft.com/office/powerpoint/2010/main" val="3993070714"/>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lnSpcReduction="10000"/>
          </a:bodyPr>
          <a:lstStyle/>
          <a:p>
            <a:r>
              <a:rPr lang="en-US" dirty="0"/>
              <a:t>Iraq, too, has been a focal point for debates about the role of Islam in politics, particularly since the United States invaded the country in 2003 with the stated purpose of liberating Iraqis from the tyrannical rule of Saddam Hussein.</a:t>
            </a:r>
          </a:p>
          <a:p>
            <a:r>
              <a:rPr lang="en-US" dirty="0"/>
              <a:t>After the Soviet invasion of Afghanistan in 1979, the United States provided support to militants fighting the Soviets.</a:t>
            </a:r>
          </a:p>
        </p:txBody>
      </p:sp>
    </p:spTree>
    <p:extLst>
      <p:ext uri="{BB962C8B-B14F-4D97-AF65-F5344CB8AC3E}">
        <p14:creationId xmlns:p14="http://schemas.microsoft.com/office/powerpoint/2010/main" val="1437811753"/>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a:bodyPr>
          <a:lstStyle/>
          <a:p>
            <a:r>
              <a:rPr lang="en-US" dirty="0"/>
              <a:t>After the Soviets left, Afghanistan was torn by sectarian fighting and then ruled by the Taliban from 1996–2001.</a:t>
            </a:r>
          </a:p>
          <a:p>
            <a:r>
              <a:rPr lang="en-US" dirty="0"/>
              <a:t>The Taliban enforced a version of Islam that placed severe restrictions on women.</a:t>
            </a:r>
          </a:p>
          <a:p>
            <a:r>
              <a:rPr lang="en-US" dirty="0"/>
              <a:t>Afghanistan remains a troubled and poor nation.</a:t>
            </a:r>
          </a:p>
        </p:txBody>
      </p:sp>
    </p:spTree>
    <p:extLst>
      <p:ext uri="{BB962C8B-B14F-4D97-AF65-F5344CB8AC3E}">
        <p14:creationId xmlns:p14="http://schemas.microsoft.com/office/powerpoint/2010/main" val="1993264484"/>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a:bodyPr>
          <a:lstStyle/>
          <a:p>
            <a:r>
              <a:rPr lang="en-US" dirty="0"/>
              <a:t>Osama bin Laden, an exiled member of the Saudi aristocracy, is the most well-known self-styled jihadi. He led the militant organization Al Qaeda, believed to be responsible for many attacks, including those against the United States on September 11, 2001.</a:t>
            </a:r>
          </a:p>
          <a:p>
            <a:r>
              <a:rPr lang="en-US" dirty="0"/>
              <a:t>U.S. commandos found and killed bin Ladin in 2011 near the Pakistani capital of Islamabad.</a:t>
            </a:r>
          </a:p>
        </p:txBody>
      </p:sp>
    </p:spTree>
    <p:extLst>
      <p:ext uri="{BB962C8B-B14F-4D97-AF65-F5344CB8AC3E}">
        <p14:creationId xmlns:p14="http://schemas.microsoft.com/office/powerpoint/2010/main" val="269822811"/>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10.7 </a:t>
            </a:r>
            <a:r>
              <a:rPr lang="en-US" dirty="0" err="1"/>
              <a:t>Shari’ah</a:t>
            </a:r>
            <a:r>
              <a:rPr lang="en-US" dirty="0"/>
              <a:t>: Islamic law and ethics</a:t>
            </a:r>
          </a:p>
        </p:txBody>
      </p:sp>
      <p:sp>
        <p:nvSpPr>
          <p:cNvPr id="3" name="Content Placeholder 2"/>
          <p:cNvSpPr>
            <a:spLocks noGrp="1"/>
          </p:cNvSpPr>
          <p:nvPr>
            <p:ph idx="1"/>
          </p:nvPr>
        </p:nvSpPr>
        <p:spPr/>
        <p:txBody>
          <a:bodyPr>
            <a:normAutofit fontScale="85000" lnSpcReduction="10000"/>
          </a:bodyPr>
          <a:lstStyle/>
          <a:p>
            <a:r>
              <a:rPr lang="en-US" dirty="0"/>
              <a:t>A jurisprudence system called </a:t>
            </a:r>
            <a:r>
              <a:rPr lang="en-US" b="1" dirty="0" err="1"/>
              <a:t>fiqh</a:t>
            </a:r>
            <a:r>
              <a:rPr lang="en-US" dirty="0"/>
              <a:t> was developed, which is the process of understanding, interpreting, and implementing </a:t>
            </a:r>
            <a:r>
              <a:rPr lang="en-US" b="1" dirty="0" err="1"/>
              <a:t>shari’ah</a:t>
            </a:r>
            <a:r>
              <a:rPr lang="en-US" dirty="0"/>
              <a:t>.</a:t>
            </a:r>
          </a:p>
          <a:p>
            <a:r>
              <a:rPr lang="en-US" b="1" dirty="0"/>
              <a:t>Fiqh</a:t>
            </a:r>
            <a:r>
              <a:rPr lang="en-US" dirty="0"/>
              <a:t> may incorporate different forms of reasoning in determining shariah-compliant norms and is the human attempt to know whether a Muslim’s way of life is fulfilling this law.</a:t>
            </a:r>
          </a:p>
          <a:p>
            <a:r>
              <a:rPr lang="en-US" dirty="0"/>
              <a:t>Different schools of </a:t>
            </a:r>
            <a:r>
              <a:rPr lang="en-US" dirty="0" err="1"/>
              <a:t>fiqh</a:t>
            </a:r>
            <a:r>
              <a:rPr lang="en-US" dirty="0"/>
              <a:t> developed as Islam spread beyond Arabia. </a:t>
            </a:r>
            <a:r>
              <a:rPr lang="en-US" b="1" dirty="0"/>
              <a:t>Sunni Islam has four major schools </a:t>
            </a:r>
            <a:r>
              <a:rPr lang="en-US" dirty="0"/>
              <a:t>and </a:t>
            </a:r>
            <a:r>
              <a:rPr lang="en-US" b="1" dirty="0"/>
              <a:t>Shi’a have several</a:t>
            </a:r>
            <a:r>
              <a:rPr lang="en-US" dirty="0"/>
              <a:t>—all of which developed in different geographic reasons</a:t>
            </a:r>
          </a:p>
        </p:txBody>
      </p:sp>
    </p:spTree>
    <p:extLst>
      <p:ext uri="{BB962C8B-B14F-4D97-AF65-F5344CB8AC3E}">
        <p14:creationId xmlns:p14="http://schemas.microsoft.com/office/powerpoint/2010/main" val="572262833"/>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a:bodyPr>
          <a:lstStyle/>
          <a:p>
            <a:r>
              <a:rPr lang="en-US" dirty="0"/>
              <a:t>Many leaders argue that Islam seeks a peaceful, just society.</a:t>
            </a:r>
          </a:p>
          <a:p>
            <a:r>
              <a:rPr lang="en-US" dirty="0"/>
              <a:t>A destabilizing factor in many Muslim countries, especially in the Arab world, has been the presence of authoritarian rule.</a:t>
            </a:r>
          </a:p>
        </p:txBody>
      </p:sp>
    </p:spTree>
    <p:extLst>
      <p:ext uri="{BB962C8B-B14F-4D97-AF65-F5344CB8AC3E}">
        <p14:creationId xmlns:p14="http://schemas.microsoft.com/office/powerpoint/2010/main" val="61618468"/>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lnSpcReduction="10000"/>
          </a:bodyPr>
          <a:lstStyle/>
          <a:p>
            <a:r>
              <a:rPr lang="en-US" dirty="0"/>
              <a:t>It was within this environment that the “Arab Spring” began in 2010. People took to the streets to demand better living conditions and a greater voice in their own affairs.</a:t>
            </a:r>
          </a:p>
          <a:p>
            <a:r>
              <a:rPr lang="en-US" dirty="0"/>
              <a:t>In Syria, what started as a small youth protest in a border town has become a well-funded, well-organized, and well-armed terrorist group with members from at least eighty-four countries.</a:t>
            </a:r>
          </a:p>
        </p:txBody>
      </p:sp>
    </p:spTree>
    <p:extLst>
      <p:ext uri="{BB962C8B-B14F-4D97-AF65-F5344CB8AC3E}">
        <p14:creationId xmlns:p14="http://schemas.microsoft.com/office/powerpoint/2010/main" val="2098833985"/>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a:bodyPr>
          <a:lstStyle/>
          <a:p>
            <a:r>
              <a:rPr lang="en-US" dirty="0"/>
              <a:t>The behavior counters what Muslims believe is appropriate.</a:t>
            </a:r>
          </a:p>
          <a:p>
            <a:r>
              <a:rPr lang="en-US" dirty="0"/>
              <a:t>The main victims have been women and children and innocent youth have been encouraged to engage in suicide terrorist attacks on peaceful civilian targets.</a:t>
            </a:r>
          </a:p>
        </p:txBody>
      </p:sp>
    </p:spTree>
    <p:extLst>
      <p:ext uri="{BB962C8B-B14F-4D97-AF65-F5344CB8AC3E}">
        <p14:creationId xmlns:p14="http://schemas.microsoft.com/office/powerpoint/2010/main" val="3569842582"/>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fontScale="92500"/>
          </a:bodyPr>
          <a:lstStyle/>
          <a:p>
            <a:r>
              <a:rPr lang="en-US" dirty="0"/>
              <a:t>Saudi Arabia remains a powerful force.</a:t>
            </a:r>
          </a:p>
          <a:p>
            <a:r>
              <a:rPr lang="en-US" dirty="0"/>
              <a:t>Since 1932, the country has been under the rule of the al-</a:t>
            </a:r>
            <a:r>
              <a:rPr lang="en-US" dirty="0" err="1"/>
              <a:t>Sa’ud</a:t>
            </a:r>
            <a:r>
              <a:rPr lang="en-US" dirty="0"/>
              <a:t> family.</a:t>
            </a:r>
          </a:p>
          <a:p>
            <a:r>
              <a:rPr lang="en-US" dirty="0"/>
              <a:t>It is religiously conservative with a legal system rooted in </a:t>
            </a:r>
            <a:r>
              <a:rPr lang="en-US" dirty="0" err="1"/>
              <a:t>shari’ah</a:t>
            </a:r>
            <a:r>
              <a:rPr lang="en-US" dirty="0"/>
              <a:t> and harkening to </a:t>
            </a:r>
            <a:r>
              <a:rPr lang="en-US" b="1" dirty="0"/>
              <a:t>Wahhabism</a:t>
            </a:r>
            <a:r>
              <a:rPr lang="en-US" dirty="0"/>
              <a:t>.</a:t>
            </a:r>
          </a:p>
          <a:p>
            <a:r>
              <a:rPr lang="en-US" dirty="0"/>
              <a:t>In 2008, Saudi Arabia sponsored an interfaith conference in Mecca to showcase Islam’s message of tolerance and encouragement of peaceful co-existence.</a:t>
            </a:r>
          </a:p>
        </p:txBody>
      </p:sp>
    </p:spTree>
    <p:extLst>
      <p:ext uri="{BB962C8B-B14F-4D97-AF65-F5344CB8AC3E}">
        <p14:creationId xmlns:p14="http://schemas.microsoft.com/office/powerpoint/2010/main" val="3736565700"/>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a:bodyPr>
          <a:lstStyle/>
          <a:p>
            <a:r>
              <a:rPr lang="en-US" dirty="0"/>
              <a:t>Saudi Arabia has been criticized for its treatment of women.</a:t>
            </a:r>
          </a:p>
          <a:p>
            <a:r>
              <a:rPr lang="en-US" dirty="0"/>
              <a:t>Women are forced to wear the traditional ‘abaya (an outer garment that covers them from head to toe).</a:t>
            </a:r>
          </a:p>
          <a:p>
            <a:r>
              <a:rPr lang="en-US" dirty="0"/>
              <a:t>They are banned from driving or leaving home unless accompanied by a male relative.</a:t>
            </a:r>
          </a:p>
        </p:txBody>
      </p:sp>
    </p:spTree>
    <p:extLst>
      <p:ext uri="{BB962C8B-B14F-4D97-AF65-F5344CB8AC3E}">
        <p14:creationId xmlns:p14="http://schemas.microsoft.com/office/powerpoint/2010/main" val="1267895177"/>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a:bodyPr>
          <a:lstStyle/>
          <a:p>
            <a:r>
              <a:rPr lang="en-US" dirty="0"/>
              <a:t>In 2011, King Abdullah gave women the right to vote and run in municipal elections and help choose candidate in 2015.</a:t>
            </a:r>
          </a:p>
          <a:p>
            <a:r>
              <a:rPr lang="en-US" dirty="0"/>
              <a:t>In 2015, the death of King Abdullah may slow these developments.</a:t>
            </a:r>
          </a:p>
        </p:txBody>
      </p:sp>
    </p:spTree>
    <p:extLst>
      <p:ext uri="{BB962C8B-B14F-4D97-AF65-F5344CB8AC3E}">
        <p14:creationId xmlns:p14="http://schemas.microsoft.com/office/powerpoint/2010/main" val="136363363"/>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a:bodyPr>
          <a:lstStyle/>
          <a:p>
            <a:r>
              <a:rPr lang="en-US" dirty="0"/>
              <a:t>Palestine is another area of controversy between religion and politics.</a:t>
            </a:r>
          </a:p>
          <a:p>
            <a:r>
              <a:rPr lang="en-US" dirty="0"/>
              <a:t>Two major factions arose to reclaim the homeland from Israel: </a:t>
            </a:r>
            <a:r>
              <a:rPr lang="en-US" b="1" dirty="0"/>
              <a:t>Fatah</a:t>
            </a:r>
            <a:r>
              <a:rPr lang="en-US" dirty="0"/>
              <a:t> and </a:t>
            </a:r>
            <a:r>
              <a:rPr lang="en-US" b="1" dirty="0"/>
              <a:t>Hamas</a:t>
            </a:r>
            <a:r>
              <a:rPr lang="en-US" dirty="0"/>
              <a:t>.</a:t>
            </a:r>
          </a:p>
          <a:p>
            <a:r>
              <a:rPr lang="en-US" b="1" dirty="0"/>
              <a:t>Fatah</a:t>
            </a:r>
            <a:r>
              <a:rPr lang="en-US" dirty="0"/>
              <a:t> was founded in the 1950s to end Israeli control of Palestine. Recently it supported a two-state solution.</a:t>
            </a:r>
          </a:p>
        </p:txBody>
      </p:sp>
    </p:spTree>
    <p:extLst>
      <p:ext uri="{BB962C8B-B14F-4D97-AF65-F5344CB8AC3E}">
        <p14:creationId xmlns:p14="http://schemas.microsoft.com/office/powerpoint/2010/main" val="2482665481"/>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lnSpcReduction="10000"/>
          </a:bodyPr>
          <a:lstStyle/>
          <a:p>
            <a:r>
              <a:rPr lang="en-US" b="1" dirty="0"/>
              <a:t>Hamas</a:t>
            </a:r>
            <a:r>
              <a:rPr lang="en-US" dirty="0"/>
              <a:t> (</a:t>
            </a:r>
            <a:r>
              <a:rPr lang="en-US" b="1" dirty="0"/>
              <a:t>meaning “zeal” in Arabic</a:t>
            </a:r>
            <a:r>
              <a:rPr lang="en-US" dirty="0"/>
              <a:t>) was formed in 1987 as the Palestinian branch of the Muslim Brotherhood, an Islamist organization based in Egypt.</a:t>
            </a:r>
          </a:p>
          <a:p>
            <a:r>
              <a:rPr lang="en-US" dirty="0"/>
              <a:t>Its charter calls for the destruction of Israel.</a:t>
            </a:r>
          </a:p>
          <a:p>
            <a:r>
              <a:rPr lang="en-US" dirty="0"/>
              <a:t>It has supported suicide attacks against Israeli settlements.</a:t>
            </a:r>
          </a:p>
          <a:p>
            <a:r>
              <a:rPr lang="en-US" dirty="0"/>
              <a:t>Conflicts between Israel and the Hamas-ruled Gaza strip constantly occur.</a:t>
            </a:r>
          </a:p>
        </p:txBody>
      </p:sp>
    </p:spTree>
    <p:extLst>
      <p:ext uri="{BB962C8B-B14F-4D97-AF65-F5344CB8AC3E}">
        <p14:creationId xmlns:p14="http://schemas.microsoft.com/office/powerpoint/2010/main" val="1157941676"/>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fontScale="92500" lnSpcReduction="10000"/>
          </a:bodyPr>
          <a:lstStyle/>
          <a:p>
            <a:r>
              <a:rPr lang="en-US" dirty="0"/>
              <a:t>Turkey, home to Ataturk’s secular vision, is now engaged in power struggles between secularists, devout Muslims, and hardline Islamists.</a:t>
            </a:r>
          </a:p>
          <a:p>
            <a:r>
              <a:rPr lang="en-US" dirty="0"/>
              <a:t>Debates about the role of Islam in modern nation-states are ongoing.</a:t>
            </a:r>
          </a:p>
          <a:p>
            <a:r>
              <a:rPr lang="en-US" dirty="0"/>
              <a:t>Islamist groups seek reform of legal, social, and political structures.</a:t>
            </a:r>
          </a:p>
          <a:p>
            <a:r>
              <a:rPr lang="en-US" dirty="0"/>
              <a:t>An example of this is a radical group in northern Nigeria called Boko Haram, which is violently opposed to Western education.</a:t>
            </a:r>
          </a:p>
          <a:p>
            <a:endParaRPr lang="en-US" dirty="0"/>
          </a:p>
        </p:txBody>
      </p:sp>
    </p:spTree>
    <p:extLst>
      <p:ext uri="{BB962C8B-B14F-4D97-AF65-F5344CB8AC3E}">
        <p14:creationId xmlns:p14="http://schemas.microsoft.com/office/powerpoint/2010/main" val="2566582574"/>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a:bodyPr>
          <a:lstStyle/>
          <a:p>
            <a:r>
              <a:rPr lang="en-US" b="1" dirty="0"/>
              <a:t>In 2014, the Islamic State (IS), </a:t>
            </a:r>
            <a:r>
              <a:rPr lang="en-US" dirty="0"/>
              <a:t>a violent militant group under the leadership of Abu Bakr al-Baghdadi and an offshoot of Al Qaeda, took advantage of instability in Iraq and the ongoing fighting in Syria and declared itself a new caliphate.</a:t>
            </a:r>
          </a:p>
        </p:txBody>
      </p:sp>
    </p:spTree>
    <p:extLst>
      <p:ext uri="{BB962C8B-B14F-4D97-AF65-F5344CB8AC3E}">
        <p14:creationId xmlns:p14="http://schemas.microsoft.com/office/powerpoint/2010/main" val="230103398"/>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10.7 </a:t>
            </a:r>
            <a:r>
              <a:rPr lang="en-US" dirty="0" err="1"/>
              <a:t>Shari’ah</a:t>
            </a:r>
            <a:r>
              <a:rPr lang="en-US" dirty="0"/>
              <a:t>: Islamic law and ethics</a:t>
            </a:r>
          </a:p>
        </p:txBody>
      </p:sp>
      <p:sp>
        <p:nvSpPr>
          <p:cNvPr id="3" name="Content Placeholder 2"/>
          <p:cNvSpPr>
            <a:spLocks noGrp="1"/>
          </p:cNvSpPr>
          <p:nvPr>
            <p:ph idx="1"/>
          </p:nvPr>
        </p:nvSpPr>
        <p:spPr/>
        <p:txBody>
          <a:bodyPr>
            <a:normAutofit lnSpcReduction="10000"/>
          </a:bodyPr>
          <a:lstStyle/>
          <a:p>
            <a:endParaRPr lang="en-US" dirty="0"/>
          </a:p>
          <a:p>
            <a:r>
              <a:rPr lang="en-US" dirty="0"/>
              <a:t>In general, </a:t>
            </a:r>
            <a:r>
              <a:rPr lang="en-US" b="1" dirty="0" err="1"/>
              <a:t>shari’ah</a:t>
            </a:r>
            <a:r>
              <a:rPr lang="en-US" dirty="0"/>
              <a:t> is based on </a:t>
            </a:r>
            <a:r>
              <a:rPr lang="en-US" b="1" dirty="0"/>
              <a:t>the Qur’an </a:t>
            </a:r>
            <a:r>
              <a:rPr lang="en-US" dirty="0"/>
              <a:t>and </a:t>
            </a:r>
            <a:r>
              <a:rPr lang="en-US" b="1" dirty="0"/>
              <a:t>the Sunnah</a:t>
            </a:r>
            <a:r>
              <a:rPr lang="en-US" dirty="0"/>
              <a:t>; its dictates are applicable to all areas of life from diet to inheritance to social justice. </a:t>
            </a:r>
          </a:p>
          <a:p>
            <a:r>
              <a:rPr lang="en-US" dirty="0"/>
              <a:t>It is frequently noted that </a:t>
            </a:r>
            <a:r>
              <a:rPr lang="en-US" b="1" dirty="0" err="1"/>
              <a:t>shari’ah</a:t>
            </a:r>
            <a:r>
              <a:rPr lang="en-US" b="1" dirty="0"/>
              <a:t> gave women rights they did not have in the West until the nineteenth century </a:t>
            </a:r>
            <a:r>
              <a:rPr lang="en-US" dirty="0"/>
              <a:t>(e.g., the right to inherit, to divorce).</a:t>
            </a:r>
          </a:p>
        </p:txBody>
      </p:sp>
    </p:spTree>
    <p:extLst>
      <p:ext uri="{BB962C8B-B14F-4D97-AF65-F5344CB8AC3E}">
        <p14:creationId xmlns:p14="http://schemas.microsoft.com/office/powerpoint/2010/main" val="2252165598"/>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fontScale="92500"/>
          </a:bodyPr>
          <a:lstStyle/>
          <a:p>
            <a:r>
              <a:rPr lang="en-US" dirty="0"/>
              <a:t>The group uses social media to recruit members.</a:t>
            </a:r>
          </a:p>
          <a:p>
            <a:r>
              <a:rPr lang="en-US" dirty="0"/>
              <a:t>Young men and women from around the world have traveled to Syria to join the group.</a:t>
            </a:r>
          </a:p>
          <a:p>
            <a:r>
              <a:rPr lang="en-US" dirty="0"/>
              <a:t>Some observers suggest that IS appeals to young people whose knowledge of Islam is limited and who are moved by pleas to help fellow Muslims.</a:t>
            </a:r>
          </a:p>
          <a:p>
            <a:r>
              <a:rPr lang="en-US" dirty="0"/>
              <a:t>IS has drawn heavy criticism from Muslims around the world.</a:t>
            </a:r>
          </a:p>
        </p:txBody>
      </p:sp>
    </p:spTree>
    <p:extLst>
      <p:ext uri="{BB962C8B-B14F-4D97-AF65-F5344CB8AC3E}">
        <p14:creationId xmlns:p14="http://schemas.microsoft.com/office/powerpoint/2010/main" val="2039864324"/>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a:bodyPr>
          <a:lstStyle/>
          <a:p>
            <a:r>
              <a:rPr lang="en-US" dirty="0"/>
              <a:t>A group of 126 international Islamic scholars wrote a lengthy open letter to al-Baghdadi using classical Islamic texts to refute the group’s tactics.</a:t>
            </a:r>
          </a:p>
          <a:p>
            <a:r>
              <a:rPr lang="en-US" dirty="0"/>
              <a:t>In the fall of 2014, the United States formed a coalition with Saudi Arabia and the United Arab Emirates to carry out airstrikes against IS on Syrian and Iraqi territories.</a:t>
            </a:r>
          </a:p>
        </p:txBody>
      </p:sp>
    </p:spTree>
    <p:extLst>
      <p:ext uri="{BB962C8B-B14F-4D97-AF65-F5344CB8AC3E}">
        <p14:creationId xmlns:p14="http://schemas.microsoft.com/office/powerpoint/2010/main" val="205197324"/>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a:bodyPr>
          <a:lstStyle/>
          <a:p>
            <a:r>
              <a:rPr lang="en-US" dirty="0"/>
              <a:t>Disasters and wars, such as in South Sudan and Afghanistan, have caused the displacement of millions of Muslims, who have been forced to live as refugees. There is an increase in tension between Muslims and non-Muslims, particularly in the West.</a:t>
            </a:r>
          </a:p>
          <a:p>
            <a:pPr marL="0" indent="0">
              <a:buNone/>
            </a:pPr>
            <a:endParaRPr lang="en-US" dirty="0"/>
          </a:p>
        </p:txBody>
      </p:sp>
    </p:spTree>
    <p:extLst>
      <p:ext uri="{BB962C8B-B14F-4D97-AF65-F5344CB8AC3E}">
        <p14:creationId xmlns:p14="http://schemas.microsoft.com/office/powerpoint/2010/main" val="2393154341"/>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fontScale="92500"/>
          </a:bodyPr>
          <a:lstStyle/>
          <a:p>
            <a:r>
              <a:rPr lang="en-US" dirty="0"/>
              <a:t>The violence of groups such as Al Qaeda and Palestinian suicide bombers has led to growing anti-Muslim sentiment despite efforts by many prominent Muslim leaders to distance their faith from such acts, arguing that the Qur’an provides no sanction whatsoever for terrorist acts.</a:t>
            </a:r>
          </a:p>
          <a:p>
            <a:r>
              <a:rPr lang="en-US" dirty="0"/>
              <a:t>There is a growing perception of Islam as a religion that encourages violence and fanaticism.</a:t>
            </a:r>
          </a:p>
        </p:txBody>
      </p:sp>
    </p:spTree>
    <p:extLst>
      <p:ext uri="{BB962C8B-B14F-4D97-AF65-F5344CB8AC3E}">
        <p14:creationId xmlns:p14="http://schemas.microsoft.com/office/powerpoint/2010/main" val="1637951770"/>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in politics</a:t>
            </a:r>
          </a:p>
        </p:txBody>
      </p:sp>
      <p:sp>
        <p:nvSpPr>
          <p:cNvPr id="3" name="Content Placeholder 2"/>
          <p:cNvSpPr>
            <a:spLocks noGrp="1"/>
          </p:cNvSpPr>
          <p:nvPr>
            <p:ph idx="1"/>
          </p:nvPr>
        </p:nvSpPr>
        <p:spPr/>
        <p:txBody>
          <a:bodyPr>
            <a:normAutofit/>
          </a:bodyPr>
          <a:lstStyle/>
          <a:p>
            <a:r>
              <a:rPr lang="en-US" dirty="0"/>
              <a:t>The Qur’an permits the jihad of violence only under particular conditions; it must be undertaken not by individuals but by the collective wisdom of the Muslim community.</a:t>
            </a:r>
          </a:p>
          <a:p>
            <a:r>
              <a:rPr lang="en-US" dirty="0"/>
              <a:t>Jihadis must not harm women, children, or unarmed civilians, and they may not willfully destroy property. Thus terrorist tactics are not permitted by the Qur’an.</a:t>
            </a:r>
          </a:p>
        </p:txBody>
      </p:sp>
    </p:spTree>
    <p:extLst>
      <p:ext uri="{BB962C8B-B14F-4D97-AF65-F5344CB8AC3E}">
        <p14:creationId xmlns:p14="http://schemas.microsoft.com/office/powerpoint/2010/main" val="2214197715"/>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for the future</a:t>
            </a:r>
          </a:p>
        </p:txBody>
      </p:sp>
      <p:sp>
        <p:nvSpPr>
          <p:cNvPr id="3" name="Content Placeholder 2"/>
          <p:cNvSpPr>
            <a:spLocks noGrp="1"/>
          </p:cNvSpPr>
          <p:nvPr>
            <p:ph idx="1"/>
          </p:nvPr>
        </p:nvSpPr>
        <p:spPr/>
        <p:txBody>
          <a:bodyPr>
            <a:normAutofit fontScale="85000" lnSpcReduction="10000"/>
          </a:bodyPr>
          <a:lstStyle/>
          <a:p>
            <a:r>
              <a:rPr lang="en-US" dirty="0"/>
              <a:t>Religious modernists, Islamists, and secularists are all trying to understand the roots of extremism in Islam and devise alternative means of relating to a changing world.</a:t>
            </a:r>
          </a:p>
          <a:p>
            <a:r>
              <a:rPr lang="en-US" dirty="0"/>
              <a:t>While Western media may focus on sensational manifestations of Islamism, there are many currents of forward-looking thought within Islam.</a:t>
            </a:r>
          </a:p>
          <a:p>
            <a:r>
              <a:rPr lang="en-US" dirty="0"/>
              <a:t>Malala Yousafzai, a young Pakistani activist shot by the Taliban and Nobel Peace Prize recipient, has been an outspoken advocate for girls’ education and explains that Islam is a religion of compassion.</a:t>
            </a:r>
          </a:p>
        </p:txBody>
      </p:sp>
    </p:spTree>
    <p:extLst>
      <p:ext uri="{BB962C8B-B14F-4D97-AF65-F5344CB8AC3E}">
        <p14:creationId xmlns:p14="http://schemas.microsoft.com/office/powerpoint/2010/main" val="414983952"/>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for the future</a:t>
            </a:r>
          </a:p>
        </p:txBody>
      </p:sp>
      <p:sp>
        <p:nvSpPr>
          <p:cNvPr id="3" name="Content Placeholder 2"/>
          <p:cNvSpPr>
            <a:spLocks noGrp="1"/>
          </p:cNvSpPr>
          <p:nvPr>
            <p:ph idx="1"/>
          </p:nvPr>
        </p:nvSpPr>
        <p:spPr/>
        <p:txBody>
          <a:bodyPr>
            <a:normAutofit/>
          </a:bodyPr>
          <a:lstStyle/>
          <a:p>
            <a:r>
              <a:rPr lang="en-US" dirty="0" err="1"/>
              <a:t>Mahmoon</a:t>
            </a:r>
            <a:r>
              <a:rPr lang="en-US" dirty="0"/>
              <a:t>-al-Rasheed, founder of the Comprehensive Rural Education, Social, Cultural, and Economic Center in Bangladesh, explains that violence occurs in and between nations because people have not developed a sense of duty toward each other. He believes that Islamic values are not aimed at creating a political state but rather a harmoniously integrated society.</a:t>
            </a:r>
          </a:p>
        </p:txBody>
      </p:sp>
    </p:spTree>
    <p:extLst>
      <p:ext uri="{BB962C8B-B14F-4D97-AF65-F5344CB8AC3E}">
        <p14:creationId xmlns:p14="http://schemas.microsoft.com/office/powerpoint/2010/main" val="3205237557"/>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10.11 Muslim resurgence</a:t>
            </a:r>
            <a:br>
              <a:rPr lang="en-US" sz="3200" dirty="0"/>
            </a:br>
            <a:r>
              <a:rPr lang="en-US" sz="3200" dirty="0"/>
              <a:t>Islam for the future</a:t>
            </a:r>
          </a:p>
        </p:txBody>
      </p:sp>
      <p:sp>
        <p:nvSpPr>
          <p:cNvPr id="3" name="Content Placeholder 2"/>
          <p:cNvSpPr>
            <a:spLocks noGrp="1"/>
          </p:cNvSpPr>
          <p:nvPr>
            <p:ph idx="1"/>
          </p:nvPr>
        </p:nvSpPr>
        <p:spPr/>
        <p:txBody>
          <a:bodyPr>
            <a:normAutofit/>
          </a:bodyPr>
          <a:lstStyle/>
          <a:p>
            <a:r>
              <a:rPr lang="en-US" dirty="0"/>
              <a:t>Professor Omid Safi speaks on behalf of many contemporary progressive Muslims by expressing a desire to bring about positive social change by supporting social justice, gender equality, religious and ethnic pluralism, and nonviolent resistance.</a:t>
            </a:r>
          </a:p>
        </p:txBody>
      </p:sp>
    </p:spTree>
    <p:extLst>
      <p:ext uri="{BB962C8B-B14F-4D97-AF65-F5344CB8AC3E}">
        <p14:creationId xmlns:p14="http://schemas.microsoft.com/office/powerpoint/2010/main" val="3735262294"/>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10.7 </a:t>
            </a:r>
            <a:r>
              <a:rPr lang="en-US" dirty="0" err="1"/>
              <a:t>Shari’ah</a:t>
            </a:r>
            <a:r>
              <a:rPr lang="en-US" dirty="0"/>
              <a:t>: Islamic law and ethics</a:t>
            </a:r>
          </a:p>
        </p:txBody>
      </p:sp>
      <p:sp>
        <p:nvSpPr>
          <p:cNvPr id="3" name="Content Placeholder 2"/>
          <p:cNvSpPr>
            <a:spLocks noGrp="1"/>
          </p:cNvSpPr>
          <p:nvPr>
            <p:ph idx="1"/>
          </p:nvPr>
        </p:nvSpPr>
        <p:spPr/>
        <p:txBody>
          <a:bodyPr>
            <a:normAutofit lnSpcReduction="10000"/>
          </a:bodyPr>
          <a:lstStyle/>
          <a:p>
            <a:endParaRPr lang="en-US" dirty="0"/>
          </a:p>
          <a:p>
            <a:r>
              <a:rPr lang="en-US" dirty="0"/>
              <a:t>As Islam developed, Sunnis came to believe that laws in the </a:t>
            </a:r>
            <a:r>
              <a:rPr lang="en-US" b="1" dirty="0"/>
              <a:t>Qur’an</a:t>
            </a:r>
            <a:r>
              <a:rPr lang="en-US" dirty="0"/>
              <a:t>, </a:t>
            </a:r>
            <a:r>
              <a:rPr lang="en-US" b="1" dirty="0"/>
              <a:t>Hadith</a:t>
            </a:r>
            <a:r>
              <a:rPr lang="en-US" dirty="0"/>
              <a:t>, and </a:t>
            </a:r>
            <a:r>
              <a:rPr lang="en-US" b="1" dirty="0"/>
              <a:t>Sunnah</a:t>
            </a:r>
            <a:r>
              <a:rPr lang="en-US" dirty="0"/>
              <a:t> should be continually interpreted by a consensus of opinion and the wisdom of learned men and jurists. </a:t>
            </a:r>
          </a:p>
          <a:p>
            <a:r>
              <a:rPr lang="en-US" b="1" dirty="0"/>
              <a:t>Legal scholars are known as the ulama</a:t>
            </a:r>
            <a:r>
              <a:rPr lang="en-US" dirty="0"/>
              <a:t>; </a:t>
            </a:r>
            <a:r>
              <a:rPr lang="en-US" b="1" dirty="0"/>
              <a:t>a legal opinion issued by the ulama is known as a fatwa.</a:t>
            </a:r>
          </a:p>
        </p:txBody>
      </p:sp>
    </p:spTree>
    <p:extLst>
      <p:ext uri="{BB962C8B-B14F-4D97-AF65-F5344CB8AC3E}">
        <p14:creationId xmlns:p14="http://schemas.microsoft.com/office/powerpoint/2010/main" val="4198784602"/>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10.8 Sufism</a:t>
            </a:r>
          </a:p>
        </p:txBody>
      </p:sp>
      <p:sp>
        <p:nvSpPr>
          <p:cNvPr id="3" name="Content Placeholder 2"/>
          <p:cNvSpPr>
            <a:spLocks noGrp="1"/>
          </p:cNvSpPr>
          <p:nvPr>
            <p:ph idx="1"/>
          </p:nvPr>
        </p:nvSpPr>
        <p:spPr/>
        <p:txBody>
          <a:bodyPr>
            <a:normAutofit/>
          </a:bodyPr>
          <a:lstStyle/>
          <a:p>
            <a:r>
              <a:rPr lang="en-US" dirty="0"/>
              <a:t>Sufism (Arabic: </a:t>
            </a:r>
            <a:r>
              <a:rPr lang="en-US" b="1" dirty="0" err="1"/>
              <a:t>tasawwuf</a:t>
            </a:r>
            <a:r>
              <a:rPr lang="en-US" dirty="0"/>
              <a:t>), the mystical tradition of Islam, dates back to Muhammad’s lifetime.</a:t>
            </a:r>
          </a:p>
          <a:p>
            <a:r>
              <a:rPr lang="en-US" b="1" dirty="0"/>
              <a:t>Forms of Sufism are found in both Sunni and Shi’a Islam</a:t>
            </a:r>
            <a:r>
              <a:rPr lang="en-US" dirty="0"/>
              <a:t>; Sufism has often stood in contrast to more legalistically oriented approaches to Islamic life, to the extent that some orthodox Sunnis do not consider Sufis to be Muslim.</a:t>
            </a:r>
            <a:endParaRPr lang="en-US" b="1" dirty="0"/>
          </a:p>
        </p:txBody>
      </p:sp>
    </p:spTree>
    <p:extLst>
      <p:ext uri="{BB962C8B-B14F-4D97-AF65-F5344CB8AC3E}">
        <p14:creationId xmlns:p14="http://schemas.microsoft.com/office/powerpoint/2010/main" val="3413975268"/>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theme/theme1.xml><?xml version="1.0" encoding="utf-8"?>
<a:theme xmlns:a="http://schemas.openxmlformats.org/drawingml/2006/main" name="Beebe8e_PPT_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CF48D25A0F93B40B3C251BE4F734EC1" ma:contentTypeVersion="11" ma:contentTypeDescription="Create a new document." ma:contentTypeScope="" ma:versionID="c8ab096645755f62cd508286a61059c0">
  <xsd:schema xmlns:xsd="http://www.w3.org/2001/XMLSchema" xmlns:xs="http://www.w3.org/2001/XMLSchema" xmlns:p="http://schemas.microsoft.com/office/2006/metadata/properties" xmlns:ns3="95416670-e7f0-472a-b86d-0b7a275a8686" targetNamespace="http://schemas.microsoft.com/office/2006/metadata/properties" ma:root="true" ma:fieldsID="eedf32a710244cc7961217ff544f1db4" ns3:_="">
    <xsd:import namespace="95416670-e7f0-472a-b86d-0b7a275a868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ObjectDetectorVersion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416670-e7f0-472a-b86d-0b7a275a86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90A2CA-19F7-4C33-A2DE-440B37A27D04}">
  <ds:schemaRefs>
    <ds:schemaRef ds:uri="http://schemas.microsoft.com/office/2006/documentManagement/types"/>
    <ds:schemaRef ds:uri="http://purl.org/dc/elements/1.1/"/>
    <ds:schemaRef ds:uri="http://purl.org/dc/terms/"/>
    <ds:schemaRef ds:uri="http://www.w3.org/XML/1998/namespace"/>
    <ds:schemaRef ds:uri="http://purl.org/dc/dcmitype/"/>
    <ds:schemaRef ds:uri="http://schemas.openxmlformats.org/package/2006/metadata/core-properties"/>
    <ds:schemaRef ds:uri="http://schemas.microsoft.com/office/infopath/2007/PartnerControls"/>
    <ds:schemaRef ds:uri="95416670-e7f0-472a-b86d-0b7a275a8686"/>
    <ds:schemaRef ds:uri="http://schemas.microsoft.com/office/2006/metadata/properties"/>
  </ds:schemaRefs>
</ds:datastoreItem>
</file>

<file path=customXml/itemProps2.xml><?xml version="1.0" encoding="utf-8"?>
<ds:datastoreItem xmlns:ds="http://schemas.openxmlformats.org/officeDocument/2006/customXml" ds:itemID="{F41B6138-6C52-43A3-955A-2226EBC4A8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416670-e7f0-472a-b86d-0b7a275a86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5D3202-D64F-4F92-B78C-F4D226C905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Beebe8e_PPT_master</Template>
  <TotalTime>2789</TotalTime>
  <Words>4557</Words>
  <Application>Microsoft Office PowerPoint</Application>
  <PresentationFormat>On-screen Show (4:3)</PresentationFormat>
  <Paragraphs>257</Paragraphs>
  <Slides>77</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77</vt:i4>
      </vt:variant>
    </vt:vector>
  </HeadingPairs>
  <TitlesOfParts>
    <vt:vector size="82" baseType="lpstr">
      <vt:lpstr>Arial</vt:lpstr>
      <vt:lpstr>Calibri</vt:lpstr>
      <vt:lpstr>Verdana</vt:lpstr>
      <vt:lpstr>Beebe8e_PPT_master</vt:lpstr>
      <vt:lpstr>Office Theme</vt:lpstr>
      <vt:lpstr>PowerPoint Presentation</vt:lpstr>
      <vt:lpstr>Learning Objectives (2 of 3)</vt:lpstr>
      <vt:lpstr>Learning Objectives (1 of 2)</vt:lpstr>
      <vt:lpstr>10.7 Shari’ah: Islamic law and ethics</vt:lpstr>
      <vt:lpstr>10.7 Shari’ah: Islamic law and ethics</vt:lpstr>
      <vt:lpstr>10.7 Shari’ah: Islamic law and ethics</vt:lpstr>
      <vt:lpstr>10.7 Shari’ah: Islamic law and ethics</vt:lpstr>
      <vt:lpstr>10.7 Shari’ah: Islamic law and ethics</vt:lpstr>
      <vt:lpstr>10.8 Sufism</vt:lpstr>
      <vt:lpstr>10.8 Sufism</vt:lpstr>
      <vt:lpstr>10.8 Sufism</vt:lpstr>
      <vt:lpstr>10.8 Sufism</vt:lpstr>
      <vt:lpstr>10.8 Sufism</vt:lpstr>
      <vt:lpstr>10.9 The development of Islam</vt:lpstr>
      <vt:lpstr>10.9 The development of Islam</vt:lpstr>
      <vt:lpstr>10.9 The development of Islam</vt:lpstr>
      <vt:lpstr>10.9 The development of Islam</vt:lpstr>
      <vt:lpstr>10.9 The development of Islam</vt:lpstr>
      <vt:lpstr>10.9 The development of Islam</vt:lpstr>
      <vt:lpstr>10.9 The development of Islam</vt:lpstr>
      <vt:lpstr>10.9 The development of Islam</vt:lpstr>
      <vt:lpstr>10.9 The development of Islam</vt:lpstr>
      <vt:lpstr>10.9 The development of Islam</vt:lpstr>
      <vt:lpstr>10.9 The development of Islam Eastward expansion</vt:lpstr>
      <vt:lpstr>10.9 The development of Islam Eastward expansion</vt:lpstr>
      <vt:lpstr>10.9 The development of Islam Eastward expansion</vt:lpstr>
      <vt:lpstr>10.9 The development of Islam Eastward expansion</vt:lpstr>
      <vt:lpstr>10.9 The development of Islam Eastward expansion</vt:lpstr>
      <vt:lpstr>10.10 Relationships with the West</vt:lpstr>
      <vt:lpstr>10.10 Relationships with the West</vt:lpstr>
      <vt:lpstr>10.10 Relationships with the West</vt:lpstr>
      <vt:lpstr>10.10 Relationships with the West</vt:lpstr>
      <vt:lpstr>10.10 Relationships with the West Islam in the West</vt:lpstr>
      <vt:lpstr>10.10 Relationships with the West Islam in the West</vt:lpstr>
      <vt:lpstr>10.10 Relationships with the West Islam in the West</vt:lpstr>
      <vt:lpstr>10.10 Relationships with the West Islam in the West</vt:lpstr>
      <vt:lpstr>10.10 Relationships with the West Islam in the West</vt:lpstr>
      <vt:lpstr>10.10 Relationships with the West Islam in the West</vt:lpstr>
      <vt:lpstr>10.11 Muslim resurgence</vt:lpstr>
      <vt:lpstr>10.11 Muslim resurgence</vt:lpstr>
      <vt:lpstr>10.11 Muslim resurgence</vt:lpstr>
      <vt:lpstr>10.11 Muslim resurgence Contemporary Islam in public and private life</vt:lpstr>
      <vt:lpstr>10.11 Muslim resurgence Contemporary Islam in public and private life</vt:lpstr>
      <vt:lpstr>10.11 Muslim resurgence Contemporary Islam in public and private life</vt:lpstr>
      <vt:lpstr>10.11 Muslim resurgence Contemporary Islam in public and private life</vt:lpstr>
      <vt:lpstr>10.11 Muslim resurgence Contemporary Islam in public and private life</vt:lpstr>
      <vt:lpstr>10.11 Muslim resurgence Contemporary Islam in public and private life</vt:lpstr>
      <vt:lpstr>10.11 Muslim resurgence Contemporary Islam in public and private life</vt:lpstr>
      <vt:lpstr>10.11 Muslim resurgence Outreach and education</vt:lpstr>
      <vt:lpstr>10.11 Muslim resurgence Outreach and education</vt:lpstr>
      <vt:lpstr>10.11 Muslim resurgence Islam in politics</vt:lpstr>
      <vt:lpstr>10.11 Muslim resurgence Islam in politics</vt:lpstr>
      <vt:lpstr>10.11 Muslim resurgence Islam in politics</vt:lpstr>
      <vt:lpstr>10.11 Muslim resurgence Islam in politics</vt:lpstr>
      <vt:lpstr>10.11 Muslim resurgence Islam in politics</vt:lpstr>
      <vt:lpstr>10.11 Muslim resurgence Islam in politics</vt:lpstr>
      <vt:lpstr>10.11 Muslim resurgence Islam in politics</vt:lpstr>
      <vt:lpstr>10.11 Muslim resurgence Islam in politics</vt:lpstr>
      <vt:lpstr>10.11 Muslim resurgence Islam in politics</vt:lpstr>
      <vt:lpstr>10.11 Muslim resurgence Islam in politics</vt:lpstr>
      <vt:lpstr>10.11 Muslim resurgence Islam in politics</vt:lpstr>
      <vt:lpstr>10.11 Muslim resurgence Islam in politics</vt:lpstr>
      <vt:lpstr>10.11 Muslim resurgence Islam in politics</vt:lpstr>
      <vt:lpstr>10.11 Muslim resurgence Islam in politics</vt:lpstr>
      <vt:lpstr>10.11 Muslim resurgence Islam in politics</vt:lpstr>
      <vt:lpstr>10.11 Muslim resurgence Islam in politics</vt:lpstr>
      <vt:lpstr>10.11 Muslim resurgence Islam in politics</vt:lpstr>
      <vt:lpstr>10.11 Muslim resurgence Islam in politics</vt:lpstr>
      <vt:lpstr>10.11 Muslim resurgence Islam in politics</vt:lpstr>
      <vt:lpstr>10.11 Muslim resurgence Islam in politics</vt:lpstr>
      <vt:lpstr>10.11 Muslim resurgence Islam in politics</vt:lpstr>
      <vt:lpstr>10.11 Muslim resurgence Islam in politics</vt:lpstr>
      <vt:lpstr>10.11 Muslim resurgence Islam in politics</vt:lpstr>
      <vt:lpstr>10.11 Muslim resurgence Islam in politics</vt:lpstr>
      <vt:lpstr>10.11 Muslim resurgence Islam for the future</vt:lpstr>
      <vt:lpstr>10.11 Muslim resurgence Islam for the future</vt:lpstr>
      <vt:lpstr>10.11 Muslim resurgence Islam for the future</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Warner Belanger III</cp:lastModifiedBy>
  <cp:revision>656</cp:revision>
  <dcterms:created xsi:type="dcterms:W3CDTF">2015-09-18T14:54:36Z</dcterms:created>
  <dcterms:modified xsi:type="dcterms:W3CDTF">2024-03-18T18:26:23Z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0x0101003CF48D25A0F93B40B3C251BE4F734EC1</vt:lpwstr>
  </property>
</Properties>
</file>