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41"/>
  </p:notesMasterIdLst>
  <p:sldIdLst>
    <p:sldId id="257" r:id="rId3"/>
    <p:sldId id="256" r:id="rId4"/>
    <p:sldId id="258" r:id="rId5"/>
    <p:sldId id="259" r:id="rId6"/>
    <p:sldId id="260" r:id="rId7"/>
    <p:sldId id="275" r:id="rId8"/>
    <p:sldId id="276" r:id="rId9"/>
    <p:sldId id="261"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11" autoAdjust="0"/>
    <p:restoredTop sz="93875" autoAdjust="0"/>
  </p:normalViewPr>
  <p:slideViewPr>
    <p:cSldViewPr>
      <p:cViewPr varScale="1">
        <p:scale>
          <a:sx n="82" d="100"/>
          <a:sy n="82" d="100"/>
        </p:scale>
        <p:origin x="114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3/29/2024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Baba </a:t>
            </a:r>
            <a:r>
              <a:rPr lang="en-US" sz="1200" b="0" i="0" u="none" strike="noStrike" kern="1200" baseline="0" dirty="0" err="1">
                <a:solidFill>
                  <a:schemeClr val="tx1"/>
                </a:solidFill>
                <a:latin typeface="+mn-lt"/>
                <a:ea typeface="+mn-ea"/>
                <a:cs typeface="+mn-cs"/>
              </a:rPr>
              <a:t>Virsa</a:t>
            </a:r>
            <a:r>
              <a:rPr lang="en-US" sz="1200" b="0" i="0" u="none" strike="noStrike" kern="1200" baseline="0" dirty="0">
                <a:solidFill>
                  <a:schemeClr val="tx1"/>
                </a:solidFill>
                <a:latin typeface="+mn-lt"/>
                <a:ea typeface="+mn-ea"/>
                <a:cs typeface="+mn-cs"/>
              </a:rPr>
              <a:t> Singh, </a:t>
            </a:r>
            <a:r>
              <a:rPr lang="en-US" sz="1200" b="0" i="1" u="none" strike="noStrike" kern="1200" baseline="0" dirty="0">
                <a:solidFill>
                  <a:schemeClr val="tx1"/>
                </a:solidFill>
                <a:latin typeface="+mn-lt"/>
                <a:ea typeface="+mn-ea"/>
                <a:cs typeface="+mn-cs"/>
              </a:rPr>
              <a:t>Loving God</a:t>
            </a:r>
            <a:r>
              <a:rPr lang="en-US" sz="1200" b="0" i="0" u="none" strike="noStrike" kern="1200" baseline="0" dirty="0">
                <a:solidFill>
                  <a:schemeClr val="tx1"/>
                </a:solidFill>
                <a:latin typeface="+mn-lt"/>
                <a:ea typeface="+mn-ea"/>
                <a:cs typeface="+mn-cs"/>
              </a:rPr>
              <a:t>, New Delhi: </a:t>
            </a:r>
            <a:r>
              <a:rPr lang="en-US" sz="1200" b="0" i="0" u="none" strike="noStrike" kern="1200" baseline="0" dirty="0" err="1">
                <a:solidFill>
                  <a:schemeClr val="tx1"/>
                </a:solidFill>
                <a:latin typeface="+mn-lt"/>
                <a:ea typeface="+mn-ea"/>
                <a:cs typeface="+mn-cs"/>
              </a:rPr>
              <a:t>Gobind</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Sadan</a:t>
            </a:r>
            <a:r>
              <a:rPr lang="en-US" sz="1200" b="0" i="0" u="none" strike="noStrike" kern="1200" baseline="0" dirty="0">
                <a:solidFill>
                  <a:schemeClr val="tx1"/>
                </a:solidFill>
                <a:latin typeface="+mn-lt"/>
                <a:ea typeface="+mn-ea"/>
                <a:cs typeface="+mn-cs"/>
              </a:rPr>
              <a:t>/Sterling Publications, 2006, p. 83.</a:t>
            </a:r>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4</a:t>
            </a:fld>
            <a:endParaRPr lang="en-US"/>
          </a:p>
        </p:txBody>
      </p:sp>
    </p:spTree>
    <p:extLst>
      <p:ext uri="{BB962C8B-B14F-4D97-AF65-F5344CB8AC3E}">
        <p14:creationId xmlns:p14="http://schemas.microsoft.com/office/powerpoint/2010/main" val="4227333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3/29/2024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3/29/2024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3/29/2024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3/29/2024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3/29/2024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3/29/2024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3/29/2024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13</a:t>
            </a:r>
          </a:p>
        </p:txBody>
      </p:sp>
      <p:sp>
        <p:nvSpPr>
          <p:cNvPr id="3" name="Text Placeholder 2"/>
          <p:cNvSpPr>
            <a:spLocks noGrp="1"/>
          </p:cNvSpPr>
          <p:nvPr>
            <p:ph type="body" sz="quarter" idx="15"/>
          </p:nvPr>
        </p:nvSpPr>
        <p:spPr/>
        <p:txBody>
          <a:bodyPr/>
          <a:lstStyle/>
          <a:p>
            <a:r>
              <a:rPr lang="en-US" dirty="0"/>
              <a:t>Religion in the Twenty-First Century</a:t>
            </a:r>
          </a:p>
        </p:txBody>
      </p:sp>
    </p:spTree>
    <p:extLst>
      <p:ext uri="{BB962C8B-B14F-4D97-AF65-F5344CB8AC3E}">
        <p14:creationId xmlns:p14="http://schemas.microsoft.com/office/powerpoint/2010/main" val="2436185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Secularism</a:t>
            </a:r>
          </a:p>
        </p:txBody>
      </p:sp>
      <p:sp>
        <p:nvSpPr>
          <p:cNvPr id="3" name="Content Placeholder 2"/>
          <p:cNvSpPr>
            <a:spLocks noGrp="1"/>
          </p:cNvSpPr>
          <p:nvPr>
            <p:ph idx="1"/>
          </p:nvPr>
        </p:nvSpPr>
        <p:spPr/>
        <p:txBody>
          <a:bodyPr>
            <a:normAutofit/>
          </a:bodyPr>
          <a:lstStyle/>
          <a:p>
            <a:endParaRPr lang="en-US" dirty="0"/>
          </a:p>
          <a:p>
            <a:r>
              <a:rPr lang="en-US" dirty="0"/>
              <a:t>Many religions are undergoing a resurgence in spite of secularism, either in their home regions or elsewhere.</a:t>
            </a:r>
          </a:p>
          <a:p>
            <a:r>
              <a:rPr lang="en-US" dirty="0"/>
              <a:t>Political secularism is being threatened by politicized religious pressure groups.</a:t>
            </a:r>
          </a:p>
        </p:txBody>
      </p:sp>
    </p:spTree>
    <p:extLst>
      <p:ext uri="{BB962C8B-B14F-4D97-AF65-F5344CB8AC3E}">
        <p14:creationId xmlns:p14="http://schemas.microsoft.com/office/powerpoint/2010/main" val="172819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Religious pluralism</a:t>
            </a:r>
          </a:p>
        </p:txBody>
      </p:sp>
      <p:sp>
        <p:nvSpPr>
          <p:cNvPr id="3" name="Content Placeholder 2"/>
          <p:cNvSpPr>
            <a:spLocks noGrp="1"/>
          </p:cNvSpPr>
          <p:nvPr>
            <p:ph idx="1"/>
          </p:nvPr>
        </p:nvSpPr>
        <p:spPr/>
        <p:txBody>
          <a:bodyPr>
            <a:normAutofit/>
          </a:bodyPr>
          <a:lstStyle/>
          <a:p>
            <a:endParaRPr lang="en-US" dirty="0"/>
          </a:p>
          <a:p>
            <a:r>
              <a:rPr lang="en-US" dirty="0"/>
              <a:t>No one religion dominates the globe presently. Even the largest of the world religions, Christianity, has thousands of forms.</a:t>
            </a:r>
          </a:p>
          <a:p>
            <a:r>
              <a:rPr lang="en-US" dirty="0"/>
              <a:t>Religions have moved out of the places of their origins into new locales.</a:t>
            </a:r>
          </a:p>
        </p:txBody>
      </p:sp>
    </p:spTree>
    <p:extLst>
      <p:ext uri="{BB962C8B-B14F-4D97-AF65-F5344CB8AC3E}">
        <p14:creationId xmlns:p14="http://schemas.microsoft.com/office/powerpoint/2010/main" val="245887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Religious pluralism</a:t>
            </a:r>
          </a:p>
        </p:txBody>
      </p:sp>
      <p:sp>
        <p:nvSpPr>
          <p:cNvPr id="3" name="Content Placeholder 2"/>
          <p:cNvSpPr>
            <a:spLocks noGrp="1"/>
          </p:cNvSpPr>
          <p:nvPr>
            <p:ph idx="1"/>
          </p:nvPr>
        </p:nvSpPr>
        <p:spPr/>
        <p:txBody>
          <a:bodyPr>
            <a:normAutofit fontScale="92500"/>
          </a:bodyPr>
          <a:lstStyle/>
          <a:p>
            <a:r>
              <a:rPr lang="en-US" dirty="0"/>
              <a:t>In virtually any major city, multiple religions are represented. For example, in Russia, there are Russian Orthodox Christians as well as Muslims, Catholics, Protestants, Jews, Buddhists, Hindus, shamanists, and followers of new religions.</a:t>
            </a:r>
          </a:p>
          <a:p>
            <a:r>
              <a:rPr lang="en-US" dirty="0"/>
              <a:t>According to Diana Eck, director of the Pluralism Project at Harvard University, religions are not boxes that are passed down generationally, but alive and dynamic.</a:t>
            </a:r>
          </a:p>
        </p:txBody>
      </p:sp>
    </p:spTree>
    <p:extLst>
      <p:ext uri="{BB962C8B-B14F-4D97-AF65-F5344CB8AC3E}">
        <p14:creationId xmlns:p14="http://schemas.microsoft.com/office/powerpoint/2010/main" val="416798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000" dirty="0"/>
              <a:t>13.3 Religious pluralism</a:t>
            </a:r>
            <a:br>
              <a:rPr lang="en-US" sz="4000" dirty="0"/>
            </a:br>
            <a:r>
              <a:rPr lang="en-US" sz="4000" dirty="0"/>
              <a:t>Hardening of religious boundaries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Though an uncontestable fact, religious pluralism is not welcomed everywhere. A hardening of religious boundaries in some areas is observable. This can be expressed by denying the validity of other religions.</a:t>
            </a:r>
          </a:p>
          <a:p>
            <a:r>
              <a:rPr lang="en-US" dirty="0"/>
              <a:t>Governments may fund some religions but not others and ban others outright. Some countries have introduced registration requirements to track new religions, and some governments have passed laws banning particular religious symbols.</a:t>
            </a:r>
          </a:p>
        </p:txBody>
      </p:sp>
    </p:spTree>
    <p:extLst>
      <p:ext uri="{BB962C8B-B14F-4D97-AF65-F5344CB8AC3E}">
        <p14:creationId xmlns:p14="http://schemas.microsoft.com/office/powerpoint/2010/main" val="378035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3600" dirty="0"/>
              <a:t>13.3 Religious pluralism</a:t>
            </a:r>
            <a:br>
              <a:rPr lang="en-US" sz="3600" dirty="0"/>
            </a:br>
            <a:r>
              <a:rPr lang="en-US" sz="3600" dirty="0"/>
              <a:t>Hardening of religious boundaries</a:t>
            </a:r>
            <a:br>
              <a:rPr lang="en-US" dirty="0"/>
            </a:br>
            <a:endParaRPr lang="en-US" dirty="0"/>
          </a:p>
        </p:txBody>
      </p:sp>
      <p:sp>
        <p:nvSpPr>
          <p:cNvPr id="3" name="Content Placeholder 2"/>
          <p:cNvSpPr>
            <a:spLocks noGrp="1"/>
          </p:cNvSpPr>
          <p:nvPr>
            <p:ph idx="1"/>
          </p:nvPr>
        </p:nvSpPr>
        <p:spPr/>
        <p:txBody>
          <a:bodyPr>
            <a:normAutofit/>
          </a:bodyPr>
          <a:lstStyle/>
          <a:p>
            <a:r>
              <a:rPr lang="en-US" dirty="0"/>
              <a:t>Legal jurisdiction has become a prominent religious issue and involves questions about the ruling power of a country’s majority religious faith over a minority faith.</a:t>
            </a:r>
          </a:p>
          <a:p>
            <a:r>
              <a:rPr lang="en-US" dirty="0"/>
              <a:t>A tragic phenomenon in some previously communist countries has been the unleashing of centuries-old hostilities between different religious groups, as in the former Yugoslavia.</a:t>
            </a:r>
          </a:p>
        </p:txBody>
      </p:sp>
    </p:spTree>
    <p:extLst>
      <p:ext uri="{BB962C8B-B14F-4D97-AF65-F5344CB8AC3E}">
        <p14:creationId xmlns:p14="http://schemas.microsoft.com/office/powerpoint/2010/main" val="152781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000" dirty="0"/>
              <a:t>13.3 Religious pluralism</a:t>
            </a:r>
            <a:br>
              <a:rPr lang="en-US" sz="4000" dirty="0"/>
            </a:br>
            <a:r>
              <a:rPr lang="en-US" sz="4000" dirty="0"/>
              <a:t>Hardening of religious boundaries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twentieth-century emphasis on materialism and secular values fanned the flames of fundamentalism, spurred on by social and technological changes and the values associated with modernism such as individualism, change over continuity, efficiency over traditional skills, pragmatism, and profiteering.</a:t>
            </a:r>
          </a:p>
          <a:p>
            <a:r>
              <a:rPr lang="en-US" dirty="0"/>
              <a:t>Some fundamentalists seek to change the dominant secular culture while others choose to withdraw.</a:t>
            </a:r>
          </a:p>
        </p:txBody>
      </p:sp>
    </p:spTree>
    <p:extLst>
      <p:ext uri="{BB962C8B-B14F-4D97-AF65-F5344CB8AC3E}">
        <p14:creationId xmlns:p14="http://schemas.microsoft.com/office/powerpoint/2010/main" val="237487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13.3 Religious pluralism</a:t>
            </a:r>
            <a:br>
              <a:rPr lang="en-US" sz="3600" dirty="0"/>
            </a:br>
            <a:r>
              <a:rPr lang="en-US" sz="3600" dirty="0"/>
              <a:t>Religion after September 11</a:t>
            </a:r>
          </a:p>
        </p:txBody>
      </p:sp>
      <p:sp>
        <p:nvSpPr>
          <p:cNvPr id="3" name="Content Placeholder 2"/>
          <p:cNvSpPr>
            <a:spLocks noGrp="1"/>
          </p:cNvSpPr>
          <p:nvPr>
            <p:ph idx="1"/>
          </p:nvPr>
        </p:nvSpPr>
        <p:spPr/>
        <p:txBody>
          <a:bodyPr>
            <a:normAutofit/>
          </a:bodyPr>
          <a:lstStyle/>
          <a:p>
            <a:r>
              <a:rPr lang="en-US" dirty="0"/>
              <a:t>The September 11, 2001, attacks on the United States caused polarization along religious and ethnic lines. In the United States, hate crimes were committed against Muslims and people thought to be Muslims.</a:t>
            </a:r>
          </a:p>
          <a:p>
            <a:r>
              <a:rPr lang="en-US" dirty="0"/>
              <a:t>Al Qaeda selectively cited passages from the Qur’an to legitimate its militancy.</a:t>
            </a:r>
          </a:p>
        </p:txBody>
      </p:sp>
    </p:spTree>
    <p:extLst>
      <p:ext uri="{BB962C8B-B14F-4D97-AF65-F5344CB8AC3E}">
        <p14:creationId xmlns:p14="http://schemas.microsoft.com/office/powerpoint/2010/main" val="38153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13.3 Religious pluralism</a:t>
            </a:r>
            <a:br>
              <a:rPr lang="en-US" sz="3600" dirty="0"/>
            </a:br>
            <a:r>
              <a:rPr lang="en-US" sz="3600" dirty="0"/>
              <a:t>Religion after September 11</a:t>
            </a:r>
          </a:p>
        </p:txBody>
      </p:sp>
      <p:sp>
        <p:nvSpPr>
          <p:cNvPr id="3" name="Content Placeholder 2"/>
          <p:cNvSpPr>
            <a:spLocks noGrp="1"/>
          </p:cNvSpPr>
          <p:nvPr>
            <p:ph idx="1"/>
          </p:nvPr>
        </p:nvSpPr>
        <p:spPr/>
        <p:txBody>
          <a:bodyPr>
            <a:normAutofit fontScale="92500" lnSpcReduction="20000"/>
          </a:bodyPr>
          <a:lstStyle/>
          <a:p>
            <a:r>
              <a:rPr lang="en-US" dirty="0"/>
              <a:t>Many fundamentalist groups divide the world into two camps of good and evil. Such oppositional standpoints make violence almost inevitable. If another group has been deemed evil, and that belief is justified by one’s understanding of religion, then to kill members of that group becomes a religiously sanctioned act.</a:t>
            </a:r>
          </a:p>
          <a:p>
            <a:r>
              <a:rPr lang="en-US" dirty="0"/>
              <a:t>Some may be surprised to learn that the perpetrators of suicide attacks, including the September 11 hijackers, were well educated and from relatively well-off families.</a:t>
            </a:r>
          </a:p>
        </p:txBody>
      </p:sp>
    </p:spTree>
    <p:extLst>
      <p:ext uri="{BB962C8B-B14F-4D97-AF65-F5344CB8AC3E}">
        <p14:creationId xmlns:p14="http://schemas.microsoft.com/office/powerpoint/2010/main" val="3989869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13.3 Religious pluralism</a:t>
            </a:r>
            <a:br>
              <a:rPr lang="en-US" sz="3600" dirty="0"/>
            </a:br>
            <a:r>
              <a:rPr lang="en-US" sz="3600" dirty="0"/>
              <a:t>Religion after September 11</a:t>
            </a:r>
          </a:p>
        </p:txBody>
      </p:sp>
      <p:sp>
        <p:nvSpPr>
          <p:cNvPr id="3" name="Content Placeholder 2"/>
          <p:cNvSpPr>
            <a:spLocks noGrp="1"/>
          </p:cNvSpPr>
          <p:nvPr>
            <p:ph idx="1"/>
          </p:nvPr>
        </p:nvSpPr>
        <p:spPr/>
        <p:txBody>
          <a:bodyPr>
            <a:normAutofit/>
          </a:bodyPr>
          <a:lstStyle/>
          <a:p>
            <a:r>
              <a:rPr lang="en-US" dirty="0"/>
              <a:t>The text stresses that “whether-state sponsored or incited by militant extremists, violence finds no support in any religion.”</a:t>
            </a:r>
          </a:p>
          <a:p>
            <a:r>
              <a:rPr lang="en-US" dirty="0"/>
              <a:t>Members of many mainstream religions have spoken out against fundamentalist violence; some argue that the problem is not so much a “clash of civilizations” as a “clash of ignorance.”</a:t>
            </a:r>
          </a:p>
        </p:txBody>
      </p:sp>
    </p:spTree>
    <p:extLst>
      <p:ext uri="{BB962C8B-B14F-4D97-AF65-F5344CB8AC3E}">
        <p14:creationId xmlns:p14="http://schemas.microsoft.com/office/powerpoint/2010/main" val="1126161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13.4 Religion in politics</a:t>
            </a:r>
          </a:p>
        </p:txBody>
      </p:sp>
      <p:sp>
        <p:nvSpPr>
          <p:cNvPr id="3" name="Content Placeholder 2"/>
          <p:cNvSpPr>
            <a:spLocks noGrp="1"/>
          </p:cNvSpPr>
          <p:nvPr>
            <p:ph idx="1"/>
          </p:nvPr>
        </p:nvSpPr>
        <p:spPr/>
        <p:txBody>
          <a:bodyPr>
            <a:normAutofit fontScale="92500" lnSpcReduction="10000"/>
          </a:bodyPr>
          <a:lstStyle/>
          <a:p>
            <a:r>
              <a:rPr lang="en-US" dirty="0"/>
              <a:t>The link between religion and politics will continue to be important; in many countries, political parties are linked to particular faiths and legitimate their agendas as defense of religion.</a:t>
            </a:r>
          </a:p>
          <a:p>
            <a:r>
              <a:rPr lang="en-US" dirty="0"/>
              <a:t>“Secularism” is a relatively new Western concept that is considered natural and desirable.</a:t>
            </a:r>
          </a:p>
          <a:p>
            <a:r>
              <a:rPr lang="en-US" dirty="0"/>
              <a:t>At the extreme from secularism, in which no religion is privileged by the government, is seen in Saudi Arabia, where everyone is subject to the imposition of Wahhabi </a:t>
            </a:r>
            <a:r>
              <a:rPr lang="en-US" dirty="0" err="1"/>
              <a:t>shari’ah</a:t>
            </a:r>
            <a:r>
              <a:rPr lang="en-US" dirty="0"/>
              <a:t> law.</a:t>
            </a:r>
          </a:p>
        </p:txBody>
      </p:sp>
    </p:spTree>
    <p:extLst>
      <p:ext uri="{BB962C8B-B14F-4D97-AF65-F5344CB8AC3E}">
        <p14:creationId xmlns:p14="http://schemas.microsoft.com/office/powerpoint/2010/main" val="331389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2)</a:t>
            </a:r>
          </a:p>
        </p:txBody>
      </p:sp>
      <p:sp>
        <p:nvSpPr>
          <p:cNvPr id="5" name="Content Placeholder 4"/>
          <p:cNvSpPr>
            <a:spLocks noGrp="1"/>
          </p:cNvSpPr>
          <p:nvPr>
            <p:ph idx="1"/>
          </p:nvPr>
        </p:nvSpPr>
        <p:spPr>
          <a:xfrm>
            <a:off x="457200" y="1524000"/>
            <a:ext cx="8229600" cy="4525963"/>
          </a:xfrm>
        </p:spPr>
        <p:txBody>
          <a:bodyPr>
            <a:normAutofit/>
          </a:bodyPr>
          <a:lstStyle/>
          <a:p>
            <a:pPr marL="0" indent="0">
              <a:buNone/>
            </a:pPr>
            <a:r>
              <a:rPr lang="en-US" b="1" dirty="0"/>
              <a:t>13.1</a:t>
            </a:r>
            <a:r>
              <a:rPr lang="en-US" dirty="0"/>
              <a:t> Define globalization.</a:t>
            </a:r>
          </a:p>
          <a:p>
            <a:pPr marL="0" indent="0">
              <a:buNone/>
            </a:pPr>
            <a:r>
              <a:rPr lang="en-US" b="1" dirty="0"/>
              <a:t>13.2</a:t>
            </a:r>
            <a:r>
              <a:rPr lang="en-US" dirty="0"/>
              <a:t> Outline the forms of Western secularism described in this chapter.</a:t>
            </a:r>
          </a:p>
          <a:p>
            <a:pPr marL="0" indent="0">
              <a:buNone/>
            </a:pPr>
            <a:r>
              <a:rPr lang="en-US" b="1" dirty="0"/>
              <a:t>13.3</a:t>
            </a:r>
            <a:r>
              <a:rPr lang="en-US" dirty="0"/>
              <a:t> Identify some of the factors that have led to a hardening of religious boundaries.</a:t>
            </a:r>
          </a:p>
          <a:p>
            <a:pPr marL="0" indent="0">
              <a:buNone/>
            </a:pPr>
            <a:r>
              <a:rPr lang="en-US" b="1" dirty="0"/>
              <a:t>13.4</a:t>
            </a:r>
            <a:r>
              <a:rPr lang="en-US" dirty="0"/>
              <a:t> Discuss the advantages and disadvantages of religions’ involvement in politics.</a:t>
            </a:r>
          </a:p>
        </p:txBody>
      </p:sp>
    </p:spTree>
    <p:extLst>
      <p:ext uri="{BB962C8B-B14F-4D97-AF65-F5344CB8AC3E}">
        <p14:creationId xmlns:p14="http://schemas.microsoft.com/office/powerpoint/2010/main" val="2544906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13.4 Religion in politics</a:t>
            </a:r>
          </a:p>
        </p:txBody>
      </p:sp>
      <p:sp>
        <p:nvSpPr>
          <p:cNvPr id="3" name="Content Placeholder 2"/>
          <p:cNvSpPr>
            <a:spLocks noGrp="1"/>
          </p:cNvSpPr>
          <p:nvPr>
            <p:ph idx="1"/>
          </p:nvPr>
        </p:nvSpPr>
        <p:spPr/>
        <p:txBody>
          <a:bodyPr>
            <a:normAutofit/>
          </a:bodyPr>
          <a:lstStyle/>
          <a:p>
            <a:endParaRPr lang="en-US" dirty="0"/>
          </a:p>
          <a:p>
            <a:r>
              <a:rPr lang="en-US" dirty="0"/>
              <a:t>In Indonesia, there is a middle ground with the Pancasila system, which favors tolerance for five religions but not all religions.</a:t>
            </a:r>
          </a:p>
          <a:p>
            <a:r>
              <a:rPr lang="en-US" dirty="0"/>
              <a:t>In many countries, religious groups have become associated with political parties or political interest groups.</a:t>
            </a:r>
          </a:p>
        </p:txBody>
      </p:sp>
    </p:spTree>
    <p:extLst>
      <p:ext uri="{BB962C8B-B14F-4D97-AF65-F5344CB8AC3E}">
        <p14:creationId xmlns:p14="http://schemas.microsoft.com/office/powerpoint/2010/main" val="290994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13.4 Religion in politics</a:t>
            </a:r>
          </a:p>
        </p:txBody>
      </p:sp>
      <p:sp>
        <p:nvSpPr>
          <p:cNvPr id="3" name="Content Placeholder 2"/>
          <p:cNvSpPr>
            <a:spLocks noGrp="1"/>
          </p:cNvSpPr>
          <p:nvPr>
            <p:ph idx="1"/>
          </p:nvPr>
        </p:nvSpPr>
        <p:spPr/>
        <p:txBody>
          <a:bodyPr>
            <a:normAutofit fontScale="92500"/>
          </a:bodyPr>
          <a:lstStyle/>
          <a:p>
            <a:r>
              <a:rPr lang="en-US" dirty="0"/>
              <a:t>In 2014, militants fighting to take over Iraq and Syria established an Islamic caliphate named the Islamic State (IS) with an extremist version of </a:t>
            </a:r>
            <a:r>
              <a:rPr lang="en-US" dirty="0" err="1"/>
              <a:t>shari’ah</a:t>
            </a:r>
            <a:r>
              <a:rPr lang="en-US" dirty="0"/>
              <a:t>, even though Muslims around the world have denounced this as un-Islamic.</a:t>
            </a:r>
          </a:p>
          <a:p>
            <a:r>
              <a:rPr lang="en-US" dirty="0"/>
              <a:t>Both Al Qaeda and the Bush administration proclaimed global politico-religious agendas, which some observers believed led to an increase rather than a decrease in terrorism.</a:t>
            </a:r>
          </a:p>
        </p:txBody>
      </p:sp>
    </p:spTree>
    <p:extLst>
      <p:ext uri="{BB962C8B-B14F-4D97-AF65-F5344CB8AC3E}">
        <p14:creationId xmlns:p14="http://schemas.microsoft.com/office/powerpoint/2010/main" val="1971430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13.4 Religion in politics</a:t>
            </a:r>
          </a:p>
        </p:txBody>
      </p:sp>
      <p:sp>
        <p:nvSpPr>
          <p:cNvPr id="3" name="Content Placeholder 2"/>
          <p:cNvSpPr>
            <a:spLocks noGrp="1"/>
          </p:cNvSpPr>
          <p:nvPr>
            <p:ph idx="1"/>
          </p:nvPr>
        </p:nvSpPr>
        <p:spPr/>
        <p:txBody>
          <a:bodyPr>
            <a:normAutofit fontScale="92500" lnSpcReduction="10000"/>
          </a:bodyPr>
          <a:lstStyle/>
          <a:p>
            <a:r>
              <a:rPr lang="en-US" dirty="0"/>
              <a:t>Ignorance of politico-religious issues has complicated matters. A complete separation between religion and state is one defining principle in a democracy and some totalitarian states, religious beliefs and symbols are so engrained that they influence policies and worldviews.</a:t>
            </a:r>
          </a:p>
          <a:p>
            <a:r>
              <a:rPr lang="en-US" dirty="0"/>
              <a:t>For religious cultures such as Islam and Sikhism, the combination of religion and polity is perceived as positive.</a:t>
            </a:r>
          </a:p>
        </p:txBody>
      </p:sp>
    </p:spTree>
    <p:extLst>
      <p:ext uri="{BB962C8B-B14F-4D97-AF65-F5344CB8AC3E}">
        <p14:creationId xmlns:p14="http://schemas.microsoft.com/office/powerpoint/2010/main" val="3089271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13.5 Interfaith movement</a:t>
            </a:r>
          </a:p>
        </p:txBody>
      </p:sp>
      <p:sp>
        <p:nvSpPr>
          <p:cNvPr id="3" name="Content Placeholder 2"/>
          <p:cNvSpPr>
            <a:spLocks noGrp="1"/>
          </p:cNvSpPr>
          <p:nvPr>
            <p:ph idx="1"/>
          </p:nvPr>
        </p:nvSpPr>
        <p:spPr/>
        <p:txBody>
          <a:bodyPr>
            <a:normAutofit fontScale="92500" lnSpcReduction="10000"/>
          </a:bodyPr>
          <a:lstStyle/>
          <a:p>
            <a:r>
              <a:rPr lang="en-US" b="1" dirty="0"/>
              <a:t>Interfaith dialogue </a:t>
            </a:r>
            <a:r>
              <a:rPr lang="en-US" dirty="0"/>
              <a:t>is a contemporary movement gaining momentum. Even though religious boundaries harden in some areas, in others the boundaries are opening up and welcoming different forms of the religious response.</a:t>
            </a:r>
          </a:p>
          <a:p>
            <a:r>
              <a:rPr lang="en-US" dirty="0"/>
              <a:t>Interfaith dialogue is global in nature and expresses the willingness of believers committed to all religions to gather, investigate their differences, and understand and be enriched by each other’s ways to the divine.</a:t>
            </a:r>
          </a:p>
        </p:txBody>
      </p:sp>
    </p:spTree>
    <p:extLst>
      <p:ext uri="{BB962C8B-B14F-4D97-AF65-F5344CB8AC3E}">
        <p14:creationId xmlns:p14="http://schemas.microsoft.com/office/powerpoint/2010/main" val="21005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13.5 Interfaith movement</a:t>
            </a:r>
            <a:br>
              <a:rPr lang="en-US" sz="3600" dirty="0"/>
            </a:br>
            <a:r>
              <a:rPr lang="en-US" sz="3600" dirty="0"/>
              <a:t>Responses to other faiths</a:t>
            </a:r>
          </a:p>
        </p:txBody>
      </p:sp>
      <p:sp>
        <p:nvSpPr>
          <p:cNvPr id="3" name="Content Placeholder 2"/>
          <p:cNvSpPr>
            <a:spLocks noGrp="1"/>
          </p:cNvSpPr>
          <p:nvPr>
            <p:ph idx="1"/>
          </p:nvPr>
        </p:nvSpPr>
        <p:spPr/>
        <p:txBody>
          <a:bodyPr>
            <a:normAutofit/>
          </a:bodyPr>
          <a:lstStyle/>
          <a:p>
            <a:r>
              <a:rPr lang="en-US" dirty="0"/>
              <a:t>With contrasting views, there are several different ways in which people of different religions may relate to each other.</a:t>
            </a:r>
          </a:p>
          <a:p>
            <a:r>
              <a:rPr lang="en-US" dirty="0"/>
              <a:t>Exclusivism is the view that one religion, and one religion only, is true and valid. Consequently, other sacred paths that diverge from the tenets and practices of the one true faith are judged as false and erroneous</a:t>
            </a:r>
          </a:p>
        </p:txBody>
      </p:sp>
    </p:spTree>
    <p:extLst>
      <p:ext uri="{BB962C8B-B14F-4D97-AF65-F5344CB8AC3E}">
        <p14:creationId xmlns:p14="http://schemas.microsoft.com/office/powerpoint/2010/main" val="1743903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13.5 Interfaith movement</a:t>
            </a:r>
            <a:br>
              <a:rPr lang="en-US" sz="3600" dirty="0"/>
            </a:br>
            <a:r>
              <a:rPr lang="en-US" sz="3600" dirty="0"/>
              <a:t>Responses to other faiths</a:t>
            </a:r>
          </a:p>
        </p:txBody>
      </p:sp>
      <p:sp>
        <p:nvSpPr>
          <p:cNvPr id="3" name="Content Placeholder 2"/>
          <p:cNvSpPr>
            <a:spLocks noGrp="1"/>
          </p:cNvSpPr>
          <p:nvPr>
            <p:ph idx="1"/>
          </p:nvPr>
        </p:nvSpPr>
        <p:spPr/>
        <p:txBody>
          <a:bodyPr>
            <a:normAutofit fontScale="92500"/>
          </a:bodyPr>
          <a:lstStyle/>
          <a:p>
            <a:r>
              <a:rPr lang="en-US" dirty="0"/>
              <a:t>Inclusivism is yet another response to other faiths. In this approach, other religions are not seen as false or as threats.</a:t>
            </a:r>
          </a:p>
          <a:p>
            <a:r>
              <a:rPr lang="en-US" dirty="0"/>
              <a:t>An inclusivist relationship may attempt to create a single world religion.</a:t>
            </a:r>
          </a:p>
          <a:p>
            <a:r>
              <a:rPr lang="en-US" dirty="0"/>
              <a:t>A variation would be a religion that asserts that it is broad and rich and deep enough to encompass all other faiths, such as when Islam claims that it is the culmination of all monotheistic traditions.</a:t>
            </a:r>
          </a:p>
        </p:txBody>
      </p:sp>
    </p:spTree>
    <p:extLst>
      <p:ext uri="{BB962C8B-B14F-4D97-AF65-F5344CB8AC3E}">
        <p14:creationId xmlns:p14="http://schemas.microsoft.com/office/powerpoint/2010/main" val="2545579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13.5 Interfaith movement</a:t>
            </a:r>
            <a:br>
              <a:rPr lang="en-US" sz="3600" dirty="0"/>
            </a:br>
            <a:r>
              <a:rPr lang="en-US" sz="3600" dirty="0"/>
              <a:t>Responses to other faiths</a:t>
            </a:r>
          </a:p>
        </p:txBody>
      </p:sp>
      <p:sp>
        <p:nvSpPr>
          <p:cNvPr id="3" name="Content Placeholder 2"/>
          <p:cNvSpPr>
            <a:spLocks noGrp="1"/>
          </p:cNvSpPr>
          <p:nvPr>
            <p:ph idx="1"/>
          </p:nvPr>
        </p:nvSpPr>
        <p:spPr/>
        <p:txBody>
          <a:bodyPr>
            <a:normAutofit fontScale="85000" lnSpcReduction="10000"/>
          </a:bodyPr>
          <a:lstStyle/>
          <a:p>
            <a:r>
              <a:rPr lang="en-US" dirty="0"/>
              <a:t>A third response to other faiths is pluralism.</a:t>
            </a:r>
          </a:p>
          <a:p>
            <a:r>
              <a:rPr lang="en-US" dirty="0"/>
              <a:t>This means that individuals affirm their own deep faith commitments but believe that doing so does not necessitate taking a polemical stance toward other religions.</a:t>
            </a:r>
          </a:p>
          <a:p>
            <a:r>
              <a:rPr lang="en-US" dirty="0"/>
              <a:t>This view inquires into other faiths by asking their members how they wish to be understood.</a:t>
            </a:r>
          </a:p>
          <a:p>
            <a:r>
              <a:rPr lang="en-US" dirty="0"/>
              <a:t>Pluralism does not view diverse religions as false or threats; however, unlike inclusivism, pluralism does not attempt to form one world religion or subsume other traditions under the sphere of one religion.</a:t>
            </a:r>
          </a:p>
        </p:txBody>
      </p:sp>
    </p:spTree>
    <p:extLst>
      <p:ext uri="{BB962C8B-B14F-4D97-AF65-F5344CB8AC3E}">
        <p14:creationId xmlns:p14="http://schemas.microsoft.com/office/powerpoint/2010/main" val="2714232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13.5 Interfaith movement</a:t>
            </a:r>
            <a:br>
              <a:rPr lang="en-US" sz="3600" dirty="0"/>
            </a:br>
            <a:r>
              <a:rPr lang="en-US" sz="3600" dirty="0"/>
              <a:t>Interfaith initiatives</a:t>
            </a:r>
          </a:p>
        </p:txBody>
      </p:sp>
      <p:sp>
        <p:nvSpPr>
          <p:cNvPr id="3" name="Content Placeholder 2"/>
          <p:cNvSpPr>
            <a:spLocks noGrp="1"/>
          </p:cNvSpPr>
          <p:nvPr>
            <p:ph idx="1"/>
          </p:nvPr>
        </p:nvSpPr>
        <p:spPr/>
        <p:txBody>
          <a:bodyPr>
            <a:normAutofit lnSpcReduction="10000"/>
          </a:bodyPr>
          <a:lstStyle/>
          <a:p>
            <a:r>
              <a:rPr lang="en-US" dirty="0"/>
              <a:t>Ecumenical conferences initially involved related religions that attempted to agree to disagree, such as Judaism and Christianity.</a:t>
            </a:r>
          </a:p>
          <a:p>
            <a:r>
              <a:rPr lang="en-US" dirty="0"/>
              <a:t>Interfaith organizations now try to bring together representatives of as many faiths as possible.</a:t>
            </a:r>
          </a:p>
          <a:p>
            <a:r>
              <a:rPr lang="en-US" dirty="0"/>
              <a:t>In 1993, many interfaith meetings celebrated the one-hundred-year anniversary of the 1893 World’s Parliament of Religions in Chicago.</a:t>
            </a:r>
          </a:p>
        </p:txBody>
      </p:sp>
    </p:spTree>
    <p:extLst>
      <p:ext uri="{BB962C8B-B14F-4D97-AF65-F5344CB8AC3E}">
        <p14:creationId xmlns:p14="http://schemas.microsoft.com/office/powerpoint/2010/main" val="856881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13.5 Interfaith movement</a:t>
            </a:r>
            <a:br>
              <a:rPr lang="en-US" sz="3600" dirty="0"/>
            </a:br>
            <a:r>
              <a:rPr lang="en-US" sz="3600" dirty="0"/>
              <a:t>Interfaith initiatives</a:t>
            </a:r>
          </a:p>
        </p:txBody>
      </p:sp>
      <p:sp>
        <p:nvSpPr>
          <p:cNvPr id="3" name="Content Placeholder 2"/>
          <p:cNvSpPr>
            <a:spLocks noGrp="1"/>
          </p:cNvSpPr>
          <p:nvPr>
            <p:ph idx="1"/>
          </p:nvPr>
        </p:nvSpPr>
        <p:spPr/>
        <p:txBody>
          <a:bodyPr>
            <a:normAutofit/>
          </a:bodyPr>
          <a:lstStyle/>
          <a:p>
            <a:endParaRPr lang="en-US" dirty="0"/>
          </a:p>
          <a:p>
            <a:r>
              <a:rPr lang="en-US" dirty="0"/>
              <a:t>As the interfaith movement has progressed, some have proposed an organized global gathering of faiths that might function in an advisory capacity to international organizations such as the United Nations.</a:t>
            </a:r>
          </a:p>
        </p:txBody>
      </p:sp>
    </p:spTree>
    <p:extLst>
      <p:ext uri="{BB962C8B-B14F-4D97-AF65-F5344CB8AC3E}">
        <p14:creationId xmlns:p14="http://schemas.microsoft.com/office/powerpoint/2010/main" val="82887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13.5 Interfaith movement</a:t>
            </a:r>
            <a:br>
              <a:rPr lang="en-US" sz="3600" dirty="0"/>
            </a:br>
            <a:r>
              <a:rPr lang="en-US" sz="3600" dirty="0"/>
              <a:t>Interfaith initiatives</a:t>
            </a:r>
          </a:p>
        </p:txBody>
      </p:sp>
      <p:sp>
        <p:nvSpPr>
          <p:cNvPr id="3" name="Content Placeholder 2"/>
          <p:cNvSpPr>
            <a:spLocks noGrp="1"/>
          </p:cNvSpPr>
          <p:nvPr>
            <p:ph idx="1"/>
          </p:nvPr>
        </p:nvSpPr>
        <p:spPr/>
        <p:txBody>
          <a:bodyPr>
            <a:normAutofit lnSpcReduction="10000"/>
          </a:bodyPr>
          <a:lstStyle/>
          <a:p>
            <a:r>
              <a:rPr lang="en-US" dirty="0"/>
              <a:t>But such an effort raised difficult questions:</a:t>
            </a:r>
          </a:p>
          <a:p>
            <a:r>
              <a:rPr lang="en-US" dirty="0"/>
              <a:t>Which religions should be represented (and which forms of a religion given that most have many branches and offshoots)?</a:t>
            </a:r>
          </a:p>
          <a:p>
            <a:r>
              <a:rPr lang="en-US" dirty="0"/>
              <a:t>Should new religious movements and indigenous religions be included?</a:t>
            </a:r>
          </a:p>
          <a:p>
            <a:r>
              <a:rPr lang="en-US" dirty="0"/>
              <a:t>Should the representatives reflect the patriarchal structures of most religions or also include women and the poor?</a:t>
            </a:r>
          </a:p>
        </p:txBody>
      </p:sp>
    </p:spTree>
    <p:extLst>
      <p:ext uri="{BB962C8B-B14F-4D97-AF65-F5344CB8AC3E}">
        <p14:creationId xmlns:p14="http://schemas.microsoft.com/office/powerpoint/2010/main" val="67652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normAutofit lnSpcReduction="10000"/>
          </a:bodyPr>
          <a:lstStyle/>
          <a:p>
            <a:pPr marL="0" indent="0">
              <a:buNone/>
            </a:pPr>
            <a:r>
              <a:rPr lang="en-US" b="1" dirty="0"/>
              <a:t>13.5</a:t>
            </a:r>
            <a:r>
              <a:rPr lang="en-US" dirty="0"/>
              <a:t> Summarize the ways in which people of different religions may relate to each other.</a:t>
            </a:r>
          </a:p>
          <a:p>
            <a:pPr marL="0" indent="0">
              <a:buNone/>
            </a:pPr>
            <a:r>
              <a:rPr lang="en-US" b="1" dirty="0"/>
              <a:t>13.6</a:t>
            </a:r>
            <a:r>
              <a:rPr lang="en-US" dirty="0"/>
              <a:t> Discuss the key social issues religions are dealing with today.</a:t>
            </a:r>
          </a:p>
          <a:p>
            <a:pPr marL="0" indent="0">
              <a:buNone/>
            </a:pPr>
            <a:r>
              <a:rPr lang="en-US" b="1" dirty="0"/>
              <a:t>13.7</a:t>
            </a:r>
            <a:r>
              <a:rPr lang="en-US" dirty="0"/>
              <a:t> Describe how religious observers have responded to issues of materialism in the contemporary world.</a:t>
            </a:r>
          </a:p>
          <a:p>
            <a:pPr marL="0" indent="0">
              <a:buNone/>
            </a:pPr>
            <a:r>
              <a:rPr lang="en-US" b="1" dirty="0"/>
              <a:t>13.8</a:t>
            </a:r>
            <a:r>
              <a:rPr lang="en-US" dirty="0"/>
              <a:t> Explain the importance of the study of religions for the future of humanity.</a:t>
            </a:r>
          </a:p>
        </p:txBody>
      </p:sp>
    </p:spTree>
    <p:extLst>
      <p:ext uri="{BB962C8B-B14F-4D97-AF65-F5344CB8AC3E}">
        <p14:creationId xmlns:p14="http://schemas.microsoft.com/office/powerpoint/2010/main" val="2778448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13.5 Interfaith movement</a:t>
            </a:r>
            <a:br>
              <a:rPr lang="en-US" sz="3600" dirty="0"/>
            </a:br>
            <a:r>
              <a:rPr lang="en-US" sz="3600" dirty="0"/>
              <a:t>Interfaith initiatives</a:t>
            </a:r>
          </a:p>
        </p:txBody>
      </p:sp>
      <p:sp>
        <p:nvSpPr>
          <p:cNvPr id="3" name="Content Placeholder 2"/>
          <p:cNvSpPr>
            <a:spLocks noGrp="1"/>
          </p:cNvSpPr>
          <p:nvPr>
            <p:ph idx="1"/>
          </p:nvPr>
        </p:nvSpPr>
        <p:spPr/>
        <p:txBody>
          <a:bodyPr>
            <a:normAutofit fontScale="85000" lnSpcReduction="10000"/>
          </a:bodyPr>
          <a:lstStyle/>
          <a:p>
            <a:r>
              <a:rPr lang="en-US" dirty="0"/>
              <a:t>In addition to such global efforts, local community interfaith projects are common.</a:t>
            </a:r>
          </a:p>
          <a:p>
            <a:r>
              <a:rPr lang="en-US" dirty="0"/>
              <a:t>The Internet, furthermore, conveys the efforts of many organizations to provide accurate information about a variety of religions to help overcome ignorance and intolerance.</a:t>
            </a:r>
          </a:p>
          <a:p>
            <a:r>
              <a:rPr lang="en-US" dirty="0"/>
              <a:t>Nongovernmental organizations are developing curricula for teaching children about the world’s religions in classroom.</a:t>
            </a:r>
          </a:p>
          <a:p>
            <a:r>
              <a:rPr lang="en-US" dirty="0"/>
              <a:t>Local and national inter-religious groups and projects are active in Britain with its multicultural population.</a:t>
            </a:r>
          </a:p>
        </p:txBody>
      </p:sp>
    </p:spTree>
    <p:extLst>
      <p:ext uri="{BB962C8B-B14F-4D97-AF65-F5344CB8AC3E}">
        <p14:creationId xmlns:p14="http://schemas.microsoft.com/office/powerpoint/2010/main" val="977838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13.5 Interfaith movement</a:t>
            </a:r>
            <a:br>
              <a:rPr lang="en-US" sz="3600" dirty="0"/>
            </a:br>
            <a:r>
              <a:rPr lang="en-US" sz="3600" dirty="0"/>
              <a:t>Interfaith initiatives</a:t>
            </a:r>
          </a:p>
        </p:txBody>
      </p:sp>
      <p:sp>
        <p:nvSpPr>
          <p:cNvPr id="3" name="Content Placeholder 2"/>
          <p:cNvSpPr>
            <a:spLocks noGrp="1"/>
          </p:cNvSpPr>
          <p:nvPr>
            <p:ph idx="1"/>
          </p:nvPr>
        </p:nvSpPr>
        <p:spPr/>
        <p:txBody>
          <a:bodyPr>
            <a:normAutofit fontScale="85000" lnSpcReduction="10000"/>
          </a:bodyPr>
          <a:lstStyle/>
          <a:p>
            <a:r>
              <a:rPr lang="en-US" dirty="0"/>
              <a:t>In some places, interfaith efforts are being applied directly to difficult real-life situations, such as conflicts between factions in places like Ireland and Israel.</a:t>
            </a:r>
          </a:p>
          <a:p>
            <a:r>
              <a:rPr lang="en-US" dirty="0"/>
              <a:t>In India, inter-religious tensions have seen deadly violence. The Sikh-based interfaith work of Gobind </a:t>
            </a:r>
            <a:r>
              <a:rPr lang="en-US" dirty="0" err="1"/>
              <a:t>Sadan</a:t>
            </a:r>
            <a:r>
              <a:rPr lang="en-US" dirty="0"/>
              <a:t> is bringing together volunteers to work on behalf of the poor.</a:t>
            </a:r>
          </a:p>
          <a:p>
            <a:r>
              <a:rPr lang="en-US" dirty="0"/>
              <a:t>Where people have seen relatives tortured and killed by a religious group, reconciliation becomes difficult but is required to break the cycle of violence.</a:t>
            </a:r>
          </a:p>
          <a:p>
            <a:r>
              <a:rPr lang="en-US" dirty="0"/>
              <a:t>Embedded in religions is the basis for harmony.</a:t>
            </a:r>
          </a:p>
        </p:txBody>
      </p:sp>
    </p:spTree>
    <p:extLst>
      <p:ext uri="{BB962C8B-B14F-4D97-AF65-F5344CB8AC3E}">
        <p14:creationId xmlns:p14="http://schemas.microsoft.com/office/powerpoint/2010/main" val="3852569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13.6 Religion and social issues</a:t>
            </a:r>
          </a:p>
        </p:txBody>
      </p:sp>
      <p:sp>
        <p:nvSpPr>
          <p:cNvPr id="3" name="Content Placeholder 2"/>
          <p:cNvSpPr>
            <a:spLocks noGrp="1"/>
          </p:cNvSpPr>
          <p:nvPr>
            <p:ph idx="1"/>
          </p:nvPr>
        </p:nvSpPr>
        <p:spPr/>
        <p:txBody>
          <a:bodyPr>
            <a:normAutofit fontScale="85000" lnSpcReduction="10000"/>
          </a:bodyPr>
          <a:lstStyle/>
          <a:p>
            <a:r>
              <a:rPr lang="en-US" dirty="0"/>
              <a:t>Among the pressing social issues emerging across the planet and involving religions are stewardship of the environment, population development, racism, violence, education, health care (and the HIV/AIDS pandemic), poverty, injustice, governmental oppression, and weapons of mass destruction.</a:t>
            </a:r>
          </a:p>
          <a:p>
            <a:r>
              <a:rPr lang="en-US" dirty="0"/>
              <a:t>One implication of this section is that despite the immense religious pluralism of today, the religions of the planet are unified in their interest in, and advocacy of, social morality extending to others and their precious environment.</a:t>
            </a:r>
          </a:p>
        </p:txBody>
      </p:sp>
    </p:spTree>
    <p:extLst>
      <p:ext uri="{BB962C8B-B14F-4D97-AF65-F5344CB8AC3E}">
        <p14:creationId xmlns:p14="http://schemas.microsoft.com/office/powerpoint/2010/main" val="2035379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13.6 Religion and social issues</a:t>
            </a:r>
          </a:p>
        </p:txBody>
      </p:sp>
      <p:sp>
        <p:nvSpPr>
          <p:cNvPr id="3" name="Content Placeholder 2"/>
          <p:cNvSpPr>
            <a:spLocks noGrp="1"/>
          </p:cNvSpPr>
          <p:nvPr>
            <p:ph idx="1"/>
          </p:nvPr>
        </p:nvSpPr>
        <p:spPr/>
        <p:txBody>
          <a:bodyPr>
            <a:normAutofit lnSpcReduction="10000"/>
          </a:bodyPr>
          <a:lstStyle/>
          <a:p>
            <a:r>
              <a:rPr lang="en-US" dirty="0"/>
              <a:t>More specifically, Hindus and Muslims are attempting to halt the spread of violent, immoral, cynical mass media communications to protect the minds of the young and Buddhists are heading efforts to ban landmines.</a:t>
            </a:r>
          </a:p>
          <a:p>
            <a:r>
              <a:rPr lang="en-US" dirty="0"/>
              <a:t>Issues of sexuality and reproductive rights are increasingly controversial in many religious groups.</a:t>
            </a:r>
          </a:p>
        </p:txBody>
      </p:sp>
    </p:spTree>
    <p:extLst>
      <p:ext uri="{BB962C8B-B14F-4D97-AF65-F5344CB8AC3E}">
        <p14:creationId xmlns:p14="http://schemas.microsoft.com/office/powerpoint/2010/main" val="2179428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13.6 Religion and social issues</a:t>
            </a:r>
          </a:p>
        </p:txBody>
      </p:sp>
      <p:sp>
        <p:nvSpPr>
          <p:cNvPr id="3" name="Content Placeholder 2"/>
          <p:cNvSpPr>
            <a:spLocks noGrp="1"/>
          </p:cNvSpPr>
          <p:nvPr>
            <p:ph idx="1"/>
          </p:nvPr>
        </p:nvSpPr>
        <p:spPr/>
        <p:txBody>
          <a:bodyPr>
            <a:normAutofit fontScale="85000" lnSpcReduction="10000"/>
          </a:bodyPr>
          <a:lstStyle/>
          <a:p>
            <a:r>
              <a:rPr lang="en-US" dirty="0"/>
              <a:t>Reproductive restrictions, such as bans on abortion or an end to reproductive cloning, are suggested by some groups. Some groups take a hostile stance against homosexuals.</a:t>
            </a:r>
          </a:p>
          <a:p>
            <a:r>
              <a:rPr lang="en-US" dirty="0"/>
              <a:t>Climate change is drawing serious attention as weather patterns are becoming more severe with record-breaking heat and cold, floods, and mega-storms.</a:t>
            </a:r>
          </a:p>
          <a:p>
            <a:r>
              <a:rPr lang="en-US" dirty="0"/>
              <a:t>Concerns over social problems such as drug addiction, overpopulation, and the potential nuclear catastrophe have been eclipsed over the concern of terrorism.</a:t>
            </a:r>
          </a:p>
        </p:txBody>
      </p:sp>
    </p:spTree>
    <p:extLst>
      <p:ext uri="{BB962C8B-B14F-4D97-AF65-F5344CB8AC3E}">
        <p14:creationId xmlns:p14="http://schemas.microsoft.com/office/powerpoint/2010/main" val="2274895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13.7 Religion and materialism</a:t>
            </a:r>
          </a:p>
        </p:txBody>
      </p:sp>
      <p:sp>
        <p:nvSpPr>
          <p:cNvPr id="3" name="Content Placeholder 2"/>
          <p:cNvSpPr>
            <a:spLocks noGrp="1"/>
          </p:cNvSpPr>
          <p:nvPr>
            <p:ph idx="1"/>
          </p:nvPr>
        </p:nvSpPr>
        <p:spPr/>
        <p:txBody>
          <a:bodyPr>
            <a:normAutofit fontScale="85000" lnSpcReduction="20000"/>
          </a:bodyPr>
          <a:lstStyle/>
          <a:p>
            <a:r>
              <a:rPr lang="en-US" dirty="0"/>
              <a:t>Universal religious principles, such as prohibitions on harming others, lying, stealing, usurping other’s rights, greed, and so on, have been overshadowed by the expansion of capitalism.</a:t>
            </a:r>
          </a:p>
          <a:p>
            <a:r>
              <a:rPr lang="en-US" dirty="0"/>
              <a:t>The rampant materialism of the twentieth century has spawned various simplicity movements, fueled by bestseller books advocating a return to spirituality instead of a single-minded pursuit of wealth and career advancement. In 2014, Oxfam reported that the wealthiest eighty-five people in the world collectively account for as much wealth as the poorest 3.5 billion people in the world.</a:t>
            </a:r>
          </a:p>
        </p:txBody>
      </p:sp>
    </p:spTree>
    <p:extLst>
      <p:ext uri="{BB962C8B-B14F-4D97-AF65-F5344CB8AC3E}">
        <p14:creationId xmlns:p14="http://schemas.microsoft.com/office/powerpoint/2010/main" val="4917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13.7 Religion and materialism</a:t>
            </a:r>
          </a:p>
        </p:txBody>
      </p:sp>
      <p:sp>
        <p:nvSpPr>
          <p:cNvPr id="3" name="Content Placeholder 2"/>
          <p:cNvSpPr>
            <a:spLocks noGrp="1"/>
          </p:cNvSpPr>
          <p:nvPr>
            <p:ph idx="1"/>
          </p:nvPr>
        </p:nvSpPr>
        <p:spPr/>
        <p:txBody>
          <a:bodyPr>
            <a:normAutofit/>
          </a:bodyPr>
          <a:lstStyle/>
          <a:p>
            <a:r>
              <a:rPr lang="en-US" dirty="0"/>
              <a:t>Sally </a:t>
            </a:r>
            <a:r>
              <a:rPr lang="en-US" dirty="0" err="1"/>
              <a:t>McFague</a:t>
            </a:r>
            <a:r>
              <a:rPr lang="en-US" dirty="0"/>
              <a:t> states that the “distinction between ‘self’ and ‘others’ is an exaggeration” that “has allowed for the meanest, most unjust form of capitalism to reign as the formula for all behavior toward other human beings and other life-forms.”</a:t>
            </a:r>
          </a:p>
          <a:p>
            <a:r>
              <a:rPr lang="en-US" dirty="0"/>
              <a:t>William J. Byron states that integrity has fallen in today’s corporate culture.</a:t>
            </a:r>
          </a:p>
        </p:txBody>
      </p:sp>
    </p:spTree>
    <p:extLst>
      <p:ext uri="{BB962C8B-B14F-4D97-AF65-F5344CB8AC3E}">
        <p14:creationId xmlns:p14="http://schemas.microsoft.com/office/powerpoint/2010/main" val="2202465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13.7 Religion and materialism</a:t>
            </a:r>
          </a:p>
        </p:txBody>
      </p:sp>
      <p:sp>
        <p:nvSpPr>
          <p:cNvPr id="3" name="Content Placeholder 2"/>
          <p:cNvSpPr>
            <a:spLocks noGrp="1"/>
          </p:cNvSpPr>
          <p:nvPr>
            <p:ph idx="1"/>
          </p:nvPr>
        </p:nvSpPr>
        <p:spPr/>
        <p:txBody>
          <a:bodyPr>
            <a:normAutofit lnSpcReduction="10000"/>
          </a:bodyPr>
          <a:lstStyle/>
          <a:p>
            <a:r>
              <a:rPr lang="en-US" dirty="0"/>
              <a:t>Some individuals and corporations are responding by trying to reconcile spiritual motives with earning a living.</a:t>
            </a:r>
          </a:p>
          <a:p>
            <a:r>
              <a:rPr lang="en-US" dirty="0"/>
              <a:t>A new social consciousness is emerging and beginning to enter the workplace.</a:t>
            </a:r>
          </a:p>
          <a:p>
            <a:r>
              <a:rPr lang="en-US" dirty="0"/>
              <a:t>However, power-mongering and corruption still exist in economic and political activities.</a:t>
            </a:r>
          </a:p>
          <a:p>
            <a:r>
              <a:rPr lang="en-US" dirty="0"/>
              <a:t>Governmental action is not rooted in harmony, justice, and the public good.</a:t>
            </a:r>
          </a:p>
        </p:txBody>
      </p:sp>
    </p:spTree>
    <p:extLst>
      <p:ext uri="{BB962C8B-B14F-4D97-AF65-F5344CB8AC3E}">
        <p14:creationId xmlns:p14="http://schemas.microsoft.com/office/powerpoint/2010/main" val="1019609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13.8 Religion and the future of humanity</a:t>
            </a:r>
          </a:p>
        </p:txBody>
      </p:sp>
      <p:sp>
        <p:nvSpPr>
          <p:cNvPr id="3" name="Content Placeholder 2"/>
          <p:cNvSpPr>
            <a:spLocks noGrp="1"/>
          </p:cNvSpPr>
          <p:nvPr>
            <p:ph idx="1"/>
          </p:nvPr>
        </p:nvSpPr>
        <p:spPr/>
        <p:txBody>
          <a:bodyPr>
            <a:normAutofit lnSpcReduction="10000"/>
          </a:bodyPr>
          <a:lstStyle/>
          <a:p>
            <a:r>
              <a:rPr lang="en-US" dirty="0"/>
              <a:t>The new century is still rooted in materialistic greed, crime, ethnic hatred, amorality, violence, and family crisis, along with demonizing, power-mongering, and moneymaking in religions themselves.</a:t>
            </a:r>
          </a:p>
          <a:p>
            <a:r>
              <a:rPr lang="en-US" dirty="0"/>
              <a:t>There is a global increase in interest in religion, and some religious leaders see the present as a period of darkness before the dawn.</a:t>
            </a:r>
          </a:p>
        </p:txBody>
      </p:sp>
    </p:spTree>
    <p:extLst>
      <p:ext uri="{BB962C8B-B14F-4D97-AF65-F5344CB8AC3E}">
        <p14:creationId xmlns:p14="http://schemas.microsoft.com/office/powerpoint/2010/main" val="166855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“These exclusive ideas propagated by the religious authorities have been repeated so long that it will take some time for people to change their thinking.”</a:t>
            </a:r>
          </a:p>
          <a:p>
            <a:pPr marL="0" indent="0">
              <a:buNone/>
            </a:pPr>
            <a:endParaRPr lang="en-US" dirty="0"/>
          </a:p>
          <a:p>
            <a:pPr marL="0" indent="0" algn="r">
              <a:buNone/>
            </a:pPr>
            <a:r>
              <a:rPr lang="en-US" dirty="0"/>
              <a:t>Baba </a:t>
            </a:r>
            <a:r>
              <a:rPr lang="en-US" dirty="0" err="1"/>
              <a:t>Virsa</a:t>
            </a:r>
            <a:r>
              <a:rPr lang="en-US" dirty="0"/>
              <a:t> Singh</a:t>
            </a:r>
          </a:p>
        </p:txBody>
      </p:sp>
    </p:spTree>
    <p:extLst>
      <p:ext uri="{BB962C8B-B14F-4D97-AF65-F5344CB8AC3E}">
        <p14:creationId xmlns:p14="http://schemas.microsoft.com/office/powerpoint/2010/main" val="56338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Introduction</a:t>
            </a:r>
          </a:p>
        </p:txBody>
      </p:sp>
      <p:sp>
        <p:nvSpPr>
          <p:cNvPr id="3" name="Content Placeholder 2"/>
          <p:cNvSpPr>
            <a:spLocks noGrp="1"/>
          </p:cNvSpPr>
          <p:nvPr>
            <p:ph idx="1"/>
          </p:nvPr>
        </p:nvSpPr>
        <p:spPr>
          <a:xfrm>
            <a:off x="457200" y="1600200"/>
            <a:ext cx="8229600" cy="4800600"/>
          </a:xfrm>
        </p:spPr>
        <p:txBody>
          <a:bodyPr>
            <a:normAutofit/>
          </a:bodyPr>
          <a:lstStyle/>
          <a:p>
            <a:r>
              <a:rPr lang="en-US" dirty="0"/>
              <a:t>In the twenty-first century, religion has returned to the foreground in human history: political conflicts and global challenges involve religions and are becoming increasingly important. </a:t>
            </a:r>
          </a:p>
          <a:p>
            <a:r>
              <a:rPr lang="en-US" dirty="0"/>
              <a:t>Studying religion is necessary to gain a sense of how it is impacting human life and what it may impact in the future.</a:t>
            </a:r>
          </a:p>
        </p:txBody>
      </p:sp>
    </p:spTree>
    <p:extLst>
      <p:ext uri="{BB962C8B-B14F-4D97-AF65-F5344CB8AC3E}">
        <p14:creationId xmlns:p14="http://schemas.microsoft.com/office/powerpoint/2010/main" val="153767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13.1 Globalization</a:t>
            </a:r>
          </a:p>
        </p:txBody>
      </p:sp>
      <p:sp>
        <p:nvSpPr>
          <p:cNvPr id="3" name="Content Placeholder 2"/>
          <p:cNvSpPr>
            <a:spLocks noGrp="1"/>
          </p:cNvSpPr>
          <p:nvPr>
            <p:ph idx="1"/>
          </p:nvPr>
        </p:nvSpPr>
        <p:spPr>
          <a:xfrm>
            <a:off x="457200" y="1600200"/>
            <a:ext cx="8229600" cy="4800600"/>
          </a:xfrm>
        </p:spPr>
        <p:txBody>
          <a:bodyPr>
            <a:normAutofit/>
          </a:bodyPr>
          <a:lstStyle/>
          <a:p>
            <a:r>
              <a:rPr lang="en-US" dirty="0"/>
              <a:t>Unlike earlier centuries, in which regions were relatively isolated from one another, historical and technological advances have brought different parts of the world in closer contact.</a:t>
            </a:r>
          </a:p>
          <a:p>
            <a:r>
              <a:rPr lang="en-US" dirty="0"/>
              <a:t>Regional and national economies have become part of an integrated global network.</a:t>
            </a:r>
          </a:p>
          <a:p>
            <a:r>
              <a:rPr lang="en-US" dirty="0"/>
              <a:t>Social and cultural connectivity is also increasing.</a:t>
            </a:r>
          </a:p>
        </p:txBody>
      </p:sp>
    </p:spTree>
    <p:extLst>
      <p:ext uri="{BB962C8B-B14F-4D97-AF65-F5344CB8AC3E}">
        <p14:creationId xmlns:p14="http://schemas.microsoft.com/office/powerpoint/2010/main" val="275289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13.1 Globalization</a:t>
            </a:r>
          </a:p>
        </p:txBody>
      </p:sp>
      <p:sp>
        <p:nvSpPr>
          <p:cNvPr id="3" name="Content Placeholder 2"/>
          <p:cNvSpPr>
            <a:spLocks noGrp="1"/>
          </p:cNvSpPr>
          <p:nvPr>
            <p:ph idx="1"/>
          </p:nvPr>
        </p:nvSpPr>
        <p:spPr>
          <a:xfrm>
            <a:off x="457200" y="1600200"/>
            <a:ext cx="8229600" cy="4800600"/>
          </a:xfrm>
        </p:spPr>
        <p:txBody>
          <a:bodyPr>
            <a:normAutofit/>
          </a:bodyPr>
          <a:lstStyle/>
          <a:p>
            <a:r>
              <a:rPr lang="en-US" dirty="0"/>
              <a:t>Immigration also causes intermixing of cultural traditions.</a:t>
            </a:r>
          </a:p>
          <a:p>
            <a:r>
              <a:rPr lang="en-US" dirty="0"/>
              <a:t>Immigration and economics are both factors in the intermixing or overlaying of cultures.</a:t>
            </a:r>
          </a:p>
          <a:p>
            <a:r>
              <a:rPr lang="en-US" dirty="0"/>
              <a:t>Both factors are affecting how people experience their religious traditions.</a:t>
            </a:r>
          </a:p>
          <a:p>
            <a:r>
              <a:rPr lang="en-US" dirty="0"/>
              <a:t>Social media is now accessible to people everywhere, and the speed of change has been increasing.</a:t>
            </a:r>
          </a:p>
        </p:txBody>
      </p:sp>
    </p:spTree>
    <p:extLst>
      <p:ext uri="{BB962C8B-B14F-4D97-AF65-F5344CB8AC3E}">
        <p14:creationId xmlns:p14="http://schemas.microsoft.com/office/powerpoint/2010/main" val="382995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Secularism</a:t>
            </a:r>
          </a:p>
        </p:txBody>
      </p:sp>
      <p:sp>
        <p:nvSpPr>
          <p:cNvPr id="3" name="Content Placeholder 2"/>
          <p:cNvSpPr>
            <a:spLocks noGrp="1"/>
          </p:cNvSpPr>
          <p:nvPr>
            <p:ph idx="1"/>
          </p:nvPr>
        </p:nvSpPr>
        <p:spPr/>
        <p:txBody>
          <a:bodyPr/>
          <a:lstStyle/>
          <a:p>
            <a:endParaRPr lang="en-US" b="1" dirty="0"/>
          </a:p>
          <a:p>
            <a:r>
              <a:rPr lang="en-US" dirty="0"/>
              <a:t>Until the Iranian revolution of 1979 brought Islam to the fore as a potent social force, many intellectuals believed that the whole world would eventually secularize and religion would become irrelevant.</a:t>
            </a:r>
          </a:p>
        </p:txBody>
      </p:sp>
    </p:spTree>
    <p:extLst>
      <p:ext uri="{BB962C8B-B14F-4D97-AF65-F5344CB8AC3E}">
        <p14:creationId xmlns:p14="http://schemas.microsoft.com/office/powerpoint/2010/main" val="37299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Secularism</a:t>
            </a:r>
          </a:p>
        </p:txBody>
      </p:sp>
      <p:sp>
        <p:nvSpPr>
          <p:cNvPr id="3" name="Content Placeholder 2"/>
          <p:cNvSpPr>
            <a:spLocks noGrp="1"/>
          </p:cNvSpPr>
          <p:nvPr>
            <p:ph idx="1"/>
          </p:nvPr>
        </p:nvSpPr>
        <p:spPr/>
        <p:txBody>
          <a:bodyPr>
            <a:normAutofit fontScale="92500" lnSpcReduction="20000"/>
          </a:bodyPr>
          <a:lstStyle/>
          <a:p>
            <a:r>
              <a:rPr lang="en-US" dirty="0"/>
              <a:t>Professor Charles Taylor describes four forms of Western secularism: </a:t>
            </a:r>
          </a:p>
          <a:p>
            <a:pPr marL="514350" indent="-514350">
              <a:buAutoNum type="arabicPeriod"/>
            </a:pPr>
            <a:r>
              <a:rPr lang="en-US" dirty="0"/>
              <a:t>“public spaces”; </a:t>
            </a:r>
          </a:p>
          <a:p>
            <a:pPr marL="514350" indent="-514350">
              <a:buAutoNum type="arabicPeriod"/>
            </a:pPr>
            <a:r>
              <a:rPr lang="en-US" dirty="0"/>
              <a:t>individual dimensions (most seen in reference to Western Christianity); </a:t>
            </a:r>
          </a:p>
          <a:p>
            <a:pPr marL="514350" indent="-514350">
              <a:buAutoNum type="arabicPeriod"/>
            </a:pPr>
            <a:r>
              <a:rPr lang="en-US" dirty="0"/>
              <a:t>social condition, in which religious faith is only one of various possibilities; </a:t>
            </a:r>
          </a:p>
          <a:p>
            <a:pPr marL="514350" indent="-514350">
              <a:buAutoNum type="arabicPeriod"/>
            </a:pPr>
            <a:r>
              <a:rPr lang="en-US" dirty="0"/>
              <a:t>and the modern constitutional separation of religion and state. </a:t>
            </a:r>
          </a:p>
          <a:p>
            <a:r>
              <a:rPr lang="en-US" dirty="0"/>
              <a:t>In all four senses, secularism is now decreasing</a:t>
            </a:r>
          </a:p>
        </p:txBody>
      </p:sp>
    </p:spTree>
    <p:extLst>
      <p:ext uri="{BB962C8B-B14F-4D97-AF65-F5344CB8AC3E}">
        <p14:creationId xmlns:p14="http://schemas.microsoft.com/office/powerpoint/2010/main" val="1797737609"/>
      </p:ext>
    </p:extLst>
  </p:cSld>
  <p:clrMapOvr>
    <a:masterClrMapping/>
  </p:clrMapOvr>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Beebe8e_PPT_master</Template>
  <TotalTime>2730</TotalTime>
  <Words>2461</Words>
  <Application>Microsoft Office PowerPoint</Application>
  <PresentationFormat>On-screen Show (4:3)</PresentationFormat>
  <Paragraphs>145</Paragraphs>
  <Slides>38</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38</vt:i4>
      </vt:variant>
    </vt:vector>
  </HeadingPairs>
  <TitlesOfParts>
    <vt:vector size="43" baseType="lpstr">
      <vt:lpstr>Arial</vt:lpstr>
      <vt:lpstr>Calibri</vt:lpstr>
      <vt:lpstr>Verdana</vt:lpstr>
      <vt:lpstr>Beebe8e_PPT_master</vt:lpstr>
      <vt:lpstr>Office Theme</vt:lpstr>
      <vt:lpstr>PowerPoint Presentation</vt:lpstr>
      <vt:lpstr>Learning Objectives (1 of 2)</vt:lpstr>
      <vt:lpstr>Learning Objectives (2 of 2)</vt:lpstr>
      <vt:lpstr>PowerPoint Presentation</vt:lpstr>
      <vt:lpstr>Introduction</vt:lpstr>
      <vt:lpstr>13.1 Globalization</vt:lpstr>
      <vt:lpstr>13.1 Globalization</vt:lpstr>
      <vt:lpstr>13.2 Secularism</vt:lpstr>
      <vt:lpstr>13.2 Secularism</vt:lpstr>
      <vt:lpstr>13.2 Secularism</vt:lpstr>
      <vt:lpstr>13.3 Religious pluralism</vt:lpstr>
      <vt:lpstr>13.3 Religious pluralism</vt:lpstr>
      <vt:lpstr> 13.3 Religious pluralism Hardening of religious boundaries </vt:lpstr>
      <vt:lpstr> 13.3 Religious pluralism Hardening of religious boundaries </vt:lpstr>
      <vt:lpstr> 13.3 Religious pluralism Hardening of religious boundaries </vt:lpstr>
      <vt:lpstr>13.3 Religious pluralism Religion after September 11</vt:lpstr>
      <vt:lpstr>13.3 Religious pluralism Religion after September 11</vt:lpstr>
      <vt:lpstr>13.3 Religious pluralism Religion after September 11</vt:lpstr>
      <vt:lpstr>13.4 Religion in politics</vt:lpstr>
      <vt:lpstr>13.4 Religion in politics</vt:lpstr>
      <vt:lpstr>13.4 Religion in politics</vt:lpstr>
      <vt:lpstr>13.4 Religion in politics</vt:lpstr>
      <vt:lpstr>13.5 Interfaith movement</vt:lpstr>
      <vt:lpstr>13.5 Interfaith movement Responses to other faiths</vt:lpstr>
      <vt:lpstr>13.5 Interfaith movement Responses to other faiths</vt:lpstr>
      <vt:lpstr>13.5 Interfaith movement Responses to other faiths</vt:lpstr>
      <vt:lpstr>13.5 Interfaith movement Interfaith initiatives</vt:lpstr>
      <vt:lpstr>13.5 Interfaith movement Interfaith initiatives</vt:lpstr>
      <vt:lpstr>13.5 Interfaith movement Interfaith initiatives</vt:lpstr>
      <vt:lpstr>13.5 Interfaith movement Interfaith initiatives</vt:lpstr>
      <vt:lpstr>13.5 Interfaith movement Interfaith initiatives</vt:lpstr>
      <vt:lpstr>13.6 Religion and social issues</vt:lpstr>
      <vt:lpstr>13.6 Religion and social issues</vt:lpstr>
      <vt:lpstr>13.6 Religion and social issues</vt:lpstr>
      <vt:lpstr>13.7 Religion and materialism</vt:lpstr>
      <vt:lpstr>13.7 Religion and materialism</vt:lpstr>
      <vt:lpstr>13.7 Religion and materialism</vt:lpstr>
      <vt:lpstr>13.8 Religion and the future of humanity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411</cp:revision>
  <dcterms:created xsi:type="dcterms:W3CDTF">2015-09-18T14:54:36Z</dcterms:created>
  <dcterms:modified xsi:type="dcterms:W3CDTF">2024-03-30T16:02:50Z</dcterms:modified>
</cp:coreProperties>
</file>