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58"/>
  </p:notesMasterIdLst>
  <p:sldIdLst>
    <p:sldId id="257" r:id="rId3"/>
    <p:sldId id="256" r:id="rId4"/>
    <p:sldId id="302" r:id="rId5"/>
    <p:sldId id="259" r:id="rId6"/>
    <p:sldId id="327" r:id="rId7"/>
    <p:sldId id="328" r:id="rId8"/>
    <p:sldId id="329" r:id="rId9"/>
    <p:sldId id="330" r:id="rId10"/>
    <p:sldId id="309" r:id="rId11"/>
    <p:sldId id="332" r:id="rId12"/>
    <p:sldId id="333" r:id="rId13"/>
    <p:sldId id="334" r:id="rId14"/>
    <p:sldId id="335" r:id="rId15"/>
    <p:sldId id="336" r:id="rId16"/>
    <p:sldId id="337" r:id="rId17"/>
    <p:sldId id="379" r:id="rId18"/>
    <p:sldId id="378" r:id="rId19"/>
    <p:sldId id="338" r:id="rId20"/>
    <p:sldId id="339" r:id="rId21"/>
    <p:sldId id="340" r:id="rId22"/>
    <p:sldId id="341" r:id="rId23"/>
    <p:sldId id="342" r:id="rId24"/>
    <p:sldId id="343" r:id="rId25"/>
    <p:sldId id="344" r:id="rId26"/>
    <p:sldId id="345" r:id="rId27"/>
    <p:sldId id="348" r:id="rId28"/>
    <p:sldId id="349" r:id="rId29"/>
    <p:sldId id="350" r:id="rId30"/>
    <p:sldId id="351" r:id="rId31"/>
    <p:sldId id="352" r:id="rId32"/>
    <p:sldId id="353" r:id="rId33"/>
    <p:sldId id="354" r:id="rId34"/>
    <p:sldId id="355" r:id="rId35"/>
    <p:sldId id="356" r:id="rId36"/>
    <p:sldId id="357" r:id="rId37"/>
    <p:sldId id="358" r:id="rId38"/>
    <p:sldId id="359" r:id="rId39"/>
    <p:sldId id="360" r:id="rId40"/>
    <p:sldId id="361" r:id="rId41"/>
    <p:sldId id="362" r:id="rId42"/>
    <p:sldId id="363" r:id="rId43"/>
    <p:sldId id="364" r:id="rId44"/>
    <p:sldId id="365" r:id="rId45"/>
    <p:sldId id="366" r:id="rId46"/>
    <p:sldId id="367" r:id="rId47"/>
    <p:sldId id="368" r:id="rId48"/>
    <p:sldId id="346" r:id="rId49"/>
    <p:sldId id="369" r:id="rId50"/>
    <p:sldId id="370" r:id="rId51"/>
    <p:sldId id="372" r:id="rId52"/>
    <p:sldId id="371" r:id="rId53"/>
    <p:sldId id="374" r:id="rId54"/>
    <p:sldId id="375" r:id="rId55"/>
    <p:sldId id="376" r:id="rId56"/>
    <p:sldId id="377"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84" autoAdjust="0"/>
    <p:restoredTop sz="70477" autoAdjust="0"/>
  </p:normalViewPr>
  <p:slideViewPr>
    <p:cSldViewPr>
      <p:cViewPr varScale="1">
        <p:scale>
          <a:sx n="59" d="100"/>
          <a:sy n="59" d="100"/>
        </p:scale>
        <p:origin x="1666" y="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BBA2E-79BA-BA41-8D10-5A33F2CBBD77}" type="datetimeFigureOut">
              <a:rPr lang="en-US" smtClean="0"/>
              <a:t>2/26/2024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FC774-9651-124E-92C8-AF35A15CD53D}" type="slidenum">
              <a:rPr lang="en-US" smtClean="0"/>
              <a:t>‹#›</a:t>
            </a:fld>
            <a:endParaRPr lang="en-US"/>
          </a:p>
        </p:txBody>
      </p:sp>
    </p:spTree>
    <p:extLst>
      <p:ext uri="{BB962C8B-B14F-4D97-AF65-F5344CB8AC3E}">
        <p14:creationId xmlns:p14="http://schemas.microsoft.com/office/powerpoint/2010/main" val="3366597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a:t>
            </a:fld>
            <a:endParaRPr lang="en-US"/>
          </a:p>
        </p:txBody>
      </p:sp>
    </p:spTree>
    <p:extLst>
      <p:ext uri="{BB962C8B-B14F-4D97-AF65-F5344CB8AC3E}">
        <p14:creationId xmlns:p14="http://schemas.microsoft.com/office/powerpoint/2010/main" val="26728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Eli Epstein, interviewed March 2, 2009.</a:t>
            </a:r>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4</a:t>
            </a:fld>
            <a:endParaRPr lang="en-US"/>
          </a:p>
        </p:txBody>
      </p:sp>
    </p:spTree>
    <p:extLst>
      <p:ext uri="{BB962C8B-B14F-4D97-AF65-F5344CB8AC3E}">
        <p14:creationId xmlns:p14="http://schemas.microsoft.com/office/powerpoint/2010/main" val="4227333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8</a:t>
            </a:r>
          </a:p>
        </p:txBody>
      </p:sp>
      <p:sp>
        <p:nvSpPr>
          <p:cNvPr id="3" name="Text Placeholder 2"/>
          <p:cNvSpPr>
            <a:spLocks noGrp="1"/>
          </p:cNvSpPr>
          <p:nvPr>
            <p:ph type="body" sz="quarter" idx="15"/>
          </p:nvPr>
        </p:nvSpPr>
        <p:spPr/>
        <p:txBody>
          <a:bodyPr/>
          <a:lstStyle/>
          <a:p>
            <a:r>
              <a:rPr lang="en-US" dirty="0"/>
              <a:t>Judaism I</a:t>
            </a:r>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3695"/>
    </mc:Choice>
    <mc:Fallback xmlns="">
      <p:transition spd="slow" advTm="36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It is difficult to ascertain the historical accuracy of events detailed in the Tanakh.</a:t>
            </a:r>
          </a:p>
          <a:p>
            <a:r>
              <a:rPr lang="en-US" dirty="0"/>
              <a:t>The </a:t>
            </a:r>
            <a:r>
              <a:rPr lang="en-US" b="1" dirty="0"/>
              <a:t>Pentateuch</a:t>
            </a:r>
            <a:r>
              <a:rPr lang="en-US" dirty="0"/>
              <a:t>, or “five books of Moses,” which appear at the beginning of the </a:t>
            </a:r>
            <a:r>
              <a:rPr lang="en-US" b="1" dirty="0"/>
              <a:t>Tanakh</a:t>
            </a:r>
            <a:r>
              <a:rPr lang="en-US" dirty="0"/>
              <a:t>, is held to be the most sacred portion of the </a:t>
            </a:r>
            <a:r>
              <a:rPr lang="en-US" b="1" dirty="0"/>
              <a:t>Tanakh</a:t>
            </a:r>
            <a:r>
              <a:rPr lang="en-US" dirty="0"/>
              <a:t>.</a:t>
            </a:r>
          </a:p>
          <a:p>
            <a:r>
              <a:rPr lang="en-US" dirty="0"/>
              <a:t>The traditionalist view is that these books were divinely revealed to Moses; contemporary biblical researchers hypothesize that the books are reworked oral traditions later set down by different sources.</a:t>
            </a:r>
          </a:p>
        </p:txBody>
      </p:sp>
    </p:spTree>
    <p:extLst>
      <p:ext uri="{BB962C8B-B14F-4D97-AF65-F5344CB8AC3E}">
        <p14:creationId xmlns:p14="http://schemas.microsoft.com/office/powerpoint/2010/main" val="365537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Some stories, such as the Great Flood, resemble earlier Mesopotamian legends.</a:t>
            </a:r>
          </a:p>
          <a:p>
            <a:r>
              <a:rPr lang="en-US" dirty="0"/>
              <a:t>The Pentateuch seems to have assumed its final form in the days of Ezra the Scribe in the fifth century BCE.</a:t>
            </a:r>
          </a:p>
          <a:p>
            <a:r>
              <a:rPr lang="en-US" dirty="0"/>
              <a:t>Whatever approach one takes to the origin of these stories, they are spiritually significant to both Judaism and Christianity.</a:t>
            </a:r>
          </a:p>
        </p:txBody>
      </p:sp>
    </p:spTree>
    <p:extLst>
      <p:ext uri="{BB962C8B-B14F-4D97-AF65-F5344CB8AC3E}">
        <p14:creationId xmlns:p14="http://schemas.microsoft.com/office/powerpoint/2010/main" val="299952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The theme of exile recurs throughout the Hebrew Bible. Jews are repeatedly exiled from their homes because of God’s displeasure with their disobedience.</a:t>
            </a:r>
          </a:p>
          <a:p>
            <a:r>
              <a:rPr lang="en-US" dirty="0"/>
              <a:t>Some Jews adapted an optimistic understanding of exile believing that the diaspora dispersed Jews throughout the land for a sacred purpose.</a:t>
            </a:r>
          </a:p>
          <a:p>
            <a:r>
              <a:rPr lang="en-US" b="1" dirty="0"/>
              <a:t>Rabbinic Judaism</a:t>
            </a:r>
            <a:r>
              <a:rPr lang="en-US" dirty="0"/>
              <a:t>, which began in the first century CE, emphasized that the way out of exile was through study and righteous living.</a:t>
            </a:r>
          </a:p>
        </p:txBody>
      </p:sp>
    </p:spTree>
    <p:extLst>
      <p:ext uri="{BB962C8B-B14F-4D97-AF65-F5344CB8AC3E}">
        <p14:creationId xmlns:p14="http://schemas.microsoft.com/office/powerpoint/2010/main" val="3430615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Also central is the concept of covenant, a contract between God and the people, which was considered a “special” relationship and unique because they were the one God’s only “chosen” people.</a:t>
            </a:r>
          </a:p>
          <a:p>
            <a:r>
              <a:rPr lang="en-US" dirty="0"/>
              <a:t>In the Ancient Near East, every nation had a god with whom they had a contract whereby both parties were held accountable.</a:t>
            </a:r>
          </a:p>
          <a:p>
            <a:r>
              <a:rPr lang="en-US" dirty="0"/>
              <a:t>The stories of Noah and Abraham illustrate covenants, each with its own sign.</a:t>
            </a:r>
          </a:p>
        </p:txBody>
      </p:sp>
    </p:spTree>
    <p:extLst>
      <p:ext uri="{BB962C8B-B14F-4D97-AF65-F5344CB8AC3E}">
        <p14:creationId xmlns:p14="http://schemas.microsoft.com/office/powerpoint/2010/main" val="219190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Scholarly debate continues over the question of early monotheism, that is, whether the early patriarchs (and presumably matriarchs) were strictly monotheistic. The neighboring Canaanites, who influenced the Israelites, were polytheistic with an emphasis on ritual and myth rooted in agriculture.</a:t>
            </a:r>
          </a:p>
        </p:txBody>
      </p:sp>
    </p:spTree>
    <p:extLst>
      <p:ext uri="{BB962C8B-B14F-4D97-AF65-F5344CB8AC3E}">
        <p14:creationId xmlns:p14="http://schemas.microsoft.com/office/powerpoint/2010/main" val="110228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a:bodyPr>
          <a:lstStyle/>
          <a:p>
            <a:r>
              <a:rPr lang="en-US" dirty="0"/>
              <a:t>In time, the Israelites rejected the traditions of the people surrounding them and saw themselves as having been chosen by a single divinity. This divinity may have initially been understood as a private god and then later became known as the sole, supreme universal deity.</a:t>
            </a:r>
          </a:p>
          <a:p>
            <a:r>
              <a:rPr lang="en-US" dirty="0"/>
              <a:t>The Israelites were likely of mixed ethnic stock; scholars debate the origins of the term “Hebrew.”</a:t>
            </a:r>
          </a:p>
        </p:txBody>
      </p:sp>
    </p:spTree>
    <p:extLst>
      <p:ext uri="{BB962C8B-B14F-4D97-AF65-F5344CB8AC3E}">
        <p14:creationId xmlns:p14="http://schemas.microsoft.com/office/powerpoint/2010/main" val="453376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Some scholars think the word “Hebrew” is derived from the generic term </a:t>
            </a:r>
            <a:r>
              <a:rPr lang="en-US" dirty="0" err="1"/>
              <a:t>habiru</a:t>
            </a:r>
            <a:r>
              <a:rPr lang="en-US" dirty="0"/>
              <a:t>, used for the low-class, landless people who lived as outlaws and were often hired as mercenaries.</a:t>
            </a:r>
          </a:p>
          <a:p>
            <a:r>
              <a:rPr lang="en-US" dirty="0"/>
              <a:t>Another derivation may relate to the Hebrew word </a:t>
            </a:r>
            <a:r>
              <a:rPr lang="en-US" dirty="0" err="1"/>
              <a:t>ivrim</a:t>
            </a:r>
            <a:r>
              <a:rPr lang="en-US" dirty="0"/>
              <a:t>, which means nomads or wanderers. Others point to ‘</a:t>
            </a:r>
            <a:r>
              <a:rPr lang="en-US" dirty="0" err="1"/>
              <a:t>ibri</a:t>
            </a:r>
            <a:r>
              <a:rPr lang="en-US" dirty="0"/>
              <a:t> as the biblical word for Hebrew, meaning “children of Eber,” an ethnic term.</a:t>
            </a:r>
          </a:p>
        </p:txBody>
      </p:sp>
    </p:spTree>
    <p:extLst>
      <p:ext uri="{BB962C8B-B14F-4D97-AF65-F5344CB8AC3E}">
        <p14:creationId xmlns:p14="http://schemas.microsoft.com/office/powerpoint/2010/main" val="864581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But because of frequent moving and intermarrying, the Israelites were actually of mixed ethnic stock, including Hebrew, Aramaean, and Canaanite.</a:t>
            </a:r>
          </a:p>
        </p:txBody>
      </p:sp>
    </p:spTree>
    <p:extLst>
      <p:ext uri="{BB962C8B-B14F-4D97-AF65-F5344CB8AC3E}">
        <p14:creationId xmlns:p14="http://schemas.microsoft.com/office/powerpoint/2010/main" val="2974441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The word “</a:t>
            </a:r>
            <a:r>
              <a:rPr lang="en-US" b="1" dirty="0"/>
              <a:t>Semite</a:t>
            </a:r>
            <a:r>
              <a:rPr lang="en-US" dirty="0"/>
              <a:t>” is a modern linguistic term applied to Jews, Arabs, and others whose languages are classified as Semitic. It is inaccurate to use “Semite” as an ethnic designation.</a:t>
            </a:r>
          </a:p>
          <a:p>
            <a:r>
              <a:rPr lang="en-US" dirty="0"/>
              <a:t>The genealogies of the Pentateuch explain that the people called Israelites were the descendants of the offspring of Jacob (and his wives).</a:t>
            </a:r>
          </a:p>
        </p:txBody>
      </p:sp>
    </p:spTree>
    <p:extLst>
      <p:ext uri="{BB962C8B-B14F-4D97-AF65-F5344CB8AC3E}">
        <p14:creationId xmlns:p14="http://schemas.microsoft.com/office/powerpoint/2010/main" val="2150241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a:bodyPr>
          <a:lstStyle/>
          <a:p>
            <a:r>
              <a:rPr lang="en-US" dirty="0"/>
              <a:t>After wrestling with an angel of God, Jacob’s name was changed to Israel, meaning “the one who struggled with God.”</a:t>
            </a:r>
          </a:p>
          <a:p>
            <a:r>
              <a:rPr lang="en-US" dirty="0"/>
              <a:t>For the people of Israel, this theme of human struggle has allowed the people to be reborn at a higher level of spirituality.</a:t>
            </a:r>
          </a:p>
          <a:p>
            <a:r>
              <a:rPr lang="en-US" dirty="0"/>
              <a:t>The nation Israel—“the smallest of all peoples”—is perceived as being the spiritual center of the world whereby one can go and grow toward God.</a:t>
            </a:r>
          </a:p>
        </p:txBody>
      </p:sp>
    </p:spTree>
    <p:extLst>
      <p:ext uri="{BB962C8B-B14F-4D97-AF65-F5344CB8AC3E}">
        <p14:creationId xmlns:p14="http://schemas.microsoft.com/office/powerpoint/2010/main" val="120658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(1 of 2)</a:t>
            </a:r>
          </a:p>
        </p:txBody>
      </p:sp>
      <p:sp>
        <p:nvSpPr>
          <p:cNvPr id="5" name="Content Placeholder 4"/>
          <p:cNvSpPr>
            <a:spLocks noGrp="1"/>
          </p:cNvSpPr>
          <p:nvPr>
            <p:ph idx="1"/>
          </p:nvPr>
        </p:nvSpPr>
        <p:spPr>
          <a:xfrm>
            <a:off x="457200" y="1600200"/>
            <a:ext cx="8229600" cy="4800600"/>
          </a:xfrm>
        </p:spPr>
        <p:txBody>
          <a:bodyPr>
            <a:normAutofit/>
          </a:bodyPr>
          <a:lstStyle/>
          <a:p>
            <a:pPr marL="0" indent="0">
              <a:buNone/>
            </a:pPr>
            <a:r>
              <a:rPr lang="da-DK" dirty="0"/>
              <a:t>8.1 </a:t>
            </a:r>
            <a:r>
              <a:rPr lang="en-US" dirty="0"/>
              <a:t>Contrast biblical Judaism with rabbinic Judaism.</a:t>
            </a:r>
          </a:p>
          <a:p>
            <a:pPr marL="0" indent="0">
              <a:buNone/>
            </a:pPr>
            <a:r>
              <a:rPr lang="en-US" b="1" dirty="0"/>
              <a:t>8.2</a:t>
            </a:r>
            <a:r>
              <a:rPr lang="en-US" dirty="0"/>
              <a:t> Examine the role the European Enlightenment played in the development of Judaism.</a:t>
            </a:r>
          </a:p>
          <a:p>
            <a:pPr marL="0" indent="0">
              <a:buNone/>
            </a:pPr>
            <a:r>
              <a:rPr lang="en-US" b="1" dirty="0"/>
              <a:t>8.3</a:t>
            </a:r>
            <a:r>
              <a:rPr lang="en-US" dirty="0"/>
              <a:t> Identify the key tenets of the Jewish faith.</a:t>
            </a:r>
          </a:p>
        </p:txBody>
      </p:sp>
    </p:spTree>
    <p:extLst>
      <p:ext uri="{BB962C8B-B14F-4D97-AF65-F5344CB8AC3E}">
        <p14:creationId xmlns:p14="http://schemas.microsoft.com/office/powerpoint/2010/main" val="2544906674"/>
      </p:ext>
    </p:extLst>
  </p:cSld>
  <p:clrMapOvr>
    <a:masterClrMapping/>
  </p:clrMapOvr>
  <mc:AlternateContent xmlns:mc="http://schemas.openxmlformats.org/markup-compatibility/2006" xmlns:p14="http://schemas.microsoft.com/office/powerpoint/2010/main">
    <mc:Choice Requires="p14">
      <p:transition spd="slow" p14:dur="2000" advTm="9389"/>
    </mc:Choice>
    <mc:Fallback xmlns="">
      <p:transition spd="slow" advTm="938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Jacob, with his wives and his wives’ maidservants, had one daughter and twelve sons. The twelve sons became the heads of the twelve tribes of Israel.</a:t>
            </a:r>
          </a:p>
          <a:p>
            <a:r>
              <a:rPr lang="en-US" dirty="0"/>
              <a:t>The whole group left for Egypt during a famine; the book of Exodus opens there about four centuries later.</a:t>
            </a:r>
          </a:p>
          <a:p>
            <a:r>
              <a:rPr lang="en-US" dirty="0"/>
              <a:t>The pharaoh persecuted the Israelites.</a:t>
            </a:r>
          </a:p>
          <a:p>
            <a:r>
              <a:rPr lang="en-US" dirty="0"/>
              <a:t>Moses escaped the pharaoh’s order that all male boys born to Israeli women be killed.</a:t>
            </a:r>
          </a:p>
        </p:txBody>
      </p:sp>
    </p:spTree>
    <p:extLst>
      <p:ext uri="{BB962C8B-B14F-4D97-AF65-F5344CB8AC3E}">
        <p14:creationId xmlns:p14="http://schemas.microsoft.com/office/powerpoint/2010/main" val="1205569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book of Exodus relates that Moses was chosen by God to lead the Israelites out of Israel.</a:t>
            </a:r>
          </a:p>
          <a:p>
            <a:r>
              <a:rPr lang="en-US" dirty="0"/>
              <a:t>God then led the Israelites to Mt. Sinai in order to reestablish the covenant.</a:t>
            </a:r>
          </a:p>
        </p:txBody>
      </p:sp>
    </p:spTree>
    <p:extLst>
      <p:ext uri="{BB962C8B-B14F-4D97-AF65-F5344CB8AC3E}">
        <p14:creationId xmlns:p14="http://schemas.microsoft.com/office/powerpoint/2010/main" val="2046636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There, according to Exodus, God gave Moses a set of rules for the people that included the Ten Commandments. He also gave Moses instructions for a portable tabernacle with a holy ark, the Ark of the Covenant, where the people would keep the stone tablets on which the commandments were inscribed.</a:t>
            </a:r>
          </a:p>
        </p:txBody>
      </p:sp>
    </p:spTree>
    <p:extLst>
      <p:ext uri="{BB962C8B-B14F-4D97-AF65-F5344CB8AC3E}">
        <p14:creationId xmlns:p14="http://schemas.microsoft.com/office/powerpoint/2010/main" val="211906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While Moses was receiving these instructions, the people reverted to idolatry; upon discovering this, Moses smashed the original stone tablets and then got a new set after another forty-day meeting with God.</a:t>
            </a:r>
          </a:p>
          <a:p>
            <a:r>
              <a:rPr lang="en-US" dirty="0"/>
              <a:t>Accepting the new laws brought a new dimension to the covenantal relationship.</a:t>
            </a:r>
          </a:p>
          <a:p>
            <a:r>
              <a:rPr lang="en-US" dirty="0"/>
              <a:t>God freed the Israelites from slavery in Egypt; now they were to accept the </a:t>
            </a:r>
            <a:r>
              <a:rPr lang="en-US" b="1" dirty="0"/>
              <a:t>Torah</a:t>
            </a:r>
            <a:r>
              <a:rPr lang="en-US" dirty="0"/>
              <a:t>, or the “five books of Moses.”</a:t>
            </a:r>
          </a:p>
        </p:txBody>
      </p:sp>
    </p:spTree>
    <p:extLst>
      <p:ext uri="{BB962C8B-B14F-4D97-AF65-F5344CB8AC3E}">
        <p14:creationId xmlns:p14="http://schemas.microsoft.com/office/powerpoint/2010/main" val="260747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The Hebrew Bible explains that the Israelites wandered through the desert for forty years before being able to reenter the land earlier promised to them. This began the wilderness tradition, which becomes a familiar metaphor in the Hebrew text.</a:t>
            </a:r>
          </a:p>
          <a:p>
            <a:r>
              <a:rPr lang="en-US" dirty="0"/>
              <a:t>The entry to the promised land is remembered differently in two biblical books: Joshua and Judges.</a:t>
            </a:r>
          </a:p>
        </p:txBody>
      </p:sp>
    </p:spTree>
    <p:extLst>
      <p:ext uri="{BB962C8B-B14F-4D97-AF65-F5344CB8AC3E}">
        <p14:creationId xmlns:p14="http://schemas.microsoft.com/office/powerpoint/2010/main" val="2055611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Archeological evidence indicates that between the thirteenth and eleventh centuries BCE, major military conflicts existed on the land.</a:t>
            </a:r>
          </a:p>
          <a:p>
            <a:r>
              <a:rPr lang="en-US" dirty="0"/>
              <a:t>Israel’s second King, </a:t>
            </a:r>
            <a:r>
              <a:rPr lang="en-US" b="1" dirty="0"/>
              <a:t>David</a:t>
            </a:r>
            <a:r>
              <a:rPr lang="en-US" dirty="0"/>
              <a:t>, is remembered to be their greatest king who united the kingdoms.</a:t>
            </a:r>
          </a:p>
          <a:p>
            <a:r>
              <a:rPr lang="en-US" dirty="0"/>
              <a:t>Under the reign of </a:t>
            </a:r>
            <a:r>
              <a:rPr lang="en-US" b="1" dirty="0"/>
              <a:t>King Solomon</a:t>
            </a:r>
            <a:r>
              <a:rPr lang="en-US" dirty="0"/>
              <a:t>, David’s son and successor, a Temple was built in Jerusalem to house the Ark of the Covenant and serve as a place for making burned offerings of animals, grains, and oil to God.</a:t>
            </a:r>
          </a:p>
        </p:txBody>
      </p:sp>
    </p:spTree>
    <p:extLst>
      <p:ext uri="{BB962C8B-B14F-4D97-AF65-F5344CB8AC3E}">
        <p14:creationId xmlns:p14="http://schemas.microsoft.com/office/powerpoint/2010/main" val="4133421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endParaRPr lang="en-US" dirty="0"/>
          </a:p>
          <a:p>
            <a:r>
              <a:rPr lang="en-US" dirty="0"/>
              <a:t>After a long period of wandering, Judaism had a central location. But Solomon became very wealthy and built altars to the gods of his wives.</a:t>
            </a:r>
          </a:p>
        </p:txBody>
      </p:sp>
    </p:spTree>
    <p:extLst>
      <p:ext uri="{BB962C8B-B14F-4D97-AF65-F5344CB8AC3E}">
        <p14:creationId xmlns:p14="http://schemas.microsoft.com/office/powerpoint/2010/main" val="2878259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After Solomon’s death, the kingdom was divided into Israel and Judah.</a:t>
            </a:r>
          </a:p>
          <a:p>
            <a:r>
              <a:rPr lang="en-US" dirty="0"/>
              <a:t>Under these circumstances, prophets—men and women who underwent transformational ordeals that made them instruments for the word of God—began to exhort the people.</a:t>
            </a:r>
          </a:p>
        </p:txBody>
      </p:sp>
    </p:spTree>
    <p:extLst>
      <p:ext uri="{BB962C8B-B14F-4D97-AF65-F5344CB8AC3E}">
        <p14:creationId xmlns:p14="http://schemas.microsoft.com/office/powerpoint/2010/main" val="1295637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early prophets warned against idolatry; later prophets cautioned that social injustice and moral corruption would signal the end of the Jewish state.</a:t>
            </a:r>
          </a:p>
          <a:p>
            <a:r>
              <a:rPr lang="en-US" dirty="0"/>
              <a:t>During the eighth century, the northern kingdom of Israel was conquered by Assyria and the Israelites were taken into exile among the Gentiles or non-Jewish people.</a:t>
            </a:r>
          </a:p>
        </p:txBody>
      </p:sp>
    </p:spTree>
    <p:extLst>
      <p:ext uri="{BB962C8B-B14F-4D97-AF65-F5344CB8AC3E}">
        <p14:creationId xmlns:p14="http://schemas.microsoft.com/office/powerpoint/2010/main" val="1558222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Most of the Israelites lost their distinct identity and came to be known as the “Ten Lost Tribes of Israel.” In 586 BCE, the Babylonians conquered Jerusalem and destroyed the Temple.</a:t>
            </a:r>
          </a:p>
          <a:p>
            <a:r>
              <a:rPr lang="en-US" dirty="0"/>
              <a:t>Many Judeans were taken into exile in Babylonia, where they were called “Jews” because they were from Judah.</a:t>
            </a:r>
          </a:p>
        </p:txBody>
      </p:sp>
    </p:spTree>
    <p:extLst>
      <p:ext uri="{BB962C8B-B14F-4D97-AF65-F5344CB8AC3E}">
        <p14:creationId xmlns:p14="http://schemas.microsoft.com/office/powerpoint/2010/main" val="137487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(2 of 2)</a:t>
            </a:r>
          </a:p>
        </p:txBody>
      </p:sp>
      <p:sp>
        <p:nvSpPr>
          <p:cNvPr id="5" name="Content Placeholder 4"/>
          <p:cNvSpPr>
            <a:spLocks noGrp="1"/>
          </p:cNvSpPr>
          <p:nvPr>
            <p:ph idx="1"/>
          </p:nvPr>
        </p:nvSpPr>
        <p:spPr>
          <a:xfrm>
            <a:off x="457200" y="1600200"/>
            <a:ext cx="8229600" cy="4800600"/>
          </a:xfrm>
        </p:spPr>
        <p:txBody>
          <a:bodyPr>
            <a:normAutofit/>
          </a:bodyPr>
          <a:lstStyle/>
          <a:p>
            <a:pPr marL="0" indent="0">
              <a:buNone/>
            </a:pPr>
            <a:r>
              <a:rPr lang="en-US" b="1" dirty="0"/>
              <a:t>8.4</a:t>
            </a:r>
            <a:r>
              <a:rPr lang="en-US" dirty="0"/>
              <a:t> Summarize the main sacred practices.</a:t>
            </a:r>
          </a:p>
          <a:p>
            <a:pPr marL="0" indent="0">
              <a:buNone/>
            </a:pPr>
            <a:r>
              <a:rPr lang="en-US" b="1" dirty="0"/>
              <a:t>8.5</a:t>
            </a:r>
            <a:r>
              <a:rPr lang="en-US" dirty="0"/>
              <a:t> Describe the High Holy Days and key festivals in the Jewish calendar.</a:t>
            </a:r>
          </a:p>
          <a:p>
            <a:pPr marL="0" indent="0">
              <a:buNone/>
            </a:pPr>
            <a:r>
              <a:rPr lang="en-US" b="1" dirty="0"/>
              <a:t>8.6 </a:t>
            </a:r>
            <a:r>
              <a:rPr lang="en-US" dirty="0"/>
              <a:t>Differentiate between the major branches of contemporary Judaism.</a:t>
            </a:r>
          </a:p>
        </p:txBody>
      </p:sp>
    </p:spTree>
    <p:extLst>
      <p:ext uri="{BB962C8B-B14F-4D97-AF65-F5344CB8AC3E}">
        <p14:creationId xmlns:p14="http://schemas.microsoft.com/office/powerpoint/2010/main" val="2434588333"/>
      </p:ext>
    </p:extLst>
  </p:cSld>
  <p:clrMapOvr>
    <a:masterClrMapping/>
  </p:clrMapOvr>
  <mc:AlternateContent xmlns:mc="http://schemas.openxmlformats.org/markup-compatibility/2006" xmlns:p14="http://schemas.microsoft.com/office/powerpoint/2010/main">
    <mc:Choice Requires="p14">
      <p:transition spd="slow" p14:dur="2000" advTm="6633"/>
    </mc:Choice>
    <mc:Fallback xmlns="">
      <p:transition spd="slow" advTm="663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prophets interpreted these events as God’s retribution for the people’s wicked ways. </a:t>
            </a:r>
          </a:p>
          <a:p>
            <a:r>
              <a:rPr lang="en-US" dirty="0"/>
              <a:t>Nonetheless, the Jewish people sought to maintain their faith, and prophets prophesied that God would bring a new era of justice and peace.</a:t>
            </a:r>
          </a:p>
        </p:txBody>
      </p:sp>
    </p:spTree>
    <p:extLst>
      <p:ext uri="{BB962C8B-B14F-4D97-AF65-F5344CB8AC3E}">
        <p14:creationId xmlns:p14="http://schemas.microsoft.com/office/powerpoint/2010/main" val="687337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Return to Jerusalem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After fifty years in exile, only a small number of Jews returned to Jerusalem; the remaining Jewish people were said to be living in the </a:t>
            </a:r>
            <a:r>
              <a:rPr lang="en-US" b="1" dirty="0"/>
              <a:t>diaspora</a:t>
            </a:r>
            <a:r>
              <a:rPr lang="en-US" dirty="0"/>
              <a:t> (from the Greek word for “disperse”).</a:t>
            </a:r>
          </a:p>
          <a:p>
            <a:r>
              <a:rPr lang="en-US" dirty="0"/>
              <a:t>The Persian king </a:t>
            </a:r>
            <a:r>
              <a:rPr lang="en-US" b="1" dirty="0"/>
              <a:t>Cyrus</a:t>
            </a:r>
            <a:r>
              <a:rPr lang="en-US" dirty="0"/>
              <a:t> authorized the rebuilding of the temple in Jerusalem, and it was completed in 515 BCE.</a:t>
            </a:r>
          </a:p>
          <a:p>
            <a:r>
              <a:rPr lang="en-US" dirty="0"/>
              <a:t>A hereditary priesthood focused on temple rituals and the redaction of the stories of the Jewish people.</a:t>
            </a:r>
          </a:p>
        </p:txBody>
      </p:sp>
    </p:spTree>
    <p:extLst>
      <p:ext uri="{BB962C8B-B14F-4D97-AF65-F5344CB8AC3E}">
        <p14:creationId xmlns:p14="http://schemas.microsoft.com/office/powerpoint/2010/main" val="2679299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Return to Jerusalem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Torah now became the spiritual and secular foundation of the dispersed Jewish people.</a:t>
            </a:r>
          </a:p>
          <a:p>
            <a:r>
              <a:rPr lang="en-US" dirty="0"/>
              <a:t>In the diaspora, Jews may have adopted concepts from other traditions such as that of Satan, the hierarchy of angels, resurrection, and an afterlife (perhaps from the Zoroastrianism of the Persian Empire).</a:t>
            </a:r>
          </a:p>
        </p:txBody>
      </p:sp>
    </p:spTree>
    <p:extLst>
      <p:ext uri="{BB962C8B-B14F-4D97-AF65-F5344CB8AC3E}">
        <p14:creationId xmlns:p14="http://schemas.microsoft.com/office/powerpoint/2010/main" val="765381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Return to Jerusalem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endParaRPr lang="en-US" dirty="0"/>
          </a:p>
          <a:p>
            <a:r>
              <a:rPr lang="en-US" dirty="0"/>
              <a:t>Not all Jews accepted these beliefs.</a:t>
            </a:r>
          </a:p>
          <a:p>
            <a:r>
              <a:rPr lang="en-US" dirty="0"/>
              <a:t>Ideas from rationalistic, humanistic Hellenism introduced by Alexander the Great also affected some Jews.</a:t>
            </a:r>
          </a:p>
        </p:txBody>
      </p:sp>
    </p:spTree>
    <p:extLst>
      <p:ext uri="{BB962C8B-B14F-4D97-AF65-F5344CB8AC3E}">
        <p14:creationId xmlns:p14="http://schemas.microsoft.com/office/powerpoint/2010/main" val="21002834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Return to Jerusalem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endParaRPr lang="en-US" dirty="0"/>
          </a:p>
          <a:p>
            <a:r>
              <a:rPr lang="en-US" dirty="0"/>
              <a:t>In the second century BCE, a Hellenistic ruler of Syria (Antiochus IV Epiphanes) sought to impose Hellenistic practices on all his subjects, including the Jews, which led to the Maccabean rebellion.</a:t>
            </a:r>
          </a:p>
        </p:txBody>
      </p:sp>
    </p:spTree>
    <p:extLst>
      <p:ext uri="{BB962C8B-B14F-4D97-AF65-F5344CB8AC3E}">
        <p14:creationId xmlns:p14="http://schemas.microsoft.com/office/powerpoint/2010/main" val="1610555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Return to Jerusalem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successful rebellion led by the </a:t>
            </a:r>
            <a:r>
              <a:rPr lang="en-US" b="1" dirty="0" err="1"/>
              <a:t>Hasmon</a:t>
            </a:r>
            <a:r>
              <a:rPr lang="en-US" dirty="0"/>
              <a:t> family of priests established an independent kingdom called Israel, centered around Jerusalem, which lasted until 63 BCE, when it was conquered by a Roman general.</a:t>
            </a:r>
          </a:p>
          <a:p>
            <a:r>
              <a:rPr lang="en-US" dirty="0"/>
              <a:t>It was the last independent Jewish nation until the twentieth century.</a:t>
            </a:r>
          </a:p>
        </p:txBody>
      </p:sp>
    </p:spTree>
    <p:extLst>
      <p:ext uri="{BB962C8B-B14F-4D97-AF65-F5344CB8AC3E}">
        <p14:creationId xmlns:p14="http://schemas.microsoft.com/office/powerpoint/2010/main" val="3681612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Three sects formed under the Hasmonean king:</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b="1" dirty="0"/>
              <a:t>Sadducees</a:t>
            </a:r>
            <a:r>
              <a:rPr lang="en-US" dirty="0"/>
              <a:t> (priests and wealthy businesspeople, intent on the letter of the law)</a:t>
            </a:r>
          </a:p>
          <a:p>
            <a:r>
              <a:rPr lang="en-US" dirty="0"/>
              <a:t>The </a:t>
            </a:r>
            <a:r>
              <a:rPr lang="en-US" b="1" dirty="0"/>
              <a:t>Pharisees</a:t>
            </a:r>
            <a:r>
              <a:rPr lang="en-US" dirty="0"/>
              <a:t> (who sought to study applications of Torah to everyday life)</a:t>
            </a:r>
          </a:p>
          <a:p>
            <a:r>
              <a:rPr lang="en-US" dirty="0"/>
              <a:t>The </a:t>
            </a:r>
            <a:r>
              <a:rPr lang="en-US" b="1" dirty="0"/>
              <a:t>Essenes</a:t>
            </a:r>
            <a:r>
              <a:rPr lang="en-US" dirty="0"/>
              <a:t> (considered the priesthood corrupt; a similar or related group retreated to Qumran and developed library now known as Dead Sea Scrolls). Scholars are still studying the Dead Sea Scrolls for information about the period between biblical and rabbinic Judaism.</a:t>
            </a:r>
          </a:p>
        </p:txBody>
      </p:sp>
    </p:spTree>
    <p:extLst>
      <p:ext uri="{BB962C8B-B14F-4D97-AF65-F5344CB8AC3E}">
        <p14:creationId xmlns:p14="http://schemas.microsoft.com/office/powerpoint/2010/main" val="1327033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Introduction</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After the Romans took over in 63 BCE, Jews began to express belief in a messianic age in which the Jews would be able to return to their homeland. This belief was bolstered by the words of some of the earlier prophets.</a:t>
            </a:r>
          </a:p>
          <a:p>
            <a:r>
              <a:rPr lang="en-US" dirty="0"/>
              <a:t>Prior to this, apocalyptic literature, which views the world in stark terms of good and evil and foresees God’s victory over evil, became popular.</a:t>
            </a:r>
          </a:p>
        </p:txBody>
      </p:sp>
    </p:spTree>
    <p:extLst>
      <p:ext uri="{BB962C8B-B14F-4D97-AF65-F5344CB8AC3E}">
        <p14:creationId xmlns:p14="http://schemas.microsoft.com/office/powerpoint/2010/main" val="2735278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Introduction</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Some Jews concluded that a Messiah would come to bring evil to an end and establish peace.</a:t>
            </a:r>
          </a:p>
          <a:p>
            <a:r>
              <a:rPr lang="en-US" dirty="0"/>
              <a:t>In 66 CE, led by the anti-Roman Zealots, Jews rebelled against Rome.</a:t>
            </a:r>
          </a:p>
          <a:p>
            <a:r>
              <a:rPr lang="en-US" dirty="0"/>
              <a:t>In 70 CE, the Roman legions destroyed the Temple in Jerusalem. Only the Western Wall remains to this day.</a:t>
            </a:r>
          </a:p>
        </p:txBody>
      </p:sp>
    </p:spTree>
    <p:extLst>
      <p:ext uri="{BB962C8B-B14F-4D97-AF65-F5344CB8AC3E}">
        <p14:creationId xmlns:p14="http://schemas.microsoft.com/office/powerpoint/2010/main" val="2927420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Introduction</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A second ill-fated revolt in 132 CE lead to the destruction of all Judean towns, and remaining Jews were forbidden to engage in their traditional practices, such as reading the Torah, observing the Sabbath, and circumcising their sons.</a:t>
            </a:r>
          </a:p>
        </p:txBody>
      </p:sp>
    </p:spTree>
    <p:extLst>
      <p:ext uri="{BB962C8B-B14F-4D97-AF65-F5344CB8AC3E}">
        <p14:creationId xmlns:p14="http://schemas.microsoft.com/office/powerpoint/2010/main" val="269994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r>
              <a:rPr lang="en-US" dirty="0"/>
              <a:t>“God wants us to effectively be his partner in helping the world, in repairing the world, and in improving the condition of people and civilization around us.”</a:t>
            </a:r>
          </a:p>
          <a:p>
            <a:pPr marL="0" indent="0" algn="r">
              <a:buNone/>
            </a:pPr>
            <a:r>
              <a:rPr lang="en-US" dirty="0"/>
              <a:t>Eli Epstein</a:t>
            </a:r>
          </a:p>
        </p:txBody>
      </p:sp>
    </p:spTree>
    <p:extLst>
      <p:ext uri="{BB962C8B-B14F-4D97-AF65-F5344CB8AC3E}">
        <p14:creationId xmlns:p14="http://schemas.microsoft.com/office/powerpoint/2010/main" val="563386946"/>
      </p:ext>
    </p:extLst>
  </p:cSld>
  <p:clrMapOvr>
    <a:masterClrMapping/>
  </p:clrMapOvr>
  <mc:AlternateContent xmlns:mc="http://schemas.openxmlformats.org/markup-compatibility/2006" xmlns:p14="http://schemas.microsoft.com/office/powerpoint/2010/main">
    <mc:Choice Requires="p14">
      <p:transition spd="slow" p14:dur="2000" advTm="3771"/>
    </mc:Choice>
    <mc:Fallback xmlns="">
      <p:transition spd="slow" advTm="377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Rabbinic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Jewish people scattered throughout the Mediterranean and western Asia.</a:t>
            </a:r>
          </a:p>
          <a:p>
            <a:r>
              <a:rPr lang="en-US" dirty="0"/>
              <a:t>The inheritors of the Pharisee tradition, the </a:t>
            </a:r>
            <a:r>
              <a:rPr lang="en-US" b="1" dirty="0"/>
              <a:t>rabbis</a:t>
            </a:r>
            <a:r>
              <a:rPr lang="en-US" dirty="0"/>
              <a:t>, established new Jewish traditions.</a:t>
            </a:r>
          </a:p>
          <a:p>
            <a:r>
              <a:rPr lang="en-US" dirty="0"/>
              <a:t>Liturgical prayer and ethical behavior substituted for temple rituals.</a:t>
            </a:r>
          </a:p>
        </p:txBody>
      </p:sp>
    </p:spTree>
    <p:extLst>
      <p:ext uri="{BB962C8B-B14F-4D97-AF65-F5344CB8AC3E}">
        <p14:creationId xmlns:p14="http://schemas.microsoft.com/office/powerpoint/2010/main" val="2554180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Rabbinic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People met in </a:t>
            </a:r>
            <a:r>
              <a:rPr lang="en-US" b="1" dirty="0"/>
              <a:t>synagogues</a:t>
            </a:r>
            <a:r>
              <a:rPr lang="en-US" dirty="0"/>
              <a:t> (meeting places) to worship and read the Torah.</a:t>
            </a:r>
          </a:p>
          <a:p>
            <a:r>
              <a:rPr lang="en-US" dirty="0"/>
              <a:t>A </a:t>
            </a:r>
            <a:r>
              <a:rPr lang="en-US" b="1" dirty="0"/>
              <a:t>minyan</a:t>
            </a:r>
            <a:r>
              <a:rPr lang="en-US" dirty="0"/>
              <a:t>, or quorum of ten adult males, was required for community worship.</a:t>
            </a:r>
          </a:p>
          <a:p>
            <a:r>
              <a:rPr lang="en-US" dirty="0"/>
              <a:t>Torah study became increasingly important for many men; women were excluded from such study, their responsibilities understood to be in the home.</a:t>
            </a:r>
          </a:p>
        </p:txBody>
      </p:sp>
    </p:spTree>
    <p:extLst>
      <p:ext uri="{BB962C8B-B14F-4D97-AF65-F5344CB8AC3E}">
        <p14:creationId xmlns:p14="http://schemas.microsoft.com/office/powerpoint/2010/main" val="3058947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Rabbinic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interpretation of the Torah gave unity to the Jewish people.</a:t>
            </a:r>
          </a:p>
          <a:p>
            <a:r>
              <a:rPr lang="en-US" dirty="0"/>
              <a:t>The rabbis’ study, called </a:t>
            </a:r>
            <a:r>
              <a:rPr lang="en-US" b="1" dirty="0"/>
              <a:t>Midrash</a:t>
            </a:r>
            <a:r>
              <a:rPr lang="en-US" dirty="0"/>
              <a:t>, brought about two types of interpretation: </a:t>
            </a:r>
            <a:r>
              <a:rPr lang="en-US" b="1" dirty="0" err="1"/>
              <a:t>halakhah</a:t>
            </a:r>
            <a:r>
              <a:rPr lang="en-US" dirty="0"/>
              <a:t> (proper conduct) and </a:t>
            </a:r>
            <a:r>
              <a:rPr lang="en-US" b="1" dirty="0" err="1"/>
              <a:t>haggadah</a:t>
            </a:r>
            <a:r>
              <a:rPr lang="en-US" dirty="0"/>
              <a:t> (folklore, historical/sociological knowledge, etc.).</a:t>
            </a:r>
          </a:p>
          <a:p>
            <a:r>
              <a:rPr lang="en-US" dirty="0"/>
              <a:t>The literature of the Midrash process came to be known as the oral Torah.</a:t>
            </a:r>
          </a:p>
        </p:txBody>
      </p:sp>
    </p:spTree>
    <p:extLst>
      <p:ext uri="{BB962C8B-B14F-4D97-AF65-F5344CB8AC3E}">
        <p14:creationId xmlns:p14="http://schemas.microsoft.com/office/powerpoint/2010/main" val="890727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Rabbinic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endParaRPr lang="en-US" dirty="0"/>
          </a:p>
          <a:p>
            <a:r>
              <a:rPr lang="en-US" dirty="0"/>
              <a:t>In 200 CE, Judah the Prince produced an edition of the legal teaching of the oral Torah called Mishnah.</a:t>
            </a:r>
          </a:p>
          <a:p>
            <a:r>
              <a:rPr lang="en-US" dirty="0"/>
              <a:t>The Mishnah includes directives about the role of women.</a:t>
            </a:r>
          </a:p>
        </p:txBody>
      </p:sp>
    </p:spTree>
    <p:extLst>
      <p:ext uri="{BB962C8B-B14F-4D97-AF65-F5344CB8AC3E}">
        <p14:creationId xmlns:p14="http://schemas.microsoft.com/office/powerpoint/2010/main" val="16786972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Rabbinic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Later, the Mishnah and commentaries on it were organized into the </a:t>
            </a:r>
            <a:r>
              <a:rPr lang="en-US" b="1" dirty="0"/>
              <a:t>Talmud</a:t>
            </a:r>
            <a:r>
              <a:rPr lang="en-US" dirty="0"/>
              <a:t> (of which there were two authorized versions, Jerusalem and Babylonian; each contained the same Mishnah but had differing </a:t>
            </a:r>
            <a:r>
              <a:rPr lang="en-US" b="1" dirty="0" err="1"/>
              <a:t>Gemara</a:t>
            </a:r>
            <a:r>
              <a:rPr lang="en-US" b="1" dirty="0"/>
              <a:t> or additional commentaries</a:t>
            </a:r>
            <a:r>
              <a:rPr lang="en-US" dirty="0"/>
              <a:t>).</a:t>
            </a:r>
          </a:p>
          <a:p>
            <a:r>
              <a:rPr lang="en-US" dirty="0"/>
              <a:t>The Talmud preserves multiple, sometimes varying interpretations of religious questions.</a:t>
            </a:r>
          </a:p>
        </p:txBody>
      </p:sp>
    </p:spTree>
    <p:extLst>
      <p:ext uri="{BB962C8B-B14F-4D97-AF65-F5344CB8AC3E}">
        <p14:creationId xmlns:p14="http://schemas.microsoft.com/office/powerpoint/2010/main" val="2252727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Rabbinic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ongoing process of exegesis provides a means of introducing new ideas into Judaism—such as the concept of the soul and the concept of </a:t>
            </a:r>
            <a:r>
              <a:rPr lang="en-US" dirty="0" err="1"/>
              <a:t>Shekhinah</a:t>
            </a:r>
            <a:r>
              <a:rPr lang="en-US" dirty="0"/>
              <a:t> (a feminine noun), God’s presence in the world.</a:t>
            </a:r>
          </a:p>
          <a:p>
            <a:r>
              <a:rPr lang="en-US" dirty="0"/>
              <a:t>Prayers that are still used to day replaced animal sacrifices of the Temple.</a:t>
            </a:r>
          </a:p>
        </p:txBody>
      </p:sp>
    </p:spTree>
    <p:extLst>
      <p:ext uri="{BB962C8B-B14F-4D97-AF65-F5344CB8AC3E}">
        <p14:creationId xmlns:p14="http://schemas.microsoft.com/office/powerpoint/2010/main" val="2163805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8.1 Rabbinic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Kaddish, exaltation of God’s name recited repeatedly in Jewish prayer services is preserved in the language of Babylonia—</a:t>
            </a:r>
            <a:r>
              <a:rPr lang="en-US" b="1" dirty="0"/>
              <a:t>Aramaic</a:t>
            </a:r>
            <a:r>
              <a:rPr lang="en-US" dirty="0"/>
              <a:t>.</a:t>
            </a:r>
          </a:p>
          <a:p>
            <a:r>
              <a:rPr lang="en-US" dirty="0"/>
              <a:t>Rabbinic Judaism and institutional Christianity were developing in the same period.</a:t>
            </a:r>
          </a:p>
        </p:txBody>
      </p:sp>
    </p:spTree>
    <p:extLst>
      <p:ext uri="{BB962C8B-B14F-4D97-AF65-F5344CB8AC3E}">
        <p14:creationId xmlns:p14="http://schemas.microsoft.com/office/powerpoint/2010/main" val="9639295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stories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Archeological evidence indicates that between the thirteenth and eleventh centuries BCE, major military conflicts existed on the land.</a:t>
            </a:r>
          </a:p>
          <a:p>
            <a:r>
              <a:rPr lang="en-US" dirty="0"/>
              <a:t>Israel’s second King, </a:t>
            </a:r>
            <a:r>
              <a:rPr lang="en-US" b="1" dirty="0"/>
              <a:t>David</a:t>
            </a:r>
            <a:r>
              <a:rPr lang="en-US" dirty="0"/>
              <a:t>, is remembered to be their greatest king who united the kingdoms.</a:t>
            </a:r>
          </a:p>
        </p:txBody>
      </p:sp>
    </p:spTree>
    <p:extLst>
      <p:ext uri="{BB962C8B-B14F-4D97-AF65-F5344CB8AC3E}">
        <p14:creationId xmlns:p14="http://schemas.microsoft.com/office/powerpoint/2010/main" val="144067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Evolving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During the early centuries of the Common Era, the Jewish population in Israel declined and settled in other areas of the Roman Empire or among Zoroastrian Persians in Mesopotamia. Babylon became the major center of Jewish intellectual activity, until about the tenth century.</a:t>
            </a:r>
          </a:p>
        </p:txBody>
      </p:sp>
    </p:spTree>
    <p:extLst>
      <p:ext uri="{BB962C8B-B14F-4D97-AF65-F5344CB8AC3E}">
        <p14:creationId xmlns:p14="http://schemas.microsoft.com/office/powerpoint/2010/main" val="31223219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Evolving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Rabbinic study continued throughout the diaspora even after the Talmud was complete.</a:t>
            </a:r>
          </a:p>
          <a:p>
            <a:r>
              <a:rPr lang="en-US" dirty="0"/>
              <a:t>“Responsa” literature records rabbinic answers to legal questions.</a:t>
            </a:r>
          </a:p>
          <a:p>
            <a:r>
              <a:rPr lang="en-US" dirty="0"/>
              <a:t>Jews typically fared well under Islamic rule. Known as “People of the Book,” they were allowed to maintain their religious traditions as long as they paid a substantial head tax.</a:t>
            </a:r>
          </a:p>
        </p:txBody>
      </p:sp>
    </p:spTree>
    <p:extLst>
      <p:ext uri="{BB962C8B-B14F-4D97-AF65-F5344CB8AC3E}">
        <p14:creationId xmlns:p14="http://schemas.microsoft.com/office/powerpoint/2010/main" val="2890131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lstStyle/>
          <a:p>
            <a:r>
              <a:rPr lang="en-US" dirty="0"/>
              <a:t>Judaism has no central leader or group making theological decisions.</a:t>
            </a:r>
          </a:p>
          <a:p>
            <a:r>
              <a:rPr lang="en-US" dirty="0"/>
              <a:t>It may be defined as an ethnic group or as a religious group.</a:t>
            </a:r>
          </a:p>
          <a:p>
            <a:r>
              <a:rPr lang="en-US" dirty="0"/>
              <a:t>In religious terms, Jews are those who understand their faith as an ongoing dialogue with God, both in the past and in the present and into the future.</a:t>
            </a:r>
          </a:p>
        </p:txBody>
      </p:sp>
    </p:spTree>
    <p:extLst>
      <p:ext uri="{BB962C8B-B14F-4D97-AF65-F5344CB8AC3E}">
        <p14:creationId xmlns:p14="http://schemas.microsoft.com/office/powerpoint/2010/main" val="34730088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Evolving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Under the Abbasid Empire, they were concentrated around the city of Baghdad.</a:t>
            </a:r>
          </a:p>
          <a:p>
            <a:r>
              <a:rPr lang="en-US" dirty="0"/>
              <a:t>They were known as prosperous merchants, professionals, and craftsmen.</a:t>
            </a:r>
          </a:p>
          <a:p>
            <a:r>
              <a:rPr lang="en-US" dirty="0"/>
              <a:t>In the Middle Ages, Jews played a significant role in international trade because of the mastery of languages and were hospitable to people of other faith traditions.</a:t>
            </a:r>
          </a:p>
        </p:txBody>
      </p:sp>
    </p:spTree>
    <p:extLst>
      <p:ext uri="{BB962C8B-B14F-4D97-AF65-F5344CB8AC3E}">
        <p14:creationId xmlns:p14="http://schemas.microsoft.com/office/powerpoint/2010/main" val="41410486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Evolving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Jews living in Muslim countries benefited from a climate of cultural creativity and tolerance.</a:t>
            </a:r>
          </a:p>
          <a:p>
            <a:r>
              <a:rPr lang="en-US" dirty="0"/>
              <a:t>There were times that Muslim rulers were not tolerant and Jews were forced to flee to other territories. An example of this is Maimonides, who, noted for his synthesis between reason and faith, fled his native Spain and settled in Egypt.</a:t>
            </a:r>
          </a:p>
        </p:txBody>
      </p:sp>
    </p:spTree>
    <p:extLst>
      <p:ext uri="{BB962C8B-B14F-4D97-AF65-F5344CB8AC3E}">
        <p14:creationId xmlns:p14="http://schemas.microsoft.com/office/powerpoint/2010/main" val="4233783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Evolving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There was less intellectual vibrancy in Christian lands during the Middle Ages, and in the later Middle Ages, Jews were expelled from many of the countries in which they had long resided.</a:t>
            </a:r>
          </a:p>
          <a:p>
            <a:r>
              <a:rPr lang="en-US" dirty="0"/>
              <a:t>Christian prejudice against Jews was intense and driven by hatred for the Jews because they had not accepted Jesus as the messiah.</a:t>
            </a:r>
          </a:p>
        </p:txBody>
      </p:sp>
    </p:spTree>
    <p:extLst>
      <p:ext uri="{BB962C8B-B14F-4D97-AF65-F5344CB8AC3E}">
        <p14:creationId xmlns:p14="http://schemas.microsoft.com/office/powerpoint/2010/main" val="3678104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Evolving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Beginning in 1095, Jews were targeted during the Crusades.</a:t>
            </a:r>
          </a:p>
          <a:p>
            <a:r>
              <a:rPr lang="en-US" dirty="0"/>
              <a:t>In the twelfth century, strange rumors (ritual murder of Christians; stealing and torturing the consecrated bread used for Christian communion; responsible for the plague) were spread about the Jews as well.</a:t>
            </a:r>
          </a:p>
        </p:txBody>
      </p:sp>
    </p:spTree>
    <p:extLst>
      <p:ext uri="{BB962C8B-B14F-4D97-AF65-F5344CB8AC3E}">
        <p14:creationId xmlns:p14="http://schemas.microsoft.com/office/powerpoint/2010/main" val="2860441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Evolving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In the sixteenth century, Jews in some Italian and German cities were forced to live in Jewish-only ghettos.</a:t>
            </a:r>
          </a:p>
          <a:p>
            <a:r>
              <a:rPr lang="en-US" dirty="0"/>
              <a:t>Poland, meanwhile, became a haven for Jews expelled from western Europe, and Jews there developed new forms of literature in </a:t>
            </a:r>
            <a:r>
              <a:rPr lang="en-US" b="1" dirty="0"/>
              <a:t>Yiddish</a:t>
            </a:r>
            <a:r>
              <a:rPr lang="en-US" dirty="0"/>
              <a:t>, a distinctive Jewish language based on medieval German.</a:t>
            </a:r>
          </a:p>
        </p:txBody>
      </p:sp>
    </p:spTree>
    <p:extLst>
      <p:ext uri="{BB962C8B-B14F-4D97-AF65-F5344CB8AC3E}">
        <p14:creationId xmlns:p14="http://schemas.microsoft.com/office/powerpoint/2010/main" val="2443965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Evolving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Eventually, Jews came under attack in Poland as well after a revolt against Polish rule.</a:t>
            </a:r>
          </a:p>
          <a:p>
            <a:r>
              <a:rPr lang="en-US" dirty="0"/>
              <a:t>In the face of persecution, many Jews longed for a messiah to save them, and “pseudo-Messiahs” such as </a:t>
            </a:r>
            <a:r>
              <a:rPr lang="en-US" dirty="0" err="1"/>
              <a:t>Shabbetai</a:t>
            </a:r>
            <a:r>
              <a:rPr lang="en-US" dirty="0"/>
              <a:t> </a:t>
            </a:r>
            <a:r>
              <a:rPr lang="en-US" dirty="0" err="1"/>
              <a:t>Tzevi</a:t>
            </a:r>
            <a:r>
              <a:rPr lang="en-US" dirty="0"/>
              <a:t> appeared to take advantage of this dream. However, upon entering the Ottoman Empire and facing death, </a:t>
            </a:r>
            <a:r>
              <a:rPr lang="en-US" dirty="0" err="1"/>
              <a:t>Tzevi</a:t>
            </a:r>
            <a:r>
              <a:rPr lang="en-US" dirty="0"/>
              <a:t> chose to convert to Islam and was given a government position, which shocked his followers.</a:t>
            </a:r>
          </a:p>
        </p:txBody>
      </p:sp>
    </p:spTree>
    <p:extLst>
      <p:ext uri="{BB962C8B-B14F-4D97-AF65-F5344CB8AC3E}">
        <p14:creationId xmlns:p14="http://schemas.microsoft.com/office/powerpoint/2010/main" val="424761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85000" lnSpcReduction="10000"/>
          </a:bodyPr>
          <a:lstStyle/>
          <a:p>
            <a:r>
              <a:rPr lang="en-US" dirty="0"/>
              <a:t>In a religious sense, the term “Israel” refers to all those who answer the call of God and strive to live the teachings of the Torah; some Jews, however, maintain a sense of ethnic identity as Jews but may not be involved in Jewish religious practices.</a:t>
            </a:r>
          </a:p>
          <a:p>
            <a:r>
              <a:rPr lang="en-US" dirty="0"/>
              <a:t>The Jews preserved memories of a homeland in the land of Israel and in exile.</a:t>
            </a:r>
          </a:p>
          <a:p>
            <a:r>
              <a:rPr lang="en-US" dirty="0"/>
              <a:t>After the horrors of the Holocaust, some Jews lobbied for a Jewish State so that Jews would not be persecuted any longer; it gave them the ability to resist anti-Semitism and survive.</a:t>
            </a:r>
          </a:p>
        </p:txBody>
      </p:sp>
    </p:spTree>
    <p:extLst>
      <p:ext uri="{BB962C8B-B14F-4D97-AF65-F5344CB8AC3E}">
        <p14:creationId xmlns:p14="http://schemas.microsoft.com/office/powerpoint/2010/main" val="3068297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Knowledge of Judaism is also essential to understanding the later development of Christianity and Islam, both of which draw from Jewish tradition.</a:t>
            </a:r>
          </a:p>
          <a:p>
            <a:r>
              <a:rPr lang="en-US" dirty="0"/>
              <a:t>Contemporary expressions of Judaism take many forms: Orthodox, Hasidic, Conservative, Reform, and Reconstructionist branches.</a:t>
            </a:r>
          </a:p>
        </p:txBody>
      </p:sp>
    </p:spTree>
    <p:extLst>
      <p:ext uri="{BB962C8B-B14F-4D97-AF65-F5344CB8AC3E}">
        <p14:creationId xmlns:p14="http://schemas.microsoft.com/office/powerpoint/2010/main" val="263466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8.1 Biblical and rabbinic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77500" lnSpcReduction="20000"/>
          </a:bodyPr>
          <a:lstStyle/>
          <a:p>
            <a:r>
              <a:rPr lang="en-US" dirty="0"/>
              <a:t>The Jewish sense of history begins with the </a:t>
            </a:r>
            <a:r>
              <a:rPr lang="en-US" b="1" dirty="0"/>
              <a:t>Tanakh</a:t>
            </a:r>
            <a:r>
              <a:rPr lang="en-US" dirty="0"/>
              <a:t>, the Hebrew Bible. The Hebrew Bible begins with a supreme deity’s creation of the world and details the experiences of the patriarchs, matriarchs, Moses, and the prophets who brought commandments from God to his people.</a:t>
            </a:r>
          </a:p>
          <a:p>
            <a:r>
              <a:rPr lang="en-US" dirty="0"/>
              <a:t>This portion of Jewish history ended roughly at the end of the second century BCE.</a:t>
            </a:r>
          </a:p>
          <a:p>
            <a:r>
              <a:rPr lang="en-US" dirty="0"/>
              <a:t>Jewish history continued with the temples in Jerusalem; after the destruction of the Second Temple in 70 CE, the Jewish people dispersed, finding unity through their teachings and traditional practices, which were eventually compiled into the </a:t>
            </a:r>
            <a:r>
              <a:rPr lang="en-US" b="1" dirty="0"/>
              <a:t>Talmud</a:t>
            </a:r>
            <a:r>
              <a:rPr lang="en-US" dirty="0"/>
              <a:t>.</a:t>
            </a:r>
          </a:p>
        </p:txBody>
      </p:sp>
    </p:spTree>
    <p:extLst>
      <p:ext uri="{BB962C8B-B14F-4D97-AF65-F5344CB8AC3E}">
        <p14:creationId xmlns:p14="http://schemas.microsoft.com/office/powerpoint/2010/main" val="199626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9A9B-2861-4D6D-9027-560FC181978C}"/>
              </a:ext>
            </a:extLst>
          </p:cNvPr>
          <p:cNvSpPr>
            <a:spLocks noGrp="1"/>
          </p:cNvSpPr>
          <p:nvPr>
            <p:ph type="title"/>
          </p:nvPr>
        </p:nvSpPr>
        <p:spPr/>
        <p:txBody>
          <a:bodyPr>
            <a:normAutofit fontScale="90000"/>
          </a:bodyPr>
          <a:lstStyle/>
          <a:p>
            <a:r>
              <a:rPr lang="en-US" dirty="0"/>
              <a:t>8.1   Contrast biblical Judaism with rabbinic Judaism</a:t>
            </a:r>
          </a:p>
        </p:txBody>
      </p:sp>
      <p:sp>
        <p:nvSpPr>
          <p:cNvPr id="3" name="Content Placeholder 2">
            <a:extLst>
              <a:ext uri="{FF2B5EF4-FFF2-40B4-BE49-F238E27FC236}">
                <a16:creationId xmlns:a16="http://schemas.microsoft.com/office/drawing/2014/main" id="{ED61EA6B-A5BF-4B5E-A579-C35C5997FC43}"/>
              </a:ext>
            </a:extLst>
          </p:cNvPr>
          <p:cNvSpPr>
            <a:spLocks noGrp="1"/>
          </p:cNvSpPr>
          <p:nvPr>
            <p:ph idx="1"/>
          </p:nvPr>
        </p:nvSpPr>
        <p:spPr/>
        <p:txBody>
          <a:bodyPr>
            <a:normAutofit/>
          </a:bodyPr>
          <a:lstStyle/>
          <a:p>
            <a:r>
              <a:rPr lang="en-US" dirty="0"/>
              <a:t>Centers of rabbinic Judaism were found in synagogues and study houses, where people worshiped communally, prayed directly to God, and studied the Torah. The rabbis interpreted the Hebrew Scriptures through a process of study known as Midrash, and they formulated an oral law, which was compiled in the Talmud by the sixth century CE.</a:t>
            </a:r>
          </a:p>
        </p:txBody>
      </p:sp>
    </p:spTree>
    <p:extLst>
      <p:ext uri="{BB962C8B-B14F-4D97-AF65-F5344CB8AC3E}">
        <p14:creationId xmlns:p14="http://schemas.microsoft.com/office/powerpoint/2010/main" val="1413408025"/>
      </p:ext>
    </p:extLst>
  </p:cSld>
  <p:clrMapOvr>
    <a:masterClrMapping/>
  </p:clrMapOvr>
  <mc:AlternateContent xmlns:mc="http://schemas.openxmlformats.org/markup-compatibility/2006" xmlns:p14="http://schemas.microsoft.com/office/powerpoint/2010/main">
    <mc:Choice Requires="p14">
      <p:transition spd="slow" p14:dur="2000" advTm="12990"/>
    </mc:Choice>
    <mc:Fallback xmlns="">
      <p:transition spd="slow" advTm="12990"/>
    </mc:Fallback>
  </mc:AlternateContent>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Beebe8e_PPT_master</Template>
  <TotalTime>8386</TotalTime>
  <Words>3196</Words>
  <Application>Microsoft Office PowerPoint</Application>
  <PresentationFormat>On-screen Show (4:3)</PresentationFormat>
  <Paragraphs>185</Paragraphs>
  <Slides>55</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55</vt:i4>
      </vt:variant>
    </vt:vector>
  </HeadingPairs>
  <TitlesOfParts>
    <vt:vector size="60" baseType="lpstr">
      <vt:lpstr>Arial</vt:lpstr>
      <vt:lpstr>Calibri</vt:lpstr>
      <vt:lpstr>Verdana</vt:lpstr>
      <vt:lpstr>Beebe8e_PPT_master</vt:lpstr>
      <vt:lpstr>Office Theme</vt:lpstr>
      <vt:lpstr>PowerPoint Presentation</vt:lpstr>
      <vt:lpstr>Learning Objectives (1 of 2)</vt:lpstr>
      <vt:lpstr>Learning Objectives (2 of 2)</vt:lpstr>
      <vt:lpstr>PowerPoint Presentation</vt:lpstr>
      <vt:lpstr>Introduction</vt:lpstr>
      <vt:lpstr>Introduction</vt:lpstr>
      <vt:lpstr>Introduction</vt:lpstr>
      <vt:lpstr>8.1 Biblical and rabbinic Judaism</vt:lpstr>
      <vt:lpstr>8.1   Contrast biblical Judaism with rabbinic Judaism</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Biblical stories</vt:lpstr>
      <vt:lpstr>8.1 Return to Jerusalem</vt:lpstr>
      <vt:lpstr>8.1 Return to Jerusalem</vt:lpstr>
      <vt:lpstr>8.1 Return to Jerusalem</vt:lpstr>
      <vt:lpstr>8.1 Return to Jerusalem</vt:lpstr>
      <vt:lpstr>8.1 Return to Jerusalem</vt:lpstr>
      <vt:lpstr>8.1 Three sects formed under the Hasmonean king:</vt:lpstr>
      <vt:lpstr>8.1 Introduction</vt:lpstr>
      <vt:lpstr>8.1 Introduction</vt:lpstr>
      <vt:lpstr>8.1 Introduction</vt:lpstr>
      <vt:lpstr>8.1 Rabbinic Judaism</vt:lpstr>
      <vt:lpstr>8.1 Rabbinic Judaism</vt:lpstr>
      <vt:lpstr>8.1 Rabbinic Judaism</vt:lpstr>
      <vt:lpstr>8.1 Rabbinic Judaism</vt:lpstr>
      <vt:lpstr>8.1 Rabbinic Judaism</vt:lpstr>
      <vt:lpstr>8.1 Rabbinic Judaism</vt:lpstr>
      <vt:lpstr>8.1 Rabbinic Judaism</vt:lpstr>
      <vt:lpstr>8.1 Biblical stories</vt:lpstr>
      <vt:lpstr>8.2 Evolving Judaism</vt:lpstr>
      <vt:lpstr>8.2 Evolving Judaism</vt:lpstr>
      <vt:lpstr>8.2 Evolving Judaism</vt:lpstr>
      <vt:lpstr>8.2 Evolving Judaism</vt:lpstr>
      <vt:lpstr>8.2 Evolving Judaism</vt:lpstr>
      <vt:lpstr>8.2 Evolving Judaism</vt:lpstr>
      <vt:lpstr>8.2 Evolving Judaism</vt:lpstr>
      <vt:lpstr>8.2 Evolving Judaism</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343</cp:revision>
  <dcterms:created xsi:type="dcterms:W3CDTF">2015-09-18T14:54:36Z</dcterms:created>
  <dcterms:modified xsi:type="dcterms:W3CDTF">2024-02-26T15:38:29Z</dcterms:modified>
</cp:coreProperties>
</file>