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61"/>
  </p:notesMasterIdLst>
  <p:sldIdLst>
    <p:sldId id="257" r:id="rId6"/>
    <p:sldId id="256" r:id="rId7"/>
    <p:sldId id="302" r:id="rId8"/>
    <p:sldId id="259" r:id="rId9"/>
    <p:sldId id="378"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 id="391" r:id="rId23"/>
    <p:sldId id="392" r:id="rId24"/>
    <p:sldId id="393" r:id="rId25"/>
    <p:sldId id="394" r:id="rId26"/>
    <p:sldId id="395" r:id="rId27"/>
    <p:sldId id="396" r:id="rId28"/>
    <p:sldId id="397" r:id="rId29"/>
    <p:sldId id="398" r:id="rId30"/>
    <p:sldId id="399" r:id="rId31"/>
    <p:sldId id="400" r:id="rId32"/>
    <p:sldId id="401" r:id="rId33"/>
    <p:sldId id="402" r:id="rId34"/>
    <p:sldId id="403" r:id="rId35"/>
    <p:sldId id="404" r:id="rId36"/>
    <p:sldId id="405" r:id="rId37"/>
    <p:sldId id="406" r:id="rId38"/>
    <p:sldId id="407" r:id="rId39"/>
    <p:sldId id="408" r:id="rId40"/>
    <p:sldId id="409" r:id="rId41"/>
    <p:sldId id="410" r:id="rId42"/>
    <p:sldId id="411" r:id="rId43"/>
    <p:sldId id="412" r:id="rId44"/>
    <p:sldId id="413" r:id="rId45"/>
    <p:sldId id="414" r:id="rId46"/>
    <p:sldId id="415" r:id="rId47"/>
    <p:sldId id="416" r:id="rId48"/>
    <p:sldId id="417" r:id="rId49"/>
    <p:sldId id="418" r:id="rId50"/>
    <p:sldId id="419" r:id="rId51"/>
    <p:sldId id="420" r:id="rId52"/>
    <p:sldId id="421" r:id="rId53"/>
    <p:sldId id="422" r:id="rId54"/>
    <p:sldId id="423" r:id="rId55"/>
    <p:sldId id="424" r:id="rId56"/>
    <p:sldId id="425" r:id="rId57"/>
    <p:sldId id="426" r:id="rId58"/>
    <p:sldId id="427" r:id="rId59"/>
    <p:sldId id="428"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084" autoAdjust="0"/>
    <p:restoredTop sz="70477" autoAdjust="0"/>
  </p:normalViewPr>
  <p:slideViewPr>
    <p:cSldViewPr>
      <p:cViewPr varScale="1">
        <p:scale>
          <a:sx n="59" d="100"/>
          <a:sy n="59" d="100"/>
        </p:scale>
        <p:origin x="1666" y="3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61"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C2BBA2E-79BA-BA41-8D10-5A33F2CBBD77}" type="datetimeFigureOut">
              <a:rPr lang="en-US" smtClean="0"/>
              <a:t>2/26/2024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DFC774-9651-124E-92C8-AF35A15CD53D}" type="slidenum">
              <a:rPr lang="en-US" smtClean="0"/>
              <a:t>‹#›</a:t>
            </a:fld>
            <a:endParaRPr lang="en-US"/>
          </a:p>
        </p:txBody>
      </p:sp>
    </p:spTree>
    <p:extLst>
      <p:ext uri="{BB962C8B-B14F-4D97-AF65-F5344CB8AC3E}">
        <p14:creationId xmlns:p14="http://schemas.microsoft.com/office/powerpoint/2010/main" val="336659716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1</a:t>
            </a:fld>
            <a:endParaRPr lang="en-US"/>
          </a:p>
        </p:txBody>
      </p:sp>
    </p:spTree>
    <p:extLst>
      <p:ext uri="{BB962C8B-B14F-4D97-AF65-F5344CB8AC3E}">
        <p14:creationId xmlns:p14="http://schemas.microsoft.com/office/powerpoint/2010/main" val="267286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Eli Epstein, interviewed March 2, 2009.</a:t>
            </a:r>
            <a:endParaRPr lang="en-US" dirty="0"/>
          </a:p>
        </p:txBody>
      </p:sp>
      <p:sp>
        <p:nvSpPr>
          <p:cNvPr id="4" name="Slide Number Placeholder 3"/>
          <p:cNvSpPr>
            <a:spLocks noGrp="1"/>
          </p:cNvSpPr>
          <p:nvPr>
            <p:ph type="sldNum" sz="quarter" idx="10"/>
          </p:nvPr>
        </p:nvSpPr>
        <p:spPr/>
        <p:txBody>
          <a:bodyPr/>
          <a:lstStyle/>
          <a:p>
            <a:fld id="{F6DFC774-9651-124E-92C8-AF35A15CD53D}" type="slidenum">
              <a:rPr lang="en-US" smtClean="0"/>
              <a:t>4</a:t>
            </a:fld>
            <a:endParaRPr lang="en-US"/>
          </a:p>
        </p:txBody>
      </p:sp>
    </p:spTree>
    <p:extLst>
      <p:ext uri="{BB962C8B-B14F-4D97-AF65-F5344CB8AC3E}">
        <p14:creationId xmlns:p14="http://schemas.microsoft.com/office/powerpoint/2010/main" val="42273334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3"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44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4"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5800" y="1600200"/>
            <a:ext cx="3485658" cy="4514640"/>
          </a:xfrm>
          <a:prstGeom prst="rect">
            <a:avLst/>
          </a:prstGeom>
        </p:spPr>
      </p:pic>
    </p:spTree>
    <p:extLst>
      <p:ext uri="{BB962C8B-B14F-4D97-AF65-F5344CB8AC3E}">
        <p14:creationId xmlns:p14="http://schemas.microsoft.com/office/powerpoint/2010/main" val="380605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25509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414019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678048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57184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90677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3758911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64310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7EA71BB-F166-457D-824C-4683A02A486E}" type="datetimeFigureOut">
              <a:rPr lang="en-US" smtClean="0"/>
              <a:t>2/26/2024</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4A28207B-0906-41D1-A0F3-2D9ADD17E136}" type="slidenum">
              <a:rPr lang="en-US" smtClean="0"/>
              <a:t>‹#›</a:t>
            </a:fld>
            <a:endParaRPr lang="en-US"/>
          </a:p>
        </p:txBody>
      </p:sp>
    </p:spTree>
    <p:extLst>
      <p:ext uri="{BB962C8B-B14F-4D97-AF65-F5344CB8AC3E}">
        <p14:creationId xmlns:p14="http://schemas.microsoft.com/office/powerpoint/2010/main" val="29421055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image" Target="../media/image2.emf"/><Relationship Id="rId4" Type="http://schemas.openxmlformats.org/officeDocument/2006/relationships/slideLayout" Target="../slideLayouts/slideLayout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76998"/>
            <a:ext cx="9137650" cy="457202"/>
            <a:chOff x="0" y="6511923"/>
            <a:chExt cx="9137650" cy="430215"/>
          </a:xfrm>
          <a:solidFill>
            <a:schemeClr val="bg2">
              <a:lumMod val="25000"/>
            </a:schemeClr>
          </a:solidFill>
        </p:grpSpPr>
        <p:pic>
          <p:nvPicPr>
            <p:cNvPr id="8" name="Always Learning Logo" descr="Pearson: Always Learning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black">
            <a:xfrm>
              <a:off x="0" y="6511926"/>
              <a:ext cx="1660525" cy="430212"/>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pic>
          <p:nvPicPr>
            <p:cNvPr id="9" name="Pearson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10" name="Copyright" descr="Copyright 2015, 2012, 2009"/>
            <p:cNvSpPr txBox="1">
              <a:spLocks noChangeArrowheads="1"/>
            </p:cNvSpPr>
            <p:nvPr/>
          </p:nvSpPr>
          <p:spPr bwMode="auto">
            <a:xfrm>
              <a:off x="1566068" y="6511923"/>
              <a:ext cx="6130132"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ctr">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
        <p:nvSpPr>
          <p:cNvPr id="13" name="Title 10"/>
          <p:cNvSpPr txBox="1">
            <a:spLocks/>
          </p:cNvSpPr>
          <p:nvPr/>
        </p:nvSpPr>
        <p:spPr>
          <a:xfrm>
            <a:off x="457200" y="215372"/>
            <a:ext cx="8229600" cy="601058"/>
          </a:xfrm>
          <a:prstGeom prst="rect">
            <a:avLst/>
          </a:prstGeom>
        </p:spPr>
        <p:txBody>
          <a:bodyPr anchor="t"/>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4400" dirty="0">
                <a:solidFill>
                  <a:schemeClr val="bg1"/>
                </a:solidFill>
              </a:rPr>
              <a:t>Living Religions</a:t>
            </a:r>
            <a:endParaRPr lang="en-US" sz="2000" dirty="0">
              <a:solidFill>
                <a:schemeClr val="bg1"/>
              </a:solidFill>
            </a:endParaRPr>
          </a:p>
        </p:txBody>
      </p:sp>
      <p:sp>
        <p:nvSpPr>
          <p:cNvPr id="14" name="Text Placeholder 6"/>
          <p:cNvSpPr txBox="1">
            <a:spLocks/>
          </p:cNvSpPr>
          <p:nvPr/>
        </p:nvSpPr>
        <p:spPr>
          <a:xfrm>
            <a:off x="457200" y="816430"/>
            <a:ext cx="8229600" cy="478970"/>
          </a:xfrm>
          <a:prstGeom prst="rect">
            <a:avLst/>
          </a:prstGeom>
        </p:spPr>
        <p:txBody>
          <a:bodyPr>
            <a:noAutofit/>
          </a:bodyPr>
          <a:lstStyle>
            <a:lvl1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1pPr>
            <a:lvl2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2pPr>
            <a:lvl3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3pPr>
            <a:lvl4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4pPr>
            <a:lvl5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5pPr>
            <a:lvl6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6pPr>
            <a:lvl7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7pPr>
            <a:lvl8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8pPr>
            <a:lvl9pPr marL="0" indent="0" algn="l" defTabSz="914400" rtl="0" eaLnBrk="1" latinLnBrk="0" hangingPunct="1">
              <a:spcBef>
                <a:spcPts val="0"/>
              </a:spcBef>
              <a:buFont typeface="Arial" panose="020B0604020202020204" pitchFamily="34" charset="0"/>
              <a:buNone/>
              <a:defRPr sz="2400" kern="1200">
                <a:solidFill>
                  <a:schemeClr val="bg1"/>
                </a:solidFill>
                <a:latin typeface="+mn-lt"/>
                <a:ea typeface="+mn-ea"/>
                <a:cs typeface="+mn-cs"/>
              </a:defRPr>
            </a:lvl9pPr>
          </a:lstStyle>
          <a:p>
            <a:r>
              <a:rPr lang="en-US" sz="2400" dirty="0">
                <a:solidFill>
                  <a:schemeClr val="bg1"/>
                </a:solidFill>
              </a:rPr>
              <a:t>Tenth Edition</a:t>
            </a:r>
            <a:endParaRPr lang="en-US" dirty="0"/>
          </a:p>
        </p:txBody>
      </p:sp>
    </p:spTree>
    <p:extLst>
      <p:ext uri="{BB962C8B-B14F-4D97-AF65-F5344CB8AC3E}">
        <p14:creationId xmlns:p14="http://schemas.microsoft.com/office/powerpoint/2010/main" val="3671177032"/>
      </p:ext>
    </p:extLst>
  </p:cSld>
  <p:clrMap bg1="lt1" tx1="dk1" bg2="lt2" tx2="dk2" accent1="accent1" accent2="accent2" accent3="accent3" accent4="accent4" accent5="accent5" accent6="accent6" hlink="hlink" folHlink="folHlink"/>
  <p:sldLayoutIdLst>
    <p:sldLayoutId id="2147483672"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bwMode="white">
          <a:xfrm>
            <a:off x="0" y="0"/>
            <a:ext cx="9144000" cy="1371600"/>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oup 6"/>
          <p:cNvGrpSpPr/>
          <p:nvPr/>
        </p:nvGrpSpPr>
        <p:grpSpPr>
          <a:xfrm>
            <a:off x="0" y="6400800"/>
            <a:ext cx="9144000" cy="457200"/>
            <a:chOff x="0" y="6511925"/>
            <a:chExt cx="9137650" cy="430213"/>
          </a:xfrm>
          <a:solidFill>
            <a:schemeClr val="bg2">
              <a:lumMod val="25000"/>
            </a:schemeClr>
          </a:solidFill>
        </p:grpSpPr>
        <p:pic>
          <p:nvPicPr>
            <p:cNvPr id="8" name="Pearson Logo"/>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black">
            <a:xfrm>
              <a:off x="7696200" y="6511925"/>
              <a:ext cx="1441450" cy="430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pic>
        <p:sp>
          <p:nvSpPr>
            <p:cNvPr id="9" name="Copyright" descr="Copyright 2015, 2012, 2009"/>
            <p:cNvSpPr txBox="1">
              <a:spLocks noChangeArrowheads="1"/>
            </p:cNvSpPr>
            <p:nvPr/>
          </p:nvSpPr>
          <p:spPr bwMode="auto">
            <a:xfrm>
              <a:off x="0" y="6511926"/>
              <a:ext cx="7696200" cy="430212"/>
            </a:xfrm>
            <a:prstGeom prst="rect">
              <a:avLst/>
            </a:prstGeom>
            <a:grpFill/>
            <a:ln w="9525">
              <a:noFill/>
              <a:miter lim="800000"/>
              <a:headEnd/>
              <a:tailEnd/>
            </a:ln>
          </p:spPr>
          <p:txBody>
            <a:bodyPr lIns="0" tIns="0" rIns="0" bIns="0" anchor="ctr"/>
            <a:lstStyle>
              <a:lvl1pPr eaLnBrk="0" hangingPunct="0">
                <a:defRPr sz="2400">
                  <a:solidFill>
                    <a:schemeClr val="tx1"/>
                  </a:solidFill>
                  <a:latin typeface="Arial" panose="020B0604020202020204" pitchFamily="34" charset="0"/>
                </a:defRPr>
              </a:lvl1pPr>
              <a:lvl2pPr marL="37931725" indent="-37474525" eaLnBrk="0" hangingPunct="0">
                <a:defRPr sz="2400">
                  <a:solidFill>
                    <a:schemeClr val="tx1"/>
                  </a:solidFill>
                  <a:latin typeface="Arial" panose="020B0604020202020204" pitchFamily="34" charset="0"/>
                </a:defRPr>
              </a:lvl2pPr>
              <a:lvl3pPr eaLnBrk="0" hangingPunct="0">
                <a:defRPr sz="2400">
                  <a:solidFill>
                    <a:schemeClr val="tx1"/>
                  </a:solidFill>
                  <a:latin typeface="Arial" panose="020B0604020202020204" pitchFamily="34" charset="0"/>
                </a:defRPr>
              </a:lvl3pPr>
              <a:lvl4pPr eaLnBrk="0" hangingPunct="0">
                <a:defRPr sz="2400">
                  <a:solidFill>
                    <a:schemeClr val="tx1"/>
                  </a:solidFill>
                  <a:latin typeface="Arial" panose="020B0604020202020204" pitchFamily="34" charset="0"/>
                </a:defRPr>
              </a:lvl4pPr>
              <a:lvl5pPr eaLnBrk="0" hangingPunct="0">
                <a:defRPr sz="2400">
                  <a:solidFill>
                    <a:schemeClr val="tx1"/>
                  </a:solidFill>
                  <a:latin typeface="Arial" panose="020B0604020202020204" pitchFamily="34" charset="0"/>
                </a:defRPr>
              </a:lvl5pPr>
              <a:lvl6pPr marL="457200" eaLnBrk="0" fontAlgn="base" hangingPunct="0">
                <a:spcBef>
                  <a:spcPct val="0"/>
                </a:spcBef>
                <a:spcAft>
                  <a:spcPct val="0"/>
                </a:spcAft>
                <a:defRPr sz="2400">
                  <a:solidFill>
                    <a:schemeClr val="tx1"/>
                  </a:solidFill>
                  <a:latin typeface="Arial" panose="020B0604020202020204" pitchFamily="34" charset="0"/>
                </a:defRPr>
              </a:lvl6pPr>
              <a:lvl7pPr marL="914400" eaLnBrk="0" fontAlgn="base" hangingPunct="0">
                <a:spcBef>
                  <a:spcPct val="0"/>
                </a:spcBef>
                <a:spcAft>
                  <a:spcPct val="0"/>
                </a:spcAft>
                <a:defRPr sz="2400">
                  <a:solidFill>
                    <a:schemeClr val="tx1"/>
                  </a:solidFill>
                  <a:latin typeface="Arial" panose="020B0604020202020204" pitchFamily="34" charset="0"/>
                </a:defRPr>
              </a:lvl7pPr>
              <a:lvl8pPr marL="1371600" eaLnBrk="0" fontAlgn="base" hangingPunct="0">
                <a:spcBef>
                  <a:spcPct val="0"/>
                </a:spcBef>
                <a:spcAft>
                  <a:spcPct val="0"/>
                </a:spcAft>
                <a:defRPr sz="2400">
                  <a:solidFill>
                    <a:schemeClr val="tx1"/>
                  </a:solidFill>
                  <a:latin typeface="Arial" panose="020B0604020202020204" pitchFamily="34" charset="0"/>
                </a:defRPr>
              </a:lvl8pPr>
              <a:lvl9pPr marL="1828800" eaLnBrk="0" fontAlgn="base" hangingPunct="0">
                <a:spcBef>
                  <a:spcPct val="0"/>
                </a:spcBef>
                <a:spcAft>
                  <a:spcPct val="0"/>
                </a:spcAft>
                <a:defRPr sz="2400">
                  <a:solidFill>
                    <a:schemeClr val="tx1"/>
                  </a:solidFill>
                  <a:latin typeface="Arial" panose="020B0604020202020204" pitchFamily="34" charset="0"/>
                </a:defRPr>
              </a:lvl9pPr>
            </a:lstStyle>
            <a:p>
              <a:pPr algn="l">
                <a:defRPr/>
              </a:pP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    Copyright © 2017,</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2014, 2011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Pearson Education, Inc. or its affiliates.</a:t>
              </a:r>
              <a:r>
                <a:rPr lang="en-US" altLang="en-US" sz="900" b="0" baseline="0" dirty="0">
                  <a:solidFill>
                    <a:schemeClr val="bg1"/>
                  </a:solidFill>
                  <a:latin typeface="Verdana" panose="020B0604030504040204" pitchFamily="34" charset="0"/>
                  <a:ea typeface="Verdana" panose="020B0604030504040204" pitchFamily="34" charset="0"/>
                  <a:cs typeface="Verdana" panose="020B0604030504040204" pitchFamily="34" charset="0"/>
                </a:rPr>
                <a:t> </a:t>
              </a:r>
              <a:r>
                <a:rPr lang="en-US" altLang="en-US" sz="900" b="0" dirty="0">
                  <a:solidFill>
                    <a:schemeClr val="bg1"/>
                  </a:solidFill>
                  <a:latin typeface="Verdana" panose="020B0604030504040204" pitchFamily="34" charset="0"/>
                  <a:ea typeface="Verdana" panose="020B0604030504040204" pitchFamily="34" charset="0"/>
                  <a:cs typeface="Verdana" panose="020B0604030504040204" pitchFamily="34" charset="0"/>
                </a:rPr>
                <a:t>All rights reserved.</a:t>
              </a:r>
            </a:p>
          </p:txBody>
        </p:sp>
      </p:grpSp>
    </p:spTree>
    <p:extLst>
      <p:ext uri="{BB962C8B-B14F-4D97-AF65-F5344CB8AC3E}">
        <p14:creationId xmlns:p14="http://schemas.microsoft.com/office/powerpoint/2010/main" val="3622156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ctr"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US" dirty="0"/>
              <a:t>Chapter 8</a:t>
            </a:r>
          </a:p>
        </p:txBody>
      </p:sp>
      <p:sp>
        <p:nvSpPr>
          <p:cNvPr id="3" name="Text Placeholder 2"/>
          <p:cNvSpPr>
            <a:spLocks noGrp="1"/>
          </p:cNvSpPr>
          <p:nvPr>
            <p:ph type="body" sz="quarter" idx="15"/>
          </p:nvPr>
        </p:nvSpPr>
        <p:spPr/>
        <p:txBody>
          <a:bodyPr/>
          <a:lstStyle/>
          <a:p>
            <a:r>
              <a:rPr lang="en-US"/>
              <a:t>Judaism II</a:t>
            </a:r>
            <a:endParaRPr lang="en-US" dirty="0"/>
          </a:p>
        </p:txBody>
      </p:sp>
    </p:spTree>
    <p:extLst>
      <p:ext uri="{BB962C8B-B14F-4D97-AF65-F5344CB8AC3E}">
        <p14:creationId xmlns:p14="http://schemas.microsoft.com/office/powerpoint/2010/main" val="2436185768"/>
      </p:ext>
    </p:extLst>
  </p:cSld>
  <p:clrMapOvr>
    <a:masterClrMapping/>
  </p:clrMapOvr>
  <mc:AlternateContent xmlns:mc="http://schemas.openxmlformats.org/markup-compatibility/2006" xmlns:p14="http://schemas.microsoft.com/office/powerpoint/2010/main">
    <mc:Choice Requires="p14">
      <p:transition spd="slow" p14:dur="2000" advTm="3695"/>
    </mc:Choice>
    <mc:Fallback xmlns="">
      <p:transition spd="slow" advTm="369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Judaism and modernity</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20000"/>
          </a:bodyPr>
          <a:lstStyle/>
          <a:p>
            <a:r>
              <a:rPr lang="en-US" dirty="0"/>
              <a:t>Moses Mendelssohn, an eighteenth-century German Jew and “father of the </a:t>
            </a:r>
            <a:r>
              <a:rPr lang="en-US" b="1" dirty="0"/>
              <a:t>Haskalah</a:t>
            </a:r>
            <a:r>
              <a:rPr lang="en-US" dirty="0"/>
              <a:t> (reason),” adopted the Enlightenment ideal of the universalism of humanity, and sought to integrate Jews more fully into European culture while deemphasizing the Talmud.</a:t>
            </a:r>
          </a:p>
          <a:p>
            <a:r>
              <a:rPr lang="en-US" dirty="0"/>
              <a:t>Critics of this trend, such as Moses </a:t>
            </a:r>
            <a:r>
              <a:rPr lang="en-US" dirty="0" err="1"/>
              <a:t>Sofer</a:t>
            </a:r>
            <a:r>
              <a:rPr lang="en-US" dirty="0"/>
              <a:t>, argued that Jews must maintain their traditional rituals and segregate themselves from non-Jewish secular culture. This position came to be known as </a:t>
            </a:r>
            <a:r>
              <a:rPr lang="en-US" b="1" dirty="0"/>
              <a:t>Orthodox Judaism</a:t>
            </a:r>
            <a:r>
              <a:rPr lang="en-US" dirty="0"/>
              <a:t>.</a:t>
            </a:r>
          </a:p>
        </p:txBody>
      </p:sp>
    </p:spTree>
    <p:extLst>
      <p:ext uri="{BB962C8B-B14F-4D97-AF65-F5344CB8AC3E}">
        <p14:creationId xmlns:p14="http://schemas.microsoft.com/office/powerpoint/2010/main" val="1688235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Judaism and modernity</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Meanwhile, those inspired by thinkers such as Mendelssohn spawned what became known as </a:t>
            </a:r>
            <a:r>
              <a:rPr lang="en-US" b="1" dirty="0"/>
              <a:t>Reform Judaism</a:t>
            </a:r>
            <a:r>
              <a:rPr lang="en-US" dirty="0"/>
              <a:t>, which revised traditional references to a return to Israel, changed some liturgies from </a:t>
            </a:r>
            <a:r>
              <a:rPr lang="en-US" b="1" dirty="0"/>
              <a:t>Hebrew</a:t>
            </a:r>
            <a:r>
              <a:rPr lang="en-US" dirty="0"/>
              <a:t> to the </a:t>
            </a:r>
            <a:r>
              <a:rPr lang="en-US" b="1" dirty="0"/>
              <a:t>vernacular</a:t>
            </a:r>
            <a:r>
              <a:rPr lang="en-US" dirty="0"/>
              <a:t> and envisioned Judaism as changing with the times, its followers loyal citizens of the nations in which they lived.</a:t>
            </a:r>
          </a:p>
        </p:txBody>
      </p:sp>
    </p:spTree>
    <p:extLst>
      <p:ext uri="{BB962C8B-B14F-4D97-AF65-F5344CB8AC3E}">
        <p14:creationId xmlns:p14="http://schemas.microsoft.com/office/powerpoint/2010/main" val="3118288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Judaism and modernity</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endParaRPr lang="en-US" dirty="0"/>
          </a:p>
          <a:p>
            <a:r>
              <a:rPr lang="en-US" dirty="0"/>
              <a:t>In the mid-nineteenth century, Jews began immigrating to the United States. Today the United States has the largest Jewish population of the world; it is a highly diverse population.</a:t>
            </a:r>
          </a:p>
        </p:txBody>
      </p:sp>
    </p:spTree>
    <p:extLst>
      <p:ext uri="{BB962C8B-B14F-4D97-AF65-F5344CB8AC3E}">
        <p14:creationId xmlns:p14="http://schemas.microsoft.com/office/powerpoint/2010/main" val="2362598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The Holocaust</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lnSpcReduction="10000"/>
          </a:bodyPr>
          <a:lstStyle/>
          <a:p>
            <a:r>
              <a:rPr lang="en-US" dirty="0"/>
              <a:t>The Holocaust is, for many Jews, the defining event of the twentieth century.</a:t>
            </a:r>
          </a:p>
          <a:p>
            <a:r>
              <a:rPr lang="en-US" dirty="0"/>
              <a:t>Centuries of anti-Semitism in various forms (such as </a:t>
            </a:r>
            <a:r>
              <a:rPr lang="en-US" b="1" dirty="0"/>
              <a:t>pogroms</a:t>
            </a:r>
            <a:r>
              <a:rPr lang="en-US" dirty="0"/>
              <a:t> in nineteenth-century eastern Europe and Russia) came to horrible fruition in the murder of nearly six million European Jews under Nazi leadership, half the Jewish population of Europe, and more than a third of the world’s Jewish population.</a:t>
            </a:r>
          </a:p>
        </p:txBody>
      </p:sp>
    </p:spTree>
    <p:extLst>
      <p:ext uri="{BB962C8B-B14F-4D97-AF65-F5344CB8AC3E}">
        <p14:creationId xmlns:p14="http://schemas.microsoft.com/office/powerpoint/2010/main" val="3372004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The Holocaust</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 Nazis sought the “Final Solution” or total extermination of all the Jews in Europe.</a:t>
            </a:r>
          </a:p>
          <a:p>
            <a:r>
              <a:rPr lang="en-US" dirty="0"/>
              <a:t>Although some governments and individuals sought to protect Jews, many historians believe that free Allied countries should have offered greater resistance to Hitler’s genocidal actions.</a:t>
            </a:r>
          </a:p>
        </p:txBody>
      </p:sp>
    </p:spTree>
    <p:extLst>
      <p:ext uri="{BB962C8B-B14F-4D97-AF65-F5344CB8AC3E}">
        <p14:creationId xmlns:p14="http://schemas.microsoft.com/office/powerpoint/2010/main" val="3190461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The Holocaust</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 Holocaust presents a daunting theological challenge to Jewish thinkers, for how could a caring God have allowed the Holocaust to happen? </a:t>
            </a:r>
          </a:p>
          <a:p>
            <a:r>
              <a:rPr lang="en-US" dirty="0"/>
              <a:t>Elie Wiesel questioned how anyone could bless such a god and has sought to bring attention to genocidal actions taken against other minority groups.</a:t>
            </a:r>
          </a:p>
        </p:txBody>
      </p:sp>
    </p:spTree>
    <p:extLst>
      <p:ext uri="{BB962C8B-B14F-4D97-AF65-F5344CB8AC3E}">
        <p14:creationId xmlns:p14="http://schemas.microsoft.com/office/powerpoint/2010/main" val="2403376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fontScale="90000"/>
          </a:bodyPr>
          <a:lstStyle/>
          <a:p>
            <a:r>
              <a:rPr lang="en-US" dirty="0"/>
              <a:t>8.2 Zionism and contemporary Israel</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b="1" dirty="0"/>
              <a:t>Zionism</a:t>
            </a:r>
            <a:r>
              <a:rPr lang="en-US" dirty="0"/>
              <a:t>, which has deep roots in Jewish tradition, is a movement dedicated to establishing a Jewish state in the biblical land of Israel.</a:t>
            </a:r>
          </a:p>
          <a:p>
            <a:r>
              <a:rPr lang="en-US" dirty="0"/>
              <a:t>Political Zionism, led by journalist Theodor Herzl, developed in reaction to late nineteenth-century European anti-Semitism.</a:t>
            </a:r>
          </a:p>
          <a:p>
            <a:r>
              <a:rPr lang="en-US" dirty="0"/>
              <a:t>The 1917 Balfour Declaration stated Britain’s support for limited Jewish settlement in Palestine at the end of World War I.</a:t>
            </a:r>
          </a:p>
        </p:txBody>
      </p:sp>
    </p:spTree>
    <p:extLst>
      <p:ext uri="{BB962C8B-B14F-4D97-AF65-F5344CB8AC3E}">
        <p14:creationId xmlns:p14="http://schemas.microsoft.com/office/powerpoint/2010/main" val="1940062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fontScale="90000"/>
          </a:bodyPr>
          <a:lstStyle/>
          <a:p>
            <a:r>
              <a:rPr lang="en-US" dirty="0"/>
              <a:t>8.2 Zionism and contemporary Israel</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Most Reform Jews did not initially support the Zionist movement and believed it to be their mission to live among the Gentiles.</a:t>
            </a:r>
          </a:p>
          <a:p>
            <a:r>
              <a:rPr lang="en-US" dirty="0"/>
              <a:t>A 1947 United Nations decision partitioned Palestine into two areas, one governed by Jews, the other by Arabs, with Jerusalem an international zone.</a:t>
            </a:r>
          </a:p>
        </p:txBody>
      </p:sp>
    </p:spTree>
    <p:extLst>
      <p:ext uri="{BB962C8B-B14F-4D97-AF65-F5344CB8AC3E}">
        <p14:creationId xmlns:p14="http://schemas.microsoft.com/office/powerpoint/2010/main" val="3644463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fontScale="90000"/>
          </a:bodyPr>
          <a:lstStyle/>
          <a:p>
            <a:r>
              <a:rPr lang="en-US" dirty="0"/>
              <a:t>8.2 Zionism and contemporary Israel</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In 1948, Israel declared itself an independent state and soon came under attack.</a:t>
            </a:r>
          </a:p>
          <a:p>
            <a:r>
              <a:rPr lang="en-US" dirty="0"/>
              <a:t>Conflict with neighboring countries has continued (e.g., the 1967 Six-Day War; 1973 attack by Egypt and Syria); conflict with Palestinians is especially acute.</a:t>
            </a:r>
          </a:p>
          <a:p>
            <a:r>
              <a:rPr lang="en-US" dirty="0"/>
              <a:t>There are tensions within Jewish Israel due to the diverse origins of the population.</a:t>
            </a:r>
          </a:p>
        </p:txBody>
      </p:sp>
    </p:spTree>
    <p:extLst>
      <p:ext uri="{BB962C8B-B14F-4D97-AF65-F5344CB8AC3E}">
        <p14:creationId xmlns:p14="http://schemas.microsoft.com/office/powerpoint/2010/main" val="312781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fontScale="90000"/>
          </a:bodyPr>
          <a:lstStyle/>
          <a:p>
            <a:r>
              <a:rPr lang="en-US" dirty="0"/>
              <a:t>8.2 Zionism and contemporary Israel</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Some ultra-Orthodox leaders reject converts to Conservative and Reform Judaism; there are differing views about the Palestinian situation as well.</a:t>
            </a:r>
          </a:p>
          <a:p>
            <a:r>
              <a:rPr lang="en-US" dirty="0"/>
              <a:t>The 1950 Law of Return grants automatic Israeli citizenship to any Jew, and immigration continues.</a:t>
            </a:r>
          </a:p>
        </p:txBody>
      </p:sp>
    </p:spTree>
    <p:extLst>
      <p:ext uri="{BB962C8B-B14F-4D97-AF65-F5344CB8AC3E}">
        <p14:creationId xmlns:p14="http://schemas.microsoft.com/office/powerpoint/2010/main" val="382985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(1 of 2)</a:t>
            </a:r>
          </a:p>
        </p:txBody>
      </p:sp>
      <p:sp>
        <p:nvSpPr>
          <p:cNvPr id="5" name="Content Placeholder 4"/>
          <p:cNvSpPr>
            <a:spLocks noGrp="1"/>
          </p:cNvSpPr>
          <p:nvPr>
            <p:ph idx="1"/>
          </p:nvPr>
        </p:nvSpPr>
        <p:spPr>
          <a:xfrm>
            <a:off x="457200" y="1600200"/>
            <a:ext cx="8229600" cy="4800600"/>
          </a:xfrm>
        </p:spPr>
        <p:txBody>
          <a:bodyPr>
            <a:normAutofit/>
          </a:bodyPr>
          <a:lstStyle/>
          <a:p>
            <a:pPr marL="0" indent="0">
              <a:buNone/>
            </a:pPr>
            <a:r>
              <a:rPr lang="da-DK" dirty="0"/>
              <a:t>8.1 </a:t>
            </a:r>
            <a:r>
              <a:rPr lang="en-US" dirty="0"/>
              <a:t>Contrast biblical Judaism with rabbinic Judaism.</a:t>
            </a:r>
          </a:p>
          <a:p>
            <a:pPr marL="0" indent="0">
              <a:buNone/>
            </a:pPr>
            <a:r>
              <a:rPr lang="en-US" b="1" dirty="0"/>
              <a:t>8.2</a:t>
            </a:r>
            <a:r>
              <a:rPr lang="en-US" dirty="0"/>
              <a:t> Examine the role the European Enlightenment played in the development of Judaism.</a:t>
            </a:r>
          </a:p>
          <a:p>
            <a:pPr marL="0" indent="0">
              <a:buNone/>
            </a:pPr>
            <a:r>
              <a:rPr lang="en-US" b="1" dirty="0"/>
              <a:t>8.3</a:t>
            </a:r>
            <a:r>
              <a:rPr lang="en-US" dirty="0"/>
              <a:t> Identify the key tenets of the Jewish faith.</a:t>
            </a:r>
          </a:p>
        </p:txBody>
      </p:sp>
    </p:spTree>
    <p:extLst>
      <p:ext uri="{BB962C8B-B14F-4D97-AF65-F5344CB8AC3E}">
        <p14:creationId xmlns:p14="http://schemas.microsoft.com/office/powerpoint/2010/main" val="2544906674"/>
      </p:ext>
    </p:extLst>
  </p:cSld>
  <p:clrMapOvr>
    <a:masterClrMapping/>
  </p:clrMapOvr>
  <mc:AlternateContent xmlns:mc="http://schemas.openxmlformats.org/markup-compatibility/2006" xmlns:p14="http://schemas.microsoft.com/office/powerpoint/2010/main">
    <mc:Choice Requires="p14">
      <p:transition spd="slow" p14:dur="2000" advTm="9389"/>
    </mc:Choice>
    <mc:Fallback xmlns="">
      <p:transition spd="slow" advTm="938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8.3 Torah</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Despite changes in Judaism over time, major themes of history and literature may be identified. Jewish teachings are known as </a:t>
            </a:r>
            <a:r>
              <a:rPr lang="en-US" b="1" dirty="0"/>
              <a:t>Torah</a:t>
            </a:r>
            <a:r>
              <a:rPr lang="en-US" dirty="0"/>
              <a:t> and can be interpreted in different ways:</a:t>
            </a:r>
          </a:p>
          <a:p>
            <a:r>
              <a:rPr lang="en-US" dirty="0"/>
              <a:t>In the narrowest sense of the term, </a:t>
            </a:r>
            <a:r>
              <a:rPr lang="en-US" b="1" dirty="0"/>
              <a:t>Torah</a:t>
            </a:r>
            <a:r>
              <a:rPr lang="en-US" dirty="0"/>
              <a:t> (teaching) refers to the “five books of Moses.”</a:t>
            </a:r>
          </a:p>
        </p:txBody>
      </p:sp>
    </p:spTree>
    <p:extLst>
      <p:ext uri="{BB962C8B-B14F-4D97-AF65-F5344CB8AC3E}">
        <p14:creationId xmlns:p14="http://schemas.microsoft.com/office/powerpoint/2010/main" val="3008918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8.3 Torah</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On the next level, Torah can mean the entire Hebrew Bible and Talmud, the written and oral law.</a:t>
            </a:r>
          </a:p>
          <a:p>
            <a:r>
              <a:rPr lang="en-US" dirty="0"/>
              <a:t>For some, Torah can refer to all sacred Jewish literature and observance.</a:t>
            </a:r>
          </a:p>
          <a:p>
            <a:r>
              <a:rPr lang="en-US" dirty="0"/>
              <a:t>At the highest level, Torah is God’s will and wisdom.</a:t>
            </a:r>
          </a:p>
        </p:txBody>
      </p:sp>
    </p:spTree>
    <p:extLst>
      <p:ext uri="{BB962C8B-B14F-4D97-AF65-F5344CB8AC3E}">
        <p14:creationId xmlns:p14="http://schemas.microsoft.com/office/powerpoint/2010/main" val="1701298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8.3 The one God</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dirty="0"/>
              <a:t>Monotheism is the central Jewish belief: there is one creator God, the “cause of all existent things.”</a:t>
            </a:r>
          </a:p>
          <a:p>
            <a:r>
              <a:rPr lang="en-US" dirty="0"/>
              <a:t>The metaphysical understanding of God’s oneness is difficult to explain due to the constructs and limitation of language.</a:t>
            </a:r>
          </a:p>
          <a:p>
            <a:r>
              <a:rPr lang="en-US" dirty="0"/>
              <a:t>Traditionally, God is perceived as a loving father who is infinitely majestic, who will sometimes reveal divine power when his children need chastising.</a:t>
            </a:r>
          </a:p>
        </p:txBody>
      </p:sp>
    </p:spTree>
    <p:extLst>
      <p:ext uri="{BB962C8B-B14F-4D97-AF65-F5344CB8AC3E}">
        <p14:creationId xmlns:p14="http://schemas.microsoft.com/office/powerpoint/2010/main" val="4054616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8.3 Love for God</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dirty="0"/>
              <a:t>Humans must love God, an essential commandment that is emphasized in prayers and religious services.</a:t>
            </a:r>
          </a:p>
          <a:p>
            <a:r>
              <a:rPr lang="en-US" dirty="0"/>
              <a:t>Central recitation during a religious service and the inscription on the </a:t>
            </a:r>
            <a:r>
              <a:rPr lang="en-US" b="1" dirty="0"/>
              <a:t>mezuzah</a:t>
            </a:r>
            <a:r>
              <a:rPr lang="en-US" dirty="0"/>
              <a:t> at the doorpost recites </a:t>
            </a:r>
            <a:r>
              <a:rPr lang="en-US" b="1" dirty="0"/>
              <a:t>Shema Israel</a:t>
            </a:r>
            <a:r>
              <a:rPr lang="en-US" dirty="0"/>
              <a:t>.</a:t>
            </a:r>
          </a:p>
          <a:p>
            <a:r>
              <a:rPr lang="en-US" dirty="0"/>
              <a:t>Maimonides asserted primacy for the love of God but emphasized that this love should not come from fear. One should study Torah and fulfill God’s commandments out of love.</a:t>
            </a:r>
          </a:p>
        </p:txBody>
      </p:sp>
    </p:spTree>
    <p:extLst>
      <p:ext uri="{BB962C8B-B14F-4D97-AF65-F5344CB8AC3E}">
        <p14:creationId xmlns:p14="http://schemas.microsoft.com/office/powerpoint/2010/main" val="752245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8.3 The sacredness of human life</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Humans are created in God’s image (though this is typically not interpreted anthropomorphically).</a:t>
            </a:r>
          </a:p>
          <a:p>
            <a:r>
              <a:rPr lang="en-US" dirty="0"/>
              <a:t>People are potentially equal and perfectible; there is no elevation between gender.</a:t>
            </a:r>
          </a:p>
          <a:p>
            <a:r>
              <a:rPr lang="en-US" dirty="0"/>
              <a:t>God is limited because humanity has free will.</a:t>
            </a:r>
          </a:p>
        </p:txBody>
      </p:sp>
    </p:spTree>
    <p:extLst>
      <p:ext uri="{BB962C8B-B14F-4D97-AF65-F5344CB8AC3E}">
        <p14:creationId xmlns:p14="http://schemas.microsoft.com/office/powerpoint/2010/main" val="1355820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8.3 The sacredness of human life</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Life is sacred.</a:t>
            </a:r>
          </a:p>
          <a:p>
            <a:r>
              <a:rPr lang="en-US" dirty="0"/>
              <a:t>Sexuality is holy within marriage.</a:t>
            </a:r>
          </a:p>
          <a:p>
            <a:r>
              <a:rPr lang="en-US" dirty="0"/>
              <a:t>The body is honored as an instrument through which the soul is manifested on earth; some believe that body and soul are an inseparable totality.</a:t>
            </a:r>
          </a:p>
        </p:txBody>
      </p:sp>
    </p:spTree>
    <p:extLst>
      <p:ext uri="{BB962C8B-B14F-4D97-AF65-F5344CB8AC3E}">
        <p14:creationId xmlns:p14="http://schemas.microsoft.com/office/powerpoint/2010/main" val="14119794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8.3 Law</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Acting in accord with Torah is the means to upholding humans’ part of the covenant with God.</a:t>
            </a:r>
          </a:p>
          <a:p>
            <a:r>
              <a:rPr lang="en-US" dirty="0"/>
              <a:t>Rabbinic literature indicates that there are 613 </a:t>
            </a:r>
            <a:r>
              <a:rPr lang="en-US" b="1" dirty="0"/>
              <a:t>mitzvot</a:t>
            </a:r>
            <a:r>
              <a:rPr lang="en-US" dirty="0"/>
              <a:t> (commandments; singular </a:t>
            </a:r>
            <a:r>
              <a:rPr lang="en-US" b="1" dirty="0"/>
              <a:t>mitzvah</a:t>
            </a:r>
            <a:r>
              <a:rPr lang="en-US" dirty="0"/>
              <a:t>), ranging from ethical guidelines to civil matters such as inheritance and family law.</a:t>
            </a:r>
          </a:p>
        </p:txBody>
      </p:sp>
    </p:spTree>
    <p:extLst>
      <p:ext uri="{BB962C8B-B14F-4D97-AF65-F5344CB8AC3E}">
        <p14:creationId xmlns:p14="http://schemas.microsoft.com/office/powerpoint/2010/main" val="3313253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8.3 Law</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85000" lnSpcReduction="10000"/>
          </a:bodyPr>
          <a:lstStyle/>
          <a:p>
            <a:r>
              <a:rPr lang="en-US" dirty="0"/>
              <a:t>They are found in:</a:t>
            </a:r>
          </a:p>
          <a:p>
            <a:r>
              <a:rPr lang="en-US" dirty="0"/>
              <a:t>The Book of Leviticus contains ethical guidelines called the Ten Commandments.</a:t>
            </a:r>
          </a:p>
          <a:p>
            <a:r>
              <a:rPr lang="en-US" dirty="0"/>
              <a:t>The Book of Genesis sets forth the Noahide Code of seven universal principles for a moral and spiritual life, prohibiting idolatry, blasphemy, murder, theft, sexual behaviors outside marriage, and cruelty to animals, and affirming the rule of law and justice in society.</a:t>
            </a:r>
          </a:p>
          <a:p>
            <a:r>
              <a:rPr lang="en-US" dirty="0"/>
              <a:t>The Talmud with its commentaries serve as the blueprint for Jewish social, communal, and religious life.</a:t>
            </a:r>
          </a:p>
        </p:txBody>
      </p:sp>
    </p:spTree>
    <p:extLst>
      <p:ext uri="{BB962C8B-B14F-4D97-AF65-F5344CB8AC3E}">
        <p14:creationId xmlns:p14="http://schemas.microsoft.com/office/powerpoint/2010/main" val="107008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8.3 Suffering and faith</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If God is all-powerful and rewards the righteous, then why do the innocent suffer?</a:t>
            </a:r>
          </a:p>
          <a:p>
            <a:r>
              <a:rPr lang="en-US" dirty="0"/>
              <a:t>The parable of Job suggests that God’s wisdom is beyond human understanding</a:t>
            </a:r>
          </a:p>
        </p:txBody>
      </p:sp>
    </p:spTree>
    <p:extLst>
      <p:ext uri="{BB962C8B-B14F-4D97-AF65-F5344CB8AC3E}">
        <p14:creationId xmlns:p14="http://schemas.microsoft.com/office/powerpoint/2010/main" val="40667414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8.4 Sacred practices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lnSpcReduction="10000"/>
          </a:bodyPr>
          <a:lstStyle/>
          <a:p>
            <a:r>
              <a:rPr lang="en-US" dirty="0"/>
              <a:t>Daily scriptural study has been a major practice for males since the rabbinic period.</a:t>
            </a:r>
          </a:p>
          <a:p>
            <a:r>
              <a:rPr lang="en-US" dirty="0"/>
              <a:t>God is to be remembered in all aspects of life.</a:t>
            </a:r>
          </a:p>
          <a:p>
            <a:r>
              <a:rPr lang="en-US" dirty="0"/>
              <a:t>Ritual male circumcision (</a:t>
            </a:r>
            <a:r>
              <a:rPr lang="en-US" b="1" dirty="0"/>
              <a:t>brit </a:t>
            </a:r>
            <a:r>
              <a:rPr lang="en-US" b="1" dirty="0" err="1"/>
              <a:t>milah</a:t>
            </a:r>
            <a:r>
              <a:rPr lang="en-US" dirty="0"/>
              <a:t>) traditionally occurs on the eighth day of life.</a:t>
            </a:r>
          </a:p>
          <a:p>
            <a:r>
              <a:rPr lang="en-US" dirty="0"/>
              <a:t>Orthodox Jews consider menstruating women unclean; seven days after their menstrual periods end they immerse themselves in the bath known as a </a:t>
            </a:r>
            <a:r>
              <a:rPr lang="en-US" b="1" dirty="0"/>
              <a:t>mikveh</a:t>
            </a:r>
            <a:r>
              <a:rPr lang="en-US" dirty="0"/>
              <a:t>.</a:t>
            </a:r>
          </a:p>
        </p:txBody>
      </p:sp>
    </p:spTree>
    <p:extLst>
      <p:ext uri="{BB962C8B-B14F-4D97-AF65-F5344CB8AC3E}">
        <p14:creationId xmlns:p14="http://schemas.microsoft.com/office/powerpoint/2010/main" val="9699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Learning Objectives (2 of 2)</a:t>
            </a:r>
          </a:p>
        </p:txBody>
      </p:sp>
      <p:sp>
        <p:nvSpPr>
          <p:cNvPr id="5" name="Content Placeholder 4"/>
          <p:cNvSpPr>
            <a:spLocks noGrp="1"/>
          </p:cNvSpPr>
          <p:nvPr>
            <p:ph idx="1"/>
          </p:nvPr>
        </p:nvSpPr>
        <p:spPr>
          <a:xfrm>
            <a:off x="457200" y="1600200"/>
            <a:ext cx="8229600" cy="4800600"/>
          </a:xfrm>
        </p:spPr>
        <p:txBody>
          <a:bodyPr>
            <a:normAutofit/>
          </a:bodyPr>
          <a:lstStyle/>
          <a:p>
            <a:pPr marL="0" indent="0">
              <a:buNone/>
            </a:pPr>
            <a:r>
              <a:rPr lang="en-US" b="1" dirty="0"/>
              <a:t>8.4</a:t>
            </a:r>
            <a:r>
              <a:rPr lang="en-US" dirty="0"/>
              <a:t> Summarize the main sacred practices.</a:t>
            </a:r>
          </a:p>
          <a:p>
            <a:pPr marL="0" indent="0">
              <a:buNone/>
            </a:pPr>
            <a:r>
              <a:rPr lang="en-US" b="1" dirty="0"/>
              <a:t>8.5</a:t>
            </a:r>
            <a:r>
              <a:rPr lang="en-US" dirty="0"/>
              <a:t> Describe the High Holy Days and key festivals in the Jewish calendar.</a:t>
            </a:r>
          </a:p>
          <a:p>
            <a:pPr marL="0" indent="0">
              <a:buNone/>
            </a:pPr>
            <a:r>
              <a:rPr lang="en-US" b="1" dirty="0"/>
              <a:t>8.6 </a:t>
            </a:r>
            <a:r>
              <a:rPr lang="en-US" dirty="0"/>
              <a:t>Differentiate between the major branches of contemporary Judaism.</a:t>
            </a:r>
          </a:p>
        </p:txBody>
      </p:sp>
    </p:spTree>
    <p:extLst>
      <p:ext uri="{BB962C8B-B14F-4D97-AF65-F5344CB8AC3E}">
        <p14:creationId xmlns:p14="http://schemas.microsoft.com/office/powerpoint/2010/main" val="2434588333"/>
      </p:ext>
    </p:extLst>
  </p:cSld>
  <p:clrMapOvr>
    <a:masterClrMapping/>
  </p:clrMapOvr>
  <mc:AlternateContent xmlns:mc="http://schemas.openxmlformats.org/markup-compatibility/2006" xmlns:p14="http://schemas.microsoft.com/office/powerpoint/2010/main">
    <mc:Choice Requires="p14">
      <p:transition spd="slow" p14:dur="2000" advTm="6633"/>
    </mc:Choice>
    <mc:Fallback xmlns="">
      <p:transition spd="slow" advTm="663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8.4 Sacred practices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lnSpcReduction="10000"/>
          </a:bodyPr>
          <a:lstStyle/>
          <a:p>
            <a:r>
              <a:rPr lang="en-US" dirty="0"/>
              <a:t>Maintaining pure lines of descent is important; marital sexuality is sacred, but adultery is strictly prohibited.</a:t>
            </a:r>
          </a:p>
          <a:p>
            <a:r>
              <a:rPr lang="en-US" dirty="0"/>
              <a:t>Dietary practices are also part of Jewish tradition; the Book of Leviticus defines ritually acceptable or </a:t>
            </a:r>
            <a:r>
              <a:rPr lang="en-US" b="1" dirty="0"/>
              <a:t>kosher</a:t>
            </a:r>
            <a:r>
              <a:rPr lang="en-US" dirty="0"/>
              <a:t> foods. Dietary rules, if strictly followed, are meant to provide a feeling of sacred identity and community that links a Jew to the eternal authority of Torah.</a:t>
            </a:r>
          </a:p>
        </p:txBody>
      </p:sp>
    </p:spTree>
    <p:extLst>
      <p:ext uri="{BB962C8B-B14F-4D97-AF65-F5344CB8AC3E}">
        <p14:creationId xmlns:p14="http://schemas.microsoft.com/office/powerpoint/2010/main" val="16194513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8.4 Sacred practices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lnSpcReduction="10000"/>
          </a:bodyPr>
          <a:lstStyle/>
          <a:p>
            <a:r>
              <a:rPr lang="en-US" dirty="0"/>
              <a:t>Traditional Jews may begin each day with a prayer; male Jews wear a prayer cloth (</a:t>
            </a:r>
            <a:r>
              <a:rPr lang="en-US" b="1" dirty="0"/>
              <a:t>tallit katan</a:t>
            </a:r>
            <a:r>
              <a:rPr lang="en-US" dirty="0"/>
              <a:t>) and </a:t>
            </a:r>
            <a:r>
              <a:rPr lang="en-US" b="1" dirty="0"/>
              <a:t>tefillin</a:t>
            </a:r>
            <a:r>
              <a:rPr lang="en-US" dirty="0"/>
              <a:t> (phylacteries) on the forehead and upper arm.</a:t>
            </a:r>
          </a:p>
          <a:p>
            <a:r>
              <a:rPr lang="en-US" dirty="0"/>
              <a:t>There is a traditional prayer schedule for men; women are excused from this schedule due to their household responsibilities.</a:t>
            </a:r>
          </a:p>
          <a:p>
            <a:r>
              <a:rPr lang="en-US" dirty="0"/>
              <a:t>Various blessings allow one to thank God for all manner of occurrences.</a:t>
            </a:r>
          </a:p>
        </p:txBody>
      </p:sp>
    </p:spTree>
    <p:extLst>
      <p:ext uri="{BB962C8B-B14F-4D97-AF65-F5344CB8AC3E}">
        <p14:creationId xmlns:p14="http://schemas.microsoft.com/office/powerpoint/2010/main" val="3519461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8.4 Sacred practices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lnSpcReduction="10000"/>
          </a:bodyPr>
          <a:lstStyle/>
          <a:p>
            <a:r>
              <a:rPr lang="en-US" dirty="0"/>
              <a:t>The </a:t>
            </a:r>
            <a:r>
              <a:rPr lang="en-US" b="1" dirty="0"/>
              <a:t>Sabbath</a:t>
            </a:r>
            <a:r>
              <a:rPr lang="en-US" dirty="0"/>
              <a:t> is observed from sunset Friday night to sunset Saturday night.</a:t>
            </a:r>
          </a:p>
          <a:p>
            <a:r>
              <a:rPr lang="en-US" dirty="0"/>
              <a:t>Traditionally, no work is done on the Sabbath.</a:t>
            </a:r>
          </a:p>
          <a:p>
            <a:r>
              <a:rPr lang="en-US" dirty="0"/>
              <a:t>Families may attend Sabbath services and begin the Sabbath with a special Friday night dinner.</a:t>
            </a:r>
          </a:p>
          <a:p>
            <a:r>
              <a:rPr lang="en-US" dirty="0"/>
              <a:t>Sabbath services vary in different forms of Judaism; Hasidic services may focus on intense prayer or </a:t>
            </a:r>
            <a:r>
              <a:rPr lang="en-US" b="1" dirty="0"/>
              <a:t>davening</a:t>
            </a:r>
            <a:r>
              <a:rPr lang="en-US" dirty="0"/>
              <a:t>.</a:t>
            </a:r>
          </a:p>
        </p:txBody>
      </p:sp>
    </p:spTree>
    <p:extLst>
      <p:ext uri="{BB962C8B-B14F-4D97-AF65-F5344CB8AC3E}">
        <p14:creationId xmlns:p14="http://schemas.microsoft.com/office/powerpoint/2010/main" val="2378502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8.4 Sacred practices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Jewish boys celebrate their coming of age at thirteen with the ritual known as the Bar Mitzvah (son of the commandment). In </a:t>
            </a:r>
            <a:r>
              <a:rPr lang="en-US" b="1" dirty="0"/>
              <a:t>non-Orthodox</a:t>
            </a:r>
            <a:r>
              <a:rPr lang="en-US" dirty="0"/>
              <a:t> congregations, girls may now celebrate a similar ritual called the </a:t>
            </a:r>
            <a:r>
              <a:rPr lang="en-US" b="1" dirty="0"/>
              <a:t>Bat Mitzvah</a:t>
            </a:r>
            <a:r>
              <a:rPr lang="en-US" dirty="0"/>
              <a:t>.</a:t>
            </a:r>
          </a:p>
        </p:txBody>
      </p:sp>
    </p:spTree>
    <p:extLst>
      <p:ext uri="{BB962C8B-B14F-4D97-AF65-F5344CB8AC3E}">
        <p14:creationId xmlns:p14="http://schemas.microsoft.com/office/powerpoint/2010/main" val="3629971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8.5 Holy days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dirty="0"/>
              <a:t>According to the Jewish lunar calendar, the year begins with the </a:t>
            </a:r>
            <a:r>
              <a:rPr lang="en-US" b="1" dirty="0"/>
              <a:t>High Holy Days of Rosh Hashanah </a:t>
            </a:r>
            <a:r>
              <a:rPr lang="en-US" dirty="0"/>
              <a:t>(New Year’s Day), the </a:t>
            </a:r>
            <a:r>
              <a:rPr lang="en-US" b="1" dirty="0"/>
              <a:t>ten Days of Awe</a:t>
            </a:r>
            <a:r>
              <a:rPr lang="en-US" dirty="0"/>
              <a:t>, and </a:t>
            </a:r>
            <a:r>
              <a:rPr lang="en-US" b="1" dirty="0"/>
              <a:t>Yom Kippur </a:t>
            </a:r>
            <a:r>
              <a:rPr lang="en-US" dirty="0"/>
              <a:t>(atonement and cleansing).</a:t>
            </a:r>
          </a:p>
          <a:p>
            <a:r>
              <a:rPr lang="en-US" b="1" dirty="0"/>
              <a:t>Sukkot</a:t>
            </a:r>
            <a:r>
              <a:rPr lang="en-US" dirty="0"/>
              <a:t> is a fall harvest festival where a simple outdoor booth (</a:t>
            </a:r>
            <a:r>
              <a:rPr lang="en-US" b="1" dirty="0"/>
              <a:t>sukkah</a:t>
            </a:r>
            <a:r>
              <a:rPr lang="en-US" dirty="0"/>
              <a:t>) is built and decorated as a dwelling place for seven days. Some contemporary Jews will live in the sukkah. The fragile home reminds the faithful that in God is their real home.</a:t>
            </a:r>
          </a:p>
        </p:txBody>
      </p:sp>
    </p:spTree>
    <p:extLst>
      <p:ext uri="{BB962C8B-B14F-4D97-AF65-F5344CB8AC3E}">
        <p14:creationId xmlns:p14="http://schemas.microsoft.com/office/powerpoint/2010/main" val="23381001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8.5 Holy days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After the seven-day Sukkot festival comes </a:t>
            </a:r>
            <a:r>
              <a:rPr lang="en-US" b="1" dirty="0" err="1"/>
              <a:t>Simhat</a:t>
            </a:r>
            <a:r>
              <a:rPr lang="en-US" b="1" dirty="0"/>
              <a:t> Torah </a:t>
            </a:r>
            <a:r>
              <a:rPr lang="en-US" dirty="0"/>
              <a:t>(joy in Torah), commemorating the end of the yearly cycle of Torah readings.</a:t>
            </a:r>
          </a:p>
          <a:p>
            <a:r>
              <a:rPr lang="en-US" dirty="0"/>
              <a:t>Near the winter solstice, the darkest time of year, is </a:t>
            </a:r>
            <a:r>
              <a:rPr lang="en-US" b="1" dirty="0"/>
              <a:t>Hanukkah</a:t>
            </a:r>
            <a:r>
              <a:rPr lang="en-US" dirty="0"/>
              <a:t>, a celebration of the Maccabean rebellion and the purification of the Temple.</a:t>
            </a:r>
          </a:p>
        </p:txBody>
      </p:sp>
    </p:spTree>
    <p:extLst>
      <p:ext uri="{BB962C8B-B14F-4D97-AF65-F5344CB8AC3E}">
        <p14:creationId xmlns:p14="http://schemas.microsoft.com/office/powerpoint/2010/main" val="22898417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8.5 Holy days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b="1" dirty="0"/>
              <a:t>Tu </a:t>
            </a:r>
            <a:r>
              <a:rPr lang="en-US" b="1" dirty="0" err="1"/>
              <a:t>B’shvat</a:t>
            </a:r>
            <a:r>
              <a:rPr lang="en-US" b="1" dirty="0"/>
              <a:t> </a:t>
            </a:r>
            <a:r>
              <a:rPr lang="en-US" dirty="0"/>
              <a:t>celebrates the reawakening of nature at the end of Israel’s winter rainy season.</a:t>
            </a:r>
          </a:p>
          <a:p>
            <a:r>
              <a:rPr lang="en-US" dirty="0"/>
              <a:t>On the full moon of the month before spring begins is </a:t>
            </a:r>
            <a:r>
              <a:rPr lang="en-US" b="1" dirty="0"/>
              <a:t>Purim</a:t>
            </a:r>
            <a:r>
              <a:rPr lang="en-US" dirty="0"/>
              <a:t>, commemorating the legend of Esther.</a:t>
            </a:r>
          </a:p>
        </p:txBody>
      </p:sp>
    </p:spTree>
    <p:extLst>
      <p:ext uri="{BB962C8B-B14F-4D97-AF65-F5344CB8AC3E}">
        <p14:creationId xmlns:p14="http://schemas.microsoft.com/office/powerpoint/2010/main" val="2347585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8.5 Holy days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Later in spring comes </a:t>
            </a:r>
            <a:r>
              <a:rPr lang="en-US" b="1" dirty="0"/>
              <a:t>Pesach</a:t>
            </a:r>
            <a:r>
              <a:rPr lang="en-US" dirty="0"/>
              <a:t> or </a:t>
            </a:r>
            <a:r>
              <a:rPr lang="en-US" b="1" dirty="0"/>
              <a:t>Passover</a:t>
            </a:r>
            <a:r>
              <a:rPr lang="en-US" dirty="0"/>
              <a:t>, celebrating the liberation from bondage in Egypt.</a:t>
            </a:r>
          </a:p>
          <a:p>
            <a:r>
              <a:rPr lang="en-US" b="1" dirty="0"/>
              <a:t>Pesach</a:t>
            </a:r>
            <a:r>
              <a:rPr lang="en-US" dirty="0"/>
              <a:t> is marked by the Seder dinner.</a:t>
            </a:r>
          </a:p>
          <a:p>
            <a:r>
              <a:rPr lang="en-US" dirty="0"/>
              <a:t>In contemporary Judaism, various movements for liturgical renewal have produced special Passover liturgies for feminists, secular Zionists, and interfaith celebrations.</a:t>
            </a:r>
          </a:p>
        </p:txBody>
      </p:sp>
    </p:spTree>
    <p:extLst>
      <p:ext uri="{BB962C8B-B14F-4D97-AF65-F5344CB8AC3E}">
        <p14:creationId xmlns:p14="http://schemas.microsoft.com/office/powerpoint/2010/main" val="31483314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8.5 Holy days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Some also celebrate a new holy day termed </a:t>
            </a:r>
            <a:r>
              <a:rPr lang="en-US" b="1" dirty="0"/>
              <a:t>Holocaust Memorial Day</a:t>
            </a:r>
            <a:r>
              <a:rPr lang="en-US" dirty="0"/>
              <a:t>. In Israel, a countrywide minute of silence is observed whereby secular and religious Jews remember the Holocaust together.</a:t>
            </a:r>
          </a:p>
        </p:txBody>
      </p:sp>
    </p:spTree>
    <p:extLst>
      <p:ext uri="{BB962C8B-B14F-4D97-AF65-F5344CB8AC3E}">
        <p14:creationId xmlns:p14="http://schemas.microsoft.com/office/powerpoint/2010/main" val="1479974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8.5 Holy days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b="1" dirty="0"/>
              <a:t>Shavuot</a:t>
            </a:r>
            <a:r>
              <a:rPr lang="en-US" dirty="0"/>
              <a:t> in early summer marks Moses’ receiving the Torah at Mt. Sinai.</a:t>
            </a:r>
          </a:p>
          <a:p>
            <a:r>
              <a:rPr lang="en-US" dirty="0"/>
              <a:t>After Shavuot, there are three weeks of mourning for the Temples of Jerusalem (Tisha Be-av); this is one of the saddest times for Jews.</a:t>
            </a:r>
          </a:p>
        </p:txBody>
      </p:sp>
    </p:spTree>
    <p:extLst>
      <p:ext uri="{BB962C8B-B14F-4D97-AF65-F5344CB8AC3E}">
        <p14:creationId xmlns:p14="http://schemas.microsoft.com/office/powerpoint/2010/main" val="3641194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r>
              <a:rPr lang="en-US" dirty="0"/>
              <a:t>“God wants us to effectively be his partner in helping the world, in repairing the world, and in improving the condition of people and civilization around us.”</a:t>
            </a:r>
          </a:p>
          <a:p>
            <a:pPr marL="0" indent="0" algn="r">
              <a:buNone/>
            </a:pPr>
            <a:r>
              <a:rPr lang="en-US" dirty="0"/>
              <a:t>Eli Epstein</a:t>
            </a:r>
          </a:p>
        </p:txBody>
      </p:sp>
    </p:spTree>
    <p:extLst>
      <p:ext uri="{BB962C8B-B14F-4D97-AF65-F5344CB8AC3E}">
        <p14:creationId xmlns:p14="http://schemas.microsoft.com/office/powerpoint/2010/main" val="563386946"/>
      </p:ext>
    </p:extLst>
  </p:cSld>
  <p:clrMapOvr>
    <a:masterClrMapping/>
  </p:clrMapOvr>
  <mc:AlternateContent xmlns:mc="http://schemas.openxmlformats.org/markup-compatibility/2006" xmlns:p14="http://schemas.microsoft.com/office/powerpoint/2010/main">
    <mc:Choice Requires="p14">
      <p:transition spd="slow" p14:dur="2000" advTm="3771"/>
    </mc:Choice>
    <mc:Fallback xmlns="">
      <p:transition spd="slow" advTm="3771"/>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rmAutofit/>
          </a:bodyPr>
          <a:lstStyle/>
          <a:p>
            <a:r>
              <a:rPr lang="en-US" dirty="0"/>
              <a:t>8.6 Contemporary Judaism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endParaRPr lang="en-US" dirty="0"/>
          </a:p>
          <a:p>
            <a:r>
              <a:rPr lang="en-US" dirty="0"/>
              <a:t>There are many different contemporary Jewish groups, with differences centering on issues such as adherence to the Torah and Talmud, conversion, use of Hebrew, and women’s participation.</a:t>
            </a:r>
          </a:p>
        </p:txBody>
      </p:sp>
    </p:spTree>
    <p:extLst>
      <p:ext uri="{BB962C8B-B14F-4D97-AF65-F5344CB8AC3E}">
        <p14:creationId xmlns:p14="http://schemas.microsoft.com/office/powerpoint/2010/main" val="9814229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Major branches today</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There are three major ethnic groupings within contemporary Judaism:</a:t>
            </a:r>
          </a:p>
          <a:p>
            <a:r>
              <a:rPr lang="en-US" dirty="0"/>
              <a:t>Descendants of the </a:t>
            </a:r>
            <a:r>
              <a:rPr lang="en-US" b="1" dirty="0"/>
              <a:t>Ashkenazim</a:t>
            </a:r>
            <a:r>
              <a:rPr lang="en-US" dirty="0"/>
              <a:t>, who constitute at least 65 percent of Jews, and originally migrated to Italy from West Africa, and from there, spread through central Europe</a:t>
            </a:r>
          </a:p>
        </p:txBody>
      </p:sp>
    </p:spTree>
    <p:extLst>
      <p:ext uri="{BB962C8B-B14F-4D97-AF65-F5344CB8AC3E}">
        <p14:creationId xmlns:p14="http://schemas.microsoft.com/office/powerpoint/2010/main" val="31541530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Major branches today</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Sephardim, descendants who migrated to Spain from West Asia during the eighth and ninth centuries and thence to North Africa, the Americas and West Asia</a:t>
            </a:r>
          </a:p>
          <a:p>
            <a:r>
              <a:rPr lang="en-US" dirty="0"/>
              <a:t>There is a third group known as Mizrahi Jews who come from Arab lands.</a:t>
            </a:r>
          </a:p>
        </p:txBody>
      </p:sp>
    </p:spTree>
    <p:extLst>
      <p:ext uri="{BB962C8B-B14F-4D97-AF65-F5344CB8AC3E}">
        <p14:creationId xmlns:p14="http://schemas.microsoft.com/office/powerpoint/2010/main" val="3482042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Major branches today</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Ethnic distinctions may account for cultural, linguistic, and dietary differences among Jews.</a:t>
            </a:r>
          </a:p>
          <a:p>
            <a:r>
              <a:rPr lang="en-US" dirty="0"/>
              <a:t>In addition, there are distinctions among religiously observant Jews.</a:t>
            </a:r>
          </a:p>
        </p:txBody>
      </p:sp>
    </p:spTree>
    <p:extLst>
      <p:ext uri="{BB962C8B-B14F-4D97-AF65-F5344CB8AC3E}">
        <p14:creationId xmlns:p14="http://schemas.microsoft.com/office/powerpoint/2010/main" val="40750028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Major branches today</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dirty="0"/>
              <a:t>In response to secularization, Orthodox Judaism has affirmed the Hebrew Bible as the revealed word of God and the Talmud as legitimate oral law.</a:t>
            </a:r>
          </a:p>
          <a:p>
            <a:pPr lvl="1"/>
            <a:r>
              <a:rPr lang="en-US" dirty="0"/>
              <a:t>Orthodox Judaism has no central governing body and there are debates within it over Zionism, views of other Jewish groups, and accommodation to a secular environment.</a:t>
            </a:r>
          </a:p>
          <a:p>
            <a:r>
              <a:rPr lang="en-US" dirty="0"/>
              <a:t>Modern Orthodoxy values secular knowledge and interaction with non-Jewish society.</a:t>
            </a:r>
          </a:p>
        </p:txBody>
      </p:sp>
    </p:spTree>
    <p:extLst>
      <p:ext uri="{BB962C8B-B14F-4D97-AF65-F5344CB8AC3E}">
        <p14:creationId xmlns:p14="http://schemas.microsoft.com/office/powerpoint/2010/main" val="1856337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Major branches today</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a:bodyPr>
          <a:lstStyle/>
          <a:p>
            <a:r>
              <a:rPr lang="en-US" dirty="0"/>
              <a:t>Religious Zionism emphasizes resettlement of the Jewish people in Israel as part of a divine plan for the salvation of Jews and the rest of the world.</a:t>
            </a:r>
          </a:p>
          <a:p>
            <a:r>
              <a:rPr lang="en-US" b="1" dirty="0"/>
              <a:t>Haredi</a:t>
            </a:r>
            <a:r>
              <a:rPr lang="en-US" dirty="0"/>
              <a:t> (Ultra-Orthodox) Judaism advocates detachment from non-Jewish culture to focus on Torah study. Some Haredi groups seek isolation from the secular world and other Jewish groups; others such as </a:t>
            </a:r>
            <a:r>
              <a:rPr lang="en-US" b="1" dirty="0" err="1"/>
              <a:t>Lubavich</a:t>
            </a:r>
            <a:r>
              <a:rPr lang="en-US" b="1" dirty="0"/>
              <a:t> Hasidim </a:t>
            </a:r>
            <a:r>
              <a:rPr lang="en-US" dirty="0"/>
              <a:t>seek other Jews to adopt their way of life.</a:t>
            </a:r>
          </a:p>
        </p:txBody>
      </p:sp>
    </p:spTree>
    <p:extLst>
      <p:ext uri="{BB962C8B-B14F-4D97-AF65-F5344CB8AC3E}">
        <p14:creationId xmlns:p14="http://schemas.microsoft.com/office/powerpoint/2010/main" val="1918076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Major branches today</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lnSpcReduction="10000"/>
          </a:bodyPr>
          <a:lstStyle/>
          <a:p>
            <a:r>
              <a:rPr lang="en-US" dirty="0"/>
              <a:t>At the opposite end of the spectrum is Reform or Liberal Judaism, which began in Germany.</a:t>
            </a:r>
          </a:p>
          <a:p>
            <a:r>
              <a:rPr lang="en-US" dirty="0"/>
              <a:t>Reform services adopted some aspects of Christian church services, changed traditional liturgies, and highlighted ongoing development in Judaism rather than adherence to a fixed interpretation of Torah.</a:t>
            </a:r>
          </a:p>
          <a:p>
            <a:r>
              <a:rPr lang="en-US" dirty="0"/>
              <a:t>Reform Judaism has been involved in interfaith efforts.</a:t>
            </a:r>
          </a:p>
        </p:txBody>
      </p:sp>
    </p:spTree>
    <p:extLst>
      <p:ext uri="{BB962C8B-B14F-4D97-AF65-F5344CB8AC3E}">
        <p14:creationId xmlns:p14="http://schemas.microsoft.com/office/powerpoint/2010/main" val="23639299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Major branches today</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85000" lnSpcReduction="10000"/>
          </a:bodyPr>
          <a:lstStyle/>
          <a:p>
            <a:r>
              <a:rPr lang="en-US" dirty="0"/>
              <a:t>Conservative Judaism, the largest movement in the United States, is dedicated to traditional rabbinic Judaism but also sponsors critical study of Jewish texts; it holds the view that Judaism has always evaluated tradition in light of changing times.</a:t>
            </a:r>
          </a:p>
          <a:p>
            <a:r>
              <a:rPr lang="en-US" dirty="0"/>
              <a:t>Rabbi Mordecai Kaplan broke away from Conservative Judaism to found Reconstructionism, which seeks to preserve Judaism in the face of rationalism. He coined the definition of Judaism as “an evolving religious civilization” with which this chapter begins.</a:t>
            </a:r>
          </a:p>
        </p:txBody>
      </p:sp>
    </p:spTree>
    <p:extLst>
      <p:ext uri="{BB962C8B-B14F-4D97-AF65-F5344CB8AC3E}">
        <p14:creationId xmlns:p14="http://schemas.microsoft.com/office/powerpoint/2010/main" val="14475219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Major branches today</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There are also many secular Jews, who may affirm their Jewish origin but not participate in Jewish religious practice. Intermarriage is a controversial topic for many modern Jews.</a:t>
            </a:r>
          </a:p>
        </p:txBody>
      </p:sp>
    </p:spTree>
    <p:extLst>
      <p:ext uri="{BB962C8B-B14F-4D97-AF65-F5344CB8AC3E}">
        <p14:creationId xmlns:p14="http://schemas.microsoft.com/office/powerpoint/2010/main" val="55603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Jewish feminism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a:bodyPr>
          <a:lstStyle/>
          <a:p>
            <a:r>
              <a:rPr lang="en-US" dirty="0"/>
              <a:t>Many women have fought for full religious participation, such as counting as part of the minyan required for a synagogue service, not having to sit separately from men, and the ability to seek rabbinic ordination.</a:t>
            </a:r>
          </a:p>
          <a:p>
            <a:r>
              <a:rPr lang="en-US" dirty="0"/>
              <a:t>They have also sought greater attention for the women of the Hebrew Bible.</a:t>
            </a:r>
          </a:p>
          <a:p>
            <a:r>
              <a:rPr lang="en-US" dirty="0"/>
              <a:t>Some Jewish feminists also seek to create gender-neutral language for prayers and worship.</a:t>
            </a:r>
          </a:p>
        </p:txBody>
      </p:sp>
    </p:spTree>
    <p:extLst>
      <p:ext uri="{BB962C8B-B14F-4D97-AF65-F5344CB8AC3E}">
        <p14:creationId xmlns:p14="http://schemas.microsoft.com/office/powerpoint/2010/main" val="26537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Kabbalah and Hasidism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Mystical trends have always been part of Judaism; mystical traditions known as Kabbalah were put into writing in the Middle Ages.</a:t>
            </a:r>
          </a:p>
          <a:p>
            <a:r>
              <a:rPr lang="en-US" dirty="0"/>
              <a:t>Mystical concepts such as </a:t>
            </a:r>
            <a:r>
              <a:rPr lang="en-US" b="1" dirty="0"/>
              <a:t>tikkun </a:t>
            </a:r>
            <a:r>
              <a:rPr lang="en-US" b="1" dirty="0" err="1"/>
              <a:t>olam</a:t>
            </a:r>
            <a:r>
              <a:rPr lang="en-US" b="1" dirty="0"/>
              <a:t> </a:t>
            </a:r>
            <a:r>
              <a:rPr lang="en-US" dirty="0"/>
              <a:t>(repairing the world), developed by the sixteenth century mystic Isaac Luria, remain central to Jewish thought.</a:t>
            </a:r>
          </a:p>
        </p:txBody>
      </p:sp>
    </p:spTree>
    <p:extLst>
      <p:ext uri="{BB962C8B-B14F-4D97-AF65-F5344CB8AC3E}">
        <p14:creationId xmlns:p14="http://schemas.microsoft.com/office/powerpoint/2010/main" val="65341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Jewish feminism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Many couples are making egalitarian commitments in wedding vows, and rabbis in reform and conservative denominations are allowed to officiate at same-sex weddings.</a:t>
            </a:r>
          </a:p>
          <a:p>
            <a:r>
              <a:rPr lang="en-US" dirty="0"/>
              <a:t>There is criticism about the state of feminism in Israel, although gender-neutral language and more opportunities for women in worship are starting to appear.</a:t>
            </a:r>
          </a:p>
        </p:txBody>
      </p:sp>
    </p:spTree>
    <p:extLst>
      <p:ext uri="{BB962C8B-B14F-4D97-AF65-F5344CB8AC3E}">
        <p14:creationId xmlns:p14="http://schemas.microsoft.com/office/powerpoint/2010/main" val="2907072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Jewish feminism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lnSpcReduction="10000"/>
          </a:bodyPr>
          <a:lstStyle/>
          <a:p>
            <a:r>
              <a:rPr lang="en-US" dirty="0"/>
              <a:t>Jewish feminists are now expanding to consider global issues such as terrorism and ecological disasters. They have turned to the ongoing process of Midrash, the interpretation of the deeper meaning of the traditional texts.</a:t>
            </a:r>
          </a:p>
          <a:p>
            <a:r>
              <a:rPr lang="en-US" dirty="0"/>
              <a:t>An example of this is the feminist Midrash of the interwoven stories of Sarah and Hagar, the mothers of the founders of Judaism and Islam.</a:t>
            </a:r>
          </a:p>
        </p:txBody>
      </p:sp>
    </p:spTree>
    <p:extLst>
      <p:ext uri="{BB962C8B-B14F-4D97-AF65-F5344CB8AC3E}">
        <p14:creationId xmlns:p14="http://schemas.microsoft.com/office/powerpoint/2010/main" val="8596847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Jewish feminism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20000"/>
          </a:bodyPr>
          <a:lstStyle/>
          <a:p>
            <a:r>
              <a:rPr lang="en-US" dirty="0"/>
              <a:t>Women’s position in the state of Israel has been critiqued by feminists.</a:t>
            </a:r>
          </a:p>
          <a:p>
            <a:r>
              <a:rPr lang="en-US" dirty="0"/>
              <a:t>Orthodox parties took a major role in the formation and governance of the new state of Israel.</a:t>
            </a:r>
          </a:p>
          <a:p>
            <a:r>
              <a:rPr lang="en-US" dirty="0"/>
              <a:t>Some success has been seen toward women’s equality and empowerment. For example, in 2013, the Jerusalem District Court upheld the right of the Women of the Wall to wear prayer shawls and tefillin and read from the Torah at the Western Wall.</a:t>
            </a:r>
          </a:p>
        </p:txBody>
      </p:sp>
    </p:spTree>
    <p:extLst>
      <p:ext uri="{BB962C8B-B14F-4D97-AF65-F5344CB8AC3E}">
        <p14:creationId xmlns:p14="http://schemas.microsoft.com/office/powerpoint/2010/main" val="592480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LGBT Jews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85000" lnSpcReduction="20000"/>
          </a:bodyPr>
          <a:lstStyle/>
          <a:p>
            <a:r>
              <a:rPr lang="en-US" dirty="0"/>
              <a:t>Modern Jews ignore most of the traditional restrictions on sexuality outside of marriage but same-sex relationships were often hidden to avoid social ostracism.</a:t>
            </a:r>
          </a:p>
          <a:p>
            <a:r>
              <a:rPr lang="en-US" dirty="0"/>
              <a:t>During the twentieth century, when the feminist movement, gay liberation movement, and Jewish renewal emerged, they ultimately converged and LGBT Jews found social support groups that supported them.</a:t>
            </a:r>
          </a:p>
          <a:p>
            <a:r>
              <a:rPr lang="en-US" dirty="0"/>
              <a:t>The Reconstructionist movement was the earliest Jewish group to welcome LGBT Jews, and now, Jewish communities across the board have become more inclusive and welcoming.</a:t>
            </a:r>
          </a:p>
        </p:txBody>
      </p:sp>
    </p:spTree>
    <p:extLst>
      <p:ext uri="{BB962C8B-B14F-4D97-AF65-F5344CB8AC3E}">
        <p14:creationId xmlns:p14="http://schemas.microsoft.com/office/powerpoint/2010/main" val="324304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LGBT Jews</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Gay marriage is accepted by Reconstructionist, Reform, and Conservative Jews (with limitations).</a:t>
            </a:r>
          </a:p>
          <a:p>
            <a:r>
              <a:rPr lang="en-US" dirty="0"/>
              <a:t>Gay rabbis are found in all denominations, though rare and not accepted in orthodox circles.</a:t>
            </a:r>
          </a:p>
          <a:p>
            <a:r>
              <a:rPr lang="en-US" dirty="0"/>
              <a:t>Inclusive rituals and liturgies have been created for LGBT Jews</a:t>
            </a:r>
          </a:p>
        </p:txBody>
      </p:sp>
    </p:spTree>
    <p:extLst>
      <p:ext uri="{BB962C8B-B14F-4D97-AF65-F5344CB8AC3E}">
        <p14:creationId xmlns:p14="http://schemas.microsoft.com/office/powerpoint/2010/main" val="5833414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noAutofit/>
          </a:bodyPr>
          <a:lstStyle/>
          <a:p>
            <a:r>
              <a:rPr lang="en-US" sz="3600" dirty="0"/>
              <a:t>8.6 Contemporary Judaism</a:t>
            </a:r>
            <a:br>
              <a:rPr lang="en-US" sz="3600" dirty="0"/>
            </a:br>
            <a:r>
              <a:rPr lang="en-US" sz="3600" dirty="0"/>
              <a:t>Jewish renewal</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fontScale="92500" lnSpcReduction="10000"/>
          </a:bodyPr>
          <a:lstStyle/>
          <a:p>
            <a:r>
              <a:rPr lang="en-US" dirty="0"/>
              <a:t>Both men and women from a variety of backgrounds are being attracted to Judaism, and conversions to the faith appear to be increasing.</a:t>
            </a:r>
          </a:p>
          <a:p>
            <a:r>
              <a:rPr lang="en-US" dirty="0"/>
              <a:t>Contemporary Jewish renewal takes many forms as Jews seek to find new meaning in ancient rituals and traditions.</a:t>
            </a:r>
          </a:p>
          <a:p>
            <a:r>
              <a:rPr lang="en-US" b="1" dirty="0" err="1"/>
              <a:t>Havurot</a:t>
            </a:r>
            <a:r>
              <a:rPr lang="en-US" dirty="0"/>
              <a:t> are small communities of Jews with no affiliation with a formal group who meet regularly to worship and celebrate Jewish tradition.</a:t>
            </a:r>
          </a:p>
        </p:txBody>
      </p:sp>
    </p:spTree>
    <p:extLst>
      <p:ext uri="{BB962C8B-B14F-4D97-AF65-F5344CB8AC3E}">
        <p14:creationId xmlns:p14="http://schemas.microsoft.com/office/powerpoint/2010/main" val="559702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Kabbalah and Hasidism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In eighteenth-century Poland and Ukraine, the ecstatic path of piety known as Hasidism developed.</a:t>
            </a:r>
          </a:p>
          <a:p>
            <a:r>
              <a:rPr lang="en-US" dirty="0"/>
              <a:t>The Baal Shem Tov offered joyous worship over academic Torah debates, urging his followers to find God in everyday life.</a:t>
            </a:r>
          </a:p>
          <a:p>
            <a:r>
              <a:rPr lang="en-US" dirty="0"/>
              <a:t>Hasidism claimed approximately half of eastern Europe’s Jews.</a:t>
            </a:r>
          </a:p>
        </p:txBody>
      </p:sp>
    </p:spTree>
    <p:extLst>
      <p:ext uri="{BB962C8B-B14F-4D97-AF65-F5344CB8AC3E}">
        <p14:creationId xmlns:p14="http://schemas.microsoft.com/office/powerpoint/2010/main" val="219057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Kabbalah and Hasidism</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r>
              <a:rPr lang="en-US" dirty="0"/>
              <a:t>Dov Ber emphasized the importance of the </a:t>
            </a:r>
            <a:r>
              <a:rPr lang="en-US" b="1" dirty="0"/>
              <a:t>tzaddik</a:t>
            </a:r>
            <a:r>
              <a:rPr lang="en-US" dirty="0"/>
              <a:t> (enlightened saint and teacher) called a </a:t>
            </a:r>
            <a:r>
              <a:rPr lang="en-US" b="1" dirty="0"/>
              <a:t>rebbe</a:t>
            </a:r>
            <a:r>
              <a:rPr lang="en-US" dirty="0"/>
              <a:t> or </a:t>
            </a:r>
            <a:r>
              <a:rPr lang="en-US" b="1" dirty="0"/>
              <a:t>Reb</a:t>
            </a:r>
            <a:r>
              <a:rPr lang="en-US" dirty="0"/>
              <a:t>, when ordained as a Hasidic spiritual guide. This later became a hereditary position.</a:t>
            </a:r>
          </a:p>
          <a:p>
            <a:r>
              <a:rPr lang="en-US" dirty="0"/>
              <a:t>This stirred opposition from non-Hasidic leaders, who believe that each Jew should be his or her own </a:t>
            </a:r>
            <a:r>
              <a:rPr lang="en-US" b="1" dirty="0"/>
              <a:t>tzaddik</a:t>
            </a:r>
            <a:r>
              <a:rPr lang="en-US" dirty="0"/>
              <a:t>.</a:t>
            </a:r>
          </a:p>
        </p:txBody>
      </p:sp>
    </p:spTree>
    <p:extLst>
      <p:ext uri="{BB962C8B-B14F-4D97-AF65-F5344CB8AC3E}">
        <p14:creationId xmlns:p14="http://schemas.microsoft.com/office/powerpoint/2010/main" val="423689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Judaism and modernity</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endParaRPr lang="en-US" dirty="0"/>
          </a:p>
          <a:p>
            <a:r>
              <a:rPr lang="en-US" dirty="0"/>
              <a:t>Most Jews lived in eastern Europe during the time of the Enlightenment, but in western Europe, the Enlightenment values of tolerance and reason over tradition and authority led to lessening of restrictions on Jews.</a:t>
            </a:r>
          </a:p>
        </p:txBody>
      </p:sp>
    </p:spTree>
    <p:extLst>
      <p:ext uri="{BB962C8B-B14F-4D97-AF65-F5344CB8AC3E}">
        <p14:creationId xmlns:p14="http://schemas.microsoft.com/office/powerpoint/2010/main" val="314096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ABA74-E8B1-45CF-5DF5-F68DF26E15D4}"/>
              </a:ext>
            </a:extLst>
          </p:cNvPr>
          <p:cNvSpPr>
            <a:spLocks noGrp="1"/>
          </p:cNvSpPr>
          <p:nvPr>
            <p:ph type="title"/>
          </p:nvPr>
        </p:nvSpPr>
        <p:spPr/>
        <p:txBody>
          <a:bodyPr/>
          <a:lstStyle/>
          <a:p>
            <a:r>
              <a:rPr lang="en-US" dirty="0"/>
              <a:t>8.2 Judaism and modernity</a:t>
            </a:r>
          </a:p>
        </p:txBody>
      </p:sp>
      <p:sp>
        <p:nvSpPr>
          <p:cNvPr id="3" name="Content Placeholder 2">
            <a:extLst>
              <a:ext uri="{FF2B5EF4-FFF2-40B4-BE49-F238E27FC236}">
                <a16:creationId xmlns:a16="http://schemas.microsoft.com/office/drawing/2014/main" id="{62EA7EB3-5E05-AB81-891A-7817E5F19153}"/>
              </a:ext>
            </a:extLst>
          </p:cNvPr>
          <p:cNvSpPr>
            <a:spLocks noGrp="1"/>
          </p:cNvSpPr>
          <p:nvPr>
            <p:ph idx="1"/>
          </p:nvPr>
        </p:nvSpPr>
        <p:spPr/>
        <p:txBody>
          <a:bodyPr>
            <a:normAutofit/>
          </a:bodyPr>
          <a:lstStyle/>
          <a:p>
            <a:endParaRPr lang="en-US" dirty="0"/>
          </a:p>
          <a:p>
            <a:r>
              <a:rPr lang="en-US" dirty="0"/>
              <a:t>Moses Mendelssohn, an eighteenth-century German Jew and “father of the </a:t>
            </a:r>
            <a:r>
              <a:rPr lang="en-US" b="1" dirty="0"/>
              <a:t>Haskalah</a:t>
            </a:r>
            <a:r>
              <a:rPr lang="en-US" dirty="0"/>
              <a:t> (reason),” adopted the Enlightenment ideal of the universalism of humanity, and sought to integrate Jews more fully into European culture while deemphasizing the Talmud.</a:t>
            </a:r>
          </a:p>
        </p:txBody>
      </p:sp>
    </p:spTree>
    <p:extLst>
      <p:ext uri="{BB962C8B-B14F-4D97-AF65-F5344CB8AC3E}">
        <p14:creationId xmlns:p14="http://schemas.microsoft.com/office/powerpoint/2010/main" val="860546197"/>
      </p:ext>
    </p:extLst>
  </p:cSld>
  <p:clrMapOvr>
    <a:masterClrMapping/>
  </p:clrMapOvr>
</p:sld>
</file>

<file path=ppt/theme/theme1.xml><?xml version="1.0" encoding="utf-8"?>
<a:theme xmlns:a="http://schemas.openxmlformats.org/drawingml/2006/main" name="Beebe8e_PPT_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CF48D25A0F93B40B3C251BE4F734EC1" ma:contentTypeVersion="11" ma:contentTypeDescription="Create a new document." ma:contentTypeScope="" ma:versionID="c8ab096645755f62cd508286a61059c0">
  <xsd:schema xmlns:xsd="http://www.w3.org/2001/XMLSchema" xmlns:xs="http://www.w3.org/2001/XMLSchema" xmlns:p="http://schemas.microsoft.com/office/2006/metadata/properties" xmlns:ns3="95416670-e7f0-472a-b86d-0b7a275a8686" targetNamespace="http://schemas.microsoft.com/office/2006/metadata/properties" ma:root="true" ma:fieldsID="eedf32a710244cc7961217ff544f1db4" ns3:_="">
    <xsd:import namespace="95416670-e7f0-472a-b86d-0b7a275a868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ObjectDetectorVersion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16670-e7f0-472a-b86d-0b7a275a86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095C1E-4675-40AC-A8B6-A825EC9BB166}">
  <ds:schemaRefs>
    <ds:schemaRef ds:uri="http://www.w3.org/XML/1998/namespace"/>
    <ds:schemaRef ds:uri="95416670-e7f0-472a-b86d-0b7a275a8686"/>
    <ds:schemaRef ds:uri="http://purl.org/dc/dcmitype/"/>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A52F40F9-088E-4C5D-9774-9E7363255D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416670-e7f0-472a-b86d-0b7a275a868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FB7DAA-0040-4942-B394-69F3BBEA060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Beebe8e_PPT_master</Template>
  <TotalTime>8291</TotalTime>
  <Words>3090</Words>
  <Application>Microsoft Office PowerPoint</Application>
  <PresentationFormat>On-screen Show (4:3)</PresentationFormat>
  <Paragraphs>188</Paragraphs>
  <Slides>55</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55</vt:i4>
      </vt:variant>
    </vt:vector>
  </HeadingPairs>
  <TitlesOfParts>
    <vt:vector size="60" baseType="lpstr">
      <vt:lpstr>Arial</vt:lpstr>
      <vt:lpstr>Calibri</vt:lpstr>
      <vt:lpstr>Verdana</vt:lpstr>
      <vt:lpstr>Beebe8e_PPT_master</vt:lpstr>
      <vt:lpstr>Office Theme</vt:lpstr>
      <vt:lpstr>PowerPoint Presentation</vt:lpstr>
      <vt:lpstr>Learning Objectives (1 of 2)</vt:lpstr>
      <vt:lpstr>Learning Objectives (2 of 2)</vt:lpstr>
      <vt:lpstr>PowerPoint Presentation</vt:lpstr>
      <vt:lpstr>8.2 Kabbalah and Hasidism</vt:lpstr>
      <vt:lpstr>8.2 Kabbalah and Hasidism</vt:lpstr>
      <vt:lpstr>8.2 Kabbalah and Hasidism</vt:lpstr>
      <vt:lpstr>8.2 Judaism and modernity</vt:lpstr>
      <vt:lpstr>8.2 Judaism and modernity</vt:lpstr>
      <vt:lpstr>8.2 Judaism and modernity</vt:lpstr>
      <vt:lpstr>8.2 Judaism and modernity</vt:lpstr>
      <vt:lpstr>8.2 Judaism and modernity</vt:lpstr>
      <vt:lpstr>8.2 The Holocaust</vt:lpstr>
      <vt:lpstr>8.2 The Holocaust</vt:lpstr>
      <vt:lpstr>8.2 The Holocaust</vt:lpstr>
      <vt:lpstr>8.2 Zionism and contemporary Israel</vt:lpstr>
      <vt:lpstr>8.2 Zionism and contemporary Israel</vt:lpstr>
      <vt:lpstr>8.2 Zionism and contemporary Israel</vt:lpstr>
      <vt:lpstr>8.2 Zionism and contemporary Israel</vt:lpstr>
      <vt:lpstr>8.3 Torah</vt:lpstr>
      <vt:lpstr>8.3 Torah</vt:lpstr>
      <vt:lpstr>8.3 The one God</vt:lpstr>
      <vt:lpstr>8.3 Love for God</vt:lpstr>
      <vt:lpstr>8.3 The sacredness of human life</vt:lpstr>
      <vt:lpstr>8.3 The sacredness of human life</vt:lpstr>
      <vt:lpstr>8.3 Law</vt:lpstr>
      <vt:lpstr>8.3 Law</vt:lpstr>
      <vt:lpstr>8.3 Suffering and faith</vt:lpstr>
      <vt:lpstr>8.4 Sacred practices</vt:lpstr>
      <vt:lpstr>8.4 Sacred practices</vt:lpstr>
      <vt:lpstr>8.4 Sacred practices</vt:lpstr>
      <vt:lpstr>8.4 Sacred practices</vt:lpstr>
      <vt:lpstr>8.4 Sacred practices</vt:lpstr>
      <vt:lpstr>8.5 Holy days</vt:lpstr>
      <vt:lpstr>8.5 Holy days</vt:lpstr>
      <vt:lpstr>8.5 Holy days</vt:lpstr>
      <vt:lpstr>8.5 Holy days</vt:lpstr>
      <vt:lpstr>8.5 Holy days</vt:lpstr>
      <vt:lpstr>8.5 Holy days</vt:lpstr>
      <vt:lpstr>8.6 Contemporary Judaism</vt:lpstr>
      <vt:lpstr>8.6 Contemporary Judaism Major branches today</vt:lpstr>
      <vt:lpstr>8.6 Contemporary Judaism Major branches today</vt:lpstr>
      <vt:lpstr>8.6 Contemporary Judaism Major branches today</vt:lpstr>
      <vt:lpstr>8.6 Contemporary Judaism Major branches today</vt:lpstr>
      <vt:lpstr>8.6 Contemporary Judaism Major branches today</vt:lpstr>
      <vt:lpstr>8.6 Contemporary Judaism Major branches today</vt:lpstr>
      <vt:lpstr>8.6 Contemporary Judaism Major branches today</vt:lpstr>
      <vt:lpstr>8.6 Contemporary Judaism Major branches today</vt:lpstr>
      <vt:lpstr>8.6 Contemporary Judaism Jewish feminism</vt:lpstr>
      <vt:lpstr>8.6 Contemporary Judaism Jewish feminism</vt:lpstr>
      <vt:lpstr>8.6 Contemporary Judaism Jewish feminism</vt:lpstr>
      <vt:lpstr>8.6 Contemporary Judaism Jewish feminism</vt:lpstr>
      <vt:lpstr>8.6 Contemporary Judaism LGBT Jews</vt:lpstr>
      <vt:lpstr>8.6 Contemporary Judaism LGBT Jews</vt:lpstr>
      <vt:lpstr>8.6 Contemporary Judaism Jewish renewal</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dc:creator>
  <cp:lastModifiedBy>Warner Belanger III</cp:lastModifiedBy>
  <cp:revision>342</cp:revision>
  <dcterms:created xsi:type="dcterms:W3CDTF">2015-09-18T14:54:36Z</dcterms:created>
  <dcterms:modified xsi:type="dcterms:W3CDTF">2024-02-26T15:38:03Z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0x0101003CF48D25A0F93B40B3C251BE4F734EC1</vt:lpwstr>
  </property>
</Properties>
</file>