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67"/>
  </p:notesMasterIdLst>
  <p:sldIdLst>
    <p:sldId id="257" r:id="rId3"/>
    <p:sldId id="256" r:id="rId4"/>
    <p:sldId id="258" r:id="rId5"/>
    <p:sldId id="300" r:id="rId6"/>
    <p:sldId id="332" r:id="rId7"/>
    <p:sldId id="312" r:id="rId8"/>
    <p:sldId id="334" r:id="rId9"/>
    <p:sldId id="335" r:id="rId10"/>
    <p:sldId id="336" r:id="rId11"/>
    <p:sldId id="337"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365" r:id="rId39"/>
    <p:sldId id="366" r:id="rId40"/>
    <p:sldId id="367" r:id="rId41"/>
    <p:sldId id="368" r:id="rId42"/>
    <p:sldId id="338" r:id="rId43"/>
    <p:sldId id="369" r:id="rId44"/>
    <p:sldId id="370" r:id="rId45"/>
    <p:sldId id="371" r:id="rId46"/>
    <p:sldId id="372" r:id="rId47"/>
    <p:sldId id="373" r:id="rId48"/>
    <p:sldId id="374" r:id="rId49"/>
    <p:sldId id="375" r:id="rId50"/>
    <p:sldId id="376" r:id="rId51"/>
    <p:sldId id="377" r:id="rId52"/>
    <p:sldId id="378" r:id="rId53"/>
    <p:sldId id="379" r:id="rId54"/>
    <p:sldId id="380" r:id="rId55"/>
    <p:sldId id="381" r:id="rId56"/>
    <p:sldId id="382" r:id="rId57"/>
    <p:sldId id="383" r:id="rId58"/>
    <p:sldId id="384" r:id="rId59"/>
    <p:sldId id="385" r:id="rId60"/>
    <p:sldId id="386" r:id="rId61"/>
    <p:sldId id="387" r:id="rId62"/>
    <p:sldId id="388" r:id="rId63"/>
    <p:sldId id="389" r:id="rId64"/>
    <p:sldId id="390" r:id="rId65"/>
    <p:sldId id="391"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11" autoAdjust="0"/>
    <p:restoredTop sz="57079" autoAdjust="0"/>
  </p:normalViewPr>
  <p:slideViewPr>
    <p:cSldViewPr>
      <p:cViewPr varScale="1">
        <p:scale>
          <a:sx n="50" d="100"/>
          <a:sy n="50" d="100"/>
        </p:scale>
        <p:origin x="2040"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2BBA2E-79BA-BA41-8D10-5A33F2CBBD77}" type="datetimeFigureOut">
              <a:rPr lang="en-US" smtClean="0"/>
              <a:t>2/28/2024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FC774-9651-124E-92C8-AF35A15CD53D}" type="slidenum">
              <a:rPr lang="en-US" smtClean="0"/>
              <a:t>‹#›</a:t>
            </a:fld>
            <a:endParaRPr lang="en-US"/>
          </a:p>
        </p:txBody>
      </p:sp>
    </p:spTree>
    <p:extLst>
      <p:ext uri="{BB962C8B-B14F-4D97-AF65-F5344CB8AC3E}">
        <p14:creationId xmlns:p14="http://schemas.microsoft.com/office/powerpoint/2010/main" val="3366597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1</a:t>
            </a:fld>
            <a:endParaRPr lang="en-US"/>
          </a:p>
        </p:txBody>
      </p:sp>
    </p:spTree>
    <p:extLst>
      <p:ext uri="{BB962C8B-B14F-4D97-AF65-F5344CB8AC3E}">
        <p14:creationId xmlns:p14="http://schemas.microsoft.com/office/powerpoint/2010/main" val="267286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13</a:t>
            </a:fld>
            <a:endParaRPr lang="en-US"/>
          </a:p>
        </p:txBody>
      </p:sp>
    </p:spTree>
    <p:extLst>
      <p:ext uri="{BB962C8B-B14F-4D97-AF65-F5344CB8AC3E}">
        <p14:creationId xmlns:p14="http://schemas.microsoft.com/office/powerpoint/2010/main" val="3326069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14</a:t>
            </a:fld>
            <a:endParaRPr lang="en-US"/>
          </a:p>
        </p:txBody>
      </p:sp>
    </p:spTree>
    <p:extLst>
      <p:ext uri="{BB962C8B-B14F-4D97-AF65-F5344CB8AC3E}">
        <p14:creationId xmlns:p14="http://schemas.microsoft.com/office/powerpoint/2010/main" val="3469618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15</a:t>
            </a:fld>
            <a:endParaRPr lang="en-US"/>
          </a:p>
        </p:txBody>
      </p:sp>
    </p:spTree>
    <p:extLst>
      <p:ext uri="{BB962C8B-B14F-4D97-AF65-F5344CB8AC3E}">
        <p14:creationId xmlns:p14="http://schemas.microsoft.com/office/powerpoint/2010/main" val="744645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16</a:t>
            </a:fld>
            <a:endParaRPr lang="en-US"/>
          </a:p>
        </p:txBody>
      </p:sp>
    </p:spTree>
    <p:extLst>
      <p:ext uri="{BB962C8B-B14F-4D97-AF65-F5344CB8AC3E}">
        <p14:creationId xmlns:p14="http://schemas.microsoft.com/office/powerpoint/2010/main" val="3947057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17</a:t>
            </a:fld>
            <a:endParaRPr lang="en-US"/>
          </a:p>
        </p:txBody>
      </p:sp>
    </p:spTree>
    <p:extLst>
      <p:ext uri="{BB962C8B-B14F-4D97-AF65-F5344CB8AC3E}">
        <p14:creationId xmlns:p14="http://schemas.microsoft.com/office/powerpoint/2010/main" val="115412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18</a:t>
            </a:fld>
            <a:endParaRPr lang="en-US"/>
          </a:p>
        </p:txBody>
      </p:sp>
    </p:spTree>
    <p:extLst>
      <p:ext uri="{BB962C8B-B14F-4D97-AF65-F5344CB8AC3E}">
        <p14:creationId xmlns:p14="http://schemas.microsoft.com/office/powerpoint/2010/main" val="2644329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19</a:t>
            </a:fld>
            <a:endParaRPr lang="en-US"/>
          </a:p>
        </p:txBody>
      </p:sp>
    </p:spTree>
    <p:extLst>
      <p:ext uri="{BB962C8B-B14F-4D97-AF65-F5344CB8AC3E}">
        <p14:creationId xmlns:p14="http://schemas.microsoft.com/office/powerpoint/2010/main" val="690189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20</a:t>
            </a:fld>
            <a:endParaRPr lang="en-US"/>
          </a:p>
        </p:txBody>
      </p:sp>
    </p:spTree>
    <p:extLst>
      <p:ext uri="{BB962C8B-B14F-4D97-AF65-F5344CB8AC3E}">
        <p14:creationId xmlns:p14="http://schemas.microsoft.com/office/powerpoint/2010/main" val="63285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21</a:t>
            </a:fld>
            <a:endParaRPr lang="en-US"/>
          </a:p>
        </p:txBody>
      </p:sp>
    </p:spTree>
    <p:extLst>
      <p:ext uri="{BB962C8B-B14F-4D97-AF65-F5344CB8AC3E}">
        <p14:creationId xmlns:p14="http://schemas.microsoft.com/office/powerpoint/2010/main" val="794428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22</a:t>
            </a:fld>
            <a:endParaRPr lang="en-US"/>
          </a:p>
        </p:txBody>
      </p:sp>
    </p:spTree>
    <p:extLst>
      <p:ext uri="{BB962C8B-B14F-4D97-AF65-F5344CB8AC3E}">
        <p14:creationId xmlns:p14="http://schemas.microsoft.com/office/powerpoint/2010/main" val="3037045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David </a:t>
            </a:r>
            <a:r>
              <a:rPr lang="en-US" sz="1200" b="0" i="0" u="none" strike="noStrike" kern="1200" baseline="0" dirty="0" err="1">
                <a:solidFill>
                  <a:schemeClr val="tx1"/>
                </a:solidFill>
                <a:latin typeface="+mn-lt"/>
                <a:ea typeface="+mn-ea"/>
                <a:cs typeface="+mn-cs"/>
              </a:rPr>
              <a:t>Vandiver</a:t>
            </a:r>
            <a:r>
              <a:rPr lang="en-US" sz="1200" b="0" i="0" u="none" strike="noStrike" kern="1200" baseline="0" dirty="0">
                <a:solidFill>
                  <a:schemeClr val="tx1"/>
                </a:solidFill>
                <a:latin typeface="+mn-lt"/>
                <a:ea typeface="+mn-ea"/>
                <a:cs typeface="+mn-cs"/>
              </a:rPr>
              <a:t>, interviewed 1998, 2011.</a:t>
            </a:r>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5</a:t>
            </a:fld>
            <a:endParaRPr lang="en-US"/>
          </a:p>
        </p:txBody>
      </p:sp>
    </p:spTree>
    <p:extLst>
      <p:ext uri="{BB962C8B-B14F-4D97-AF65-F5344CB8AC3E}">
        <p14:creationId xmlns:p14="http://schemas.microsoft.com/office/powerpoint/2010/main" val="3143979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23</a:t>
            </a:fld>
            <a:endParaRPr lang="en-US"/>
          </a:p>
        </p:txBody>
      </p:sp>
    </p:spTree>
    <p:extLst>
      <p:ext uri="{BB962C8B-B14F-4D97-AF65-F5344CB8AC3E}">
        <p14:creationId xmlns:p14="http://schemas.microsoft.com/office/powerpoint/2010/main" val="16806748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24</a:t>
            </a:fld>
            <a:endParaRPr lang="en-US"/>
          </a:p>
        </p:txBody>
      </p:sp>
    </p:spTree>
    <p:extLst>
      <p:ext uri="{BB962C8B-B14F-4D97-AF65-F5344CB8AC3E}">
        <p14:creationId xmlns:p14="http://schemas.microsoft.com/office/powerpoint/2010/main" val="3501848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25</a:t>
            </a:fld>
            <a:endParaRPr lang="en-US"/>
          </a:p>
        </p:txBody>
      </p:sp>
    </p:spTree>
    <p:extLst>
      <p:ext uri="{BB962C8B-B14F-4D97-AF65-F5344CB8AC3E}">
        <p14:creationId xmlns:p14="http://schemas.microsoft.com/office/powerpoint/2010/main" val="4077579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26</a:t>
            </a:fld>
            <a:endParaRPr lang="en-US"/>
          </a:p>
        </p:txBody>
      </p:sp>
    </p:spTree>
    <p:extLst>
      <p:ext uri="{BB962C8B-B14F-4D97-AF65-F5344CB8AC3E}">
        <p14:creationId xmlns:p14="http://schemas.microsoft.com/office/powerpoint/2010/main" val="3568909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27</a:t>
            </a:fld>
            <a:endParaRPr lang="en-US"/>
          </a:p>
        </p:txBody>
      </p:sp>
    </p:spTree>
    <p:extLst>
      <p:ext uri="{BB962C8B-B14F-4D97-AF65-F5344CB8AC3E}">
        <p14:creationId xmlns:p14="http://schemas.microsoft.com/office/powerpoint/2010/main" val="2473269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28</a:t>
            </a:fld>
            <a:endParaRPr lang="en-US"/>
          </a:p>
        </p:txBody>
      </p:sp>
    </p:spTree>
    <p:extLst>
      <p:ext uri="{BB962C8B-B14F-4D97-AF65-F5344CB8AC3E}">
        <p14:creationId xmlns:p14="http://schemas.microsoft.com/office/powerpoint/2010/main" val="825315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29</a:t>
            </a:fld>
            <a:endParaRPr lang="en-US"/>
          </a:p>
        </p:txBody>
      </p:sp>
    </p:spTree>
    <p:extLst>
      <p:ext uri="{BB962C8B-B14F-4D97-AF65-F5344CB8AC3E}">
        <p14:creationId xmlns:p14="http://schemas.microsoft.com/office/powerpoint/2010/main" val="24203433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30</a:t>
            </a:fld>
            <a:endParaRPr lang="en-US"/>
          </a:p>
        </p:txBody>
      </p:sp>
    </p:spTree>
    <p:extLst>
      <p:ext uri="{BB962C8B-B14F-4D97-AF65-F5344CB8AC3E}">
        <p14:creationId xmlns:p14="http://schemas.microsoft.com/office/powerpoint/2010/main" val="2618016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31</a:t>
            </a:fld>
            <a:endParaRPr lang="en-US"/>
          </a:p>
        </p:txBody>
      </p:sp>
    </p:spTree>
    <p:extLst>
      <p:ext uri="{BB962C8B-B14F-4D97-AF65-F5344CB8AC3E}">
        <p14:creationId xmlns:p14="http://schemas.microsoft.com/office/powerpoint/2010/main" val="2704350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32</a:t>
            </a:fld>
            <a:endParaRPr lang="en-US"/>
          </a:p>
        </p:txBody>
      </p:sp>
    </p:spTree>
    <p:extLst>
      <p:ext uri="{BB962C8B-B14F-4D97-AF65-F5344CB8AC3E}">
        <p14:creationId xmlns:p14="http://schemas.microsoft.com/office/powerpoint/2010/main" val="2715255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a:t>
            </a:fld>
            <a:endParaRPr lang="en-US"/>
          </a:p>
        </p:txBody>
      </p:sp>
    </p:spTree>
    <p:extLst>
      <p:ext uri="{BB962C8B-B14F-4D97-AF65-F5344CB8AC3E}">
        <p14:creationId xmlns:p14="http://schemas.microsoft.com/office/powerpoint/2010/main" val="42266802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33</a:t>
            </a:fld>
            <a:endParaRPr lang="en-US"/>
          </a:p>
        </p:txBody>
      </p:sp>
    </p:spTree>
    <p:extLst>
      <p:ext uri="{BB962C8B-B14F-4D97-AF65-F5344CB8AC3E}">
        <p14:creationId xmlns:p14="http://schemas.microsoft.com/office/powerpoint/2010/main" val="3703186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34</a:t>
            </a:fld>
            <a:endParaRPr lang="en-US"/>
          </a:p>
        </p:txBody>
      </p:sp>
    </p:spTree>
    <p:extLst>
      <p:ext uri="{BB962C8B-B14F-4D97-AF65-F5344CB8AC3E}">
        <p14:creationId xmlns:p14="http://schemas.microsoft.com/office/powerpoint/2010/main" val="8242823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35</a:t>
            </a:fld>
            <a:endParaRPr lang="en-US"/>
          </a:p>
        </p:txBody>
      </p:sp>
    </p:spTree>
    <p:extLst>
      <p:ext uri="{BB962C8B-B14F-4D97-AF65-F5344CB8AC3E}">
        <p14:creationId xmlns:p14="http://schemas.microsoft.com/office/powerpoint/2010/main" val="3715131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36</a:t>
            </a:fld>
            <a:endParaRPr lang="en-US"/>
          </a:p>
        </p:txBody>
      </p:sp>
    </p:spTree>
    <p:extLst>
      <p:ext uri="{BB962C8B-B14F-4D97-AF65-F5344CB8AC3E}">
        <p14:creationId xmlns:p14="http://schemas.microsoft.com/office/powerpoint/2010/main" val="39906806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37</a:t>
            </a:fld>
            <a:endParaRPr lang="en-US"/>
          </a:p>
        </p:txBody>
      </p:sp>
    </p:spTree>
    <p:extLst>
      <p:ext uri="{BB962C8B-B14F-4D97-AF65-F5344CB8AC3E}">
        <p14:creationId xmlns:p14="http://schemas.microsoft.com/office/powerpoint/2010/main" val="2338159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38</a:t>
            </a:fld>
            <a:endParaRPr lang="en-US"/>
          </a:p>
        </p:txBody>
      </p:sp>
    </p:spTree>
    <p:extLst>
      <p:ext uri="{BB962C8B-B14F-4D97-AF65-F5344CB8AC3E}">
        <p14:creationId xmlns:p14="http://schemas.microsoft.com/office/powerpoint/2010/main" val="24010582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39</a:t>
            </a:fld>
            <a:endParaRPr lang="en-US"/>
          </a:p>
        </p:txBody>
      </p:sp>
    </p:spTree>
    <p:extLst>
      <p:ext uri="{BB962C8B-B14F-4D97-AF65-F5344CB8AC3E}">
        <p14:creationId xmlns:p14="http://schemas.microsoft.com/office/powerpoint/2010/main" val="23937377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40</a:t>
            </a:fld>
            <a:endParaRPr lang="en-US"/>
          </a:p>
        </p:txBody>
      </p:sp>
    </p:spTree>
    <p:extLst>
      <p:ext uri="{BB962C8B-B14F-4D97-AF65-F5344CB8AC3E}">
        <p14:creationId xmlns:p14="http://schemas.microsoft.com/office/powerpoint/2010/main" val="18332672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41</a:t>
            </a:fld>
            <a:endParaRPr lang="en-US"/>
          </a:p>
        </p:txBody>
      </p:sp>
    </p:spTree>
    <p:extLst>
      <p:ext uri="{BB962C8B-B14F-4D97-AF65-F5344CB8AC3E}">
        <p14:creationId xmlns:p14="http://schemas.microsoft.com/office/powerpoint/2010/main" val="3200507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42</a:t>
            </a:fld>
            <a:endParaRPr lang="en-US"/>
          </a:p>
        </p:txBody>
      </p:sp>
    </p:spTree>
    <p:extLst>
      <p:ext uri="{BB962C8B-B14F-4D97-AF65-F5344CB8AC3E}">
        <p14:creationId xmlns:p14="http://schemas.microsoft.com/office/powerpoint/2010/main" val="784762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7</a:t>
            </a:fld>
            <a:endParaRPr lang="en-US"/>
          </a:p>
        </p:txBody>
      </p:sp>
    </p:spTree>
    <p:extLst>
      <p:ext uri="{BB962C8B-B14F-4D97-AF65-F5344CB8AC3E}">
        <p14:creationId xmlns:p14="http://schemas.microsoft.com/office/powerpoint/2010/main" val="14526217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43</a:t>
            </a:fld>
            <a:endParaRPr lang="en-US"/>
          </a:p>
        </p:txBody>
      </p:sp>
    </p:spTree>
    <p:extLst>
      <p:ext uri="{BB962C8B-B14F-4D97-AF65-F5344CB8AC3E}">
        <p14:creationId xmlns:p14="http://schemas.microsoft.com/office/powerpoint/2010/main" val="3423792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44</a:t>
            </a:fld>
            <a:endParaRPr lang="en-US"/>
          </a:p>
        </p:txBody>
      </p:sp>
    </p:spTree>
    <p:extLst>
      <p:ext uri="{BB962C8B-B14F-4D97-AF65-F5344CB8AC3E}">
        <p14:creationId xmlns:p14="http://schemas.microsoft.com/office/powerpoint/2010/main" val="42377983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45</a:t>
            </a:fld>
            <a:endParaRPr lang="en-US"/>
          </a:p>
        </p:txBody>
      </p:sp>
    </p:spTree>
    <p:extLst>
      <p:ext uri="{BB962C8B-B14F-4D97-AF65-F5344CB8AC3E}">
        <p14:creationId xmlns:p14="http://schemas.microsoft.com/office/powerpoint/2010/main" val="8832335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46</a:t>
            </a:fld>
            <a:endParaRPr lang="en-US"/>
          </a:p>
        </p:txBody>
      </p:sp>
    </p:spTree>
    <p:extLst>
      <p:ext uri="{BB962C8B-B14F-4D97-AF65-F5344CB8AC3E}">
        <p14:creationId xmlns:p14="http://schemas.microsoft.com/office/powerpoint/2010/main" val="25658055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47</a:t>
            </a:fld>
            <a:endParaRPr lang="en-US"/>
          </a:p>
        </p:txBody>
      </p:sp>
    </p:spTree>
    <p:extLst>
      <p:ext uri="{BB962C8B-B14F-4D97-AF65-F5344CB8AC3E}">
        <p14:creationId xmlns:p14="http://schemas.microsoft.com/office/powerpoint/2010/main" val="36435273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48</a:t>
            </a:fld>
            <a:endParaRPr lang="en-US"/>
          </a:p>
        </p:txBody>
      </p:sp>
    </p:spTree>
    <p:extLst>
      <p:ext uri="{BB962C8B-B14F-4D97-AF65-F5344CB8AC3E}">
        <p14:creationId xmlns:p14="http://schemas.microsoft.com/office/powerpoint/2010/main" val="25089602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49</a:t>
            </a:fld>
            <a:endParaRPr lang="en-US"/>
          </a:p>
        </p:txBody>
      </p:sp>
    </p:spTree>
    <p:extLst>
      <p:ext uri="{BB962C8B-B14F-4D97-AF65-F5344CB8AC3E}">
        <p14:creationId xmlns:p14="http://schemas.microsoft.com/office/powerpoint/2010/main" val="5574133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50</a:t>
            </a:fld>
            <a:endParaRPr lang="en-US"/>
          </a:p>
        </p:txBody>
      </p:sp>
    </p:spTree>
    <p:extLst>
      <p:ext uri="{BB962C8B-B14F-4D97-AF65-F5344CB8AC3E}">
        <p14:creationId xmlns:p14="http://schemas.microsoft.com/office/powerpoint/2010/main" val="30375676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51</a:t>
            </a:fld>
            <a:endParaRPr lang="en-US"/>
          </a:p>
        </p:txBody>
      </p:sp>
    </p:spTree>
    <p:extLst>
      <p:ext uri="{BB962C8B-B14F-4D97-AF65-F5344CB8AC3E}">
        <p14:creationId xmlns:p14="http://schemas.microsoft.com/office/powerpoint/2010/main" val="1177913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52</a:t>
            </a:fld>
            <a:endParaRPr lang="en-US"/>
          </a:p>
        </p:txBody>
      </p:sp>
    </p:spTree>
    <p:extLst>
      <p:ext uri="{BB962C8B-B14F-4D97-AF65-F5344CB8AC3E}">
        <p14:creationId xmlns:p14="http://schemas.microsoft.com/office/powerpoint/2010/main" val="409655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8</a:t>
            </a:fld>
            <a:endParaRPr lang="en-US"/>
          </a:p>
        </p:txBody>
      </p:sp>
    </p:spTree>
    <p:extLst>
      <p:ext uri="{BB962C8B-B14F-4D97-AF65-F5344CB8AC3E}">
        <p14:creationId xmlns:p14="http://schemas.microsoft.com/office/powerpoint/2010/main" val="37706777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53</a:t>
            </a:fld>
            <a:endParaRPr lang="en-US"/>
          </a:p>
        </p:txBody>
      </p:sp>
    </p:spTree>
    <p:extLst>
      <p:ext uri="{BB962C8B-B14F-4D97-AF65-F5344CB8AC3E}">
        <p14:creationId xmlns:p14="http://schemas.microsoft.com/office/powerpoint/2010/main" val="9259472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54</a:t>
            </a:fld>
            <a:endParaRPr lang="en-US"/>
          </a:p>
        </p:txBody>
      </p:sp>
    </p:spTree>
    <p:extLst>
      <p:ext uri="{BB962C8B-B14F-4D97-AF65-F5344CB8AC3E}">
        <p14:creationId xmlns:p14="http://schemas.microsoft.com/office/powerpoint/2010/main" val="40146334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55</a:t>
            </a:fld>
            <a:endParaRPr lang="en-US"/>
          </a:p>
        </p:txBody>
      </p:sp>
    </p:spTree>
    <p:extLst>
      <p:ext uri="{BB962C8B-B14F-4D97-AF65-F5344CB8AC3E}">
        <p14:creationId xmlns:p14="http://schemas.microsoft.com/office/powerpoint/2010/main" val="4289465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56</a:t>
            </a:fld>
            <a:endParaRPr lang="en-US"/>
          </a:p>
        </p:txBody>
      </p:sp>
    </p:spTree>
    <p:extLst>
      <p:ext uri="{BB962C8B-B14F-4D97-AF65-F5344CB8AC3E}">
        <p14:creationId xmlns:p14="http://schemas.microsoft.com/office/powerpoint/2010/main" val="16432395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57</a:t>
            </a:fld>
            <a:endParaRPr lang="en-US"/>
          </a:p>
        </p:txBody>
      </p:sp>
    </p:spTree>
    <p:extLst>
      <p:ext uri="{BB962C8B-B14F-4D97-AF65-F5344CB8AC3E}">
        <p14:creationId xmlns:p14="http://schemas.microsoft.com/office/powerpoint/2010/main" val="19963374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58</a:t>
            </a:fld>
            <a:endParaRPr lang="en-US"/>
          </a:p>
        </p:txBody>
      </p:sp>
    </p:spTree>
    <p:extLst>
      <p:ext uri="{BB962C8B-B14F-4D97-AF65-F5344CB8AC3E}">
        <p14:creationId xmlns:p14="http://schemas.microsoft.com/office/powerpoint/2010/main" val="12078564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59</a:t>
            </a:fld>
            <a:endParaRPr lang="en-US"/>
          </a:p>
        </p:txBody>
      </p:sp>
    </p:spTree>
    <p:extLst>
      <p:ext uri="{BB962C8B-B14F-4D97-AF65-F5344CB8AC3E}">
        <p14:creationId xmlns:p14="http://schemas.microsoft.com/office/powerpoint/2010/main" val="39276213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60</a:t>
            </a:fld>
            <a:endParaRPr lang="en-US"/>
          </a:p>
        </p:txBody>
      </p:sp>
    </p:spTree>
    <p:extLst>
      <p:ext uri="{BB962C8B-B14F-4D97-AF65-F5344CB8AC3E}">
        <p14:creationId xmlns:p14="http://schemas.microsoft.com/office/powerpoint/2010/main" val="9595800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61</a:t>
            </a:fld>
            <a:endParaRPr lang="en-US"/>
          </a:p>
        </p:txBody>
      </p:sp>
    </p:spTree>
    <p:extLst>
      <p:ext uri="{BB962C8B-B14F-4D97-AF65-F5344CB8AC3E}">
        <p14:creationId xmlns:p14="http://schemas.microsoft.com/office/powerpoint/2010/main" val="33221620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62</a:t>
            </a:fld>
            <a:endParaRPr lang="en-US"/>
          </a:p>
        </p:txBody>
      </p:sp>
    </p:spTree>
    <p:extLst>
      <p:ext uri="{BB962C8B-B14F-4D97-AF65-F5344CB8AC3E}">
        <p14:creationId xmlns:p14="http://schemas.microsoft.com/office/powerpoint/2010/main" val="3373498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9</a:t>
            </a:fld>
            <a:endParaRPr lang="en-US"/>
          </a:p>
        </p:txBody>
      </p:sp>
    </p:spTree>
    <p:extLst>
      <p:ext uri="{BB962C8B-B14F-4D97-AF65-F5344CB8AC3E}">
        <p14:creationId xmlns:p14="http://schemas.microsoft.com/office/powerpoint/2010/main" val="35602783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63</a:t>
            </a:fld>
            <a:endParaRPr lang="en-US"/>
          </a:p>
        </p:txBody>
      </p:sp>
    </p:spTree>
    <p:extLst>
      <p:ext uri="{BB962C8B-B14F-4D97-AF65-F5344CB8AC3E}">
        <p14:creationId xmlns:p14="http://schemas.microsoft.com/office/powerpoint/2010/main" val="31031610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64</a:t>
            </a:fld>
            <a:endParaRPr lang="en-US"/>
          </a:p>
        </p:txBody>
      </p:sp>
    </p:spTree>
    <p:extLst>
      <p:ext uri="{BB962C8B-B14F-4D97-AF65-F5344CB8AC3E}">
        <p14:creationId xmlns:p14="http://schemas.microsoft.com/office/powerpoint/2010/main" val="2592025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10</a:t>
            </a:fld>
            <a:endParaRPr lang="en-US"/>
          </a:p>
        </p:txBody>
      </p:sp>
    </p:spTree>
    <p:extLst>
      <p:ext uri="{BB962C8B-B14F-4D97-AF65-F5344CB8AC3E}">
        <p14:creationId xmlns:p14="http://schemas.microsoft.com/office/powerpoint/2010/main" val="36468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11</a:t>
            </a:fld>
            <a:endParaRPr lang="en-US"/>
          </a:p>
        </p:txBody>
      </p:sp>
    </p:spTree>
    <p:extLst>
      <p:ext uri="{BB962C8B-B14F-4D97-AF65-F5344CB8AC3E}">
        <p14:creationId xmlns:p14="http://schemas.microsoft.com/office/powerpoint/2010/main" val="1084332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12</a:t>
            </a:fld>
            <a:endParaRPr lang="en-US"/>
          </a:p>
        </p:txBody>
      </p:sp>
    </p:spTree>
    <p:extLst>
      <p:ext uri="{BB962C8B-B14F-4D97-AF65-F5344CB8AC3E}">
        <p14:creationId xmlns:p14="http://schemas.microsoft.com/office/powerpoint/2010/main" val="2944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4"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1600200"/>
            <a:ext cx="3485658" cy="4514640"/>
          </a:xfrm>
          <a:prstGeom prst="rect">
            <a:avLst/>
          </a:prstGeom>
        </p:spPr>
      </p:pic>
    </p:spTree>
    <p:extLst>
      <p:ext uri="{BB962C8B-B14F-4D97-AF65-F5344CB8AC3E}">
        <p14:creationId xmlns:p14="http://schemas.microsoft.com/office/powerpoint/2010/main" val="380605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50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414019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67804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2/28/2024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5718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2/28/2024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9067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2/28/2024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37589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2/28/2024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6431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2/28/2024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4210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emf"/><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76998"/>
            <a:ext cx="9137650" cy="457202"/>
            <a:chOff x="0" y="6511923"/>
            <a:chExt cx="9137650" cy="430215"/>
          </a:xfrm>
          <a:solidFill>
            <a:schemeClr val="bg2">
              <a:lumMod val="25000"/>
            </a:schemeClr>
          </a:solidFill>
        </p:grpSpPr>
        <p:pic>
          <p:nvPicPr>
            <p:cNvPr id="8" name="Always Learning Logo" descr="Pearson: Always Learning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0" y="6511926"/>
              <a:ext cx="1660525" cy="43021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9" name="Pears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10" name="Copyright" descr="Copyright 2015, 2012, 2009"/>
            <p:cNvSpPr txBox="1">
              <a:spLocks noChangeArrowheads="1"/>
            </p:cNvSpPr>
            <p:nvPr/>
          </p:nvSpPr>
          <p:spPr bwMode="auto">
            <a:xfrm>
              <a:off x="1566068" y="6511923"/>
              <a:ext cx="6130132"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
        <p:nvSpPr>
          <p:cNvPr id="13" name="Title 10"/>
          <p:cNvSpPr txBox="1">
            <a:spLocks/>
          </p:cNvSpPr>
          <p:nvPr/>
        </p:nvSpPr>
        <p:spPr>
          <a:xfrm>
            <a:off x="457200" y="215372"/>
            <a:ext cx="8229600" cy="601058"/>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400" dirty="0">
                <a:solidFill>
                  <a:schemeClr val="bg1"/>
                </a:solidFill>
              </a:rPr>
              <a:t>Living Religions</a:t>
            </a:r>
            <a:endParaRPr lang="en-US" sz="2000" dirty="0">
              <a:solidFill>
                <a:schemeClr val="bg1"/>
              </a:solidFill>
            </a:endParaRPr>
          </a:p>
        </p:txBody>
      </p:sp>
      <p:sp>
        <p:nvSpPr>
          <p:cNvPr id="14" name="Text Placeholder 6"/>
          <p:cNvSpPr txBox="1">
            <a:spLocks/>
          </p:cNvSpPr>
          <p:nvPr/>
        </p:nvSpPr>
        <p:spPr>
          <a:xfrm>
            <a:off x="457200" y="816430"/>
            <a:ext cx="8229600" cy="478970"/>
          </a:xfrm>
          <a:prstGeom prst="rect">
            <a:avLst/>
          </a:prstGeom>
        </p:spPr>
        <p:txBody>
          <a:bodyPr>
            <a:noAutofit/>
          </a:bodyPr>
          <a:lstStyle>
            <a:lvl1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1pPr>
            <a:lvl2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3pPr>
            <a:lvl4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4pPr>
            <a:lvl5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5pPr>
            <a:lvl6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6pPr>
            <a:lvl7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7pPr>
            <a:lvl8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8pPr>
            <a:lvl9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9pPr>
          </a:lstStyle>
          <a:p>
            <a:r>
              <a:rPr lang="en-US" sz="2400" dirty="0">
                <a:solidFill>
                  <a:schemeClr val="bg1"/>
                </a:solidFill>
              </a:rPr>
              <a:t>Tenth Edition</a:t>
            </a:r>
            <a:endParaRPr lang="en-US" dirty="0"/>
          </a:p>
        </p:txBody>
      </p:sp>
    </p:spTree>
    <p:extLst>
      <p:ext uri="{BB962C8B-B14F-4D97-AF65-F5344CB8AC3E}">
        <p14:creationId xmlns:p14="http://schemas.microsoft.com/office/powerpoint/2010/main" val="3671177032"/>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00800"/>
            <a:ext cx="9144000" cy="457200"/>
            <a:chOff x="0" y="6511925"/>
            <a:chExt cx="9137650" cy="430213"/>
          </a:xfrm>
          <a:solidFill>
            <a:schemeClr val="bg2">
              <a:lumMod val="25000"/>
            </a:schemeClr>
          </a:solidFill>
        </p:grpSpPr>
        <p:pic>
          <p:nvPicPr>
            <p:cNvPr id="8" name="Pears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9" name="Copyright" descr="Copyright 2015, 2012, 2009"/>
            <p:cNvSpPr txBox="1">
              <a:spLocks noChangeArrowheads="1"/>
            </p:cNvSpPr>
            <p:nvPr/>
          </p:nvSpPr>
          <p:spPr bwMode="auto">
            <a:xfrm>
              <a:off x="0" y="6511926"/>
              <a:ext cx="7696200"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    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Tree>
    <p:extLst>
      <p:ext uri="{BB962C8B-B14F-4D97-AF65-F5344CB8AC3E}">
        <p14:creationId xmlns:p14="http://schemas.microsoft.com/office/powerpoint/2010/main" val="362215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Chapter 9</a:t>
            </a:r>
          </a:p>
        </p:txBody>
      </p:sp>
      <p:sp>
        <p:nvSpPr>
          <p:cNvPr id="3" name="Text Placeholder 2"/>
          <p:cNvSpPr>
            <a:spLocks noGrp="1"/>
          </p:cNvSpPr>
          <p:nvPr>
            <p:ph type="body" sz="quarter" idx="15"/>
          </p:nvPr>
        </p:nvSpPr>
        <p:spPr/>
        <p:txBody>
          <a:bodyPr/>
          <a:lstStyle/>
          <a:p>
            <a:r>
              <a:rPr lang="en-US" dirty="0"/>
              <a:t>Christianity I</a:t>
            </a:r>
          </a:p>
        </p:txBody>
      </p:sp>
    </p:spTree>
    <p:extLst>
      <p:ext uri="{BB962C8B-B14F-4D97-AF65-F5344CB8AC3E}">
        <p14:creationId xmlns:p14="http://schemas.microsoft.com/office/powerpoint/2010/main" val="2436185768"/>
      </p:ext>
    </p:extLst>
  </p:cSld>
  <p:clrMapOvr>
    <a:masterClrMapping/>
  </p:clrMapOvr>
  <mc:AlternateContent xmlns:mc="http://schemas.openxmlformats.org/markup-compatibility/2006" xmlns:p14="http://schemas.microsoft.com/office/powerpoint/2010/main">
    <mc:Choice Requires="p14">
      <p:transition spd="slow" p14:dur="2000" advTm="4482"/>
    </mc:Choice>
    <mc:Fallback xmlns="">
      <p:transition spd="slow" advTm="44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9.1 The Christian Bible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Jews experienced some political freedom and matters of Torah interpretation were hotly debated topics among the Pharisees, Sadducees, and Essenes.</a:t>
            </a:r>
          </a:p>
          <a:p>
            <a:r>
              <a:rPr lang="en-US" dirty="0"/>
              <a:t>Expectations of a Messiah who would save the people from foreign oppression were running high.</a:t>
            </a:r>
          </a:p>
        </p:txBody>
      </p:sp>
    </p:spTree>
    <p:extLst>
      <p:ext uri="{BB962C8B-B14F-4D97-AF65-F5344CB8AC3E}">
        <p14:creationId xmlns:p14="http://schemas.microsoft.com/office/powerpoint/2010/main" val="2049734349"/>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9.1 The Christian Bible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Apocalyptic texts were circulating about the end of the age.</a:t>
            </a:r>
          </a:p>
          <a:p>
            <a:r>
              <a:rPr lang="en-US" dirty="0"/>
              <a:t>In addition, unrest because of taxes and economic difficulties was also brewing and would eventually give rise to armed resistance.</a:t>
            </a:r>
          </a:p>
          <a:p>
            <a:r>
              <a:rPr lang="en-US" dirty="0"/>
              <a:t>The Jesus movement did not advocate for violence or political activism.</a:t>
            </a:r>
          </a:p>
          <a:p>
            <a:endParaRPr lang="en-US" dirty="0"/>
          </a:p>
        </p:txBody>
      </p:sp>
    </p:spTree>
    <p:extLst>
      <p:ext uri="{BB962C8B-B14F-4D97-AF65-F5344CB8AC3E}">
        <p14:creationId xmlns:p14="http://schemas.microsoft.com/office/powerpoint/2010/main" val="3476904091"/>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9.1 The Christian Bible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Christian churches use Bibles that contain the Hebrew Bible (known to Christians as the Old Testament), the twenty-seven books of the New Testament, and in some cases the Apocrypha and Deuterocanonical books.</a:t>
            </a:r>
          </a:p>
          <a:p>
            <a:endParaRPr lang="en-US" dirty="0"/>
          </a:p>
        </p:txBody>
      </p:sp>
    </p:spTree>
    <p:extLst>
      <p:ext uri="{BB962C8B-B14F-4D97-AF65-F5344CB8AC3E}">
        <p14:creationId xmlns:p14="http://schemas.microsoft.com/office/powerpoint/2010/main" val="4221282823"/>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9.1 The Christian Bible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dirty="0"/>
              <a:t>The field of theology that attempts to interpret scripture is called hermeneutics.</a:t>
            </a:r>
          </a:p>
          <a:p>
            <a:r>
              <a:rPr lang="en-US" dirty="0"/>
              <a:t>Some Christian thinkers have stressed literal meanings of the texts; others have emphasized allegorical meanings.</a:t>
            </a:r>
          </a:p>
          <a:p>
            <a:r>
              <a:rPr lang="en-US" dirty="0"/>
              <a:t>In eighteenth-century western Europe, critical historical study of the Bible began. Many Christians now accept this approach, which uses the literary method of addressing historical context, intended audience, and desired effect.</a:t>
            </a:r>
          </a:p>
        </p:txBody>
      </p:sp>
    </p:spTree>
    <p:extLst>
      <p:ext uri="{BB962C8B-B14F-4D97-AF65-F5344CB8AC3E}">
        <p14:creationId xmlns:p14="http://schemas.microsoft.com/office/powerpoint/2010/main" val="853426391"/>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9.1 The Christian Bible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dirty="0"/>
              <a:t>In the nineteenth and twentieth centuries, emphasis on interpretation shifted to the history of the biblical text and the language used to convey its message.</a:t>
            </a:r>
          </a:p>
          <a:p>
            <a:r>
              <a:rPr lang="en-US" dirty="0"/>
              <a:t>Outside the Bible, there are but a few shreds of evidence for the life of Jesus.</a:t>
            </a:r>
          </a:p>
          <a:p>
            <a:r>
              <a:rPr lang="en-US" dirty="0"/>
              <a:t>Christian belief about the life of Jesus is largely derived from biblical texts, especially the first four books of the New Testament called the </a:t>
            </a:r>
            <a:r>
              <a:rPr lang="en-US" b="1" dirty="0"/>
              <a:t>gospels</a:t>
            </a:r>
            <a:r>
              <a:rPr lang="en-US" dirty="0"/>
              <a:t> (good news).</a:t>
            </a:r>
          </a:p>
        </p:txBody>
      </p:sp>
    </p:spTree>
    <p:extLst>
      <p:ext uri="{BB962C8B-B14F-4D97-AF65-F5344CB8AC3E}">
        <p14:creationId xmlns:p14="http://schemas.microsoft.com/office/powerpoint/2010/main" val="1913988858"/>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9.1 The Christian Bible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20000"/>
          </a:bodyPr>
          <a:lstStyle/>
          <a:p>
            <a:r>
              <a:rPr lang="en-US" dirty="0"/>
              <a:t>The gospels are based on oral transmission of stories and discourses.</a:t>
            </a:r>
          </a:p>
          <a:p>
            <a:r>
              <a:rPr lang="en-US" dirty="0"/>
              <a:t>The language of the gospels was first in Greek and perhaps Aramaic, the language that Jesus spoke.</a:t>
            </a:r>
          </a:p>
          <a:p>
            <a:r>
              <a:rPr lang="en-US" dirty="0"/>
              <a:t>Thought to be pseudonymous, the gospels are named after Jesus’ followers Matthew and John and Paul’s companions Mark and Luke. Matthew, Mark, and Luke are the </a:t>
            </a:r>
            <a:r>
              <a:rPr lang="en-US" b="1" dirty="0"/>
              <a:t>synoptic</a:t>
            </a:r>
            <a:r>
              <a:rPr lang="en-US" dirty="0"/>
              <a:t> (seen together) gospels because they present similar views of Jesus.</a:t>
            </a:r>
          </a:p>
        </p:txBody>
      </p:sp>
    </p:spTree>
    <p:extLst>
      <p:ext uri="{BB962C8B-B14F-4D97-AF65-F5344CB8AC3E}">
        <p14:creationId xmlns:p14="http://schemas.microsoft.com/office/powerpoint/2010/main" val="4219273993"/>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9.1 The Christian Bible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The Gospel of John is attributed to “the disciple that Jesus loved” and it is quite different than the other three because it is focused on confirming Jesus’ Messiahship. It is mystical and more devout than the synoptic gospels.</a:t>
            </a:r>
          </a:p>
          <a:p>
            <a:endParaRPr lang="en-US" dirty="0"/>
          </a:p>
        </p:txBody>
      </p:sp>
    </p:spTree>
    <p:extLst>
      <p:ext uri="{BB962C8B-B14F-4D97-AF65-F5344CB8AC3E}">
        <p14:creationId xmlns:p14="http://schemas.microsoft.com/office/powerpoint/2010/main" val="1730937299"/>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9.1 The Christian Bible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Other gospels existed and circulated around the early Christian Church that were not included in the canon of the New Testament; these include magical stories of Jesus’ infancy.</a:t>
            </a:r>
          </a:p>
          <a:p>
            <a:r>
              <a:rPr lang="en-US" dirty="0"/>
              <a:t>The Gospel of Thomas was discovered in 1945 in a grave near Nag Hammadi, Egypt, and contains wise sayings of Jesus in common with the other gospels.</a:t>
            </a:r>
          </a:p>
        </p:txBody>
      </p:sp>
    </p:spTree>
    <p:extLst>
      <p:ext uri="{BB962C8B-B14F-4D97-AF65-F5344CB8AC3E}">
        <p14:creationId xmlns:p14="http://schemas.microsoft.com/office/powerpoint/2010/main" val="1541645575"/>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9.2 The life and teachings of Jesus</a:t>
            </a:r>
            <a:br>
              <a:rPr lang="en-US" dirty="0"/>
            </a:br>
            <a:r>
              <a:rPr lang="en-US" dirty="0"/>
              <a:t>Birth</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dirty="0"/>
              <a:t>The Christian doctrine of incarnation teaches that Jesus (which means “God saves”) is the divine Son of God who was conceived and born as a human being.</a:t>
            </a:r>
          </a:p>
          <a:p>
            <a:r>
              <a:rPr lang="en-US" dirty="0"/>
              <a:t>Christian monks may have miscalculated in figuring time in relationship to Jesus’ life; most historians now believe that Jesus was born a few years before the beginning of the first year of what is now called the Common Era.</a:t>
            </a:r>
          </a:p>
        </p:txBody>
      </p:sp>
    </p:spTree>
    <p:extLst>
      <p:ext uri="{BB962C8B-B14F-4D97-AF65-F5344CB8AC3E}">
        <p14:creationId xmlns:p14="http://schemas.microsoft.com/office/powerpoint/2010/main" val="3425256325"/>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9.2 The life and teachings of Jesus</a:t>
            </a:r>
            <a:br>
              <a:rPr lang="en-US" dirty="0"/>
            </a:br>
            <a:r>
              <a:rPr lang="en-US" dirty="0"/>
              <a:t>Birth</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Christian tradition states that Jesus was born in Bethlehem, thereby fulfilling the rabbinic interpretation of prophecies that the Messiah would be born in Bethlehem. Some scholars believe that Jesus was actually born in or near Nazareth.</a:t>
            </a:r>
          </a:p>
        </p:txBody>
      </p:sp>
    </p:spTree>
    <p:extLst>
      <p:ext uri="{BB962C8B-B14F-4D97-AF65-F5344CB8AC3E}">
        <p14:creationId xmlns:p14="http://schemas.microsoft.com/office/powerpoint/2010/main" val="2198830010"/>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(1 of 3)</a:t>
            </a:r>
          </a:p>
        </p:txBody>
      </p:sp>
      <p:sp>
        <p:nvSpPr>
          <p:cNvPr id="5" name="Content Placeholder 4"/>
          <p:cNvSpPr>
            <a:spLocks noGrp="1"/>
          </p:cNvSpPr>
          <p:nvPr>
            <p:ph idx="1"/>
          </p:nvPr>
        </p:nvSpPr>
        <p:spPr>
          <a:xfrm>
            <a:off x="457200" y="1524000"/>
            <a:ext cx="8229600" cy="4525963"/>
          </a:xfrm>
        </p:spPr>
        <p:txBody>
          <a:bodyPr>
            <a:normAutofit lnSpcReduction="10000"/>
          </a:bodyPr>
          <a:lstStyle/>
          <a:p>
            <a:pPr marL="0" indent="0">
              <a:buNone/>
            </a:pPr>
            <a:r>
              <a:rPr lang="da-DK" b="1" dirty="0"/>
              <a:t>9.1</a:t>
            </a:r>
            <a:r>
              <a:rPr lang="da-DK" dirty="0"/>
              <a:t> </a:t>
            </a:r>
            <a:r>
              <a:rPr lang="en-US" dirty="0"/>
              <a:t>Discuss the four gospels on which Christian beliefs about the life and teachings of Jesus are founded.</a:t>
            </a:r>
          </a:p>
          <a:p>
            <a:pPr marL="0" indent="0">
              <a:buNone/>
            </a:pPr>
            <a:r>
              <a:rPr lang="en-US" b="1" dirty="0"/>
              <a:t>9.2</a:t>
            </a:r>
            <a:r>
              <a:rPr lang="en-US" dirty="0"/>
              <a:t> Outline the major events in the life of Jesus as described in the gospels.</a:t>
            </a:r>
          </a:p>
          <a:p>
            <a:pPr marL="0" indent="0">
              <a:buNone/>
            </a:pPr>
            <a:r>
              <a:rPr lang="en-US" b="1" dirty="0"/>
              <a:t>9.3</a:t>
            </a:r>
            <a:r>
              <a:rPr lang="en-US" dirty="0"/>
              <a:t> Discuss the significance of Paul in the early Christian Church.</a:t>
            </a:r>
          </a:p>
          <a:p>
            <a:pPr marL="0" indent="0">
              <a:buNone/>
            </a:pPr>
            <a:r>
              <a:rPr lang="en-US" b="1" dirty="0"/>
              <a:t>9.4</a:t>
            </a:r>
            <a:r>
              <a:rPr lang="en-US" dirty="0"/>
              <a:t> Summarize the division between the Eastern and Western Churches in the Middle Ages.</a:t>
            </a:r>
          </a:p>
        </p:txBody>
      </p:sp>
    </p:spTree>
    <p:extLst>
      <p:ext uri="{BB962C8B-B14F-4D97-AF65-F5344CB8AC3E}">
        <p14:creationId xmlns:p14="http://schemas.microsoft.com/office/powerpoint/2010/main" val="2544906674"/>
      </p:ext>
    </p:extLst>
  </p:cSld>
  <p:clrMapOvr>
    <a:masterClrMapping/>
  </p:clrMapOvr>
  <mc:AlternateContent xmlns:mc="http://schemas.openxmlformats.org/markup-compatibility/2006" xmlns:p14="http://schemas.microsoft.com/office/powerpoint/2010/main">
    <mc:Choice Requires="p14">
      <p:transition spd="slow" p14:dur="2000" advTm="22802"/>
    </mc:Choice>
    <mc:Fallback xmlns="">
      <p:transition spd="slow" advTm="2280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9.2 The life and teachings of Jesus</a:t>
            </a:r>
            <a:br>
              <a:rPr lang="en-US" dirty="0"/>
            </a:br>
            <a:r>
              <a:rPr lang="en-US" dirty="0"/>
              <a:t>Birth</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dirty="0"/>
              <a:t>Christian tradition states that Jesus was born in Bethlehem, thereby fulfilling the rabbinic interpretation of prophecies that the Messiah would be born in Bethlehem. Some scholars believe that Jesus was actually born in or near Nazareth.</a:t>
            </a:r>
          </a:p>
          <a:p>
            <a:r>
              <a:rPr lang="en-US" dirty="0"/>
              <a:t>According to the gospels, Jesus’ mother Mary was a virgin when she conceived Jesus by the Holy Spirit. Her husband Joseph was a carpenter from Bethlehem.</a:t>
            </a:r>
          </a:p>
        </p:txBody>
      </p:sp>
    </p:spTree>
    <p:extLst>
      <p:ext uri="{BB962C8B-B14F-4D97-AF65-F5344CB8AC3E}">
        <p14:creationId xmlns:p14="http://schemas.microsoft.com/office/powerpoint/2010/main" val="207681098"/>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9.2 The life and teachings of Jesus</a:t>
            </a:r>
            <a:br>
              <a:rPr lang="en-US" dirty="0"/>
            </a:br>
            <a:r>
              <a:rPr lang="en-US" dirty="0"/>
              <a:t>Birth</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dirty="0"/>
              <a:t>His birth legend is one of humility. The Gospel of Luke states that poor people (shepherds) paid their respects after Jesus’ birth.</a:t>
            </a:r>
          </a:p>
          <a:p>
            <a:r>
              <a:rPr lang="en-US" dirty="0"/>
              <a:t>According to the Gospel of Matthew, the Magi sages, who may have been Zoroastrians, paid their respects with symbolic gifts of gold, frankincense, and myrrh, which confirmed his divine kingship and adoration by </a:t>
            </a:r>
            <a:r>
              <a:rPr lang="en-US" b="1" dirty="0"/>
              <a:t>Gentiles</a:t>
            </a:r>
            <a:r>
              <a:rPr lang="en-US" dirty="0"/>
              <a:t> (non-Jews).</a:t>
            </a:r>
          </a:p>
        </p:txBody>
      </p:sp>
    </p:spTree>
    <p:extLst>
      <p:ext uri="{BB962C8B-B14F-4D97-AF65-F5344CB8AC3E}">
        <p14:creationId xmlns:p14="http://schemas.microsoft.com/office/powerpoint/2010/main" val="85881901"/>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9.2 The life and teachings of Jesus</a:t>
            </a:r>
            <a:br>
              <a:rPr lang="en-US" dirty="0"/>
            </a:br>
            <a:r>
              <a:rPr lang="en-US" dirty="0"/>
              <a:t>Preparation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The gospels have little to say about Jesus’ childhood; according to Luke, at twelve, Jesus astounded the rabbis at the Temple in Jerusalem with his knowledge of the Torah.</a:t>
            </a:r>
          </a:p>
          <a:p>
            <a:r>
              <a:rPr lang="en-US" dirty="0"/>
              <a:t>The gospels describe the ministry of John the Baptist, who cited Isaiah’s prophecies of the Kingdom of God to come and baptize people in the Jordan River.</a:t>
            </a:r>
          </a:p>
        </p:txBody>
      </p:sp>
    </p:spTree>
    <p:extLst>
      <p:ext uri="{BB962C8B-B14F-4D97-AF65-F5344CB8AC3E}">
        <p14:creationId xmlns:p14="http://schemas.microsoft.com/office/powerpoint/2010/main" val="201935860"/>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9.2 The life and teachings of Jesus</a:t>
            </a:r>
            <a:br>
              <a:rPr lang="en-US" dirty="0"/>
            </a:br>
            <a:r>
              <a:rPr lang="en-US" dirty="0"/>
              <a:t>Preparation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All four gospels report that at about the age of thirty, Jesus came to John to be baptized.</a:t>
            </a:r>
          </a:p>
          <a:p>
            <a:r>
              <a:rPr lang="en-US" dirty="0"/>
              <a:t>Jesus’ baptism is interpreted in different ways; after the baptism, he retreated to the wilderness for forty days, where he was tempted by Satan.</a:t>
            </a:r>
          </a:p>
        </p:txBody>
      </p:sp>
    </p:spTree>
    <p:extLst>
      <p:ext uri="{BB962C8B-B14F-4D97-AF65-F5344CB8AC3E}">
        <p14:creationId xmlns:p14="http://schemas.microsoft.com/office/powerpoint/2010/main" val="3390120943"/>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9.2 The life and teachings of Jesus</a:t>
            </a:r>
            <a:br>
              <a:rPr lang="en-US" dirty="0"/>
            </a:br>
            <a:r>
              <a:rPr lang="en-US" dirty="0"/>
              <a:t>Ministry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dirty="0"/>
              <a:t>In John’s gospel, Jesus’ baptism and wilderness retreat were followed by his gathering of the first disciples: the fisherman Simon (called Peter), Andrew (Peter’s brother), James, and John (brother of James).</a:t>
            </a:r>
          </a:p>
          <a:p>
            <a:r>
              <a:rPr lang="en-US" dirty="0"/>
              <a:t>He taught them that to follow him meant leaving one’s possessions and attachments behind and emphasized the importance of spiritual rather than material wealth.</a:t>
            </a:r>
          </a:p>
        </p:txBody>
      </p:sp>
    </p:spTree>
    <p:extLst>
      <p:ext uri="{BB962C8B-B14F-4D97-AF65-F5344CB8AC3E}">
        <p14:creationId xmlns:p14="http://schemas.microsoft.com/office/powerpoint/2010/main" val="45108677"/>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9.2 The life and teachings of Jesus</a:t>
            </a:r>
            <a:br>
              <a:rPr lang="en-US" dirty="0"/>
            </a:br>
            <a:r>
              <a:rPr lang="en-US" dirty="0"/>
              <a:t>Ministry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Jesus performed many miracles as part of his ministry, which Christians have interpreted in many different ways.</a:t>
            </a:r>
          </a:p>
          <a:p>
            <a:r>
              <a:rPr lang="en-US" dirty="0"/>
              <a:t>In contrast to the patriarchal society of his time, Jesus taught people of all classes and welcomed women as disciples.</a:t>
            </a:r>
          </a:p>
          <a:p>
            <a:r>
              <a:rPr lang="en-US" dirty="0"/>
              <a:t>Jesus ate with all kinds of people in inclusive “table fellowship.”</a:t>
            </a:r>
          </a:p>
        </p:txBody>
      </p:sp>
    </p:spTree>
    <p:extLst>
      <p:ext uri="{BB962C8B-B14F-4D97-AF65-F5344CB8AC3E}">
        <p14:creationId xmlns:p14="http://schemas.microsoft.com/office/powerpoint/2010/main" val="432610773"/>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9.2 The life and teachings of Jesus</a:t>
            </a:r>
            <a:br>
              <a:rPr lang="en-US" dirty="0"/>
            </a:br>
            <a:r>
              <a:rPr lang="en-US" dirty="0"/>
              <a:t>Ministry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20000"/>
          </a:bodyPr>
          <a:lstStyle/>
          <a:p>
            <a:r>
              <a:rPr lang="en-US" dirty="0"/>
              <a:t>Jesus preached a challenging ethic that required loving not only one’s neighbors, but also one’s enemies.</a:t>
            </a:r>
          </a:p>
          <a:p>
            <a:r>
              <a:rPr lang="en-US" dirty="0"/>
              <a:t>Indeed, Jesus taught that the two great commandments of Judaism were to love God and to love one’s neighbor as oneself.</a:t>
            </a:r>
          </a:p>
          <a:p>
            <a:r>
              <a:rPr lang="en-US" dirty="0"/>
              <a:t>The Beatitudes are a famous set of statements in which Jesus promises blessings for the poor in spirit, the peacemakers, and those who are persecuted for the sake of righteousness and spreading the gospel.</a:t>
            </a:r>
          </a:p>
        </p:txBody>
      </p:sp>
    </p:spTree>
    <p:extLst>
      <p:ext uri="{BB962C8B-B14F-4D97-AF65-F5344CB8AC3E}">
        <p14:creationId xmlns:p14="http://schemas.microsoft.com/office/powerpoint/2010/main" val="365324924"/>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9.2 The life and teachings of Jesus</a:t>
            </a:r>
            <a:br>
              <a:rPr lang="en-US" dirty="0"/>
            </a:br>
            <a:r>
              <a:rPr lang="en-US" dirty="0"/>
              <a:t>Ministry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Jesus commonly taught using parables that used familiar situations to make a spiritual point. For example, he spoke of parents and children, of masters and servants, of sowing seeds, of fishing. But even though the subject matter was familiar, the outcomes often contained paradoxes that turned conventional thinking upside down.</a:t>
            </a:r>
          </a:p>
        </p:txBody>
      </p:sp>
    </p:spTree>
    <p:extLst>
      <p:ext uri="{BB962C8B-B14F-4D97-AF65-F5344CB8AC3E}">
        <p14:creationId xmlns:p14="http://schemas.microsoft.com/office/powerpoint/2010/main" val="77972990"/>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9.2 The life and teachings of Jesus</a:t>
            </a:r>
            <a:br>
              <a:rPr lang="en-US" dirty="0"/>
            </a:br>
            <a:r>
              <a:rPr lang="en-US" dirty="0"/>
              <a:t>Ministry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In an era of high messianic expectations, Jesus is reported in the gospels as having made many references to the Kingdom of God, sometimes suggesting that the kingdom was expected in the future, sometimes suggesting that it had already arrived.</a:t>
            </a:r>
          </a:p>
        </p:txBody>
      </p:sp>
    </p:spTree>
    <p:extLst>
      <p:ext uri="{BB962C8B-B14F-4D97-AF65-F5344CB8AC3E}">
        <p14:creationId xmlns:p14="http://schemas.microsoft.com/office/powerpoint/2010/main" val="3862956827"/>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9.2 Challenges to the authorities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a:bodyPr>
          <a:lstStyle/>
          <a:p>
            <a:r>
              <a:rPr lang="en-US" dirty="0"/>
              <a:t>A local leader appointed by the Romans feared that Jesus might be one of the </a:t>
            </a:r>
            <a:r>
              <a:rPr lang="en-US" b="1" dirty="0"/>
              <a:t>Zealots</a:t>
            </a:r>
            <a:r>
              <a:rPr lang="en-US" dirty="0"/>
              <a:t> who were planning an uprising against the Romans.</a:t>
            </a:r>
          </a:p>
          <a:p>
            <a:r>
              <a:rPr lang="en-US" dirty="0"/>
              <a:t>As Jesus gathered more disciples, some members of other groups, such as the </a:t>
            </a:r>
            <a:r>
              <a:rPr lang="en-US" b="1" dirty="0"/>
              <a:t>Pharisees</a:t>
            </a:r>
            <a:r>
              <a:rPr lang="en-US" dirty="0"/>
              <a:t> (shapers of rabbinic Judaism) and </a:t>
            </a:r>
            <a:r>
              <a:rPr lang="en-US" b="1" dirty="0"/>
              <a:t>Sadducees</a:t>
            </a:r>
            <a:r>
              <a:rPr lang="en-US" dirty="0"/>
              <a:t> (temple priests and upper class), grew suspicious of him.</a:t>
            </a:r>
          </a:p>
          <a:p>
            <a:r>
              <a:rPr lang="en-US" dirty="0"/>
              <a:t>Jesus seems to have challenged some of the evolving interpretations of Mosaic law.</a:t>
            </a:r>
          </a:p>
        </p:txBody>
      </p:sp>
    </p:spTree>
    <p:extLst>
      <p:ext uri="{BB962C8B-B14F-4D97-AF65-F5344CB8AC3E}">
        <p14:creationId xmlns:p14="http://schemas.microsoft.com/office/powerpoint/2010/main" val="3610712774"/>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3)</a:t>
            </a:r>
          </a:p>
        </p:txBody>
      </p:sp>
      <p:sp>
        <p:nvSpPr>
          <p:cNvPr id="3" name="Content Placeholder 2"/>
          <p:cNvSpPr>
            <a:spLocks noGrp="1"/>
          </p:cNvSpPr>
          <p:nvPr>
            <p:ph idx="1"/>
          </p:nvPr>
        </p:nvSpPr>
        <p:spPr/>
        <p:txBody>
          <a:bodyPr>
            <a:normAutofit/>
          </a:bodyPr>
          <a:lstStyle/>
          <a:p>
            <a:pPr marL="0" indent="0">
              <a:buNone/>
            </a:pPr>
            <a:r>
              <a:rPr lang="en-US" b="1" dirty="0"/>
              <a:t>9.5</a:t>
            </a:r>
            <a:r>
              <a:rPr lang="en-US" dirty="0"/>
              <a:t> Identify the major reforms of the Protestant and Roman Catholic Reformations.</a:t>
            </a:r>
          </a:p>
          <a:p>
            <a:pPr marL="0" indent="0">
              <a:buNone/>
            </a:pPr>
            <a:r>
              <a:rPr lang="en-US" b="1" dirty="0"/>
              <a:t>9.6</a:t>
            </a:r>
            <a:r>
              <a:rPr lang="en-US" dirty="0"/>
              <a:t> Describe the distinctive features of Orthodox spirituality.</a:t>
            </a:r>
          </a:p>
          <a:p>
            <a:pPr marL="0" indent="0">
              <a:buNone/>
            </a:pPr>
            <a:r>
              <a:rPr lang="en-US" b="1" dirty="0"/>
              <a:t>9.7</a:t>
            </a:r>
            <a:r>
              <a:rPr lang="en-US" dirty="0"/>
              <a:t> Summarize the central beliefs in contemporary Christianity.</a:t>
            </a:r>
          </a:p>
        </p:txBody>
      </p:sp>
    </p:spTree>
    <p:extLst>
      <p:ext uri="{BB962C8B-B14F-4D97-AF65-F5344CB8AC3E}">
        <p14:creationId xmlns:p14="http://schemas.microsoft.com/office/powerpoint/2010/main" val="2778448196"/>
      </p:ext>
    </p:extLst>
  </p:cSld>
  <p:clrMapOvr>
    <a:masterClrMapping/>
  </p:clrMapOvr>
  <mc:AlternateContent xmlns:mc="http://schemas.openxmlformats.org/markup-compatibility/2006" xmlns:p14="http://schemas.microsoft.com/office/powerpoint/2010/main">
    <mc:Choice Requires="p14">
      <p:transition spd="slow" p14:dur="2000" advTm="5889"/>
    </mc:Choice>
    <mc:Fallback xmlns="">
      <p:transition spd="slow" advTm="588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9.2 Challenges to the authorities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dirty="0"/>
              <a:t>Some modern scholars believe that apparent anti-Jewish sentiments in the New Testament date to the time after Jesus’ death when rabbinic Judaism and early Christianity were competing for followers.</a:t>
            </a:r>
          </a:p>
          <a:p>
            <a:r>
              <a:rPr lang="en-US" dirty="0"/>
              <a:t>Although Jesus criticized the Pharisees, scholars have noted many similarities between them and the beliefs of early Christians.</a:t>
            </a:r>
          </a:p>
        </p:txBody>
      </p:sp>
    </p:spTree>
    <p:extLst>
      <p:ext uri="{BB962C8B-B14F-4D97-AF65-F5344CB8AC3E}">
        <p14:creationId xmlns:p14="http://schemas.microsoft.com/office/powerpoint/2010/main" val="801399472"/>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9.2 Challenges to the authorities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Jesus is also said to have challenged the commercial enterprises at the Temple of Jerusalem.</a:t>
            </a:r>
          </a:p>
          <a:p>
            <a:r>
              <a:rPr lang="en-US" dirty="0"/>
              <a:t>The gospels record that Jesus appropriated to himself Second Isaiah’s messianic prophecies, and his followers understood him to be the </a:t>
            </a:r>
            <a:r>
              <a:rPr lang="en-US" b="1" dirty="0"/>
              <a:t>Christ</a:t>
            </a:r>
            <a:r>
              <a:rPr lang="en-US" dirty="0"/>
              <a:t> (“anointed one”) or </a:t>
            </a:r>
            <a:r>
              <a:rPr lang="en-US" b="1" dirty="0"/>
              <a:t>Messiah</a:t>
            </a:r>
            <a:r>
              <a:rPr lang="en-US" dirty="0"/>
              <a:t>.</a:t>
            </a:r>
          </a:p>
        </p:txBody>
      </p:sp>
    </p:spTree>
    <p:extLst>
      <p:ext uri="{BB962C8B-B14F-4D97-AF65-F5344CB8AC3E}">
        <p14:creationId xmlns:p14="http://schemas.microsoft.com/office/powerpoint/2010/main" val="4000592863"/>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9.2 Challenges to the authorities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dirty="0"/>
              <a:t>The gospels also report that three disciples witnessed the </a:t>
            </a:r>
            <a:r>
              <a:rPr lang="en-US" b="1" dirty="0"/>
              <a:t>Transfiguration</a:t>
            </a:r>
            <a:r>
              <a:rPr lang="en-US" dirty="0"/>
              <a:t>, when Jesus climbed a mountain and Moses and Elijah appeared. </a:t>
            </a:r>
          </a:p>
          <a:p>
            <a:r>
              <a:rPr lang="en-US" dirty="0"/>
              <a:t>Jewish apocalyptic tradition believed that Elijah and Moses would appear at the end of the world; their presence linked Jewish prophecy to the claim that Jesus is the Christ or Messiah.</a:t>
            </a:r>
          </a:p>
        </p:txBody>
      </p:sp>
    </p:spTree>
    <p:extLst>
      <p:ext uri="{BB962C8B-B14F-4D97-AF65-F5344CB8AC3E}">
        <p14:creationId xmlns:p14="http://schemas.microsoft.com/office/powerpoint/2010/main" val="1668669477"/>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9.2 Challenges to the authorities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dirty="0"/>
              <a:t>Jesus taught that John the Baptist was Elijah come again. John the Baptist had been killed by the authorities, and Jesus predicted that he too would meet a similar fate.</a:t>
            </a:r>
          </a:p>
          <a:p>
            <a:r>
              <a:rPr lang="en-US" dirty="0"/>
              <a:t>Foreshadowing the </a:t>
            </a:r>
            <a:r>
              <a:rPr lang="en-US" b="1" dirty="0"/>
              <a:t>Crucifixion</a:t>
            </a:r>
            <a:r>
              <a:rPr lang="en-US" dirty="0"/>
              <a:t>, he said he would offer his own flesh and blood for humanity, marking a new covenant in which his blood would be shed for the forgiveness of sins.</a:t>
            </a:r>
          </a:p>
        </p:txBody>
      </p:sp>
    </p:spTree>
    <p:extLst>
      <p:ext uri="{BB962C8B-B14F-4D97-AF65-F5344CB8AC3E}">
        <p14:creationId xmlns:p14="http://schemas.microsoft.com/office/powerpoint/2010/main" val="3653954257"/>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9.2 Crucifixion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The anti-institutional tenor of Jesus’ teachings did not endear him to those in power, who were wary of incipient revolts.</a:t>
            </a:r>
          </a:p>
          <a:p>
            <a:r>
              <a:rPr lang="en-US" dirty="0"/>
              <a:t>Jesus knew that to return to Jerusalem would be politically dangerous.</a:t>
            </a:r>
          </a:p>
          <a:p>
            <a:r>
              <a:rPr lang="en-US" dirty="0"/>
              <a:t>Nevertheless, Jesus returned to Jerusalem at Passover, riding on a donkey.</a:t>
            </a:r>
          </a:p>
        </p:txBody>
      </p:sp>
    </p:spTree>
    <p:extLst>
      <p:ext uri="{BB962C8B-B14F-4D97-AF65-F5344CB8AC3E}">
        <p14:creationId xmlns:p14="http://schemas.microsoft.com/office/powerpoint/2010/main" val="2712492363"/>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9.2 Crucifixion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dirty="0"/>
              <a:t>He warned his disciples that the end was near, and at a Passover meal he gave instructions for a ceremony using bread and wine to continue communion with him.</a:t>
            </a:r>
          </a:p>
          <a:p>
            <a:r>
              <a:rPr lang="en-US" dirty="0"/>
              <a:t>He predicted that one of his disciples would betray him and, indeed, Judas had already done so.</a:t>
            </a:r>
          </a:p>
          <a:p>
            <a:r>
              <a:rPr lang="en-US" dirty="0"/>
              <a:t>According to the Gospel of Mark, after praying at Gethsemane, Jesus said, “It is all over. The hour has come,” and was led away for questioning.</a:t>
            </a:r>
          </a:p>
        </p:txBody>
      </p:sp>
    </p:spTree>
    <p:extLst>
      <p:ext uri="{BB962C8B-B14F-4D97-AF65-F5344CB8AC3E}">
        <p14:creationId xmlns:p14="http://schemas.microsoft.com/office/powerpoint/2010/main" val="1460277129"/>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9.2 Crucifixion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All four gospels include “passion narratives,” which relate Jesus’ sufferings during his betrayal, trial, and crucifixion.</a:t>
            </a:r>
          </a:p>
          <a:p>
            <a:r>
              <a:rPr lang="en-US" dirty="0"/>
              <a:t>A crown of thorns on his head, Jesus was marched to Golgotha and put on the cross. He called out, “My God, why hast thou forsaken me,” the first line of Psalm 22.</a:t>
            </a:r>
          </a:p>
        </p:txBody>
      </p:sp>
    </p:spTree>
    <p:extLst>
      <p:ext uri="{BB962C8B-B14F-4D97-AF65-F5344CB8AC3E}">
        <p14:creationId xmlns:p14="http://schemas.microsoft.com/office/powerpoint/2010/main" val="3110300124"/>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9.2 Crucifixion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Jesus’ death is believed to have occurred sometime between 27 and 33 CE. The disciple Joseph wrapped Jesus’ body in a shroud and placed it in a guarded tomb.</a:t>
            </a:r>
          </a:p>
        </p:txBody>
      </p:sp>
    </p:spTree>
    <p:extLst>
      <p:ext uri="{BB962C8B-B14F-4D97-AF65-F5344CB8AC3E}">
        <p14:creationId xmlns:p14="http://schemas.microsoft.com/office/powerpoint/2010/main" val="1878850523"/>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9.2 Resurrection and Ascension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The following Sunday, some of Jesus’ female followers went to prepare his body for burial, but they found the tomb empty.</a:t>
            </a:r>
          </a:p>
          <a:p>
            <a:r>
              <a:rPr lang="en-US" dirty="0"/>
              <a:t>Angels appeared and informed them that Jesus had risen from the dead.</a:t>
            </a:r>
          </a:p>
          <a:p>
            <a:r>
              <a:rPr lang="en-US" dirty="0"/>
              <a:t>The women brought male disciples, who also witnessed the empty tomb.</a:t>
            </a:r>
          </a:p>
        </p:txBody>
      </p:sp>
    </p:spTree>
    <p:extLst>
      <p:ext uri="{BB962C8B-B14F-4D97-AF65-F5344CB8AC3E}">
        <p14:creationId xmlns:p14="http://schemas.microsoft.com/office/powerpoint/2010/main" val="963560907"/>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9.2 Resurrection and Ascension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dirty="0"/>
              <a:t>Christ then appeared to a number of his disciples to dispel their doubts about the </a:t>
            </a:r>
            <a:r>
              <a:rPr lang="en-US" b="1" dirty="0"/>
              <a:t>Resurrection</a:t>
            </a:r>
            <a:r>
              <a:rPr lang="en-US" dirty="0"/>
              <a:t>; accounts of these appearances differ in the gospels.</a:t>
            </a:r>
          </a:p>
          <a:p>
            <a:r>
              <a:rPr lang="en-US" dirty="0"/>
              <a:t>Some scholars have argued that there is some truth to the resurrection story because having women, who had little status in the patriarchal society of their time, as first witnesses would not have been an effective way to make the case for the Resurrection.</a:t>
            </a:r>
          </a:p>
        </p:txBody>
      </p:sp>
    </p:spTree>
    <p:extLst>
      <p:ext uri="{BB962C8B-B14F-4D97-AF65-F5344CB8AC3E}">
        <p14:creationId xmlns:p14="http://schemas.microsoft.com/office/powerpoint/2010/main" val="1584575109"/>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(3 of 3)</a:t>
            </a:r>
          </a:p>
        </p:txBody>
      </p:sp>
      <p:sp>
        <p:nvSpPr>
          <p:cNvPr id="3" name="Content Placeholder 2"/>
          <p:cNvSpPr>
            <a:spLocks noGrp="1"/>
          </p:cNvSpPr>
          <p:nvPr>
            <p:ph idx="1"/>
          </p:nvPr>
        </p:nvSpPr>
        <p:spPr/>
        <p:txBody>
          <a:bodyPr>
            <a:normAutofit/>
          </a:bodyPr>
          <a:lstStyle/>
          <a:p>
            <a:pPr marL="0" indent="0">
              <a:buNone/>
            </a:pPr>
            <a:r>
              <a:rPr lang="en-US" b="1" dirty="0"/>
              <a:t>9.8</a:t>
            </a:r>
            <a:r>
              <a:rPr lang="en-US" dirty="0"/>
              <a:t> Define “sacrament” and outline the seven sacraments observed by the Roman Catholic and Eastern Orthodox Churches.</a:t>
            </a:r>
          </a:p>
          <a:p>
            <a:pPr marL="0" indent="0">
              <a:buNone/>
            </a:pPr>
            <a:r>
              <a:rPr lang="en-US" b="1" dirty="0"/>
              <a:t>9.9</a:t>
            </a:r>
            <a:r>
              <a:rPr lang="en-US" dirty="0"/>
              <a:t> Differentiate between evangelicalism and Spirit-oriented movements.</a:t>
            </a:r>
          </a:p>
        </p:txBody>
      </p:sp>
    </p:spTree>
    <p:extLst>
      <p:ext uri="{BB962C8B-B14F-4D97-AF65-F5344CB8AC3E}">
        <p14:creationId xmlns:p14="http://schemas.microsoft.com/office/powerpoint/2010/main" val="1965902038"/>
      </p:ext>
    </p:extLst>
  </p:cSld>
  <p:clrMapOvr>
    <a:masterClrMapping/>
  </p:clrMapOvr>
  <mc:AlternateContent xmlns:mc="http://schemas.openxmlformats.org/markup-compatibility/2006" xmlns:p14="http://schemas.microsoft.com/office/powerpoint/2010/main">
    <mc:Choice Requires="p14">
      <p:transition spd="slow" p14:dur="2000" advTm="7419"/>
    </mc:Choice>
    <mc:Fallback xmlns="">
      <p:transition spd="slow" advTm="7419"/>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9.2 Resurrection and Ascension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dirty="0"/>
              <a:t>Two of the gospels report that after the Resurrection, Jesus appeared to his followers to encourage them to carry the gospel worldwide and then ascended into heaven.</a:t>
            </a:r>
          </a:p>
          <a:p>
            <a:r>
              <a:rPr lang="en-US" dirty="0"/>
              <a:t>The </a:t>
            </a:r>
            <a:r>
              <a:rPr lang="en-US" b="1" dirty="0"/>
              <a:t>Ascension</a:t>
            </a:r>
            <a:r>
              <a:rPr lang="en-US" dirty="0"/>
              <a:t> is an article of faith for Christians, whether it is understood metaphorically or literally.</a:t>
            </a:r>
          </a:p>
          <a:p>
            <a:r>
              <a:rPr lang="en-US" dirty="0"/>
              <a:t>Jesus’ Resurrection and Ascension give rise to the Christian belief in life after death for those who believe in God.</a:t>
            </a:r>
          </a:p>
        </p:txBody>
      </p:sp>
    </p:spTree>
    <p:extLst>
      <p:ext uri="{BB962C8B-B14F-4D97-AF65-F5344CB8AC3E}">
        <p14:creationId xmlns:p14="http://schemas.microsoft.com/office/powerpoint/2010/main" val="3387170879"/>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9.3 The early Church</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Although Jesus’ early followers were persecuted, Christianity became the official religion of the Roman Empire late in 380 CE.</a:t>
            </a:r>
          </a:p>
          <a:p>
            <a:r>
              <a:rPr lang="en-US" dirty="0"/>
              <a:t>Yet, at the outset of the movement, Christians represented a tiny persecuted band of dissidents within Judaism.</a:t>
            </a:r>
          </a:p>
        </p:txBody>
      </p:sp>
    </p:spTree>
    <p:extLst>
      <p:ext uri="{BB962C8B-B14F-4D97-AF65-F5344CB8AC3E}">
        <p14:creationId xmlns:p14="http://schemas.microsoft.com/office/powerpoint/2010/main" val="1596199314"/>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9.3 The early Church</a:t>
            </a:r>
            <a:br>
              <a:rPr lang="en-US" dirty="0"/>
            </a:br>
            <a:r>
              <a:rPr lang="en-US" dirty="0"/>
              <a:t>From persecution to empire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New Testament books following the gospels (Acts, presumably written by the author of Luke, and the letters to early Christians apparently written by the apostle or missionary Paul) describe the earliest years of the development of Christianity.</a:t>
            </a:r>
          </a:p>
        </p:txBody>
      </p:sp>
    </p:spTree>
    <p:extLst>
      <p:ext uri="{BB962C8B-B14F-4D97-AF65-F5344CB8AC3E}">
        <p14:creationId xmlns:p14="http://schemas.microsoft.com/office/powerpoint/2010/main" val="1937822969"/>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9.3 The early Church</a:t>
            </a:r>
            <a:br>
              <a:rPr lang="en-US" dirty="0"/>
            </a:br>
            <a:r>
              <a:rPr lang="en-US" dirty="0"/>
              <a:t>From persecution to empire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Acts describes the </a:t>
            </a:r>
            <a:r>
              <a:rPr lang="en-US" b="1" dirty="0"/>
              <a:t>Pentecost</a:t>
            </a:r>
            <a:r>
              <a:rPr lang="en-US" dirty="0"/>
              <a:t>, a meeting at which disciples were filled with the spirit of God and spoke in different languages.</a:t>
            </a:r>
          </a:p>
          <a:p>
            <a:r>
              <a:rPr lang="en-US" dirty="0"/>
              <a:t>The Pharisee Saul had a meeting with the risen Christ, became known as </a:t>
            </a:r>
            <a:r>
              <a:rPr lang="en-US" b="1" dirty="0"/>
              <a:t>Paul</a:t>
            </a:r>
            <a:r>
              <a:rPr lang="en-US" dirty="0"/>
              <a:t>, and began promoting the Christian message.</a:t>
            </a:r>
          </a:p>
          <a:p>
            <a:r>
              <a:rPr lang="en-US" dirty="0"/>
              <a:t>He told Jews that Jesus had been the Messiah predicted by the Old Testament prophets.</a:t>
            </a:r>
          </a:p>
        </p:txBody>
      </p:sp>
    </p:spTree>
    <p:extLst>
      <p:ext uri="{BB962C8B-B14F-4D97-AF65-F5344CB8AC3E}">
        <p14:creationId xmlns:p14="http://schemas.microsoft.com/office/powerpoint/2010/main" val="407071506"/>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9.3 The early Church</a:t>
            </a:r>
            <a:br>
              <a:rPr lang="en-US" dirty="0"/>
            </a:br>
            <a:r>
              <a:rPr lang="en-US" dirty="0"/>
              <a:t>From persecution to empire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dirty="0"/>
              <a:t>Jews and Christians debated the importance given to Jesus, and there was also debate about whether the Christian message was universal. Paul sought to convert Gentiles as well as Jews; he argued that non-Jewish males should not be required to practice circumcision.</a:t>
            </a:r>
          </a:p>
          <a:p>
            <a:r>
              <a:rPr lang="en-US" dirty="0"/>
              <a:t>Salvation was to come through faith in Christ’s grace rather than following traditional law.</a:t>
            </a:r>
          </a:p>
        </p:txBody>
      </p:sp>
    </p:spTree>
    <p:extLst>
      <p:ext uri="{BB962C8B-B14F-4D97-AF65-F5344CB8AC3E}">
        <p14:creationId xmlns:p14="http://schemas.microsoft.com/office/powerpoint/2010/main" val="2833149278"/>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9.3 The early Church</a:t>
            </a:r>
            <a:br>
              <a:rPr lang="en-US" dirty="0"/>
            </a:br>
            <a:r>
              <a:rPr lang="en-US" dirty="0"/>
              <a:t>From persecution to empire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Even Abraham was justified (accepted by God in spite of sin) due to his faith in God, not his circumcision.</a:t>
            </a:r>
          </a:p>
          <a:p>
            <a:r>
              <a:rPr lang="en-US" dirty="0"/>
              <a:t>Christianity spread throughout the Roman Empire and beyond, but many Christians were persecuted for rejecting the beliefs and practices of the Empire.</a:t>
            </a:r>
          </a:p>
        </p:txBody>
      </p:sp>
    </p:spTree>
    <p:extLst>
      <p:ext uri="{BB962C8B-B14F-4D97-AF65-F5344CB8AC3E}">
        <p14:creationId xmlns:p14="http://schemas.microsoft.com/office/powerpoint/2010/main" val="1090379040"/>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9.3 The early Church</a:t>
            </a:r>
            <a:br>
              <a:rPr lang="en-US" dirty="0"/>
            </a:br>
            <a:r>
              <a:rPr lang="en-US" dirty="0"/>
              <a:t>From persecution to empire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Martyrdom and asceticism were embraced.</a:t>
            </a:r>
          </a:p>
          <a:p>
            <a:r>
              <a:rPr lang="en-US" dirty="0"/>
              <a:t>Christianity’s fortunes took a turn for the better when the emperor Constantine ordered tolerance of the faith and then was himself baptized in the late fourth century.</a:t>
            </a:r>
          </a:p>
          <a:p>
            <a:r>
              <a:rPr lang="en-US" dirty="0"/>
              <a:t>Within another century, Christianity was the dominant religion throughout the Roman Empire and beyond.</a:t>
            </a:r>
          </a:p>
        </p:txBody>
      </p:sp>
    </p:spTree>
    <p:extLst>
      <p:ext uri="{BB962C8B-B14F-4D97-AF65-F5344CB8AC3E}">
        <p14:creationId xmlns:p14="http://schemas.microsoft.com/office/powerpoint/2010/main" val="3480845240"/>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9.3 The early Church</a:t>
            </a:r>
            <a:br>
              <a:rPr lang="en-US" dirty="0"/>
            </a:br>
            <a:r>
              <a:rPr lang="en-US" dirty="0"/>
              <a:t>Evolving organization and theology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dirty="0"/>
              <a:t>During its phenomenal growth from persecuted sect to state religion throughout much of the ancient world, Christianity was developing organizationally and theologically.</a:t>
            </a:r>
          </a:p>
          <a:p>
            <a:r>
              <a:rPr lang="en-US" dirty="0"/>
              <a:t>By the end of the first century CE, bureaucracies carried on the rites of the Church and attempted to define mainstream Christianity and to denigrate trends that the mainstream judged to be heretical or false.</a:t>
            </a:r>
          </a:p>
        </p:txBody>
      </p:sp>
    </p:spTree>
    <p:extLst>
      <p:ext uri="{BB962C8B-B14F-4D97-AF65-F5344CB8AC3E}">
        <p14:creationId xmlns:p14="http://schemas.microsoft.com/office/powerpoint/2010/main" val="635193507"/>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9.3 The early Church</a:t>
            </a:r>
            <a:br>
              <a:rPr lang="en-US" dirty="0"/>
            </a:br>
            <a:r>
              <a:rPr lang="en-US" dirty="0"/>
              <a:t>Evolving organization and theology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a:bodyPr>
          <a:lstStyle/>
          <a:p>
            <a:r>
              <a:rPr lang="en-US" dirty="0"/>
              <a:t>Movements such as </a:t>
            </a:r>
            <a:r>
              <a:rPr lang="en-US" b="1" dirty="0"/>
              <a:t>Gnosticism</a:t>
            </a:r>
            <a:r>
              <a:rPr lang="en-US" dirty="0"/>
              <a:t> (mystical perception of knowledge) were deemed heretical, and Gnostic gospels were not included in the New Testament canon.</a:t>
            </a:r>
          </a:p>
          <a:p>
            <a:r>
              <a:rPr lang="en-US" dirty="0"/>
              <a:t>Paul was a central figure in defining mainstream Christianity with his interpretation of Jesus’ death and resurrection.</a:t>
            </a:r>
          </a:p>
          <a:p>
            <a:r>
              <a:rPr lang="en-US" dirty="0"/>
              <a:t>Paul valued </a:t>
            </a:r>
            <a:r>
              <a:rPr lang="en-US" b="1" dirty="0"/>
              <a:t>agape</a:t>
            </a:r>
            <a:r>
              <a:rPr lang="en-US" dirty="0"/>
              <a:t>—self-giving, altruistic love—above all.</a:t>
            </a:r>
          </a:p>
        </p:txBody>
      </p:sp>
    </p:spTree>
    <p:extLst>
      <p:ext uri="{BB962C8B-B14F-4D97-AF65-F5344CB8AC3E}">
        <p14:creationId xmlns:p14="http://schemas.microsoft.com/office/powerpoint/2010/main" val="35462423"/>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9.3 The early Church</a:t>
            </a:r>
            <a:br>
              <a:rPr lang="en-US" dirty="0"/>
            </a:br>
            <a:r>
              <a:rPr lang="en-US" dirty="0"/>
              <a:t>Evolving organization and theology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The cross became a symbol of suffering service.</a:t>
            </a:r>
          </a:p>
          <a:p>
            <a:r>
              <a:rPr lang="en-US" dirty="0"/>
              <a:t>The early hope for the coming of God’s kingdom waned over time, the notion shifting to the indefinite future.</a:t>
            </a:r>
          </a:p>
          <a:p>
            <a:r>
              <a:rPr lang="en-US" dirty="0"/>
              <a:t>Belief in the Second Coming of Christ remains an article of faith for some Christians.</a:t>
            </a:r>
          </a:p>
        </p:txBody>
      </p:sp>
    </p:spTree>
    <p:extLst>
      <p:ext uri="{BB962C8B-B14F-4D97-AF65-F5344CB8AC3E}">
        <p14:creationId xmlns:p14="http://schemas.microsoft.com/office/powerpoint/2010/main" val="2230334343"/>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r>
              <a:rPr lang="en-US" dirty="0"/>
              <a:t>“What did it mean to ‘love my neighbor as myself’?”</a:t>
            </a:r>
          </a:p>
          <a:p>
            <a:pPr marL="0" indent="0">
              <a:buNone/>
            </a:pPr>
            <a:endParaRPr lang="en-US" dirty="0"/>
          </a:p>
          <a:p>
            <a:pPr marL="0" indent="0" algn="r">
              <a:buNone/>
            </a:pPr>
            <a:r>
              <a:rPr lang="en-US" dirty="0"/>
              <a:t>David </a:t>
            </a:r>
            <a:r>
              <a:rPr lang="en-US" dirty="0" err="1"/>
              <a:t>Vandiver</a:t>
            </a:r>
            <a:endParaRPr lang="en-US" dirty="0"/>
          </a:p>
        </p:txBody>
      </p:sp>
    </p:spTree>
    <p:extLst>
      <p:ext uri="{BB962C8B-B14F-4D97-AF65-F5344CB8AC3E}">
        <p14:creationId xmlns:p14="http://schemas.microsoft.com/office/powerpoint/2010/main" val="2254134510"/>
      </p:ext>
    </p:extLst>
  </p:cSld>
  <p:clrMapOvr>
    <a:masterClrMapping/>
  </p:clrMapOvr>
  <mc:AlternateContent xmlns:mc="http://schemas.openxmlformats.org/markup-compatibility/2006" xmlns:p14="http://schemas.microsoft.com/office/powerpoint/2010/main">
    <mc:Choice Requires="p14">
      <p:transition spd="slow" p14:dur="2000" advTm="14263"/>
    </mc:Choice>
    <mc:Fallback xmlns="">
      <p:transition spd="slow" advTm="14263"/>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9.3 The early Church</a:t>
            </a:r>
            <a:br>
              <a:rPr lang="en-US" dirty="0"/>
            </a:br>
            <a:r>
              <a:rPr lang="en-US" dirty="0"/>
              <a:t>Evolving organization and theology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According to the doctrine of the </a:t>
            </a:r>
            <a:r>
              <a:rPr lang="en-US" b="1" dirty="0"/>
              <a:t>Holy Trinity</a:t>
            </a:r>
            <a:r>
              <a:rPr lang="en-US" dirty="0"/>
              <a:t>, the transcendent God the Father became immanent in the person of Jesus, the Son, and Jesus promised to send the Holy Spirit to his followers. </a:t>
            </a:r>
          </a:p>
          <a:p>
            <a:r>
              <a:rPr lang="en-US" dirty="0"/>
              <a:t>Thus there are three persons within one divinity.</a:t>
            </a:r>
          </a:p>
        </p:txBody>
      </p:sp>
    </p:spTree>
    <p:extLst>
      <p:ext uri="{BB962C8B-B14F-4D97-AF65-F5344CB8AC3E}">
        <p14:creationId xmlns:p14="http://schemas.microsoft.com/office/powerpoint/2010/main" val="270811853"/>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9.3 The early Church</a:t>
            </a:r>
            <a:br>
              <a:rPr lang="en-US" dirty="0"/>
            </a:br>
            <a:r>
              <a:rPr lang="en-US" dirty="0"/>
              <a:t>Evolving organization and theology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The early Church also expanded on Jesus’ teachings through many </a:t>
            </a:r>
            <a:r>
              <a:rPr lang="en-US" b="1" dirty="0"/>
              <a:t>creeds</a:t>
            </a:r>
            <a:r>
              <a:rPr lang="en-US" dirty="0"/>
              <a:t> or professions of faith, used in religious instruction and baptism.</a:t>
            </a:r>
          </a:p>
          <a:p>
            <a:r>
              <a:rPr lang="en-US" dirty="0"/>
              <a:t>Creeds defined who Jesus was and his relationship to God.</a:t>
            </a:r>
          </a:p>
          <a:p>
            <a:r>
              <a:rPr lang="en-US" dirty="0"/>
              <a:t>The Nicene Creed (381 CE) remains important.</a:t>
            </a:r>
          </a:p>
        </p:txBody>
      </p:sp>
    </p:spTree>
    <p:extLst>
      <p:ext uri="{BB962C8B-B14F-4D97-AF65-F5344CB8AC3E}">
        <p14:creationId xmlns:p14="http://schemas.microsoft.com/office/powerpoint/2010/main" val="975332969"/>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9.3 The early Church</a:t>
            </a:r>
            <a:br>
              <a:rPr lang="en-US" dirty="0"/>
            </a:br>
            <a:r>
              <a:rPr lang="en-US" dirty="0"/>
              <a:t>Evolving organization and theology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In 451 CE, the Council of Chalcedon clarified ongoing debates in Christology (attempts to define Jesus’ nature and his relationship to God) by asserting that Jesus is of a perfectly divine nature as well as a perfectly human nature.</a:t>
            </a:r>
          </a:p>
        </p:txBody>
      </p:sp>
    </p:spTree>
    <p:extLst>
      <p:ext uri="{BB962C8B-B14F-4D97-AF65-F5344CB8AC3E}">
        <p14:creationId xmlns:p14="http://schemas.microsoft.com/office/powerpoint/2010/main" val="3247154786"/>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9.3 The early Church</a:t>
            </a:r>
            <a:br>
              <a:rPr lang="en-US" dirty="0"/>
            </a:br>
            <a:r>
              <a:rPr lang="en-US" dirty="0"/>
              <a:t>Early monasticism</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dirty="0"/>
              <a:t>Through the fourth century CE, the Christian monasticism of the desert fathers and mothers (called </a:t>
            </a:r>
            <a:r>
              <a:rPr lang="en-US" b="1" i="1" dirty="0"/>
              <a:t>ammas</a:t>
            </a:r>
            <a:r>
              <a:rPr lang="en-US" dirty="0"/>
              <a:t>) was largely unregulated; soon, however, group monasteries were organized with rules and supervision.</a:t>
            </a:r>
          </a:p>
          <a:p>
            <a:r>
              <a:rPr lang="en-US" dirty="0"/>
              <a:t>The Rule of St. Benedict became a model for all later monastic orders in the West, emphasizing poverty, chastity, and obedience to the abbot, while being economic self-sufficient through the labor of the monastics.</a:t>
            </a:r>
          </a:p>
        </p:txBody>
      </p:sp>
    </p:spTree>
    <p:extLst>
      <p:ext uri="{BB962C8B-B14F-4D97-AF65-F5344CB8AC3E}">
        <p14:creationId xmlns:p14="http://schemas.microsoft.com/office/powerpoint/2010/main" val="3624119330"/>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9.4 Church administration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There were eastern (imperial seat in Constantinople) and western sections (imperial seat at Rome) of the Roman Empire.</a:t>
            </a:r>
          </a:p>
          <a:p>
            <a:r>
              <a:rPr lang="en-US" dirty="0"/>
              <a:t>Language, culture, and religious differences began to divide the two sections.</a:t>
            </a:r>
          </a:p>
          <a:p>
            <a:r>
              <a:rPr lang="en-US" dirty="0"/>
              <a:t>In the West, religious power was increasingly concentrated in the Roman </a:t>
            </a:r>
            <a:r>
              <a:rPr lang="en-US" b="1" dirty="0"/>
              <a:t>pope</a:t>
            </a:r>
            <a:r>
              <a:rPr lang="en-US" dirty="0"/>
              <a:t>, while the East was organized into sees.</a:t>
            </a:r>
          </a:p>
        </p:txBody>
      </p:sp>
    </p:spTree>
    <p:extLst>
      <p:ext uri="{BB962C8B-B14F-4D97-AF65-F5344CB8AC3E}">
        <p14:creationId xmlns:p14="http://schemas.microsoft.com/office/powerpoint/2010/main" val="4113562542"/>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9.4 Church administration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The Roman Catholic Church and the Eastern Orthodox Church split apart in 1054.</a:t>
            </a:r>
          </a:p>
          <a:p>
            <a:r>
              <a:rPr lang="en-US" dirty="0"/>
              <a:t>The papacy began to wield secular as well as spiritual power; beginning in the eighth century, feudal kings sought the papacy’s approval as a form of divine sanction of their rule.</a:t>
            </a:r>
          </a:p>
        </p:txBody>
      </p:sp>
    </p:spTree>
    <p:extLst>
      <p:ext uri="{BB962C8B-B14F-4D97-AF65-F5344CB8AC3E}">
        <p14:creationId xmlns:p14="http://schemas.microsoft.com/office/powerpoint/2010/main" val="517106790"/>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9.4 Church administration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dirty="0"/>
              <a:t>Those who disagreed with the Church faced the threat of excommunication, which meant exclusion from participation in the sacraments.</a:t>
            </a:r>
          </a:p>
          <a:p>
            <a:r>
              <a:rPr lang="en-US" dirty="0"/>
              <a:t>In the late eleventh century, Pope Gregory VII asserted that popes were divinely appointed, subject to the rule of no human.</a:t>
            </a:r>
          </a:p>
          <a:p>
            <a:r>
              <a:rPr lang="en-US" dirty="0"/>
              <a:t>In an era of warring feudal kingdoms, many looked to the Church as an orderly power.</a:t>
            </a:r>
          </a:p>
        </p:txBody>
      </p:sp>
    </p:spTree>
    <p:extLst>
      <p:ext uri="{BB962C8B-B14F-4D97-AF65-F5344CB8AC3E}">
        <p14:creationId xmlns:p14="http://schemas.microsoft.com/office/powerpoint/2010/main" val="3191012025"/>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9.4 Church administration</a:t>
            </a:r>
            <a:br>
              <a:rPr lang="en-US" dirty="0"/>
            </a:br>
            <a:r>
              <a:rPr lang="en-US" dirty="0"/>
              <a:t>East-West division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85000" lnSpcReduction="10000"/>
          </a:bodyPr>
          <a:lstStyle/>
          <a:p>
            <a:r>
              <a:rPr lang="en-US" dirty="0"/>
              <a:t>The East rejected the Roman pope’s claim to universal authority, and there was a doctrinal dispute over whether the Holy Spirit proceeds from the Father (East) or the Father and the Son (West).</a:t>
            </a:r>
          </a:p>
          <a:p>
            <a:r>
              <a:rPr lang="en-US" dirty="0"/>
              <a:t>The disagreements culminated in the 1054 mutual excommunication of the eastern and western factions.</a:t>
            </a:r>
          </a:p>
          <a:p>
            <a:r>
              <a:rPr lang="en-US" dirty="0"/>
              <a:t>Also at issue were celibacy for priests (not required in the east except for bishops) and whether Eucharistic bread should be leavened or unleavened.</a:t>
            </a:r>
          </a:p>
        </p:txBody>
      </p:sp>
    </p:spTree>
    <p:extLst>
      <p:ext uri="{BB962C8B-B14F-4D97-AF65-F5344CB8AC3E}">
        <p14:creationId xmlns:p14="http://schemas.microsoft.com/office/powerpoint/2010/main" val="3932875259"/>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9.4 Church administration</a:t>
            </a:r>
            <a:br>
              <a:rPr lang="en-US" dirty="0"/>
            </a:br>
            <a:r>
              <a:rPr lang="en-US" dirty="0"/>
              <a:t>East-West division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dirty="0"/>
              <a:t>The division was further deepened when the Crusades brought attacks against the East by Christians from the West.</a:t>
            </a:r>
          </a:p>
          <a:p>
            <a:r>
              <a:rPr lang="en-US" dirty="0"/>
              <a:t>The Eastern Church became divided over doctrinal and political issues at the time of the Council of Chalcedon in 451 CE. </a:t>
            </a:r>
          </a:p>
          <a:p>
            <a:r>
              <a:rPr lang="en-US" dirty="0"/>
              <a:t>Non-Chalcedonian Churches or Oriental Orthodox Churches remain distinct from Eastern Orthodox Church.</a:t>
            </a:r>
          </a:p>
        </p:txBody>
      </p:sp>
    </p:spTree>
    <p:extLst>
      <p:ext uri="{BB962C8B-B14F-4D97-AF65-F5344CB8AC3E}">
        <p14:creationId xmlns:p14="http://schemas.microsoft.com/office/powerpoint/2010/main" val="2263852844"/>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9.4 Church administration</a:t>
            </a:r>
            <a:br>
              <a:rPr lang="en-US" dirty="0"/>
            </a:br>
            <a:r>
              <a:rPr lang="en-US" dirty="0"/>
              <a:t>Social chaos and the papacy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In the Western Church, centralization of power under the pope became a major unifying element in the Europe of the Middle Ages.</a:t>
            </a:r>
          </a:p>
          <a:p>
            <a:r>
              <a:rPr lang="en-US" dirty="0"/>
              <a:t>Church and state were at times locked in a mutual power struggle for dominance, with popes alternately supporting, dominating, and being deposed by secular rulers.</a:t>
            </a:r>
          </a:p>
        </p:txBody>
      </p:sp>
    </p:spTree>
    <p:extLst>
      <p:ext uri="{BB962C8B-B14F-4D97-AF65-F5344CB8AC3E}">
        <p14:creationId xmlns:p14="http://schemas.microsoft.com/office/powerpoint/2010/main" val="3360301729"/>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Christianity – Introduction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20000"/>
          </a:bodyPr>
          <a:lstStyle/>
          <a:p>
            <a:r>
              <a:rPr lang="en-US" dirty="0"/>
              <a:t>Christianity has the most followers of any religion in the world.</a:t>
            </a:r>
          </a:p>
          <a:p>
            <a:r>
              <a:rPr lang="en-US" dirty="0"/>
              <a:t>Based on the life, teachings, death, and resurrection of Jesus, it has developed into many different sects with differing interpretations of Jesus and his message.</a:t>
            </a:r>
          </a:p>
          <a:p>
            <a:r>
              <a:rPr lang="en-US" dirty="0"/>
              <a:t>Writings did not occur until several decades after his death, and since the sixth century, his birth is celebrated and has become the point from which all time is measured around the world—even by non-Christians.</a:t>
            </a:r>
          </a:p>
        </p:txBody>
      </p:sp>
    </p:spTree>
    <p:extLst>
      <p:ext uri="{BB962C8B-B14F-4D97-AF65-F5344CB8AC3E}">
        <p14:creationId xmlns:p14="http://schemas.microsoft.com/office/powerpoint/2010/main" val="1610597684"/>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9.4 Church administration</a:t>
            </a:r>
            <a:br>
              <a:rPr lang="en-US" dirty="0"/>
            </a:br>
            <a:r>
              <a:rPr lang="en-US" dirty="0"/>
              <a:t>Social chaos and the papacy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20000"/>
          </a:bodyPr>
          <a:lstStyle/>
          <a:p>
            <a:r>
              <a:rPr lang="en-US" dirty="0"/>
              <a:t>In the Western Church, centralization of power under the pope became a major unifying element in the Europe of the Middle Ages.</a:t>
            </a:r>
          </a:p>
          <a:p>
            <a:r>
              <a:rPr lang="en-US" dirty="0"/>
              <a:t>Church and state were at times locked in a mutual power struggle for dominance, with popes alternately supporting, dominating, and being deposed by secular rulers.</a:t>
            </a:r>
          </a:p>
          <a:p>
            <a:r>
              <a:rPr lang="en-US" dirty="0"/>
              <a:t>The thirteenth century saw the power of the papacy placed behind the ecclesiastical court of the </a:t>
            </a:r>
            <a:r>
              <a:rPr lang="en-US" b="1" dirty="0"/>
              <a:t>Inquisition</a:t>
            </a:r>
            <a:r>
              <a:rPr lang="en-US" dirty="0"/>
              <a:t>, established in 1229 to investigate and suppress heresy.</a:t>
            </a:r>
          </a:p>
        </p:txBody>
      </p:sp>
    </p:spTree>
    <p:extLst>
      <p:ext uri="{BB962C8B-B14F-4D97-AF65-F5344CB8AC3E}">
        <p14:creationId xmlns:p14="http://schemas.microsoft.com/office/powerpoint/2010/main" val="4191951560"/>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9.4 Church administration</a:t>
            </a:r>
            <a:br>
              <a:rPr lang="en-US" dirty="0"/>
            </a:br>
            <a:r>
              <a:rPr lang="en-US" dirty="0"/>
              <a:t>Social chaos and the papacy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endParaRPr lang="en-US" dirty="0"/>
          </a:p>
          <a:p>
            <a:r>
              <a:rPr lang="en-US" dirty="0"/>
              <a:t>In the fourteenth century, the popes left Rome for Avignon, France but eventually were persuaded to return to Rome. Some popes seemed more devoted to worldly than spiritual affairs, sometimes torturing their own cardinals.</a:t>
            </a:r>
          </a:p>
        </p:txBody>
      </p:sp>
    </p:spTree>
    <p:extLst>
      <p:ext uri="{BB962C8B-B14F-4D97-AF65-F5344CB8AC3E}">
        <p14:creationId xmlns:p14="http://schemas.microsoft.com/office/powerpoint/2010/main" val="896144142"/>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9.5 Reform efforts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Christian spirituality thrived in universities and monastic orders. Some monks and nuns led cloistered lives, while some orders such as the Dominicans primarily worked as teachers.</a:t>
            </a:r>
          </a:p>
          <a:p>
            <a:r>
              <a:rPr lang="en-US" dirty="0"/>
              <a:t>German and Flemish women who took private vows of chastity and simplicity were known as the “beguines.”</a:t>
            </a:r>
          </a:p>
        </p:txBody>
      </p:sp>
    </p:spTree>
    <p:extLst>
      <p:ext uri="{BB962C8B-B14F-4D97-AF65-F5344CB8AC3E}">
        <p14:creationId xmlns:p14="http://schemas.microsoft.com/office/powerpoint/2010/main" val="4062425243"/>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9.5 Medieval mysticism</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a:bodyPr>
          <a:lstStyle/>
          <a:p>
            <a:r>
              <a:rPr lang="en-US" dirty="0"/>
              <a:t>Mysticism thrived during the Middle Ages and renewed the spiritual heart of the Church.</a:t>
            </a:r>
          </a:p>
          <a:p>
            <a:r>
              <a:rPr lang="en-US" dirty="0"/>
              <a:t>Hildegard of Bingen (1098–1179), German abbess and founder of two monasteries on the Rhine, experienced visions and wrote treatises on medical and scientific matters as well as poetry.</a:t>
            </a:r>
          </a:p>
          <a:p>
            <a:r>
              <a:rPr lang="en-US" dirty="0"/>
              <a:t>In Italy in the thirteenth century, St. Francis of Assisi (1182–1226) emphasized the concepts of love and poverty.</a:t>
            </a:r>
          </a:p>
        </p:txBody>
      </p:sp>
    </p:spTree>
    <p:extLst>
      <p:ext uri="{BB962C8B-B14F-4D97-AF65-F5344CB8AC3E}">
        <p14:creationId xmlns:p14="http://schemas.microsoft.com/office/powerpoint/2010/main" val="1657956882"/>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9.5 Medieval mysticism</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In the fourteenth century, Catherine of Siena tried to restore spiritual purity and religious discipline to the Church. She gained the ear of Pope Gregory XI and convinced him to return to Rome.</a:t>
            </a:r>
          </a:p>
          <a:p>
            <a:r>
              <a:rPr lang="en-US" dirty="0"/>
              <a:t>Such saintly individuals were especially important in an era in which not all members of the clergy were focused on spiritual life.</a:t>
            </a:r>
          </a:p>
        </p:txBody>
      </p:sp>
    </p:spTree>
    <p:extLst>
      <p:ext uri="{BB962C8B-B14F-4D97-AF65-F5344CB8AC3E}">
        <p14:creationId xmlns:p14="http://schemas.microsoft.com/office/powerpoint/2010/main" val="348552610"/>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Christianity – Introduction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The Eastern Orthodox Church, Roman Catholic Church, and many forms of Protestant Christianity exemplify varying interpretations of Jesus’ message, varying forms of institutional structure and leadership as Christianity spread to all continents, and varying approaches to social issues</a:t>
            </a:r>
          </a:p>
        </p:txBody>
      </p:sp>
    </p:spTree>
    <p:extLst>
      <p:ext uri="{BB962C8B-B14F-4D97-AF65-F5344CB8AC3E}">
        <p14:creationId xmlns:p14="http://schemas.microsoft.com/office/powerpoint/2010/main" val="2573873995"/>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9.1 The Christian Bible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The Eastern Orthodox Church, Roman Catholic Church, and many forms of Protestant Christianity exemplify varying interpretations of Jesus’ message, varying forms of institutional structure and leadership as Christianity spread to all continents, and varying approaches to social issues</a:t>
            </a:r>
          </a:p>
        </p:txBody>
      </p:sp>
    </p:spTree>
    <p:extLst>
      <p:ext uri="{BB962C8B-B14F-4D97-AF65-F5344CB8AC3E}">
        <p14:creationId xmlns:p14="http://schemas.microsoft.com/office/powerpoint/2010/main" val="5992817"/>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9.1 The Christian Bible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Although there is very little historical evidence of Jesus, what evidence exists has been extensively studied, such as events and writings during the time period Jesus lived.</a:t>
            </a:r>
          </a:p>
          <a:p>
            <a:r>
              <a:rPr lang="en-US" dirty="0"/>
              <a:t>More is known about the time in which Jesus was born. He was born a Jew in Israel, where Jews maintained an allegiance to one God despite foreign influences.</a:t>
            </a:r>
          </a:p>
        </p:txBody>
      </p:sp>
    </p:spTree>
    <p:extLst>
      <p:ext uri="{BB962C8B-B14F-4D97-AF65-F5344CB8AC3E}">
        <p14:creationId xmlns:p14="http://schemas.microsoft.com/office/powerpoint/2010/main" val="406994295"/>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theme/theme1.xml><?xml version="1.0" encoding="utf-8"?>
<a:theme xmlns:a="http://schemas.openxmlformats.org/drawingml/2006/main" name="Beebe8e_PPT_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Beebe8e_PPT_master</Template>
  <TotalTime>2003</TotalTime>
  <Words>23086</Words>
  <Application>Microsoft Office PowerPoint</Application>
  <PresentationFormat>On-screen Show (4:3)</PresentationFormat>
  <Paragraphs>506</Paragraphs>
  <Slides>64</Slides>
  <Notes>61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64</vt:i4>
      </vt:variant>
    </vt:vector>
  </HeadingPairs>
  <TitlesOfParts>
    <vt:vector size="69" baseType="lpstr">
      <vt:lpstr>Arial</vt:lpstr>
      <vt:lpstr>Calibri</vt:lpstr>
      <vt:lpstr>Verdana</vt:lpstr>
      <vt:lpstr>Beebe8e_PPT_master</vt:lpstr>
      <vt:lpstr>Office Theme</vt:lpstr>
      <vt:lpstr>PowerPoint Presentation</vt:lpstr>
      <vt:lpstr>Learning Objectives (1 of 3)</vt:lpstr>
      <vt:lpstr>Learning Objectives (2 of 3)</vt:lpstr>
      <vt:lpstr>Learning Objectives (3 of 3)</vt:lpstr>
      <vt:lpstr>PowerPoint Presentation</vt:lpstr>
      <vt:lpstr>Christianity – Introduction</vt:lpstr>
      <vt:lpstr>Christianity – Introduction</vt:lpstr>
      <vt:lpstr>9.1 The Christian Bible</vt:lpstr>
      <vt:lpstr>9.1 The Christian Bible</vt:lpstr>
      <vt:lpstr>9.1 The Christian Bible</vt:lpstr>
      <vt:lpstr>9.1 The Christian Bible</vt:lpstr>
      <vt:lpstr>9.1 The Christian Bible</vt:lpstr>
      <vt:lpstr>9.1 The Christian Bible</vt:lpstr>
      <vt:lpstr>9.1 The Christian Bible</vt:lpstr>
      <vt:lpstr>9.1 The Christian Bible</vt:lpstr>
      <vt:lpstr>9.1 The Christian Bible</vt:lpstr>
      <vt:lpstr>9.1 The Christian Bible</vt:lpstr>
      <vt:lpstr>9.2 The life and teachings of Jesus Birth</vt:lpstr>
      <vt:lpstr>9.2 The life and teachings of Jesus Birth</vt:lpstr>
      <vt:lpstr>9.2 The life and teachings of Jesus Birth</vt:lpstr>
      <vt:lpstr>9.2 The life and teachings of Jesus Birth</vt:lpstr>
      <vt:lpstr>9.2 The life and teachings of Jesus Preparation</vt:lpstr>
      <vt:lpstr>9.2 The life and teachings of Jesus Preparation</vt:lpstr>
      <vt:lpstr>9.2 The life and teachings of Jesus Ministry</vt:lpstr>
      <vt:lpstr>9.2 The life and teachings of Jesus Ministry</vt:lpstr>
      <vt:lpstr>9.2 The life and teachings of Jesus Ministry</vt:lpstr>
      <vt:lpstr>9.2 The life and teachings of Jesus Ministry</vt:lpstr>
      <vt:lpstr>9.2 The life and teachings of Jesus Ministry</vt:lpstr>
      <vt:lpstr>9.2 Challenges to the authorities</vt:lpstr>
      <vt:lpstr>9.2 Challenges to the authorities</vt:lpstr>
      <vt:lpstr>9.2 Challenges to the authorities</vt:lpstr>
      <vt:lpstr>9.2 Challenges to the authorities</vt:lpstr>
      <vt:lpstr>9.2 Challenges to the authorities</vt:lpstr>
      <vt:lpstr>9.2 Crucifixion</vt:lpstr>
      <vt:lpstr>9.2 Crucifixion</vt:lpstr>
      <vt:lpstr>9.2 Crucifixion</vt:lpstr>
      <vt:lpstr>9.2 Crucifixion</vt:lpstr>
      <vt:lpstr>9.2 Resurrection and Ascension</vt:lpstr>
      <vt:lpstr>9.2 Resurrection and Ascension</vt:lpstr>
      <vt:lpstr>9.2 Resurrection and Ascension</vt:lpstr>
      <vt:lpstr>9.3 The early Church</vt:lpstr>
      <vt:lpstr>9.3 The early Church From persecution to empire</vt:lpstr>
      <vt:lpstr>9.3 The early Church From persecution to empire</vt:lpstr>
      <vt:lpstr>9.3 The early Church From persecution to empire</vt:lpstr>
      <vt:lpstr>9.3 The early Church From persecution to empire</vt:lpstr>
      <vt:lpstr>9.3 The early Church From persecution to empire</vt:lpstr>
      <vt:lpstr>9.3 The early Church Evolving organization and theology</vt:lpstr>
      <vt:lpstr>9.3 The early Church Evolving organization and theology</vt:lpstr>
      <vt:lpstr>9.3 The early Church Evolving organization and theology</vt:lpstr>
      <vt:lpstr>9.3 The early Church Evolving organization and theology</vt:lpstr>
      <vt:lpstr>9.3 The early Church Evolving organization and theology</vt:lpstr>
      <vt:lpstr>9.3 The early Church Evolving organization and theology</vt:lpstr>
      <vt:lpstr>9.3 The early Church Early monasticism</vt:lpstr>
      <vt:lpstr>9.4 Church administration</vt:lpstr>
      <vt:lpstr>9.4 Church administration</vt:lpstr>
      <vt:lpstr>9.4 Church administration</vt:lpstr>
      <vt:lpstr>9.4 Church administration East-West division</vt:lpstr>
      <vt:lpstr>9.4 Church administration East-West division</vt:lpstr>
      <vt:lpstr>9.4 Church administration Social chaos and the papacy</vt:lpstr>
      <vt:lpstr>9.4 Church administration Social chaos and the papacy</vt:lpstr>
      <vt:lpstr>9.4 Church administration Social chaos and the papacy</vt:lpstr>
      <vt:lpstr>9.5 Reform efforts</vt:lpstr>
      <vt:lpstr>9.5 Medieval mysticism</vt:lpstr>
      <vt:lpstr>9.5 Medieval mysticism</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Warner Belanger III</cp:lastModifiedBy>
  <cp:revision>382</cp:revision>
  <dcterms:created xsi:type="dcterms:W3CDTF">2015-09-18T14:54:36Z</dcterms:created>
  <dcterms:modified xsi:type="dcterms:W3CDTF">2024-02-28T22:07:56Z</dcterms:modified>
</cp:coreProperties>
</file>