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48" r:id="rId5"/>
  </p:sldMasterIdLst>
  <p:notesMasterIdLst>
    <p:notesMasterId r:id="rId84"/>
  </p:notesMasterIdLst>
  <p:sldIdLst>
    <p:sldId id="257" r:id="rId6"/>
    <p:sldId id="413" r:id="rId7"/>
    <p:sldId id="490" r:id="rId8"/>
    <p:sldId id="491" r:id="rId9"/>
    <p:sldId id="492" r:id="rId10"/>
    <p:sldId id="493" r:id="rId11"/>
    <p:sldId id="494" r:id="rId12"/>
    <p:sldId id="495" r:id="rId13"/>
    <p:sldId id="496" r:id="rId14"/>
    <p:sldId id="497" r:id="rId15"/>
    <p:sldId id="498" r:id="rId16"/>
    <p:sldId id="499" r:id="rId17"/>
    <p:sldId id="500" r:id="rId18"/>
    <p:sldId id="501" r:id="rId19"/>
    <p:sldId id="489" r:id="rId20"/>
    <p:sldId id="256" r:id="rId21"/>
    <p:sldId id="258" r:id="rId22"/>
    <p:sldId id="422" r:id="rId23"/>
    <p:sldId id="423" r:id="rId24"/>
    <p:sldId id="456" r:id="rId25"/>
    <p:sldId id="260" r:id="rId26"/>
    <p:sldId id="457" r:id="rId27"/>
    <p:sldId id="424" r:id="rId28"/>
    <p:sldId id="429" r:id="rId29"/>
    <p:sldId id="427" r:id="rId30"/>
    <p:sldId id="428" r:id="rId31"/>
    <p:sldId id="430" r:id="rId32"/>
    <p:sldId id="431" r:id="rId33"/>
    <p:sldId id="432" r:id="rId34"/>
    <p:sldId id="433" r:id="rId35"/>
    <p:sldId id="435" r:id="rId36"/>
    <p:sldId id="453" r:id="rId37"/>
    <p:sldId id="485" r:id="rId38"/>
    <p:sldId id="434" r:id="rId39"/>
    <p:sldId id="454" r:id="rId40"/>
    <p:sldId id="486" r:id="rId41"/>
    <p:sldId id="436" r:id="rId42"/>
    <p:sldId id="437" r:id="rId43"/>
    <p:sldId id="438" r:id="rId44"/>
    <p:sldId id="439" r:id="rId45"/>
    <p:sldId id="440" r:id="rId46"/>
    <p:sldId id="441" r:id="rId47"/>
    <p:sldId id="442" r:id="rId48"/>
    <p:sldId id="443" r:id="rId49"/>
    <p:sldId id="444" r:id="rId50"/>
    <p:sldId id="445" r:id="rId51"/>
    <p:sldId id="446" r:id="rId52"/>
    <p:sldId id="447" r:id="rId53"/>
    <p:sldId id="448" r:id="rId54"/>
    <p:sldId id="458" r:id="rId55"/>
    <p:sldId id="302" r:id="rId56"/>
    <p:sldId id="462" r:id="rId57"/>
    <p:sldId id="393" r:id="rId58"/>
    <p:sldId id="461" r:id="rId59"/>
    <p:sldId id="449" r:id="rId60"/>
    <p:sldId id="450" r:id="rId61"/>
    <p:sldId id="452" r:id="rId62"/>
    <p:sldId id="465" r:id="rId63"/>
    <p:sldId id="466" r:id="rId64"/>
    <p:sldId id="487" r:id="rId65"/>
    <p:sldId id="488" r:id="rId66"/>
    <p:sldId id="467" r:id="rId67"/>
    <p:sldId id="468" r:id="rId68"/>
    <p:sldId id="469" r:id="rId69"/>
    <p:sldId id="470" r:id="rId70"/>
    <p:sldId id="471" r:id="rId71"/>
    <p:sldId id="472" r:id="rId72"/>
    <p:sldId id="473" r:id="rId73"/>
    <p:sldId id="474" r:id="rId74"/>
    <p:sldId id="475" r:id="rId75"/>
    <p:sldId id="476" r:id="rId76"/>
    <p:sldId id="477" r:id="rId77"/>
    <p:sldId id="481" r:id="rId78"/>
    <p:sldId id="483" r:id="rId79"/>
    <p:sldId id="479" r:id="rId80"/>
    <p:sldId id="484" r:id="rId81"/>
    <p:sldId id="478" r:id="rId82"/>
    <p:sldId id="482" r:id="rId8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607" autoAdjust="0"/>
    <p:restoredTop sz="86482" autoAdjust="0"/>
  </p:normalViewPr>
  <p:slideViewPr>
    <p:cSldViewPr>
      <p:cViewPr varScale="1">
        <p:scale>
          <a:sx n="72" d="100"/>
          <a:sy n="72" d="100"/>
        </p:scale>
        <p:origin x="403" y="6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10182"/>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notesMaster" Target="notesMasters/notesMaster1.xml"/><Relationship Id="rId16" Type="http://schemas.openxmlformats.org/officeDocument/2006/relationships/slide" Target="slides/slide11.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slide" Target="slides/slide74.xml"/><Relationship Id="rId5" Type="http://schemas.openxmlformats.org/officeDocument/2006/relationships/slideMaster" Target="slideMasters/slideMaster2.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openxmlformats.org/officeDocument/2006/relationships/slide" Target="slides/slide72.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80" Type="http://schemas.openxmlformats.org/officeDocument/2006/relationships/slide" Target="slides/slide75.xml"/><Relationship Id="rId85"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slide" Target="slides/slide70.xml"/><Relationship Id="rId83" Type="http://schemas.openxmlformats.org/officeDocument/2006/relationships/slide" Target="slides/slide78.xml"/><Relationship Id="rId88"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7" Type="http://schemas.openxmlformats.org/officeDocument/2006/relationships/slide" Target="slides/slide2.xml"/><Relationship Id="rId71" Type="http://schemas.openxmlformats.org/officeDocument/2006/relationships/slide" Target="slides/slide66.xml"/><Relationship Id="rId2" Type="http://schemas.openxmlformats.org/officeDocument/2006/relationships/customXml" Target="../customXml/item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theme" Target="theme/theme1.xml"/><Relationship Id="rId61" Type="http://schemas.openxmlformats.org/officeDocument/2006/relationships/slide" Target="slides/slide56.xml"/><Relationship Id="rId82" Type="http://schemas.openxmlformats.org/officeDocument/2006/relationships/slide" Target="slides/slide7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C2BBA2E-79BA-BA41-8D10-5A33F2CBBD77}" type="datetimeFigureOut">
              <a:rPr lang="en-US" smtClean="0"/>
              <a:t>8/24/2024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6DFC774-9651-124E-92C8-AF35A15CD53D}" type="slidenum">
              <a:rPr lang="en-US" smtClean="0"/>
              <a:t>‹#›</a:t>
            </a:fld>
            <a:endParaRPr lang="en-US"/>
          </a:p>
        </p:txBody>
      </p:sp>
    </p:spTree>
    <p:extLst>
      <p:ext uri="{BB962C8B-B14F-4D97-AF65-F5344CB8AC3E}">
        <p14:creationId xmlns:p14="http://schemas.microsoft.com/office/powerpoint/2010/main" val="336659716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DFC774-9651-124E-92C8-AF35A15CD53D}" type="slidenum">
              <a:rPr lang="en-US" smtClean="0"/>
              <a:t>1</a:t>
            </a:fld>
            <a:endParaRPr lang="en-US"/>
          </a:p>
        </p:txBody>
      </p:sp>
    </p:spTree>
    <p:extLst>
      <p:ext uri="{BB962C8B-B14F-4D97-AF65-F5344CB8AC3E}">
        <p14:creationId xmlns:p14="http://schemas.microsoft.com/office/powerpoint/2010/main" val="2672865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a:extLst>
              <a:ext uri="{FF2B5EF4-FFF2-40B4-BE49-F238E27FC236}">
                <a16:creationId xmlns:a16="http://schemas.microsoft.com/office/drawing/2014/main" id="{5E989923-0ABE-4F4E-918D-11178225587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Notes Placeholder 2">
            <a:extLst>
              <a:ext uri="{FF2B5EF4-FFF2-40B4-BE49-F238E27FC236}">
                <a16:creationId xmlns:a16="http://schemas.microsoft.com/office/drawing/2014/main" id="{46920828-C5D4-479D-B65F-DE99B35A9B8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27652" name="Slide Number Placeholder 3">
            <a:extLst>
              <a:ext uri="{FF2B5EF4-FFF2-40B4-BE49-F238E27FC236}">
                <a16:creationId xmlns:a16="http://schemas.microsoft.com/office/drawing/2014/main" id="{44AA5057-3470-4CAE-BA68-AC09B837552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BE4B368-E2AA-4FE8-AC7A-14CAE1FB81E5}" type="slidenum">
              <a:rPr lang="en-US" altLang="en-US"/>
              <a:pPr>
                <a:spcBef>
                  <a:spcPct val="0"/>
                </a:spcBef>
              </a:pPr>
              <a:t>51</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13"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44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4"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85800" y="1600200"/>
            <a:ext cx="3485658" cy="4514640"/>
          </a:xfrm>
          <a:prstGeom prst="rect">
            <a:avLst/>
          </a:prstGeom>
        </p:spPr>
      </p:pic>
    </p:spTree>
    <p:extLst>
      <p:ext uri="{BB962C8B-B14F-4D97-AF65-F5344CB8AC3E}">
        <p14:creationId xmlns:p14="http://schemas.microsoft.com/office/powerpoint/2010/main" val="3806056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2550956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27EA71BB-F166-457D-824C-4683A02A486E}" type="datetimeFigureOut">
              <a:rPr lang="en-US" smtClean="0"/>
              <a:t>8/24/2024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4A28207B-0906-41D1-A0F3-2D9ADD17E136}" type="slidenum">
              <a:rPr lang="en-US" smtClean="0"/>
              <a:t>‹#›</a:t>
            </a:fld>
            <a:endParaRPr lang="en-US"/>
          </a:p>
        </p:txBody>
      </p:sp>
    </p:spTree>
    <p:extLst>
      <p:ext uri="{BB962C8B-B14F-4D97-AF65-F5344CB8AC3E}">
        <p14:creationId xmlns:p14="http://schemas.microsoft.com/office/powerpoint/2010/main" val="41401908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27EA71BB-F166-457D-824C-4683A02A486E}" type="datetimeFigureOut">
              <a:rPr lang="en-US" smtClean="0"/>
              <a:t>8/24/2024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4A28207B-0906-41D1-A0F3-2D9ADD17E136}" type="slidenum">
              <a:rPr lang="en-US" smtClean="0"/>
              <a:t>‹#›</a:t>
            </a:fld>
            <a:endParaRPr lang="en-US"/>
          </a:p>
        </p:txBody>
      </p:sp>
    </p:spTree>
    <p:extLst>
      <p:ext uri="{BB962C8B-B14F-4D97-AF65-F5344CB8AC3E}">
        <p14:creationId xmlns:p14="http://schemas.microsoft.com/office/powerpoint/2010/main" val="26780486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27EA71BB-F166-457D-824C-4683A02A486E}" type="datetimeFigureOut">
              <a:rPr lang="en-US" smtClean="0"/>
              <a:t>8/24/2024</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4A28207B-0906-41D1-A0F3-2D9ADD17E136}" type="slidenum">
              <a:rPr lang="en-US" smtClean="0"/>
              <a:t>‹#›</a:t>
            </a:fld>
            <a:endParaRPr lang="en-US"/>
          </a:p>
        </p:txBody>
      </p:sp>
    </p:spTree>
    <p:extLst>
      <p:ext uri="{BB962C8B-B14F-4D97-AF65-F5344CB8AC3E}">
        <p14:creationId xmlns:p14="http://schemas.microsoft.com/office/powerpoint/2010/main" val="5718418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27EA71BB-F166-457D-824C-4683A02A486E}" type="datetimeFigureOut">
              <a:rPr lang="en-US" smtClean="0"/>
              <a:t>8/24/2024</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4A28207B-0906-41D1-A0F3-2D9ADD17E136}" type="slidenum">
              <a:rPr lang="en-US" smtClean="0"/>
              <a:t>‹#›</a:t>
            </a:fld>
            <a:endParaRPr lang="en-US"/>
          </a:p>
        </p:txBody>
      </p:sp>
    </p:spTree>
    <p:extLst>
      <p:ext uri="{BB962C8B-B14F-4D97-AF65-F5344CB8AC3E}">
        <p14:creationId xmlns:p14="http://schemas.microsoft.com/office/powerpoint/2010/main" val="29906772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27EA71BB-F166-457D-824C-4683A02A486E}" type="datetimeFigureOut">
              <a:rPr lang="en-US" smtClean="0"/>
              <a:t>8/24/2024</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4A28207B-0906-41D1-A0F3-2D9ADD17E136}" type="slidenum">
              <a:rPr lang="en-US" smtClean="0"/>
              <a:t>‹#›</a:t>
            </a:fld>
            <a:endParaRPr lang="en-US"/>
          </a:p>
        </p:txBody>
      </p:sp>
    </p:spTree>
    <p:extLst>
      <p:ext uri="{BB962C8B-B14F-4D97-AF65-F5344CB8AC3E}">
        <p14:creationId xmlns:p14="http://schemas.microsoft.com/office/powerpoint/2010/main" val="37589115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27EA71BB-F166-457D-824C-4683A02A486E}" type="datetimeFigureOut">
              <a:rPr lang="en-US" smtClean="0"/>
              <a:t>8/24/2024</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4A28207B-0906-41D1-A0F3-2D9ADD17E136}" type="slidenum">
              <a:rPr lang="en-US" smtClean="0"/>
              <a:t>‹#›</a:t>
            </a:fld>
            <a:endParaRPr lang="en-US"/>
          </a:p>
        </p:txBody>
      </p:sp>
    </p:spTree>
    <p:extLst>
      <p:ext uri="{BB962C8B-B14F-4D97-AF65-F5344CB8AC3E}">
        <p14:creationId xmlns:p14="http://schemas.microsoft.com/office/powerpoint/2010/main" val="643102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27EA71BB-F166-457D-824C-4683A02A486E}" type="datetimeFigureOut">
              <a:rPr lang="en-US" smtClean="0"/>
              <a:t>8/24/2024</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4A28207B-0906-41D1-A0F3-2D9ADD17E136}" type="slidenum">
              <a:rPr lang="en-US" smtClean="0"/>
              <a:t>‹#›</a:t>
            </a:fld>
            <a:endParaRPr lang="en-US"/>
          </a:p>
        </p:txBody>
      </p:sp>
    </p:spTree>
    <p:extLst>
      <p:ext uri="{BB962C8B-B14F-4D97-AF65-F5344CB8AC3E}">
        <p14:creationId xmlns:p14="http://schemas.microsoft.com/office/powerpoint/2010/main" val="294210556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5" Type="http://schemas.openxmlformats.org/officeDocument/2006/relationships/slideLayout" Target="../slideLayouts/slideLayout6.xml"/><Relationship Id="rId10" Type="http://schemas.openxmlformats.org/officeDocument/2006/relationships/image" Target="../media/image2.emf"/><Relationship Id="rId4" Type="http://schemas.openxmlformats.org/officeDocument/2006/relationships/slideLayout" Target="../slideLayouts/slideLayout5.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Rectangle 10"/>
          <p:cNvSpPr/>
          <p:nvPr/>
        </p:nvSpPr>
        <p:spPr bwMode="white">
          <a:xfrm>
            <a:off x="0" y="0"/>
            <a:ext cx="9144000" cy="137160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7" name="Group 6"/>
          <p:cNvGrpSpPr/>
          <p:nvPr/>
        </p:nvGrpSpPr>
        <p:grpSpPr>
          <a:xfrm>
            <a:off x="0" y="6476998"/>
            <a:ext cx="9137650" cy="457202"/>
            <a:chOff x="0" y="6511923"/>
            <a:chExt cx="9137650" cy="430215"/>
          </a:xfrm>
          <a:solidFill>
            <a:schemeClr val="bg2">
              <a:lumMod val="25000"/>
            </a:schemeClr>
          </a:solidFill>
        </p:grpSpPr>
        <p:pic>
          <p:nvPicPr>
            <p:cNvPr id="8" name="Always Learning Logo" descr="Pearson: Always Learning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black">
            <a:xfrm>
              <a:off x="0" y="6511926"/>
              <a:ext cx="1660525" cy="430212"/>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pic>
        <p:pic>
          <p:nvPicPr>
            <p:cNvPr id="9" name="Pearson 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black">
            <a:xfrm>
              <a:off x="7696200" y="6511925"/>
              <a:ext cx="1441450" cy="4302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pic>
        <p:sp>
          <p:nvSpPr>
            <p:cNvPr id="10" name="Copyright" descr="Copyright 2015, 2012, 2009"/>
            <p:cNvSpPr txBox="1">
              <a:spLocks noChangeArrowheads="1"/>
            </p:cNvSpPr>
            <p:nvPr/>
          </p:nvSpPr>
          <p:spPr bwMode="auto">
            <a:xfrm>
              <a:off x="1566068" y="6511923"/>
              <a:ext cx="6130132" cy="430212"/>
            </a:xfrm>
            <a:prstGeom prst="rect">
              <a:avLst/>
            </a:prstGeom>
            <a:grpFill/>
            <a:ln w="9525">
              <a:noFill/>
              <a:miter lim="800000"/>
              <a:headEnd/>
              <a:tailEnd/>
            </a:ln>
          </p:spPr>
          <p:txBody>
            <a:bodyPr lIns="0" tIns="0" rIns="0" bIns="0" anchor="ctr"/>
            <a:lstStyle>
              <a:lvl1pPr eaLnBrk="0" hangingPunct="0">
                <a:defRPr sz="2400">
                  <a:solidFill>
                    <a:schemeClr val="tx1"/>
                  </a:solidFill>
                  <a:latin typeface="Arial" panose="020B0604020202020204" pitchFamily="34" charset="0"/>
                </a:defRPr>
              </a:lvl1pPr>
              <a:lvl2pPr marL="37931725" indent="-37474525" eaLnBrk="0" hangingPunct="0">
                <a:defRPr sz="2400">
                  <a:solidFill>
                    <a:schemeClr val="tx1"/>
                  </a:solidFill>
                  <a:latin typeface="Arial" panose="020B0604020202020204" pitchFamily="34" charset="0"/>
                </a:defRPr>
              </a:lvl2pPr>
              <a:lvl3pPr eaLnBrk="0" hangingPunct="0">
                <a:defRPr sz="2400">
                  <a:solidFill>
                    <a:schemeClr val="tx1"/>
                  </a:solidFill>
                  <a:latin typeface="Arial" panose="020B0604020202020204" pitchFamily="34" charset="0"/>
                </a:defRPr>
              </a:lvl3pPr>
              <a:lvl4pPr eaLnBrk="0" hangingPunct="0">
                <a:defRPr sz="2400">
                  <a:solidFill>
                    <a:schemeClr val="tx1"/>
                  </a:solidFill>
                  <a:latin typeface="Arial" panose="020B0604020202020204" pitchFamily="34" charset="0"/>
                </a:defRPr>
              </a:lvl4pPr>
              <a:lvl5pPr eaLnBrk="0" hangingPunct="0">
                <a:defRPr sz="2400">
                  <a:solidFill>
                    <a:schemeClr val="tx1"/>
                  </a:solidFill>
                  <a:latin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defRPr>
              </a:lvl9pPr>
            </a:lstStyle>
            <a:p>
              <a:pPr algn="ctr">
                <a:defRPr/>
              </a:pPr>
              <a:r>
                <a:rPr lang="en-US" altLang="en-US" sz="900" b="0" dirty="0">
                  <a:solidFill>
                    <a:schemeClr val="bg1"/>
                  </a:solidFill>
                  <a:latin typeface="Verdana" panose="020B0604030504040204" pitchFamily="34" charset="0"/>
                  <a:ea typeface="Verdana" panose="020B0604030504040204" pitchFamily="34" charset="0"/>
                  <a:cs typeface="Verdana" panose="020B0604030504040204" pitchFamily="34" charset="0"/>
                </a:rPr>
                <a:t>Copyright © 2017,</a:t>
              </a:r>
              <a:r>
                <a:rPr lang="en-US" altLang="en-US" sz="900" b="0" baseline="0" dirty="0">
                  <a:solidFill>
                    <a:schemeClr val="bg1"/>
                  </a:solidFill>
                  <a:latin typeface="Verdana" panose="020B0604030504040204" pitchFamily="34" charset="0"/>
                  <a:ea typeface="Verdana" panose="020B0604030504040204" pitchFamily="34" charset="0"/>
                  <a:cs typeface="Verdana" panose="020B0604030504040204" pitchFamily="34" charset="0"/>
                </a:rPr>
                <a:t> 2014, 2011 </a:t>
              </a:r>
              <a:r>
                <a:rPr lang="en-US" altLang="en-US" sz="900" b="0" dirty="0">
                  <a:solidFill>
                    <a:schemeClr val="bg1"/>
                  </a:solidFill>
                  <a:latin typeface="Verdana" panose="020B0604030504040204" pitchFamily="34" charset="0"/>
                  <a:ea typeface="Verdana" panose="020B0604030504040204" pitchFamily="34" charset="0"/>
                  <a:cs typeface="Verdana" panose="020B0604030504040204" pitchFamily="34" charset="0"/>
                </a:rPr>
                <a:t>Pearson Education, Inc. or its affiliates.</a:t>
              </a:r>
              <a:r>
                <a:rPr lang="en-US" altLang="en-US" sz="900" b="0" baseline="0" dirty="0">
                  <a:solidFill>
                    <a:schemeClr val="bg1"/>
                  </a:solidFill>
                  <a:latin typeface="Verdana" panose="020B0604030504040204" pitchFamily="34" charset="0"/>
                  <a:ea typeface="Verdana" panose="020B0604030504040204" pitchFamily="34" charset="0"/>
                  <a:cs typeface="Verdana" panose="020B0604030504040204" pitchFamily="34" charset="0"/>
                </a:rPr>
                <a:t> </a:t>
              </a:r>
              <a:r>
                <a:rPr lang="en-US" altLang="en-US" sz="900" b="0" dirty="0">
                  <a:solidFill>
                    <a:schemeClr val="bg1"/>
                  </a:solidFill>
                  <a:latin typeface="Verdana" panose="020B0604030504040204" pitchFamily="34" charset="0"/>
                  <a:ea typeface="Verdana" panose="020B0604030504040204" pitchFamily="34" charset="0"/>
                  <a:cs typeface="Verdana" panose="020B0604030504040204" pitchFamily="34" charset="0"/>
                </a:rPr>
                <a:t>All rights reserved.</a:t>
              </a:r>
            </a:p>
          </p:txBody>
        </p:sp>
      </p:grpSp>
      <p:sp>
        <p:nvSpPr>
          <p:cNvPr id="13" name="Title 10"/>
          <p:cNvSpPr txBox="1">
            <a:spLocks/>
          </p:cNvSpPr>
          <p:nvPr/>
        </p:nvSpPr>
        <p:spPr>
          <a:xfrm>
            <a:off x="457200" y="215372"/>
            <a:ext cx="8229600" cy="601058"/>
          </a:xfrm>
          <a:prstGeom prst="rect">
            <a:avLst/>
          </a:prstGeom>
        </p:spPr>
        <p:txBody>
          <a:bodyPr anchor="t"/>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4400" dirty="0">
                <a:solidFill>
                  <a:schemeClr val="bg1"/>
                </a:solidFill>
              </a:rPr>
              <a:t>Living Religions</a:t>
            </a:r>
            <a:endParaRPr lang="en-US" sz="2000" dirty="0">
              <a:solidFill>
                <a:schemeClr val="bg1"/>
              </a:solidFill>
            </a:endParaRPr>
          </a:p>
        </p:txBody>
      </p:sp>
      <p:sp>
        <p:nvSpPr>
          <p:cNvPr id="14" name="Text Placeholder 6"/>
          <p:cNvSpPr txBox="1">
            <a:spLocks/>
          </p:cNvSpPr>
          <p:nvPr/>
        </p:nvSpPr>
        <p:spPr>
          <a:xfrm>
            <a:off x="457200" y="816430"/>
            <a:ext cx="8229600" cy="478970"/>
          </a:xfrm>
          <a:prstGeom prst="rect">
            <a:avLst/>
          </a:prstGeom>
        </p:spPr>
        <p:txBody>
          <a:bodyPr>
            <a:noAutofit/>
          </a:bodyPr>
          <a:lstStyle>
            <a:lvl1pPr marL="0" indent="0" algn="l" defTabSz="914400" rtl="0" eaLnBrk="1" latinLnBrk="0" hangingPunct="1">
              <a:spcBef>
                <a:spcPts val="0"/>
              </a:spcBef>
              <a:buFont typeface="Arial" panose="020B0604020202020204" pitchFamily="34" charset="0"/>
              <a:buNone/>
              <a:defRPr sz="2400" kern="1200">
                <a:solidFill>
                  <a:schemeClr val="bg1"/>
                </a:solidFill>
                <a:latin typeface="+mn-lt"/>
                <a:ea typeface="+mn-ea"/>
                <a:cs typeface="+mn-cs"/>
              </a:defRPr>
            </a:lvl1pPr>
            <a:lvl2pPr marL="0" indent="0" algn="l" defTabSz="914400" rtl="0" eaLnBrk="1" latinLnBrk="0" hangingPunct="1">
              <a:spcBef>
                <a:spcPts val="0"/>
              </a:spcBef>
              <a:buFont typeface="Arial" panose="020B0604020202020204" pitchFamily="34" charset="0"/>
              <a:buNone/>
              <a:defRPr sz="2400" kern="1200">
                <a:solidFill>
                  <a:schemeClr val="bg1"/>
                </a:solidFill>
                <a:latin typeface="+mn-lt"/>
                <a:ea typeface="+mn-ea"/>
                <a:cs typeface="+mn-cs"/>
              </a:defRPr>
            </a:lvl2pPr>
            <a:lvl3pPr marL="0" indent="0" algn="l" defTabSz="914400" rtl="0" eaLnBrk="1" latinLnBrk="0" hangingPunct="1">
              <a:spcBef>
                <a:spcPts val="0"/>
              </a:spcBef>
              <a:buFont typeface="Arial" panose="020B0604020202020204" pitchFamily="34" charset="0"/>
              <a:buNone/>
              <a:defRPr sz="2400" kern="1200">
                <a:solidFill>
                  <a:schemeClr val="bg1"/>
                </a:solidFill>
                <a:latin typeface="+mn-lt"/>
                <a:ea typeface="+mn-ea"/>
                <a:cs typeface="+mn-cs"/>
              </a:defRPr>
            </a:lvl3pPr>
            <a:lvl4pPr marL="0" indent="0" algn="l" defTabSz="914400" rtl="0" eaLnBrk="1" latinLnBrk="0" hangingPunct="1">
              <a:spcBef>
                <a:spcPts val="0"/>
              </a:spcBef>
              <a:buFont typeface="Arial" panose="020B0604020202020204" pitchFamily="34" charset="0"/>
              <a:buNone/>
              <a:defRPr sz="2400" kern="1200">
                <a:solidFill>
                  <a:schemeClr val="bg1"/>
                </a:solidFill>
                <a:latin typeface="+mn-lt"/>
                <a:ea typeface="+mn-ea"/>
                <a:cs typeface="+mn-cs"/>
              </a:defRPr>
            </a:lvl4pPr>
            <a:lvl5pPr marL="0" indent="0" algn="l" defTabSz="914400" rtl="0" eaLnBrk="1" latinLnBrk="0" hangingPunct="1">
              <a:spcBef>
                <a:spcPts val="0"/>
              </a:spcBef>
              <a:buFont typeface="Arial" panose="020B0604020202020204" pitchFamily="34" charset="0"/>
              <a:buNone/>
              <a:defRPr sz="2400" kern="1200">
                <a:solidFill>
                  <a:schemeClr val="bg1"/>
                </a:solidFill>
                <a:latin typeface="+mn-lt"/>
                <a:ea typeface="+mn-ea"/>
                <a:cs typeface="+mn-cs"/>
              </a:defRPr>
            </a:lvl5pPr>
            <a:lvl6pPr marL="0" indent="0" algn="l" defTabSz="914400" rtl="0" eaLnBrk="1" latinLnBrk="0" hangingPunct="1">
              <a:spcBef>
                <a:spcPts val="0"/>
              </a:spcBef>
              <a:buFont typeface="Arial" panose="020B0604020202020204" pitchFamily="34" charset="0"/>
              <a:buNone/>
              <a:defRPr sz="2400" kern="1200">
                <a:solidFill>
                  <a:schemeClr val="bg1"/>
                </a:solidFill>
                <a:latin typeface="+mn-lt"/>
                <a:ea typeface="+mn-ea"/>
                <a:cs typeface="+mn-cs"/>
              </a:defRPr>
            </a:lvl6pPr>
            <a:lvl7pPr marL="0" indent="0" algn="l" defTabSz="914400" rtl="0" eaLnBrk="1" latinLnBrk="0" hangingPunct="1">
              <a:spcBef>
                <a:spcPts val="0"/>
              </a:spcBef>
              <a:buFont typeface="Arial" panose="020B0604020202020204" pitchFamily="34" charset="0"/>
              <a:buNone/>
              <a:defRPr sz="2400" kern="1200">
                <a:solidFill>
                  <a:schemeClr val="bg1"/>
                </a:solidFill>
                <a:latin typeface="+mn-lt"/>
                <a:ea typeface="+mn-ea"/>
                <a:cs typeface="+mn-cs"/>
              </a:defRPr>
            </a:lvl7pPr>
            <a:lvl8pPr marL="0" indent="0" algn="l" defTabSz="914400" rtl="0" eaLnBrk="1" latinLnBrk="0" hangingPunct="1">
              <a:spcBef>
                <a:spcPts val="0"/>
              </a:spcBef>
              <a:buFont typeface="Arial" panose="020B0604020202020204" pitchFamily="34" charset="0"/>
              <a:buNone/>
              <a:defRPr sz="2400" kern="1200">
                <a:solidFill>
                  <a:schemeClr val="bg1"/>
                </a:solidFill>
                <a:latin typeface="+mn-lt"/>
                <a:ea typeface="+mn-ea"/>
                <a:cs typeface="+mn-cs"/>
              </a:defRPr>
            </a:lvl8pPr>
            <a:lvl9pPr marL="0" indent="0" algn="l" defTabSz="914400" rtl="0" eaLnBrk="1" latinLnBrk="0" hangingPunct="1">
              <a:spcBef>
                <a:spcPts val="0"/>
              </a:spcBef>
              <a:buFont typeface="Arial" panose="020B0604020202020204" pitchFamily="34" charset="0"/>
              <a:buNone/>
              <a:defRPr sz="2400" kern="1200">
                <a:solidFill>
                  <a:schemeClr val="bg1"/>
                </a:solidFill>
                <a:latin typeface="+mn-lt"/>
                <a:ea typeface="+mn-ea"/>
                <a:cs typeface="+mn-cs"/>
              </a:defRPr>
            </a:lvl9pPr>
          </a:lstStyle>
          <a:p>
            <a:r>
              <a:rPr lang="en-US" sz="2400" dirty="0">
                <a:solidFill>
                  <a:schemeClr val="bg1"/>
                </a:solidFill>
              </a:rPr>
              <a:t>Tenth Edition</a:t>
            </a:r>
            <a:endParaRPr lang="en-US" dirty="0"/>
          </a:p>
        </p:txBody>
      </p:sp>
    </p:spTree>
    <p:extLst>
      <p:ext uri="{BB962C8B-B14F-4D97-AF65-F5344CB8AC3E}">
        <p14:creationId xmlns:p14="http://schemas.microsoft.com/office/powerpoint/2010/main" val="3671177032"/>
      </p:ext>
    </p:extLst>
  </p:cSld>
  <p:clrMap bg1="lt1" tx1="dk1" bg2="lt2" tx2="dk2" accent1="accent1" accent2="accent2" accent3="accent3" accent4="accent4" accent5="accent5" accent6="accent6" hlink="hlink" folHlink="folHlink"/>
  <p:sldLayoutIdLst>
    <p:sldLayoutId id="2147483672"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Rectangle 9"/>
          <p:cNvSpPr/>
          <p:nvPr/>
        </p:nvSpPr>
        <p:spPr bwMode="white">
          <a:xfrm>
            <a:off x="0" y="0"/>
            <a:ext cx="9144000" cy="137160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7" name="Group 6"/>
          <p:cNvGrpSpPr/>
          <p:nvPr/>
        </p:nvGrpSpPr>
        <p:grpSpPr>
          <a:xfrm>
            <a:off x="0" y="6400800"/>
            <a:ext cx="9144000" cy="457200"/>
            <a:chOff x="0" y="6511925"/>
            <a:chExt cx="9137650" cy="430213"/>
          </a:xfrm>
          <a:solidFill>
            <a:schemeClr val="bg2">
              <a:lumMod val="25000"/>
            </a:schemeClr>
          </a:solidFill>
        </p:grpSpPr>
        <p:pic>
          <p:nvPicPr>
            <p:cNvPr id="8" name="Pearson Logo"/>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black">
            <a:xfrm>
              <a:off x="7696200" y="6511925"/>
              <a:ext cx="1441450" cy="4302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pic>
        <p:sp>
          <p:nvSpPr>
            <p:cNvPr id="9" name="Copyright" descr="Copyright 2015, 2012, 2009"/>
            <p:cNvSpPr txBox="1">
              <a:spLocks noChangeArrowheads="1"/>
            </p:cNvSpPr>
            <p:nvPr/>
          </p:nvSpPr>
          <p:spPr bwMode="auto">
            <a:xfrm>
              <a:off x="0" y="6511926"/>
              <a:ext cx="7696200" cy="430212"/>
            </a:xfrm>
            <a:prstGeom prst="rect">
              <a:avLst/>
            </a:prstGeom>
            <a:grpFill/>
            <a:ln w="9525">
              <a:noFill/>
              <a:miter lim="800000"/>
              <a:headEnd/>
              <a:tailEnd/>
            </a:ln>
          </p:spPr>
          <p:txBody>
            <a:bodyPr lIns="0" tIns="0" rIns="0" bIns="0" anchor="ctr"/>
            <a:lstStyle>
              <a:lvl1pPr eaLnBrk="0" hangingPunct="0">
                <a:defRPr sz="2400">
                  <a:solidFill>
                    <a:schemeClr val="tx1"/>
                  </a:solidFill>
                  <a:latin typeface="Arial" panose="020B0604020202020204" pitchFamily="34" charset="0"/>
                </a:defRPr>
              </a:lvl1pPr>
              <a:lvl2pPr marL="37931725" indent="-37474525" eaLnBrk="0" hangingPunct="0">
                <a:defRPr sz="2400">
                  <a:solidFill>
                    <a:schemeClr val="tx1"/>
                  </a:solidFill>
                  <a:latin typeface="Arial" panose="020B0604020202020204" pitchFamily="34" charset="0"/>
                </a:defRPr>
              </a:lvl2pPr>
              <a:lvl3pPr eaLnBrk="0" hangingPunct="0">
                <a:defRPr sz="2400">
                  <a:solidFill>
                    <a:schemeClr val="tx1"/>
                  </a:solidFill>
                  <a:latin typeface="Arial" panose="020B0604020202020204" pitchFamily="34" charset="0"/>
                </a:defRPr>
              </a:lvl3pPr>
              <a:lvl4pPr eaLnBrk="0" hangingPunct="0">
                <a:defRPr sz="2400">
                  <a:solidFill>
                    <a:schemeClr val="tx1"/>
                  </a:solidFill>
                  <a:latin typeface="Arial" panose="020B0604020202020204" pitchFamily="34" charset="0"/>
                </a:defRPr>
              </a:lvl4pPr>
              <a:lvl5pPr eaLnBrk="0" hangingPunct="0">
                <a:defRPr sz="2400">
                  <a:solidFill>
                    <a:schemeClr val="tx1"/>
                  </a:solidFill>
                  <a:latin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defRPr>
              </a:lvl9pPr>
            </a:lstStyle>
            <a:p>
              <a:pPr algn="l">
                <a:defRPr/>
              </a:pPr>
              <a:r>
                <a:rPr lang="en-US" altLang="en-US" sz="900" b="0" dirty="0">
                  <a:solidFill>
                    <a:schemeClr val="bg1"/>
                  </a:solidFill>
                  <a:latin typeface="Verdana" panose="020B0604030504040204" pitchFamily="34" charset="0"/>
                  <a:ea typeface="Verdana" panose="020B0604030504040204" pitchFamily="34" charset="0"/>
                  <a:cs typeface="Verdana" panose="020B0604030504040204" pitchFamily="34" charset="0"/>
                </a:rPr>
                <a:t>    Copyright © 2017,</a:t>
              </a:r>
              <a:r>
                <a:rPr lang="en-US" altLang="en-US" sz="900" b="0" baseline="0" dirty="0">
                  <a:solidFill>
                    <a:schemeClr val="bg1"/>
                  </a:solidFill>
                  <a:latin typeface="Verdana" panose="020B0604030504040204" pitchFamily="34" charset="0"/>
                  <a:ea typeface="Verdana" panose="020B0604030504040204" pitchFamily="34" charset="0"/>
                  <a:cs typeface="Verdana" panose="020B0604030504040204" pitchFamily="34" charset="0"/>
                </a:rPr>
                <a:t> 2014, 2011 </a:t>
              </a:r>
              <a:r>
                <a:rPr lang="en-US" altLang="en-US" sz="900" b="0" dirty="0">
                  <a:solidFill>
                    <a:schemeClr val="bg1"/>
                  </a:solidFill>
                  <a:latin typeface="Verdana" panose="020B0604030504040204" pitchFamily="34" charset="0"/>
                  <a:ea typeface="Verdana" panose="020B0604030504040204" pitchFamily="34" charset="0"/>
                  <a:cs typeface="Verdana" panose="020B0604030504040204" pitchFamily="34" charset="0"/>
                </a:rPr>
                <a:t>Pearson Education, Inc. or its affiliates.</a:t>
              </a:r>
              <a:r>
                <a:rPr lang="en-US" altLang="en-US" sz="900" b="0" baseline="0" dirty="0">
                  <a:solidFill>
                    <a:schemeClr val="bg1"/>
                  </a:solidFill>
                  <a:latin typeface="Verdana" panose="020B0604030504040204" pitchFamily="34" charset="0"/>
                  <a:ea typeface="Verdana" panose="020B0604030504040204" pitchFamily="34" charset="0"/>
                  <a:cs typeface="Verdana" panose="020B0604030504040204" pitchFamily="34" charset="0"/>
                </a:rPr>
                <a:t> </a:t>
              </a:r>
              <a:r>
                <a:rPr lang="en-US" altLang="en-US" sz="900" b="0" dirty="0">
                  <a:solidFill>
                    <a:schemeClr val="bg1"/>
                  </a:solidFill>
                  <a:latin typeface="Verdana" panose="020B0604030504040204" pitchFamily="34" charset="0"/>
                  <a:ea typeface="Verdana" panose="020B0604030504040204" pitchFamily="34" charset="0"/>
                  <a:cs typeface="Verdana" panose="020B0604030504040204" pitchFamily="34" charset="0"/>
                </a:rPr>
                <a:t>All rights reserved.</a:t>
              </a:r>
            </a:p>
          </p:txBody>
        </p:sp>
      </p:grpSp>
    </p:spTree>
    <p:extLst>
      <p:ext uri="{BB962C8B-B14F-4D97-AF65-F5344CB8AC3E}">
        <p14:creationId xmlns:p14="http://schemas.microsoft.com/office/powerpoint/2010/main" val="36221566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xStyles>
    <p:titleStyle>
      <a:lvl1pPr algn="ctr" defTabSz="914400" rtl="0" eaLnBrk="1" latinLnBrk="0" hangingPunct="1">
        <a:spcBef>
          <a:spcPct val="0"/>
        </a:spcBef>
        <a:buNone/>
        <a:defRPr sz="4400" kern="1200">
          <a:solidFill>
            <a:schemeClr val="bg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r>
              <a:rPr lang="en-US" dirty="0"/>
              <a:t>Chapter 5</a:t>
            </a:r>
          </a:p>
        </p:txBody>
      </p:sp>
      <p:sp>
        <p:nvSpPr>
          <p:cNvPr id="3" name="Text Placeholder 2"/>
          <p:cNvSpPr>
            <a:spLocks noGrp="1"/>
          </p:cNvSpPr>
          <p:nvPr>
            <p:ph type="body" sz="quarter" idx="15"/>
          </p:nvPr>
        </p:nvSpPr>
        <p:spPr/>
        <p:txBody>
          <a:bodyPr/>
          <a:lstStyle/>
          <a:p>
            <a:r>
              <a:rPr lang="en-US" dirty="0"/>
              <a:t>Buddhism</a:t>
            </a:r>
          </a:p>
        </p:txBody>
      </p:sp>
    </p:spTree>
    <p:extLst>
      <p:ext uri="{BB962C8B-B14F-4D97-AF65-F5344CB8AC3E}">
        <p14:creationId xmlns:p14="http://schemas.microsoft.com/office/powerpoint/2010/main" val="2436185768"/>
      </p:ext>
    </p:extLst>
  </p:cSld>
  <p:clrMapOvr>
    <a:masterClrMapping/>
  </p:clrMapOvr>
  <mc:AlternateContent xmlns:mc="http://schemas.openxmlformats.org/markup-compatibility/2006" xmlns:p14="http://schemas.microsoft.com/office/powerpoint/2010/main">
    <mc:Choice Requires="p14">
      <p:transition spd="slow" p14:dur="2000" advTm="6209"/>
    </mc:Choice>
    <mc:Fallback xmlns="">
      <p:transition spd="slow" advTm="6209"/>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218FF0-7AF5-69DF-918D-9796DB3A579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DA3909C-5D06-D336-C210-EB3AECD27500}"/>
              </a:ext>
            </a:extLst>
          </p:cNvPr>
          <p:cNvSpPr>
            <a:spLocks noGrp="1"/>
          </p:cNvSpPr>
          <p:nvPr>
            <p:ph type="title"/>
          </p:nvPr>
        </p:nvSpPr>
        <p:spPr/>
        <p:txBody>
          <a:bodyPr>
            <a:noAutofit/>
          </a:bodyPr>
          <a:lstStyle/>
          <a:p>
            <a:r>
              <a:rPr lang="en-US" altLang="en-US" sz="3600" dirty="0"/>
              <a:t>7. Zen rejects conventional Buddhism.</a:t>
            </a:r>
          </a:p>
        </p:txBody>
      </p:sp>
      <p:sp>
        <p:nvSpPr>
          <p:cNvPr id="4099" name="Content Placeholder 2">
            <a:extLst>
              <a:ext uri="{FF2B5EF4-FFF2-40B4-BE49-F238E27FC236}">
                <a16:creationId xmlns:a16="http://schemas.microsoft.com/office/drawing/2014/main" id="{41CB2A37-98D5-07C6-B31C-415B84AFEC23}"/>
              </a:ext>
            </a:extLst>
          </p:cNvPr>
          <p:cNvSpPr>
            <a:spLocks noGrp="1"/>
          </p:cNvSpPr>
          <p:nvPr>
            <p:ph idx="1"/>
          </p:nvPr>
        </p:nvSpPr>
        <p:spPr/>
        <p:txBody>
          <a:bodyPr>
            <a:normAutofit/>
          </a:bodyPr>
          <a:lstStyle/>
          <a:p>
            <a:r>
              <a:rPr lang="en-US" altLang="en-US" dirty="0"/>
              <a:t>Most Zen monks have engaged in extensive study of Buddhist scriptures before beginning their training in the meditation hall. And although a celebrated verse in Zen speaks of “not relying on words and letters,” Zen has the largest body of written literature of any tradition of East Asian Buddhism.</a:t>
            </a:r>
          </a:p>
        </p:txBody>
      </p:sp>
      <p:sp>
        <p:nvSpPr>
          <p:cNvPr id="4100" name="Slide Number Placeholder 3">
            <a:extLst>
              <a:ext uri="{FF2B5EF4-FFF2-40B4-BE49-F238E27FC236}">
                <a16:creationId xmlns:a16="http://schemas.microsoft.com/office/drawing/2014/main" id="{E19F99AB-1541-DE1A-29FB-29A95421E6A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accent1"/>
              </a:buClr>
              <a:buSzPct val="80000"/>
              <a:buFont typeface="Wingdings 2" panose="05020102010507070707" pitchFamily="18" charset="2"/>
              <a:buChar char=""/>
              <a:defRPr sz="2800">
                <a:solidFill>
                  <a:schemeClr val="tx1"/>
                </a:solidFill>
                <a:latin typeface="Candara" panose="020E0502030303020204" pitchFamily="34" charset="0"/>
                <a:ea typeface="Candara" panose="020E0502030303020204" pitchFamily="34" charset="0"/>
                <a:cs typeface="Candara" panose="020E0502030303020204" pitchFamily="34" charset="0"/>
              </a:defRPr>
            </a:lvl1pPr>
            <a:lvl2pPr marL="742950" indent="-285750" eaLnBrk="0" hangingPunct="0">
              <a:spcBef>
                <a:spcPct val="20000"/>
              </a:spcBef>
              <a:buClr>
                <a:schemeClr val="tx2"/>
              </a:buClr>
              <a:buFont typeface="Wingdings 2" panose="05020102010507070707" pitchFamily="18" charset="2"/>
              <a:buChar char=""/>
              <a:defRPr sz="2200">
                <a:solidFill>
                  <a:schemeClr val="tx1"/>
                </a:solidFill>
                <a:latin typeface="Candara" panose="020E0502030303020204" pitchFamily="34" charset="0"/>
                <a:ea typeface="Candara" panose="020E0502030303020204" pitchFamily="34" charset="0"/>
                <a:cs typeface="Candara" panose="020E0502030303020204" pitchFamily="34" charset="0"/>
              </a:defRPr>
            </a:lvl2pPr>
            <a:lvl3pPr marL="1143000" indent="-228600" eaLnBrk="0" hangingPunct="0">
              <a:spcBef>
                <a:spcPct val="20000"/>
              </a:spcBef>
              <a:buClr>
                <a:schemeClr val="accent1"/>
              </a:buClr>
              <a:buFont typeface="Wingdings 2" panose="05020102010507070707" pitchFamily="18" charset="2"/>
              <a:buChar char=""/>
              <a:defRPr sz="2000">
                <a:solidFill>
                  <a:schemeClr val="tx1"/>
                </a:solidFill>
                <a:latin typeface="Candara" panose="020E0502030303020204" pitchFamily="34" charset="0"/>
                <a:ea typeface="Candara" panose="020E0502030303020204" pitchFamily="34" charset="0"/>
                <a:cs typeface="Candara" panose="020E0502030303020204" pitchFamily="34" charset="0"/>
              </a:defRPr>
            </a:lvl3pPr>
            <a:lvl4pPr marL="1600200" indent="-228600" eaLnBrk="0" hangingPunct="0">
              <a:spcBef>
                <a:spcPct val="20000"/>
              </a:spcBef>
              <a:buClr>
                <a:schemeClr val="tx2"/>
              </a:buClr>
              <a:buFont typeface="Wingdings 2" panose="05020102010507070707" pitchFamily="18" charset="2"/>
              <a:buChar char=""/>
              <a:defRPr>
                <a:solidFill>
                  <a:schemeClr val="tx1"/>
                </a:solidFill>
                <a:latin typeface="Candara" panose="020E0502030303020204" pitchFamily="34" charset="0"/>
                <a:ea typeface="Candara" panose="020E0502030303020204" pitchFamily="34" charset="0"/>
                <a:cs typeface="Candara" panose="020E0502030303020204" pitchFamily="34" charset="0"/>
              </a:defRPr>
            </a:lvl4pPr>
            <a:lvl5pPr marL="2057400" indent="-228600" eaLnBrk="0" hangingPunct="0">
              <a:spcBef>
                <a:spcPct val="20000"/>
              </a:spcBef>
              <a:buClr>
                <a:schemeClr val="accent1"/>
              </a:buClr>
              <a:buFont typeface="Wingdings 2" panose="05020102010507070707" pitchFamily="18" charset="2"/>
              <a:buChar char=""/>
              <a:defRPr>
                <a:solidFill>
                  <a:schemeClr val="tx1"/>
                </a:solidFill>
                <a:latin typeface="Candara" panose="020E0502030303020204" pitchFamily="34" charset="0"/>
                <a:ea typeface="Candara" panose="020E0502030303020204" pitchFamily="34" charset="0"/>
                <a:cs typeface="Candara" panose="020E0502030303020204" pitchFamily="34" charset="0"/>
              </a:defRPr>
            </a:lvl5pPr>
            <a:lvl6pPr marL="2514600" indent="-228600" eaLnBrk="0" fontAlgn="base" hangingPunct="0">
              <a:spcBef>
                <a:spcPct val="20000"/>
              </a:spcBef>
              <a:spcAft>
                <a:spcPct val="0"/>
              </a:spcAft>
              <a:buClr>
                <a:schemeClr val="accent1"/>
              </a:buClr>
              <a:buFont typeface="Wingdings 2" panose="05020102010507070707" pitchFamily="18" charset="2"/>
              <a:buChar char=""/>
              <a:defRPr>
                <a:solidFill>
                  <a:schemeClr val="tx1"/>
                </a:solidFill>
                <a:latin typeface="Candara" panose="020E0502030303020204" pitchFamily="34" charset="0"/>
                <a:ea typeface="Candara" panose="020E0502030303020204" pitchFamily="34" charset="0"/>
                <a:cs typeface="Candara" panose="020E0502030303020204" pitchFamily="34" charset="0"/>
              </a:defRPr>
            </a:lvl6pPr>
            <a:lvl7pPr marL="2971800" indent="-228600" eaLnBrk="0" fontAlgn="base" hangingPunct="0">
              <a:spcBef>
                <a:spcPct val="20000"/>
              </a:spcBef>
              <a:spcAft>
                <a:spcPct val="0"/>
              </a:spcAft>
              <a:buClr>
                <a:schemeClr val="accent1"/>
              </a:buClr>
              <a:buFont typeface="Wingdings 2" panose="05020102010507070707" pitchFamily="18" charset="2"/>
              <a:buChar char=""/>
              <a:defRPr>
                <a:solidFill>
                  <a:schemeClr val="tx1"/>
                </a:solidFill>
                <a:latin typeface="Candara" panose="020E0502030303020204" pitchFamily="34" charset="0"/>
                <a:ea typeface="Candara" panose="020E0502030303020204" pitchFamily="34" charset="0"/>
                <a:cs typeface="Candara" panose="020E0502030303020204" pitchFamily="34" charset="0"/>
              </a:defRPr>
            </a:lvl7pPr>
            <a:lvl8pPr marL="3429000" indent="-228600" eaLnBrk="0" fontAlgn="base" hangingPunct="0">
              <a:spcBef>
                <a:spcPct val="20000"/>
              </a:spcBef>
              <a:spcAft>
                <a:spcPct val="0"/>
              </a:spcAft>
              <a:buClr>
                <a:schemeClr val="accent1"/>
              </a:buClr>
              <a:buFont typeface="Wingdings 2" panose="05020102010507070707" pitchFamily="18" charset="2"/>
              <a:buChar char=""/>
              <a:defRPr>
                <a:solidFill>
                  <a:schemeClr val="tx1"/>
                </a:solidFill>
                <a:latin typeface="Candara" panose="020E0502030303020204" pitchFamily="34" charset="0"/>
                <a:ea typeface="Candara" panose="020E0502030303020204" pitchFamily="34" charset="0"/>
                <a:cs typeface="Candara" panose="020E0502030303020204" pitchFamily="34" charset="0"/>
              </a:defRPr>
            </a:lvl8pPr>
            <a:lvl9pPr marL="3886200" indent="-228600" eaLnBrk="0" fontAlgn="base" hangingPunct="0">
              <a:spcBef>
                <a:spcPct val="20000"/>
              </a:spcBef>
              <a:spcAft>
                <a:spcPct val="0"/>
              </a:spcAft>
              <a:buClr>
                <a:schemeClr val="accent1"/>
              </a:buClr>
              <a:buFont typeface="Wingdings 2" panose="05020102010507070707" pitchFamily="18" charset="2"/>
              <a:buChar char=""/>
              <a:defRPr>
                <a:solidFill>
                  <a:schemeClr val="tx1"/>
                </a:solidFill>
                <a:latin typeface="Candara" panose="020E0502030303020204" pitchFamily="34" charset="0"/>
                <a:ea typeface="Candara" panose="020E0502030303020204" pitchFamily="34" charset="0"/>
                <a:cs typeface="Candara" panose="020E0502030303020204" pitchFamily="34" charset="0"/>
              </a:defRPr>
            </a:lvl9pPr>
          </a:lstStyle>
          <a:p>
            <a:pPr eaLnBrk="1" hangingPunct="1">
              <a:spcBef>
                <a:spcPct val="0"/>
              </a:spcBef>
              <a:buClrTx/>
              <a:buSzTx/>
              <a:buFontTx/>
              <a:buNone/>
            </a:pPr>
            <a:fld id="{442AE0B9-73AC-474A-8993-733A53C4132D}" type="slidenum">
              <a:rPr lang="en-US" altLang="en-US" sz="1200">
                <a:solidFill>
                  <a:schemeClr val="tx2"/>
                </a:solidFill>
              </a:rPr>
              <a:pPr eaLnBrk="1" hangingPunct="1">
                <a:spcBef>
                  <a:spcPct val="0"/>
                </a:spcBef>
                <a:buClrTx/>
                <a:buSzTx/>
                <a:buFontTx/>
                <a:buNone/>
              </a:pPr>
              <a:t>10</a:t>
            </a:fld>
            <a:endParaRPr lang="en-US" altLang="en-US" sz="1200">
              <a:solidFill>
                <a:schemeClr val="tx2"/>
              </a:solidFill>
            </a:endParaRPr>
          </a:p>
        </p:txBody>
      </p:sp>
    </p:spTree>
    <p:extLst>
      <p:ext uri="{BB962C8B-B14F-4D97-AF65-F5344CB8AC3E}">
        <p14:creationId xmlns:p14="http://schemas.microsoft.com/office/powerpoint/2010/main" val="1830331866"/>
      </p:ext>
    </p:extLst>
  </p:cSld>
  <p:clrMapOvr>
    <a:masterClrMapping/>
  </p:clrMapOvr>
  <mc:AlternateContent xmlns:mc="http://schemas.openxmlformats.org/markup-compatibility/2006" xmlns:p14="http://schemas.microsoft.com/office/powerpoint/2010/main">
    <mc:Choice Requires="p14">
      <p:transition spd="slow" p14:dur="2000" advTm="33215"/>
    </mc:Choice>
    <mc:Fallback xmlns="">
      <p:transition spd="slow" advTm="33215"/>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AD6CFB-C447-03C6-0DDA-897A568D868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0155642-03EB-6179-6651-AFA5A369E40E}"/>
              </a:ext>
            </a:extLst>
          </p:cNvPr>
          <p:cNvSpPr>
            <a:spLocks noGrp="1"/>
          </p:cNvSpPr>
          <p:nvPr>
            <p:ph type="title"/>
          </p:nvPr>
        </p:nvSpPr>
        <p:spPr/>
        <p:txBody>
          <a:bodyPr>
            <a:noAutofit/>
          </a:bodyPr>
          <a:lstStyle/>
          <a:p>
            <a:r>
              <a:rPr lang="en-US" altLang="en-US" sz="3600" dirty="0"/>
              <a:t>8. The four noble truths are noble</a:t>
            </a:r>
          </a:p>
        </p:txBody>
      </p:sp>
      <p:sp>
        <p:nvSpPr>
          <p:cNvPr id="4099" name="Content Placeholder 2">
            <a:extLst>
              <a:ext uri="{FF2B5EF4-FFF2-40B4-BE49-F238E27FC236}">
                <a16:creationId xmlns:a16="http://schemas.microsoft.com/office/drawing/2014/main" id="{5DECC529-B3B5-CCF5-4AE4-5F51CFEC6B06}"/>
              </a:ext>
            </a:extLst>
          </p:cNvPr>
          <p:cNvSpPr>
            <a:spLocks noGrp="1"/>
          </p:cNvSpPr>
          <p:nvPr>
            <p:ph idx="1"/>
          </p:nvPr>
        </p:nvSpPr>
        <p:spPr/>
        <p:txBody>
          <a:bodyPr>
            <a:normAutofit/>
          </a:bodyPr>
          <a:lstStyle/>
          <a:p>
            <a:r>
              <a:rPr lang="en-US" altLang="en-US" dirty="0"/>
              <a:t>The famous phrase “four noble truths” is a mistranslation. The term “noble” in Sanskrit is </a:t>
            </a:r>
            <a:r>
              <a:rPr lang="en-US" altLang="en-US" dirty="0" err="1"/>
              <a:t>aryan</a:t>
            </a:r>
            <a:r>
              <a:rPr lang="en-US" altLang="en-US" dirty="0"/>
              <a:t>, a perfectly good word meaning “noble “ or “superior” that was ruined by the Nazis. Aryan is a technical term in Buddhism, referring to someone who has had direct experience of the truth and will never again be reborn as an animal, ghost, or hell being.</a:t>
            </a:r>
          </a:p>
        </p:txBody>
      </p:sp>
      <p:sp>
        <p:nvSpPr>
          <p:cNvPr id="4100" name="Slide Number Placeholder 3">
            <a:extLst>
              <a:ext uri="{FF2B5EF4-FFF2-40B4-BE49-F238E27FC236}">
                <a16:creationId xmlns:a16="http://schemas.microsoft.com/office/drawing/2014/main" id="{A2AD14A5-80E9-C102-E85E-0E8BA4B0BF5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accent1"/>
              </a:buClr>
              <a:buSzPct val="80000"/>
              <a:buFont typeface="Wingdings 2" panose="05020102010507070707" pitchFamily="18" charset="2"/>
              <a:buChar char=""/>
              <a:defRPr sz="2800">
                <a:solidFill>
                  <a:schemeClr val="tx1"/>
                </a:solidFill>
                <a:latin typeface="Candara" panose="020E0502030303020204" pitchFamily="34" charset="0"/>
                <a:ea typeface="Candara" panose="020E0502030303020204" pitchFamily="34" charset="0"/>
                <a:cs typeface="Candara" panose="020E0502030303020204" pitchFamily="34" charset="0"/>
              </a:defRPr>
            </a:lvl1pPr>
            <a:lvl2pPr marL="742950" indent="-285750" eaLnBrk="0" hangingPunct="0">
              <a:spcBef>
                <a:spcPct val="20000"/>
              </a:spcBef>
              <a:buClr>
                <a:schemeClr val="tx2"/>
              </a:buClr>
              <a:buFont typeface="Wingdings 2" panose="05020102010507070707" pitchFamily="18" charset="2"/>
              <a:buChar char=""/>
              <a:defRPr sz="2200">
                <a:solidFill>
                  <a:schemeClr val="tx1"/>
                </a:solidFill>
                <a:latin typeface="Candara" panose="020E0502030303020204" pitchFamily="34" charset="0"/>
                <a:ea typeface="Candara" panose="020E0502030303020204" pitchFamily="34" charset="0"/>
                <a:cs typeface="Candara" panose="020E0502030303020204" pitchFamily="34" charset="0"/>
              </a:defRPr>
            </a:lvl2pPr>
            <a:lvl3pPr marL="1143000" indent="-228600" eaLnBrk="0" hangingPunct="0">
              <a:spcBef>
                <a:spcPct val="20000"/>
              </a:spcBef>
              <a:buClr>
                <a:schemeClr val="accent1"/>
              </a:buClr>
              <a:buFont typeface="Wingdings 2" panose="05020102010507070707" pitchFamily="18" charset="2"/>
              <a:buChar char=""/>
              <a:defRPr sz="2000">
                <a:solidFill>
                  <a:schemeClr val="tx1"/>
                </a:solidFill>
                <a:latin typeface="Candara" panose="020E0502030303020204" pitchFamily="34" charset="0"/>
                <a:ea typeface="Candara" panose="020E0502030303020204" pitchFamily="34" charset="0"/>
                <a:cs typeface="Candara" panose="020E0502030303020204" pitchFamily="34" charset="0"/>
              </a:defRPr>
            </a:lvl3pPr>
            <a:lvl4pPr marL="1600200" indent="-228600" eaLnBrk="0" hangingPunct="0">
              <a:spcBef>
                <a:spcPct val="20000"/>
              </a:spcBef>
              <a:buClr>
                <a:schemeClr val="tx2"/>
              </a:buClr>
              <a:buFont typeface="Wingdings 2" panose="05020102010507070707" pitchFamily="18" charset="2"/>
              <a:buChar char=""/>
              <a:defRPr>
                <a:solidFill>
                  <a:schemeClr val="tx1"/>
                </a:solidFill>
                <a:latin typeface="Candara" panose="020E0502030303020204" pitchFamily="34" charset="0"/>
                <a:ea typeface="Candara" panose="020E0502030303020204" pitchFamily="34" charset="0"/>
                <a:cs typeface="Candara" panose="020E0502030303020204" pitchFamily="34" charset="0"/>
              </a:defRPr>
            </a:lvl4pPr>
            <a:lvl5pPr marL="2057400" indent="-228600" eaLnBrk="0" hangingPunct="0">
              <a:spcBef>
                <a:spcPct val="20000"/>
              </a:spcBef>
              <a:buClr>
                <a:schemeClr val="accent1"/>
              </a:buClr>
              <a:buFont typeface="Wingdings 2" panose="05020102010507070707" pitchFamily="18" charset="2"/>
              <a:buChar char=""/>
              <a:defRPr>
                <a:solidFill>
                  <a:schemeClr val="tx1"/>
                </a:solidFill>
                <a:latin typeface="Candara" panose="020E0502030303020204" pitchFamily="34" charset="0"/>
                <a:ea typeface="Candara" panose="020E0502030303020204" pitchFamily="34" charset="0"/>
                <a:cs typeface="Candara" panose="020E0502030303020204" pitchFamily="34" charset="0"/>
              </a:defRPr>
            </a:lvl5pPr>
            <a:lvl6pPr marL="2514600" indent="-228600" eaLnBrk="0" fontAlgn="base" hangingPunct="0">
              <a:spcBef>
                <a:spcPct val="20000"/>
              </a:spcBef>
              <a:spcAft>
                <a:spcPct val="0"/>
              </a:spcAft>
              <a:buClr>
                <a:schemeClr val="accent1"/>
              </a:buClr>
              <a:buFont typeface="Wingdings 2" panose="05020102010507070707" pitchFamily="18" charset="2"/>
              <a:buChar char=""/>
              <a:defRPr>
                <a:solidFill>
                  <a:schemeClr val="tx1"/>
                </a:solidFill>
                <a:latin typeface="Candara" panose="020E0502030303020204" pitchFamily="34" charset="0"/>
                <a:ea typeface="Candara" panose="020E0502030303020204" pitchFamily="34" charset="0"/>
                <a:cs typeface="Candara" panose="020E0502030303020204" pitchFamily="34" charset="0"/>
              </a:defRPr>
            </a:lvl6pPr>
            <a:lvl7pPr marL="2971800" indent="-228600" eaLnBrk="0" fontAlgn="base" hangingPunct="0">
              <a:spcBef>
                <a:spcPct val="20000"/>
              </a:spcBef>
              <a:spcAft>
                <a:spcPct val="0"/>
              </a:spcAft>
              <a:buClr>
                <a:schemeClr val="accent1"/>
              </a:buClr>
              <a:buFont typeface="Wingdings 2" panose="05020102010507070707" pitchFamily="18" charset="2"/>
              <a:buChar char=""/>
              <a:defRPr>
                <a:solidFill>
                  <a:schemeClr val="tx1"/>
                </a:solidFill>
                <a:latin typeface="Candara" panose="020E0502030303020204" pitchFamily="34" charset="0"/>
                <a:ea typeface="Candara" panose="020E0502030303020204" pitchFamily="34" charset="0"/>
                <a:cs typeface="Candara" panose="020E0502030303020204" pitchFamily="34" charset="0"/>
              </a:defRPr>
            </a:lvl7pPr>
            <a:lvl8pPr marL="3429000" indent="-228600" eaLnBrk="0" fontAlgn="base" hangingPunct="0">
              <a:spcBef>
                <a:spcPct val="20000"/>
              </a:spcBef>
              <a:spcAft>
                <a:spcPct val="0"/>
              </a:spcAft>
              <a:buClr>
                <a:schemeClr val="accent1"/>
              </a:buClr>
              <a:buFont typeface="Wingdings 2" panose="05020102010507070707" pitchFamily="18" charset="2"/>
              <a:buChar char=""/>
              <a:defRPr>
                <a:solidFill>
                  <a:schemeClr val="tx1"/>
                </a:solidFill>
                <a:latin typeface="Candara" panose="020E0502030303020204" pitchFamily="34" charset="0"/>
                <a:ea typeface="Candara" panose="020E0502030303020204" pitchFamily="34" charset="0"/>
                <a:cs typeface="Candara" panose="020E0502030303020204" pitchFamily="34" charset="0"/>
              </a:defRPr>
            </a:lvl8pPr>
            <a:lvl9pPr marL="3886200" indent="-228600" eaLnBrk="0" fontAlgn="base" hangingPunct="0">
              <a:spcBef>
                <a:spcPct val="20000"/>
              </a:spcBef>
              <a:spcAft>
                <a:spcPct val="0"/>
              </a:spcAft>
              <a:buClr>
                <a:schemeClr val="accent1"/>
              </a:buClr>
              <a:buFont typeface="Wingdings 2" panose="05020102010507070707" pitchFamily="18" charset="2"/>
              <a:buChar char=""/>
              <a:defRPr>
                <a:solidFill>
                  <a:schemeClr val="tx1"/>
                </a:solidFill>
                <a:latin typeface="Candara" panose="020E0502030303020204" pitchFamily="34" charset="0"/>
                <a:ea typeface="Candara" panose="020E0502030303020204" pitchFamily="34" charset="0"/>
                <a:cs typeface="Candara" panose="020E0502030303020204" pitchFamily="34" charset="0"/>
              </a:defRPr>
            </a:lvl9pPr>
          </a:lstStyle>
          <a:p>
            <a:pPr eaLnBrk="1" hangingPunct="1">
              <a:spcBef>
                <a:spcPct val="0"/>
              </a:spcBef>
              <a:buClrTx/>
              <a:buSzTx/>
              <a:buFontTx/>
              <a:buNone/>
            </a:pPr>
            <a:fld id="{442AE0B9-73AC-474A-8993-733A53C4132D}" type="slidenum">
              <a:rPr lang="en-US" altLang="en-US" sz="1200">
                <a:solidFill>
                  <a:schemeClr val="tx2"/>
                </a:solidFill>
              </a:rPr>
              <a:pPr eaLnBrk="1" hangingPunct="1">
                <a:spcBef>
                  <a:spcPct val="0"/>
                </a:spcBef>
                <a:buClrTx/>
                <a:buSzTx/>
                <a:buFontTx/>
                <a:buNone/>
              </a:pPr>
              <a:t>11</a:t>
            </a:fld>
            <a:endParaRPr lang="en-US" altLang="en-US" sz="1200">
              <a:solidFill>
                <a:schemeClr val="tx2"/>
              </a:solidFill>
            </a:endParaRPr>
          </a:p>
        </p:txBody>
      </p:sp>
    </p:spTree>
    <p:extLst>
      <p:ext uri="{BB962C8B-B14F-4D97-AF65-F5344CB8AC3E}">
        <p14:creationId xmlns:p14="http://schemas.microsoft.com/office/powerpoint/2010/main" val="3798880363"/>
      </p:ext>
    </p:extLst>
  </p:cSld>
  <p:clrMapOvr>
    <a:masterClrMapping/>
  </p:clrMapOvr>
  <mc:AlternateContent xmlns:mc="http://schemas.openxmlformats.org/markup-compatibility/2006" xmlns:p14="http://schemas.microsoft.com/office/powerpoint/2010/main">
    <mc:Choice Requires="p14">
      <p:transition spd="slow" p14:dur="2000" advTm="33215"/>
    </mc:Choice>
    <mc:Fallback xmlns="">
      <p:transition spd="slow" advTm="33215"/>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3436D5-066C-951C-7B8E-96A51F39CF6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DD5A4B6-D588-7E6B-87F9-EAC0FB6DEE4A}"/>
              </a:ext>
            </a:extLst>
          </p:cNvPr>
          <p:cNvSpPr>
            <a:spLocks noGrp="1"/>
          </p:cNvSpPr>
          <p:nvPr>
            <p:ph type="title"/>
          </p:nvPr>
        </p:nvSpPr>
        <p:spPr/>
        <p:txBody>
          <a:bodyPr>
            <a:noAutofit/>
          </a:bodyPr>
          <a:lstStyle/>
          <a:p>
            <a:r>
              <a:rPr lang="en-US" altLang="en-US" sz="3600" dirty="0"/>
              <a:t>8. The four noble truths are noble</a:t>
            </a:r>
          </a:p>
        </p:txBody>
      </p:sp>
      <p:sp>
        <p:nvSpPr>
          <p:cNvPr id="4099" name="Content Placeholder 2">
            <a:extLst>
              <a:ext uri="{FF2B5EF4-FFF2-40B4-BE49-F238E27FC236}">
                <a16:creationId xmlns:a16="http://schemas.microsoft.com/office/drawing/2014/main" id="{60384FF3-EF1F-9E34-5961-7A3CE0755DD0}"/>
              </a:ext>
            </a:extLst>
          </p:cNvPr>
          <p:cNvSpPr>
            <a:spLocks noGrp="1"/>
          </p:cNvSpPr>
          <p:nvPr>
            <p:ph idx="1"/>
          </p:nvPr>
        </p:nvSpPr>
        <p:spPr/>
        <p:txBody>
          <a:bodyPr>
            <a:normAutofit/>
          </a:bodyPr>
          <a:lstStyle/>
          <a:p>
            <a:r>
              <a:rPr lang="en-US" altLang="en-US" dirty="0"/>
              <a:t>The four truths of suﬀering, origin, cessation, and path are true for such enlightened beings. They are not true for us; we don’t understand that life is suﬀering. So the term means the “four truths for the [spiritually] noble.”</a:t>
            </a:r>
          </a:p>
        </p:txBody>
      </p:sp>
      <p:sp>
        <p:nvSpPr>
          <p:cNvPr id="4100" name="Slide Number Placeholder 3">
            <a:extLst>
              <a:ext uri="{FF2B5EF4-FFF2-40B4-BE49-F238E27FC236}">
                <a16:creationId xmlns:a16="http://schemas.microsoft.com/office/drawing/2014/main" id="{CBF17120-5E5F-5E21-8485-AC4E384EF85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accent1"/>
              </a:buClr>
              <a:buSzPct val="80000"/>
              <a:buFont typeface="Wingdings 2" panose="05020102010507070707" pitchFamily="18" charset="2"/>
              <a:buChar char=""/>
              <a:defRPr sz="2800">
                <a:solidFill>
                  <a:schemeClr val="tx1"/>
                </a:solidFill>
                <a:latin typeface="Candara" panose="020E0502030303020204" pitchFamily="34" charset="0"/>
                <a:ea typeface="Candara" panose="020E0502030303020204" pitchFamily="34" charset="0"/>
                <a:cs typeface="Candara" panose="020E0502030303020204" pitchFamily="34" charset="0"/>
              </a:defRPr>
            </a:lvl1pPr>
            <a:lvl2pPr marL="742950" indent="-285750" eaLnBrk="0" hangingPunct="0">
              <a:spcBef>
                <a:spcPct val="20000"/>
              </a:spcBef>
              <a:buClr>
                <a:schemeClr val="tx2"/>
              </a:buClr>
              <a:buFont typeface="Wingdings 2" panose="05020102010507070707" pitchFamily="18" charset="2"/>
              <a:buChar char=""/>
              <a:defRPr sz="2200">
                <a:solidFill>
                  <a:schemeClr val="tx1"/>
                </a:solidFill>
                <a:latin typeface="Candara" panose="020E0502030303020204" pitchFamily="34" charset="0"/>
                <a:ea typeface="Candara" panose="020E0502030303020204" pitchFamily="34" charset="0"/>
                <a:cs typeface="Candara" panose="020E0502030303020204" pitchFamily="34" charset="0"/>
              </a:defRPr>
            </a:lvl2pPr>
            <a:lvl3pPr marL="1143000" indent="-228600" eaLnBrk="0" hangingPunct="0">
              <a:spcBef>
                <a:spcPct val="20000"/>
              </a:spcBef>
              <a:buClr>
                <a:schemeClr val="accent1"/>
              </a:buClr>
              <a:buFont typeface="Wingdings 2" panose="05020102010507070707" pitchFamily="18" charset="2"/>
              <a:buChar char=""/>
              <a:defRPr sz="2000">
                <a:solidFill>
                  <a:schemeClr val="tx1"/>
                </a:solidFill>
                <a:latin typeface="Candara" panose="020E0502030303020204" pitchFamily="34" charset="0"/>
                <a:ea typeface="Candara" panose="020E0502030303020204" pitchFamily="34" charset="0"/>
                <a:cs typeface="Candara" panose="020E0502030303020204" pitchFamily="34" charset="0"/>
              </a:defRPr>
            </a:lvl3pPr>
            <a:lvl4pPr marL="1600200" indent="-228600" eaLnBrk="0" hangingPunct="0">
              <a:spcBef>
                <a:spcPct val="20000"/>
              </a:spcBef>
              <a:buClr>
                <a:schemeClr val="tx2"/>
              </a:buClr>
              <a:buFont typeface="Wingdings 2" panose="05020102010507070707" pitchFamily="18" charset="2"/>
              <a:buChar char=""/>
              <a:defRPr>
                <a:solidFill>
                  <a:schemeClr val="tx1"/>
                </a:solidFill>
                <a:latin typeface="Candara" panose="020E0502030303020204" pitchFamily="34" charset="0"/>
                <a:ea typeface="Candara" panose="020E0502030303020204" pitchFamily="34" charset="0"/>
                <a:cs typeface="Candara" panose="020E0502030303020204" pitchFamily="34" charset="0"/>
              </a:defRPr>
            </a:lvl4pPr>
            <a:lvl5pPr marL="2057400" indent="-228600" eaLnBrk="0" hangingPunct="0">
              <a:spcBef>
                <a:spcPct val="20000"/>
              </a:spcBef>
              <a:buClr>
                <a:schemeClr val="accent1"/>
              </a:buClr>
              <a:buFont typeface="Wingdings 2" panose="05020102010507070707" pitchFamily="18" charset="2"/>
              <a:buChar char=""/>
              <a:defRPr>
                <a:solidFill>
                  <a:schemeClr val="tx1"/>
                </a:solidFill>
                <a:latin typeface="Candara" panose="020E0502030303020204" pitchFamily="34" charset="0"/>
                <a:ea typeface="Candara" panose="020E0502030303020204" pitchFamily="34" charset="0"/>
                <a:cs typeface="Candara" panose="020E0502030303020204" pitchFamily="34" charset="0"/>
              </a:defRPr>
            </a:lvl5pPr>
            <a:lvl6pPr marL="2514600" indent="-228600" eaLnBrk="0" fontAlgn="base" hangingPunct="0">
              <a:spcBef>
                <a:spcPct val="20000"/>
              </a:spcBef>
              <a:spcAft>
                <a:spcPct val="0"/>
              </a:spcAft>
              <a:buClr>
                <a:schemeClr val="accent1"/>
              </a:buClr>
              <a:buFont typeface="Wingdings 2" panose="05020102010507070707" pitchFamily="18" charset="2"/>
              <a:buChar char=""/>
              <a:defRPr>
                <a:solidFill>
                  <a:schemeClr val="tx1"/>
                </a:solidFill>
                <a:latin typeface="Candara" panose="020E0502030303020204" pitchFamily="34" charset="0"/>
                <a:ea typeface="Candara" panose="020E0502030303020204" pitchFamily="34" charset="0"/>
                <a:cs typeface="Candara" panose="020E0502030303020204" pitchFamily="34" charset="0"/>
              </a:defRPr>
            </a:lvl6pPr>
            <a:lvl7pPr marL="2971800" indent="-228600" eaLnBrk="0" fontAlgn="base" hangingPunct="0">
              <a:spcBef>
                <a:spcPct val="20000"/>
              </a:spcBef>
              <a:spcAft>
                <a:spcPct val="0"/>
              </a:spcAft>
              <a:buClr>
                <a:schemeClr val="accent1"/>
              </a:buClr>
              <a:buFont typeface="Wingdings 2" panose="05020102010507070707" pitchFamily="18" charset="2"/>
              <a:buChar char=""/>
              <a:defRPr>
                <a:solidFill>
                  <a:schemeClr val="tx1"/>
                </a:solidFill>
                <a:latin typeface="Candara" panose="020E0502030303020204" pitchFamily="34" charset="0"/>
                <a:ea typeface="Candara" panose="020E0502030303020204" pitchFamily="34" charset="0"/>
                <a:cs typeface="Candara" panose="020E0502030303020204" pitchFamily="34" charset="0"/>
              </a:defRPr>
            </a:lvl7pPr>
            <a:lvl8pPr marL="3429000" indent="-228600" eaLnBrk="0" fontAlgn="base" hangingPunct="0">
              <a:spcBef>
                <a:spcPct val="20000"/>
              </a:spcBef>
              <a:spcAft>
                <a:spcPct val="0"/>
              </a:spcAft>
              <a:buClr>
                <a:schemeClr val="accent1"/>
              </a:buClr>
              <a:buFont typeface="Wingdings 2" panose="05020102010507070707" pitchFamily="18" charset="2"/>
              <a:buChar char=""/>
              <a:defRPr>
                <a:solidFill>
                  <a:schemeClr val="tx1"/>
                </a:solidFill>
                <a:latin typeface="Candara" panose="020E0502030303020204" pitchFamily="34" charset="0"/>
                <a:ea typeface="Candara" panose="020E0502030303020204" pitchFamily="34" charset="0"/>
                <a:cs typeface="Candara" panose="020E0502030303020204" pitchFamily="34" charset="0"/>
              </a:defRPr>
            </a:lvl8pPr>
            <a:lvl9pPr marL="3886200" indent="-228600" eaLnBrk="0" fontAlgn="base" hangingPunct="0">
              <a:spcBef>
                <a:spcPct val="20000"/>
              </a:spcBef>
              <a:spcAft>
                <a:spcPct val="0"/>
              </a:spcAft>
              <a:buClr>
                <a:schemeClr val="accent1"/>
              </a:buClr>
              <a:buFont typeface="Wingdings 2" panose="05020102010507070707" pitchFamily="18" charset="2"/>
              <a:buChar char=""/>
              <a:defRPr>
                <a:solidFill>
                  <a:schemeClr val="tx1"/>
                </a:solidFill>
                <a:latin typeface="Candara" panose="020E0502030303020204" pitchFamily="34" charset="0"/>
                <a:ea typeface="Candara" panose="020E0502030303020204" pitchFamily="34" charset="0"/>
                <a:cs typeface="Candara" panose="020E0502030303020204" pitchFamily="34" charset="0"/>
              </a:defRPr>
            </a:lvl9pPr>
          </a:lstStyle>
          <a:p>
            <a:pPr eaLnBrk="1" hangingPunct="1">
              <a:spcBef>
                <a:spcPct val="0"/>
              </a:spcBef>
              <a:buClrTx/>
              <a:buSzTx/>
              <a:buFontTx/>
              <a:buNone/>
            </a:pPr>
            <a:fld id="{442AE0B9-73AC-474A-8993-733A53C4132D}" type="slidenum">
              <a:rPr lang="en-US" altLang="en-US" sz="1200">
                <a:solidFill>
                  <a:schemeClr val="tx2"/>
                </a:solidFill>
              </a:rPr>
              <a:pPr eaLnBrk="1" hangingPunct="1">
                <a:spcBef>
                  <a:spcPct val="0"/>
                </a:spcBef>
                <a:buClrTx/>
                <a:buSzTx/>
                <a:buFontTx/>
                <a:buNone/>
              </a:pPr>
              <a:t>12</a:t>
            </a:fld>
            <a:endParaRPr lang="en-US" altLang="en-US" sz="1200">
              <a:solidFill>
                <a:schemeClr val="tx2"/>
              </a:solidFill>
            </a:endParaRPr>
          </a:p>
        </p:txBody>
      </p:sp>
    </p:spTree>
    <p:extLst>
      <p:ext uri="{BB962C8B-B14F-4D97-AF65-F5344CB8AC3E}">
        <p14:creationId xmlns:p14="http://schemas.microsoft.com/office/powerpoint/2010/main" val="923387112"/>
      </p:ext>
    </p:extLst>
  </p:cSld>
  <p:clrMapOvr>
    <a:masterClrMapping/>
  </p:clrMapOvr>
  <mc:AlternateContent xmlns:mc="http://schemas.openxmlformats.org/markup-compatibility/2006" xmlns:p14="http://schemas.microsoft.com/office/powerpoint/2010/main">
    <mc:Choice Requires="p14">
      <p:transition spd="slow" p14:dur="2000" advTm="33215"/>
    </mc:Choice>
    <mc:Fallback xmlns="">
      <p:transition spd="slow" advTm="33215"/>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AD3C74-FC2C-5E7A-B990-CF92C6EA5BE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794DF36-C105-224D-DB93-1ACAFEDD1106}"/>
              </a:ext>
            </a:extLst>
          </p:cNvPr>
          <p:cNvSpPr>
            <a:spLocks noGrp="1"/>
          </p:cNvSpPr>
          <p:nvPr>
            <p:ph type="title"/>
          </p:nvPr>
        </p:nvSpPr>
        <p:spPr/>
        <p:txBody>
          <a:bodyPr>
            <a:noAutofit/>
          </a:bodyPr>
          <a:lstStyle/>
          <a:p>
            <a:r>
              <a:rPr lang="en-US" altLang="en-US" sz="3600" dirty="0"/>
              <a:t>9. Zen is dedicated to the experience of “sudden enlightenment”</a:t>
            </a:r>
          </a:p>
        </p:txBody>
      </p:sp>
      <p:sp>
        <p:nvSpPr>
          <p:cNvPr id="4099" name="Content Placeholder 2">
            <a:extLst>
              <a:ext uri="{FF2B5EF4-FFF2-40B4-BE49-F238E27FC236}">
                <a16:creationId xmlns:a16="http://schemas.microsoft.com/office/drawing/2014/main" id="{FC89977C-9B5F-8368-661C-37A3419E5257}"/>
              </a:ext>
            </a:extLst>
          </p:cNvPr>
          <p:cNvSpPr>
            <a:spLocks noGrp="1"/>
          </p:cNvSpPr>
          <p:nvPr>
            <p:ph idx="1"/>
          </p:nvPr>
        </p:nvSpPr>
        <p:spPr/>
        <p:txBody>
          <a:bodyPr>
            <a:normAutofit/>
          </a:bodyPr>
          <a:lstStyle/>
          <a:p>
            <a:r>
              <a:rPr lang="en-US" altLang="en-US" dirty="0"/>
              <a:t>The notion that “sudden enlightenment” frees its followers from the extended regimens of training in ethics, meditation, and wisdom found in conventional forms of Buddhism. </a:t>
            </a:r>
          </a:p>
          <a:p>
            <a:r>
              <a:rPr lang="en-US" altLang="en-US" dirty="0"/>
              <a:t>Zen monks routinely expect to spend decades in full-time practice before they will be able to make real progress in their meditation.</a:t>
            </a:r>
          </a:p>
        </p:txBody>
      </p:sp>
      <p:sp>
        <p:nvSpPr>
          <p:cNvPr id="4100" name="Slide Number Placeholder 3">
            <a:extLst>
              <a:ext uri="{FF2B5EF4-FFF2-40B4-BE49-F238E27FC236}">
                <a16:creationId xmlns:a16="http://schemas.microsoft.com/office/drawing/2014/main" id="{E2979F31-9F0D-DDFA-998A-06EB76CFFAFF}"/>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accent1"/>
              </a:buClr>
              <a:buSzPct val="80000"/>
              <a:buFont typeface="Wingdings 2" panose="05020102010507070707" pitchFamily="18" charset="2"/>
              <a:buChar char=""/>
              <a:defRPr sz="2800">
                <a:solidFill>
                  <a:schemeClr val="tx1"/>
                </a:solidFill>
                <a:latin typeface="Candara" panose="020E0502030303020204" pitchFamily="34" charset="0"/>
                <a:ea typeface="Candara" panose="020E0502030303020204" pitchFamily="34" charset="0"/>
                <a:cs typeface="Candara" panose="020E0502030303020204" pitchFamily="34" charset="0"/>
              </a:defRPr>
            </a:lvl1pPr>
            <a:lvl2pPr marL="742950" indent="-285750" eaLnBrk="0" hangingPunct="0">
              <a:spcBef>
                <a:spcPct val="20000"/>
              </a:spcBef>
              <a:buClr>
                <a:schemeClr val="tx2"/>
              </a:buClr>
              <a:buFont typeface="Wingdings 2" panose="05020102010507070707" pitchFamily="18" charset="2"/>
              <a:buChar char=""/>
              <a:defRPr sz="2200">
                <a:solidFill>
                  <a:schemeClr val="tx1"/>
                </a:solidFill>
                <a:latin typeface="Candara" panose="020E0502030303020204" pitchFamily="34" charset="0"/>
                <a:ea typeface="Candara" panose="020E0502030303020204" pitchFamily="34" charset="0"/>
                <a:cs typeface="Candara" panose="020E0502030303020204" pitchFamily="34" charset="0"/>
              </a:defRPr>
            </a:lvl2pPr>
            <a:lvl3pPr marL="1143000" indent="-228600" eaLnBrk="0" hangingPunct="0">
              <a:spcBef>
                <a:spcPct val="20000"/>
              </a:spcBef>
              <a:buClr>
                <a:schemeClr val="accent1"/>
              </a:buClr>
              <a:buFont typeface="Wingdings 2" panose="05020102010507070707" pitchFamily="18" charset="2"/>
              <a:buChar char=""/>
              <a:defRPr sz="2000">
                <a:solidFill>
                  <a:schemeClr val="tx1"/>
                </a:solidFill>
                <a:latin typeface="Candara" panose="020E0502030303020204" pitchFamily="34" charset="0"/>
                <a:ea typeface="Candara" panose="020E0502030303020204" pitchFamily="34" charset="0"/>
                <a:cs typeface="Candara" panose="020E0502030303020204" pitchFamily="34" charset="0"/>
              </a:defRPr>
            </a:lvl3pPr>
            <a:lvl4pPr marL="1600200" indent="-228600" eaLnBrk="0" hangingPunct="0">
              <a:spcBef>
                <a:spcPct val="20000"/>
              </a:spcBef>
              <a:buClr>
                <a:schemeClr val="tx2"/>
              </a:buClr>
              <a:buFont typeface="Wingdings 2" panose="05020102010507070707" pitchFamily="18" charset="2"/>
              <a:buChar char=""/>
              <a:defRPr>
                <a:solidFill>
                  <a:schemeClr val="tx1"/>
                </a:solidFill>
                <a:latin typeface="Candara" panose="020E0502030303020204" pitchFamily="34" charset="0"/>
                <a:ea typeface="Candara" panose="020E0502030303020204" pitchFamily="34" charset="0"/>
                <a:cs typeface="Candara" panose="020E0502030303020204" pitchFamily="34" charset="0"/>
              </a:defRPr>
            </a:lvl4pPr>
            <a:lvl5pPr marL="2057400" indent="-228600" eaLnBrk="0" hangingPunct="0">
              <a:spcBef>
                <a:spcPct val="20000"/>
              </a:spcBef>
              <a:buClr>
                <a:schemeClr val="accent1"/>
              </a:buClr>
              <a:buFont typeface="Wingdings 2" panose="05020102010507070707" pitchFamily="18" charset="2"/>
              <a:buChar char=""/>
              <a:defRPr>
                <a:solidFill>
                  <a:schemeClr val="tx1"/>
                </a:solidFill>
                <a:latin typeface="Candara" panose="020E0502030303020204" pitchFamily="34" charset="0"/>
                <a:ea typeface="Candara" panose="020E0502030303020204" pitchFamily="34" charset="0"/>
                <a:cs typeface="Candara" panose="020E0502030303020204" pitchFamily="34" charset="0"/>
              </a:defRPr>
            </a:lvl5pPr>
            <a:lvl6pPr marL="2514600" indent="-228600" eaLnBrk="0" fontAlgn="base" hangingPunct="0">
              <a:spcBef>
                <a:spcPct val="20000"/>
              </a:spcBef>
              <a:spcAft>
                <a:spcPct val="0"/>
              </a:spcAft>
              <a:buClr>
                <a:schemeClr val="accent1"/>
              </a:buClr>
              <a:buFont typeface="Wingdings 2" panose="05020102010507070707" pitchFamily="18" charset="2"/>
              <a:buChar char=""/>
              <a:defRPr>
                <a:solidFill>
                  <a:schemeClr val="tx1"/>
                </a:solidFill>
                <a:latin typeface="Candara" panose="020E0502030303020204" pitchFamily="34" charset="0"/>
                <a:ea typeface="Candara" panose="020E0502030303020204" pitchFamily="34" charset="0"/>
                <a:cs typeface="Candara" panose="020E0502030303020204" pitchFamily="34" charset="0"/>
              </a:defRPr>
            </a:lvl6pPr>
            <a:lvl7pPr marL="2971800" indent="-228600" eaLnBrk="0" fontAlgn="base" hangingPunct="0">
              <a:spcBef>
                <a:spcPct val="20000"/>
              </a:spcBef>
              <a:spcAft>
                <a:spcPct val="0"/>
              </a:spcAft>
              <a:buClr>
                <a:schemeClr val="accent1"/>
              </a:buClr>
              <a:buFont typeface="Wingdings 2" panose="05020102010507070707" pitchFamily="18" charset="2"/>
              <a:buChar char=""/>
              <a:defRPr>
                <a:solidFill>
                  <a:schemeClr val="tx1"/>
                </a:solidFill>
                <a:latin typeface="Candara" panose="020E0502030303020204" pitchFamily="34" charset="0"/>
                <a:ea typeface="Candara" panose="020E0502030303020204" pitchFamily="34" charset="0"/>
                <a:cs typeface="Candara" panose="020E0502030303020204" pitchFamily="34" charset="0"/>
              </a:defRPr>
            </a:lvl7pPr>
            <a:lvl8pPr marL="3429000" indent="-228600" eaLnBrk="0" fontAlgn="base" hangingPunct="0">
              <a:spcBef>
                <a:spcPct val="20000"/>
              </a:spcBef>
              <a:spcAft>
                <a:spcPct val="0"/>
              </a:spcAft>
              <a:buClr>
                <a:schemeClr val="accent1"/>
              </a:buClr>
              <a:buFont typeface="Wingdings 2" panose="05020102010507070707" pitchFamily="18" charset="2"/>
              <a:buChar char=""/>
              <a:defRPr>
                <a:solidFill>
                  <a:schemeClr val="tx1"/>
                </a:solidFill>
                <a:latin typeface="Candara" panose="020E0502030303020204" pitchFamily="34" charset="0"/>
                <a:ea typeface="Candara" panose="020E0502030303020204" pitchFamily="34" charset="0"/>
                <a:cs typeface="Candara" panose="020E0502030303020204" pitchFamily="34" charset="0"/>
              </a:defRPr>
            </a:lvl8pPr>
            <a:lvl9pPr marL="3886200" indent="-228600" eaLnBrk="0" fontAlgn="base" hangingPunct="0">
              <a:spcBef>
                <a:spcPct val="20000"/>
              </a:spcBef>
              <a:spcAft>
                <a:spcPct val="0"/>
              </a:spcAft>
              <a:buClr>
                <a:schemeClr val="accent1"/>
              </a:buClr>
              <a:buFont typeface="Wingdings 2" panose="05020102010507070707" pitchFamily="18" charset="2"/>
              <a:buChar char=""/>
              <a:defRPr>
                <a:solidFill>
                  <a:schemeClr val="tx1"/>
                </a:solidFill>
                <a:latin typeface="Candara" panose="020E0502030303020204" pitchFamily="34" charset="0"/>
                <a:ea typeface="Candara" panose="020E0502030303020204" pitchFamily="34" charset="0"/>
                <a:cs typeface="Candara" panose="020E0502030303020204" pitchFamily="34" charset="0"/>
              </a:defRPr>
            </a:lvl9pPr>
          </a:lstStyle>
          <a:p>
            <a:pPr eaLnBrk="1" hangingPunct="1">
              <a:spcBef>
                <a:spcPct val="0"/>
              </a:spcBef>
              <a:buClrTx/>
              <a:buSzTx/>
              <a:buFontTx/>
              <a:buNone/>
            </a:pPr>
            <a:fld id="{442AE0B9-73AC-474A-8993-733A53C4132D}" type="slidenum">
              <a:rPr lang="en-US" altLang="en-US" sz="1200">
                <a:solidFill>
                  <a:schemeClr val="tx2"/>
                </a:solidFill>
              </a:rPr>
              <a:pPr eaLnBrk="1" hangingPunct="1">
                <a:spcBef>
                  <a:spcPct val="0"/>
                </a:spcBef>
                <a:buClrTx/>
                <a:buSzTx/>
                <a:buFontTx/>
                <a:buNone/>
              </a:pPr>
              <a:t>13</a:t>
            </a:fld>
            <a:endParaRPr lang="en-US" altLang="en-US" sz="1200">
              <a:solidFill>
                <a:schemeClr val="tx2"/>
              </a:solidFill>
            </a:endParaRPr>
          </a:p>
        </p:txBody>
      </p:sp>
    </p:spTree>
    <p:extLst>
      <p:ext uri="{BB962C8B-B14F-4D97-AF65-F5344CB8AC3E}">
        <p14:creationId xmlns:p14="http://schemas.microsoft.com/office/powerpoint/2010/main" val="2658054687"/>
      </p:ext>
    </p:extLst>
  </p:cSld>
  <p:clrMapOvr>
    <a:masterClrMapping/>
  </p:clrMapOvr>
  <mc:AlternateContent xmlns:mc="http://schemas.openxmlformats.org/markup-compatibility/2006" xmlns:p14="http://schemas.microsoft.com/office/powerpoint/2010/main">
    <mc:Choice Requires="p14">
      <p:transition spd="slow" p14:dur="2000" advTm="33215"/>
    </mc:Choice>
    <mc:Fallback xmlns="">
      <p:transition spd="slow" advTm="33215"/>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53F7A6-5DCA-A342-6447-A2B53CC9C1D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29C9371-46DB-6E97-616F-14C2E6F815F8}"/>
              </a:ext>
            </a:extLst>
          </p:cNvPr>
          <p:cNvSpPr>
            <a:spLocks noGrp="1"/>
          </p:cNvSpPr>
          <p:nvPr>
            <p:ph type="title"/>
          </p:nvPr>
        </p:nvSpPr>
        <p:spPr/>
        <p:txBody>
          <a:bodyPr>
            <a:noAutofit/>
          </a:bodyPr>
          <a:lstStyle/>
          <a:p>
            <a:r>
              <a:rPr lang="en-US" altLang="en-US" sz="2400" dirty="0"/>
              <a:t>10. All spiritual traditions, Buddhism included, are diﬀerent paths to the same mountaintop.</a:t>
            </a:r>
          </a:p>
        </p:txBody>
      </p:sp>
      <p:sp>
        <p:nvSpPr>
          <p:cNvPr id="4099" name="Content Placeholder 2">
            <a:extLst>
              <a:ext uri="{FF2B5EF4-FFF2-40B4-BE49-F238E27FC236}">
                <a16:creationId xmlns:a16="http://schemas.microsoft.com/office/drawing/2014/main" id="{875B0CF3-E9D1-B171-D581-A6FB4E216EA3}"/>
              </a:ext>
            </a:extLst>
          </p:cNvPr>
          <p:cNvSpPr>
            <a:spLocks noGrp="1"/>
          </p:cNvSpPr>
          <p:nvPr>
            <p:ph idx="1"/>
          </p:nvPr>
        </p:nvSpPr>
        <p:spPr/>
        <p:txBody>
          <a:bodyPr>
            <a:normAutofit/>
          </a:bodyPr>
          <a:lstStyle/>
          <a:p>
            <a:r>
              <a:rPr lang="en-US" altLang="en-US" dirty="0"/>
              <a:t>Many great Buddhist ﬁgures state unequivocally that enlightenment is accessible only to those who follow the Buddhist path. One can get only so far (generally, rebirth in heaven) by following other religions; only Buddhism has the path to liberation from suﬀering. All roads may lead to the base camp, but only Buddhism leads to the summit.</a:t>
            </a:r>
          </a:p>
        </p:txBody>
      </p:sp>
      <p:sp>
        <p:nvSpPr>
          <p:cNvPr id="4100" name="Slide Number Placeholder 3">
            <a:extLst>
              <a:ext uri="{FF2B5EF4-FFF2-40B4-BE49-F238E27FC236}">
                <a16:creationId xmlns:a16="http://schemas.microsoft.com/office/drawing/2014/main" id="{BD318959-33E3-9C99-D050-D92E7F077DC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accent1"/>
              </a:buClr>
              <a:buSzPct val="80000"/>
              <a:buFont typeface="Wingdings 2" panose="05020102010507070707" pitchFamily="18" charset="2"/>
              <a:buChar char=""/>
              <a:defRPr sz="2800">
                <a:solidFill>
                  <a:schemeClr val="tx1"/>
                </a:solidFill>
                <a:latin typeface="Candara" panose="020E0502030303020204" pitchFamily="34" charset="0"/>
                <a:ea typeface="Candara" panose="020E0502030303020204" pitchFamily="34" charset="0"/>
                <a:cs typeface="Candara" panose="020E0502030303020204" pitchFamily="34" charset="0"/>
              </a:defRPr>
            </a:lvl1pPr>
            <a:lvl2pPr marL="742950" indent="-285750" eaLnBrk="0" hangingPunct="0">
              <a:spcBef>
                <a:spcPct val="20000"/>
              </a:spcBef>
              <a:buClr>
                <a:schemeClr val="tx2"/>
              </a:buClr>
              <a:buFont typeface="Wingdings 2" panose="05020102010507070707" pitchFamily="18" charset="2"/>
              <a:buChar char=""/>
              <a:defRPr sz="2200">
                <a:solidFill>
                  <a:schemeClr val="tx1"/>
                </a:solidFill>
                <a:latin typeface="Candara" panose="020E0502030303020204" pitchFamily="34" charset="0"/>
                <a:ea typeface="Candara" panose="020E0502030303020204" pitchFamily="34" charset="0"/>
                <a:cs typeface="Candara" panose="020E0502030303020204" pitchFamily="34" charset="0"/>
              </a:defRPr>
            </a:lvl2pPr>
            <a:lvl3pPr marL="1143000" indent="-228600" eaLnBrk="0" hangingPunct="0">
              <a:spcBef>
                <a:spcPct val="20000"/>
              </a:spcBef>
              <a:buClr>
                <a:schemeClr val="accent1"/>
              </a:buClr>
              <a:buFont typeface="Wingdings 2" panose="05020102010507070707" pitchFamily="18" charset="2"/>
              <a:buChar char=""/>
              <a:defRPr sz="2000">
                <a:solidFill>
                  <a:schemeClr val="tx1"/>
                </a:solidFill>
                <a:latin typeface="Candara" panose="020E0502030303020204" pitchFamily="34" charset="0"/>
                <a:ea typeface="Candara" panose="020E0502030303020204" pitchFamily="34" charset="0"/>
                <a:cs typeface="Candara" panose="020E0502030303020204" pitchFamily="34" charset="0"/>
              </a:defRPr>
            </a:lvl3pPr>
            <a:lvl4pPr marL="1600200" indent="-228600" eaLnBrk="0" hangingPunct="0">
              <a:spcBef>
                <a:spcPct val="20000"/>
              </a:spcBef>
              <a:buClr>
                <a:schemeClr val="tx2"/>
              </a:buClr>
              <a:buFont typeface="Wingdings 2" panose="05020102010507070707" pitchFamily="18" charset="2"/>
              <a:buChar char=""/>
              <a:defRPr>
                <a:solidFill>
                  <a:schemeClr val="tx1"/>
                </a:solidFill>
                <a:latin typeface="Candara" panose="020E0502030303020204" pitchFamily="34" charset="0"/>
                <a:ea typeface="Candara" panose="020E0502030303020204" pitchFamily="34" charset="0"/>
                <a:cs typeface="Candara" panose="020E0502030303020204" pitchFamily="34" charset="0"/>
              </a:defRPr>
            </a:lvl4pPr>
            <a:lvl5pPr marL="2057400" indent="-228600" eaLnBrk="0" hangingPunct="0">
              <a:spcBef>
                <a:spcPct val="20000"/>
              </a:spcBef>
              <a:buClr>
                <a:schemeClr val="accent1"/>
              </a:buClr>
              <a:buFont typeface="Wingdings 2" panose="05020102010507070707" pitchFamily="18" charset="2"/>
              <a:buChar char=""/>
              <a:defRPr>
                <a:solidFill>
                  <a:schemeClr val="tx1"/>
                </a:solidFill>
                <a:latin typeface="Candara" panose="020E0502030303020204" pitchFamily="34" charset="0"/>
                <a:ea typeface="Candara" panose="020E0502030303020204" pitchFamily="34" charset="0"/>
                <a:cs typeface="Candara" panose="020E0502030303020204" pitchFamily="34" charset="0"/>
              </a:defRPr>
            </a:lvl5pPr>
            <a:lvl6pPr marL="2514600" indent="-228600" eaLnBrk="0" fontAlgn="base" hangingPunct="0">
              <a:spcBef>
                <a:spcPct val="20000"/>
              </a:spcBef>
              <a:spcAft>
                <a:spcPct val="0"/>
              </a:spcAft>
              <a:buClr>
                <a:schemeClr val="accent1"/>
              </a:buClr>
              <a:buFont typeface="Wingdings 2" panose="05020102010507070707" pitchFamily="18" charset="2"/>
              <a:buChar char=""/>
              <a:defRPr>
                <a:solidFill>
                  <a:schemeClr val="tx1"/>
                </a:solidFill>
                <a:latin typeface="Candara" panose="020E0502030303020204" pitchFamily="34" charset="0"/>
                <a:ea typeface="Candara" panose="020E0502030303020204" pitchFamily="34" charset="0"/>
                <a:cs typeface="Candara" panose="020E0502030303020204" pitchFamily="34" charset="0"/>
              </a:defRPr>
            </a:lvl6pPr>
            <a:lvl7pPr marL="2971800" indent="-228600" eaLnBrk="0" fontAlgn="base" hangingPunct="0">
              <a:spcBef>
                <a:spcPct val="20000"/>
              </a:spcBef>
              <a:spcAft>
                <a:spcPct val="0"/>
              </a:spcAft>
              <a:buClr>
                <a:schemeClr val="accent1"/>
              </a:buClr>
              <a:buFont typeface="Wingdings 2" panose="05020102010507070707" pitchFamily="18" charset="2"/>
              <a:buChar char=""/>
              <a:defRPr>
                <a:solidFill>
                  <a:schemeClr val="tx1"/>
                </a:solidFill>
                <a:latin typeface="Candara" panose="020E0502030303020204" pitchFamily="34" charset="0"/>
                <a:ea typeface="Candara" panose="020E0502030303020204" pitchFamily="34" charset="0"/>
                <a:cs typeface="Candara" panose="020E0502030303020204" pitchFamily="34" charset="0"/>
              </a:defRPr>
            </a:lvl7pPr>
            <a:lvl8pPr marL="3429000" indent="-228600" eaLnBrk="0" fontAlgn="base" hangingPunct="0">
              <a:spcBef>
                <a:spcPct val="20000"/>
              </a:spcBef>
              <a:spcAft>
                <a:spcPct val="0"/>
              </a:spcAft>
              <a:buClr>
                <a:schemeClr val="accent1"/>
              </a:buClr>
              <a:buFont typeface="Wingdings 2" panose="05020102010507070707" pitchFamily="18" charset="2"/>
              <a:buChar char=""/>
              <a:defRPr>
                <a:solidFill>
                  <a:schemeClr val="tx1"/>
                </a:solidFill>
                <a:latin typeface="Candara" panose="020E0502030303020204" pitchFamily="34" charset="0"/>
                <a:ea typeface="Candara" panose="020E0502030303020204" pitchFamily="34" charset="0"/>
                <a:cs typeface="Candara" panose="020E0502030303020204" pitchFamily="34" charset="0"/>
              </a:defRPr>
            </a:lvl8pPr>
            <a:lvl9pPr marL="3886200" indent="-228600" eaLnBrk="0" fontAlgn="base" hangingPunct="0">
              <a:spcBef>
                <a:spcPct val="20000"/>
              </a:spcBef>
              <a:spcAft>
                <a:spcPct val="0"/>
              </a:spcAft>
              <a:buClr>
                <a:schemeClr val="accent1"/>
              </a:buClr>
              <a:buFont typeface="Wingdings 2" panose="05020102010507070707" pitchFamily="18" charset="2"/>
              <a:buChar char=""/>
              <a:defRPr>
                <a:solidFill>
                  <a:schemeClr val="tx1"/>
                </a:solidFill>
                <a:latin typeface="Candara" panose="020E0502030303020204" pitchFamily="34" charset="0"/>
                <a:ea typeface="Candara" panose="020E0502030303020204" pitchFamily="34" charset="0"/>
                <a:cs typeface="Candara" panose="020E0502030303020204" pitchFamily="34" charset="0"/>
              </a:defRPr>
            </a:lvl9pPr>
          </a:lstStyle>
          <a:p>
            <a:pPr eaLnBrk="1" hangingPunct="1">
              <a:spcBef>
                <a:spcPct val="0"/>
              </a:spcBef>
              <a:buClrTx/>
              <a:buSzTx/>
              <a:buFontTx/>
              <a:buNone/>
            </a:pPr>
            <a:fld id="{442AE0B9-73AC-474A-8993-733A53C4132D}" type="slidenum">
              <a:rPr lang="en-US" altLang="en-US" sz="1200">
                <a:solidFill>
                  <a:schemeClr val="tx2"/>
                </a:solidFill>
              </a:rPr>
              <a:pPr eaLnBrk="1" hangingPunct="1">
                <a:spcBef>
                  <a:spcPct val="0"/>
                </a:spcBef>
                <a:buClrTx/>
                <a:buSzTx/>
                <a:buFontTx/>
                <a:buNone/>
              </a:pPr>
              <a:t>14</a:t>
            </a:fld>
            <a:endParaRPr lang="en-US" altLang="en-US" sz="1200">
              <a:solidFill>
                <a:schemeClr val="tx2"/>
              </a:solidFill>
            </a:endParaRPr>
          </a:p>
        </p:txBody>
      </p:sp>
    </p:spTree>
    <p:extLst>
      <p:ext uri="{BB962C8B-B14F-4D97-AF65-F5344CB8AC3E}">
        <p14:creationId xmlns:p14="http://schemas.microsoft.com/office/powerpoint/2010/main" val="949878121"/>
      </p:ext>
    </p:extLst>
  </p:cSld>
  <p:clrMapOvr>
    <a:masterClrMapping/>
  </p:clrMapOvr>
  <mc:AlternateContent xmlns:mc="http://schemas.openxmlformats.org/markup-compatibility/2006" xmlns:p14="http://schemas.microsoft.com/office/powerpoint/2010/main">
    <mc:Choice Requires="p14">
      <p:transition spd="slow" p14:dur="2000" advTm="33215"/>
    </mc:Choice>
    <mc:Fallback xmlns="">
      <p:transition spd="slow" advTm="33215"/>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4C8284-2792-812D-5E94-773998D324C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9062C45-7817-2A1E-63D9-48B88D799B99}"/>
              </a:ext>
            </a:extLst>
          </p:cNvPr>
          <p:cNvSpPr>
            <a:spLocks noGrp="1"/>
          </p:cNvSpPr>
          <p:nvPr>
            <p:ph type="title"/>
          </p:nvPr>
        </p:nvSpPr>
        <p:spPr/>
        <p:txBody>
          <a:bodyPr/>
          <a:lstStyle/>
          <a:p>
            <a:pPr>
              <a:defRPr/>
            </a:pPr>
            <a:r>
              <a:rPr dirty="0"/>
              <a:t>Three Jewels</a:t>
            </a:r>
            <a:r>
              <a:rPr lang="en-US" dirty="0"/>
              <a:t> in Buddhism</a:t>
            </a:r>
            <a:endParaRPr dirty="0"/>
          </a:p>
        </p:txBody>
      </p:sp>
      <p:sp>
        <p:nvSpPr>
          <p:cNvPr id="4099" name="Content Placeholder 2">
            <a:extLst>
              <a:ext uri="{FF2B5EF4-FFF2-40B4-BE49-F238E27FC236}">
                <a16:creationId xmlns:a16="http://schemas.microsoft.com/office/drawing/2014/main" id="{0F45D32F-2466-B9EC-B9CD-7AE14C898FA9}"/>
              </a:ext>
            </a:extLst>
          </p:cNvPr>
          <p:cNvSpPr>
            <a:spLocks noGrp="1"/>
          </p:cNvSpPr>
          <p:nvPr>
            <p:ph idx="1"/>
          </p:nvPr>
        </p:nvSpPr>
        <p:spPr/>
        <p:txBody>
          <a:bodyPr/>
          <a:lstStyle/>
          <a:p>
            <a:r>
              <a:rPr lang="en-US" altLang="en-US" dirty="0"/>
              <a:t>The Buddha</a:t>
            </a:r>
          </a:p>
          <a:p>
            <a:r>
              <a:rPr lang="en-US" altLang="en-US" dirty="0"/>
              <a:t>The Dharma – His Teaching</a:t>
            </a:r>
          </a:p>
          <a:p>
            <a:r>
              <a:rPr lang="en-US" altLang="en-US" dirty="0"/>
              <a:t>The Sangha “Community”</a:t>
            </a:r>
          </a:p>
          <a:p>
            <a:pPr lvl="1"/>
            <a:r>
              <a:rPr lang="en-US" altLang="en-US" dirty="0"/>
              <a:t>Laymen</a:t>
            </a:r>
          </a:p>
          <a:p>
            <a:pPr lvl="1"/>
            <a:r>
              <a:rPr lang="en-US" altLang="en-US" dirty="0"/>
              <a:t>Laywomen</a:t>
            </a:r>
          </a:p>
          <a:p>
            <a:pPr lvl="1"/>
            <a:r>
              <a:rPr lang="en-US" altLang="en-US" dirty="0"/>
              <a:t>Monks</a:t>
            </a:r>
          </a:p>
          <a:p>
            <a:pPr lvl="1"/>
            <a:r>
              <a:rPr lang="en-US" altLang="en-US" dirty="0"/>
              <a:t>Nuns</a:t>
            </a:r>
          </a:p>
        </p:txBody>
      </p:sp>
      <p:sp>
        <p:nvSpPr>
          <p:cNvPr id="4100" name="Slide Number Placeholder 3">
            <a:extLst>
              <a:ext uri="{FF2B5EF4-FFF2-40B4-BE49-F238E27FC236}">
                <a16:creationId xmlns:a16="http://schemas.microsoft.com/office/drawing/2014/main" id="{0D0F7011-DC58-AF41-5E50-B3071BA5FF7F}"/>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accent1"/>
              </a:buClr>
              <a:buSzPct val="80000"/>
              <a:buFont typeface="Wingdings 2" panose="05020102010507070707" pitchFamily="18" charset="2"/>
              <a:buChar char=""/>
              <a:defRPr sz="2800">
                <a:solidFill>
                  <a:schemeClr val="tx1"/>
                </a:solidFill>
                <a:latin typeface="Candara" panose="020E0502030303020204" pitchFamily="34" charset="0"/>
                <a:ea typeface="Candara" panose="020E0502030303020204" pitchFamily="34" charset="0"/>
                <a:cs typeface="Candara" panose="020E0502030303020204" pitchFamily="34" charset="0"/>
              </a:defRPr>
            </a:lvl1pPr>
            <a:lvl2pPr marL="742950" indent="-285750" eaLnBrk="0" hangingPunct="0">
              <a:spcBef>
                <a:spcPct val="20000"/>
              </a:spcBef>
              <a:buClr>
                <a:schemeClr val="tx2"/>
              </a:buClr>
              <a:buFont typeface="Wingdings 2" panose="05020102010507070707" pitchFamily="18" charset="2"/>
              <a:buChar char=""/>
              <a:defRPr sz="2200">
                <a:solidFill>
                  <a:schemeClr val="tx1"/>
                </a:solidFill>
                <a:latin typeface="Candara" panose="020E0502030303020204" pitchFamily="34" charset="0"/>
                <a:ea typeface="Candara" panose="020E0502030303020204" pitchFamily="34" charset="0"/>
                <a:cs typeface="Candara" panose="020E0502030303020204" pitchFamily="34" charset="0"/>
              </a:defRPr>
            </a:lvl2pPr>
            <a:lvl3pPr marL="1143000" indent="-228600" eaLnBrk="0" hangingPunct="0">
              <a:spcBef>
                <a:spcPct val="20000"/>
              </a:spcBef>
              <a:buClr>
                <a:schemeClr val="accent1"/>
              </a:buClr>
              <a:buFont typeface="Wingdings 2" panose="05020102010507070707" pitchFamily="18" charset="2"/>
              <a:buChar char=""/>
              <a:defRPr sz="2000">
                <a:solidFill>
                  <a:schemeClr val="tx1"/>
                </a:solidFill>
                <a:latin typeface="Candara" panose="020E0502030303020204" pitchFamily="34" charset="0"/>
                <a:ea typeface="Candara" panose="020E0502030303020204" pitchFamily="34" charset="0"/>
                <a:cs typeface="Candara" panose="020E0502030303020204" pitchFamily="34" charset="0"/>
              </a:defRPr>
            </a:lvl3pPr>
            <a:lvl4pPr marL="1600200" indent="-228600" eaLnBrk="0" hangingPunct="0">
              <a:spcBef>
                <a:spcPct val="20000"/>
              </a:spcBef>
              <a:buClr>
                <a:schemeClr val="tx2"/>
              </a:buClr>
              <a:buFont typeface="Wingdings 2" panose="05020102010507070707" pitchFamily="18" charset="2"/>
              <a:buChar char=""/>
              <a:defRPr>
                <a:solidFill>
                  <a:schemeClr val="tx1"/>
                </a:solidFill>
                <a:latin typeface="Candara" panose="020E0502030303020204" pitchFamily="34" charset="0"/>
                <a:ea typeface="Candara" panose="020E0502030303020204" pitchFamily="34" charset="0"/>
                <a:cs typeface="Candara" panose="020E0502030303020204" pitchFamily="34" charset="0"/>
              </a:defRPr>
            </a:lvl4pPr>
            <a:lvl5pPr marL="2057400" indent="-228600" eaLnBrk="0" hangingPunct="0">
              <a:spcBef>
                <a:spcPct val="20000"/>
              </a:spcBef>
              <a:buClr>
                <a:schemeClr val="accent1"/>
              </a:buClr>
              <a:buFont typeface="Wingdings 2" panose="05020102010507070707" pitchFamily="18" charset="2"/>
              <a:buChar char=""/>
              <a:defRPr>
                <a:solidFill>
                  <a:schemeClr val="tx1"/>
                </a:solidFill>
                <a:latin typeface="Candara" panose="020E0502030303020204" pitchFamily="34" charset="0"/>
                <a:ea typeface="Candara" panose="020E0502030303020204" pitchFamily="34" charset="0"/>
                <a:cs typeface="Candara" panose="020E0502030303020204" pitchFamily="34" charset="0"/>
              </a:defRPr>
            </a:lvl5pPr>
            <a:lvl6pPr marL="2514600" indent="-228600" eaLnBrk="0" fontAlgn="base" hangingPunct="0">
              <a:spcBef>
                <a:spcPct val="20000"/>
              </a:spcBef>
              <a:spcAft>
                <a:spcPct val="0"/>
              </a:spcAft>
              <a:buClr>
                <a:schemeClr val="accent1"/>
              </a:buClr>
              <a:buFont typeface="Wingdings 2" panose="05020102010507070707" pitchFamily="18" charset="2"/>
              <a:buChar char=""/>
              <a:defRPr>
                <a:solidFill>
                  <a:schemeClr val="tx1"/>
                </a:solidFill>
                <a:latin typeface="Candara" panose="020E0502030303020204" pitchFamily="34" charset="0"/>
                <a:ea typeface="Candara" panose="020E0502030303020204" pitchFamily="34" charset="0"/>
                <a:cs typeface="Candara" panose="020E0502030303020204" pitchFamily="34" charset="0"/>
              </a:defRPr>
            </a:lvl6pPr>
            <a:lvl7pPr marL="2971800" indent="-228600" eaLnBrk="0" fontAlgn="base" hangingPunct="0">
              <a:spcBef>
                <a:spcPct val="20000"/>
              </a:spcBef>
              <a:spcAft>
                <a:spcPct val="0"/>
              </a:spcAft>
              <a:buClr>
                <a:schemeClr val="accent1"/>
              </a:buClr>
              <a:buFont typeface="Wingdings 2" panose="05020102010507070707" pitchFamily="18" charset="2"/>
              <a:buChar char=""/>
              <a:defRPr>
                <a:solidFill>
                  <a:schemeClr val="tx1"/>
                </a:solidFill>
                <a:latin typeface="Candara" panose="020E0502030303020204" pitchFamily="34" charset="0"/>
                <a:ea typeface="Candara" panose="020E0502030303020204" pitchFamily="34" charset="0"/>
                <a:cs typeface="Candara" panose="020E0502030303020204" pitchFamily="34" charset="0"/>
              </a:defRPr>
            </a:lvl7pPr>
            <a:lvl8pPr marL="3429000" indent="-228600" eaLnBrk="0" fontAlgn="base" hangingPunct="0">
              <a:spcBef>
                <a:spcPct val="20000"/>
              </a:spcBef>
              <a:spcAft>
                <a:spcPct val="0"/>
              </a:spcAft>
              <a:buClr>
                <a:schemeClr val="accent1"/>
              </a:buClr>
              <a:buFont typeface="Wingdings 2" panose="05020102010507070707" pitchFamily="18" charset="2"/>
              <a:buChar char=""/>
              <a:defRPr>
                <a:solidFill>
                  <a:schemeClr val="tx1"/>
                </a:solidFill>
                <a:latin typeface="Candara" panose="020E0502030303020204" pitchFamily="34" charset="0"/>
                <a:ea typeface="Candara" panose="020E0502030303020204" pitchFamily="34" charset="0"/>
                <a:cs typeface="Candara" panose="020E0502030303020204" pitchFamily="34" charset="0"/>
              </a:defRPr>
            </a:lvl8pPr>
            <a:lvl9pPr marL="3886200" indent="-228600" eaLnBrk="0" fontAlgn="base" hangingPunct="0">
              <a:spcBef>
                <a:spcPct val="20000"/>
              </a:spcBef>
              <a:spcAft>
                <a:spcPct val="0"/>
              </a:spcAft>
              <a:buClr>
                <a:schemeClr val="accent1"/>
              </a:buClr>
              <a:buFont typeface="Wingdings 2" panose="05020102010507070707" pitchFamily="18" charset="2"/>
              <a:buChar char=""/>
              <a:defRPr>
                <a:solidFill>
                  <a:schemeClr val="tx1"/>
                </a:solidFill>
                <a:latin typeface="Candara" panose="020E0502030303020204" pitchFamily="34" charset="0"/>
                <a:ea typeface="Candara" panose="020E0502030303020204" pitchFamily="34" charset="0"/>
                <a:cs typeface="Candara" panose="020E0502030303020204" pitchFamily="34" charset="0"/>
              </a:defRPr>
            </a:lvl9pPr>
          </a:lstStyle>
          <a:p>
            <a:pPr eaLnBrk="1" hangingPunct="1">
              <a:spcBef>
                <a:spcPct val="0"/>
              </a:spcBef>
              <a:buClrTx/>
              <a:buSzTx/>
              <a:buFontTx/>
              <a:buNone/>
            </a:pPr>
            <a:fld id="{442AE0B9-73AC-474A-8993-733A53C4132D}" type="slidenum">
              <a:rPr lang="en-US" altLang="en-US" sz="1200">
                <a:solidFill>
                  <a:schemeClr val="tx2"/>
                </a:solidFill>
              </a:rPr>
              <a:pPr eaLnBrk="1" hangingPunct="1">
                <a:spcBef>
                  <a:spcPct val="0"/>
                </a:spcBef>
                <a:buClrTx/>
                <a:buSzTx/>
                <a:buFontTx/>
                <a:buNone/>
              </a:pPr>
              <a:t>15</a:t>
            </a:fld>
            <a:endParaRPr lang="en-US" altLang="en-US" sz="1200">
              <a:solidFill>
                <a:schemeClr val="tx2"/>
              </a:solidFill>
            </a:endParaRPr>
          </a:p>
        </p:txBody>
      </p:sp>
    </p:spTree>
    <p:extLst>
      <p:ext uri="{BB962C8B-B14F-4D97-AF65-F5344CB8AC3E}">
        <p14:creationId xmlns:p14="http://schemas.microsoft.com/office/powerpoint/2010/main" val="1897604466"/>
      </p:ext>
    </p:extLst>
  </p:cSld>
  <p:clrMapOvr>
    <a:masterClrMapping/>
  </p:clrMapOvr>
  <mc:AlternateContent xmlns:mc="http://schemas.openxmlformats.org/markup-compatibility/2006" xmlns:p14="http://schemas.microsoft.com/office/powerpoint/2010/main">
    <mc:Choice Requires="p14">
      <p:transition spd="slow" p14:dur="2000" advTm="33215"/>
    </mc:Choice>
    <mc:Fallback xmlns="">
      <p:transition spd="slow" advTm="33215"/>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Learning Objectives (1 of 2)</a:t>
            </a:r>
          </a:p>
        </p:txBody>
      </p:sp>
      <p:sp>
        <p:nvSpPr>
          <p:cNvPr id="5" name="Content Placeholder 4"/>
          <p:cNvSpPr>
            <a:spLocks noGrp="1"/>
          </p:cNvSpPr>
          <p:nvPr>
            <p:ph idx="1"/>
          </p:nvPr>
        </p:nvSpPr>
        <p:spPr>
          <a:xfrm>
            <a:off x="443345" y="1524000"/>
            <a:ext cx="8229600" cy="4525963"/>
          </a:xfrm>
        </p:spPr>
        <p:txBody>
          <a:bodyPr>
            <a:normAutofit/>
          </a:bodyPr>
          <a:lstStyle/>
          <a:p>
            <a:pPr marL="0" indent="0">
              <a:buNone/>
            </a:pPr>
            <a:r>
              <a:rPr lang="da-DK" dirty="0"/>
              <a:t>5.1 Tell the story of the </a:t>
            </a:r>
            <a:r>
              <a:rPr lang="da-DK" dirty="0" err="1"/>
              <a:t>Buddha’s</a:t>
            </a:r>
            <a:r>
              <a:rPr lang="da-DK" dirty="0"/>
              <a:t> </a:t>
            </a:r>
            <a:r>
              <a:rPr lang="da-DK" dirty="0" err="1"/>
              <a:t>enlightenment</a:t>
            </a:r>
            <a:r>
              <a:rPr lang="da-DK" dirty="0"/>
              <a:t>.</a:t>
            </a:r>
          </a:p>
          <a:p>
            <a:pPr marL="0" indent="0">
              <a:buNone/>
            </a:pPr>
            <a:r>
              <a:rPr lang="da-DK" dirty="0"/>
              <a:t>5.2 </a:t>
            </a:r>
            <a:r>
              <a:rPr lang="da-DK" dirty="0" err="1"/>
              <a:t>Define</a:t>
            </a:r>
            <a:r>
              <a:rPr lang="da-DK" dirty="0"/>
              <a:t> the </a:t>
            </a:r>
            <a:r>
              <a:rPr lang="da-DK" dirty="0" err="1"/>
              <a:t>Four</a:t>
            </a:r>
            <a:r>
              <a:rPr lang="da-DK" dirty="0"/>
              <a:t> Noble </a:t>
            </a:r>
            <a:r>
              <a:rPr lang="da-DK" dirty="0" err="1"/>
              <a:t>Truths</a:t>
            </a:r>
            <a:r>
              <a:rPr lang="da-DK" dirty="0"/>
              <a:t> and the Noble </a:t>
            </a:r>
            <a:r>
              <a:rPr lang="da-DK" dirty="0" err="1"/>
              <a:t>Eightfold</a:t>
            </a:r>
            <a:r>
              <a:rPr lang="da-DK" dirty="0"/>
              <a:t> Path to </a:t>
            </a:r>
            <a:r>
              <a:rPr lang="da-DK" dirty="0" err="1"/>
              <a:t>liberation</a:t>
            </a:r>
            <a:r>
              <a:rPr lang="da-DK" dirty="0"/>
              <a:t>.</a:t>
            </a:r>
          </a:p>
          <a:p>
            <a:pPr marL="0" indent="0">
              <a:buNone/>
            </a:pPr>
            <a:r>
              <a:rPr lang="da-DK" b="1" dirty="0"/>
              <a:t>5.3 </a:t>
            </a:r>
            <a:r>
              <a:rPr lang="da-DK" dirty="0" err="1"/>
              <a:t>Differentiate</a:t>
            </a:r>
            <a:r>
              <a:rPr lang="da-DK" dirty="0"/>
              <a:t> </a:t>
            </a:r>
            <a:r>
              <a:rPr lang="da-DK" dirty="0" err="1"/>
              <a:t>between</a:t>
            </a:r>
            <a:r>
              <a:rPr lang="da-DK" dirty="0"/>
              <a:t> </a:t>
            </a:r>
            <a:r>
              <a:rPr lang="da-DK" dirty="0" err="1"/>
              <a:t>Theravada</a:t>
            </a:r>
            <a:r>
              <a:rPr lang="da-DK" dirty="0"/>
              <a:t> and </a:t>
            </a:r>
            <a:r>
              <a:rPr lang="da-DK" dirty="0" err="1"/>
              <a:t>Mahayana</a:t>
            </a:r>
            <a:r>
              <a:rPr lang="da-DK" dirty="0"/>
              <a:t> </a:t>
            </a:r>
            <a:r>
              <a:rPr lang="da-DK" dirty="0" err="1"/>
              <a:t>Buddhism</a:t>
            </a:r>
            <a:r>
              <a:rPr lang="da-DK" dirty="0"/>
              <a:t>.</a:t>
            </a:r>
          </a:p>
          <a:p>
            <a:pPr marL="0" indent="0">
              <a:buNone/>
            </a:pPr>
            <a:r>
              <a:rPr lang="da-DK" b="1" dirty="0"/>
              <a:t>5.4 </a:t>
            </a:r>
            <a:r>
              <a:rPr lang="da-DK" dirty="0" err="1"/>
              <a:t>Identify</a:t>
            </a:r>
            <a:r>
              <a:rPr lang="da-DK" dirty="0"/>
              <a:t> the </a:t>
            </a:r>
            <a:r>
              <a:rPr lang="da-DK" dirty="0" err="1"/>
              <a:t>schools</a:t>
            </a:r>
            <a:r>
              <a:rPr lang="da-DK" dirty="0"/>
              <a:t> of </a:t>
            </a:r>
            <a:r>
              <a:rPr lang="da-DK" dirty="0" err="1"/>
              <a:t>Mahayana</a:t>
            </a:r>
            <a:r>
              <a:rPr lang="da-DK" dirty="0"/>
              <a:t> in East Asia.</a:t>
            </a:r>
            <a:endParaRPr lang="en-US" dirty="0"/>
          </a:p>
        </p:txBody>
      </p:sp>
    </p:spTree>
    <p:extLst>
      <p:ext uri="{BB962C8B-B14F-4D97-AF65-F5344CB8AC3E}">
        <p14:creationId xmlns:p14="http://schemas.microsoft.com/office/powerpoint/2010/main" val="2544906674"/>
      </p:ext>
    </p:extLst>
  </p:cSld>
  <p:clrMapOvr>
    <a:masterClrMapping/>
  </p:clrMapOvr>
  <mc:AlternateContent xmlns:mc="http://schemas.openxmlformats.org/markup-compatibility/2006" xmlns:p14="http://schemas.microsoft.com/office/powerpoint/2010/main">
    <mc:Choice Requires="p14">
      <p:transition spd="slow" p14:dur="2000" advTm="14479"/>
    </mc:Choice>
    <mc:Fallback xmlns="">
      <p:transition spd="slow" advTm="14479"/>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Objectives (2 of 2)</a:t>
            </a:r>
          </a:p>
        </p:txBody>
      </p:sp>
      <p:sp>
        <p:nvSpPr>
          <p:cNvPr id="3" name="Content Placeholder 2"/>
          <p:cNvSpPr>
            <a:spLocks noGrp="1"/>
          </p:cNvSpPr>
          <p:nvPr>
            <p:ph idx="1"/>
          </p:nvPr>
        </p:nvSpPr>
        <p:spPr/>
        <p:txBody>
          <a:bodyPr>
            <a:normAutofit/>
          </a:bodyPr>
          <a:lstStyle/>
          <a:p>
            <a:pPr marL="0" indent="0">
              <a:buNone/>
            </a:pPr>
            <a:r>
              <a:rPr lang="en-US" b="1" dirty="0"/>
              <a:t>5.5 </a:t>
            </a:r>
            <a:r>
              <a:rPr lang="en-US" dirty="0"/>
              <a:t>Contrast </a:t>
            </a:r>
            <a:r>
              <a:rPr lang="en-US" dirty="0" err="1"/>
              <a:t>Vajrayana</a:t>
            </a:r>
            <a:r>
              <a:rPr lang="en-US" dirty="0"/>
              <a:t> with Theravada and Mahayana Buddhism.</a:t>
            </a:r>
          </a:p>
          <a:p>
            <a:pPr marL="0" indent="0">
              <a:buNone/>
            </a:pPr>
            <a:r>
              <a:rPr lang="en-US" b="1" dirty="0"/>
              <a:t>5.6 </a:t>
            </a:r>
            <a:r>
              <a:rPr lang="en-US" dirty="0"/>
              <a:t>Describe the major Buddhist festivals.</a:t>
            </a:r>
          </a:p>
          <a:p>
            <a:pPr marL="0" indent="0">
              <a:buNone/>
            </a:pPr>
            <a:r>
              <a:rPr lang="en-US" b="1" dirty="0"/>
              <a:t>5.7 </a:t>
            </a:r>
            <a:r>
              <a:rPr lang="en-US" dirty="0"/>
              <a:t>Discuss the growing popularity of Buddhism in Western societies.</a:t>
            </a:r>
          </a:p>
          <a:p>
            <a:pPr marL="0" indent="0">
              <a:buNone/>
            </a:pPr>
            <a:r>
              <a:rPr lang="en-US" b="1" dirty="0"/>
              <a:t>5.8 </a:t>
            </a:r>
            <a:r>
              <a:rPr lang="en-US" dirty="0"/>
              <a:t>Outline the emerging focus on social problems in contemporary Buddhist practice.</a:t>
            </a:r>
          </a:p>
        </p:txBody>
      </p:sp>
    </p:spTree>
    <p:extLst>
      <p:ext uri="{BB962C8B-B14F-4D97-AF65-F5344CB8AC3E}">
        <p14:creationId xmlns:p14="http://schemas.microsoft.com/office/powerpoint/2010/main" val="2778448196"/>
      </p:ext>
    </p:extLst>
  </p:cSld>
  <p:clrMapOvr>
    <a:masterClrMapping/>
  </p:clrMapOvr>
  <mc:AlternateContent xmlns:mc="http://schemas.openxmlformats.org/markup-compatibility/2006" xmlns:p14="http://schemas.microsoft.com/office/powerpoint/2010/main">
    <mc:Choice Requires="p14">
      <p:transition spd="slow" p14:dur="2000" advTm="10976"/>
    </mc:Choice>
    <mc:Fallback xmlns="">
      <p:transition spd="slow" advTm="10976"/>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245DB6-F672-A4E6-126C-DE2AD9440B7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46AA84C-9592-FF15-0ACE-B7DE4A7F3653}"/>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204C35B8-B17B-4FC5-48D1-EC55464D5DD7}"/>
              </a:ext>
            </a:extLst>
          </p:cNvPr>
          <p:cNvSpPr>
            <a:spLocks noGrp="1"/>
          </p:cNvSpPr>
          <p:nvPr>
            <p:ph idx="1"/>
          </p:nvPr>
        </p:nvSpPr>
        <p:spPr/>
        <p:txBody>
          <a:bodyPr>
            <a:normAutofit fontScale="92500"/>
          </a:bodyPr>
          <a:lstStyle/>
          <a:p>
            <a:r>
              <a:rPr lang="en-US" dirty="0"/>
              <a:t>Mahavira was teaching Jainism while Siddhartha Gautama, the man who eventually became known as the Buddha, preached an alternative to the ritual-oriented Brahmanism of India</a:t>
            </a:r>
          </a:p>
          <a:p>
            <a:r>
              <a:rPr lang="en-US" dirty="0"/>
              <a:t>The Buddha taught about earthly suffering and its cure.</a:t>
            </a:r>
          </a:p>
          <a:p>
            <a:r>
              <a:rPr lang="en-US" dirty="0"/>
              <a:t>The Buddha taught that freedom comes when we understand how suffering is created for ourselves.</a:t>
            </a:r>
          </a:p>
        </p:txBody>
      </p:sp>
    </p:spTree>
    <p:extLst>
      <p:ext uri="{BB962C8B-B14F-4D97-AF65-F5344CB8AC3E}">
        <p14:creationId xmlns:p14="http://schemas.microsoft.com/office/powerpoint/2010/main" val="627220177"/>
      </p:ext>
    </p:extLst>
  </p:cSld>
  <p:clrMapOvr>
    <a:masterClrMapping/>
  </p:clrMapOvr>
  <mc:AlternateContent xmlns:mc="http://schemas.openxmlformats.org/markup-compatibility/2006" xmlns:p14="http://schemas.microsoft.com/office/powerpoint/2010/main">
    <mc:Choice Requires="p14">
      <p:transition spd="slow" p14:dur="2000" advTm="10976"/>
    </mc:Choice>
    <mc:Fallback xmlns="">
      <p:transition spd="slow" advTm="10976"/>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CB9831-8899-5D19-ABE4-EAEFE612FF4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C28ED30-DBCB-EC6F-596C-AEC6E9E872DB}"/>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4081A73D-FF98-F62E-9677-BD303FC9CFE7}"/>
              </a:ext>
            </a:extLst>
          </p:cNvPr>
          <p:cNvSpPr>
            <a:spLocks noGrp="1"/>
          </p:cNvSpPr>
          <p:nvPr>
            <p:ph idx="1"/>
          </p:nvPr>
        </p:nvSpPr>
        <p:spPr/>
        <p:txBody>
          <a:bodyPr>
            <a:normAutofit fontScale="92500" lnSpcReduction="20000"/>
          </a:bodyPr>
          <a:lstStyle/>
          <a:p>
            <a:r>
              <a:rPr lang="en-US" dirty="0"/>
              <a:t>Buddha’s teachings are profoundly philosophical for some and meaningful as a system of religious practice or way of life for others.</a:t>
            </a:r>
          </a:p>
          <a:p>
            <a:r>
              <a:rPr lang="en-US" dirty="0"/>
              <a:t>Buddha’s teaching spread from India throughout Asia and became the dominant religious tradition in many countries.</a:t>
            </a:r>
          </a:p>
          <a:p>
            <a:r>
              <a:rPr lang="en-US" dirty="0"/>
              <a:t>As Buddhism spread, the religion took on new forms, </a:t>
            </a:r>
            <a:r>
              <a:rPr lang="en-US" b="1" dirty="0"/>
              <a:t>often reflecting earlier local traditions</a:t>
            </a:r>
            <a:r>
              <a:rPr lang="en-US" dirty="0"/>
              <a:t>.</a:t>
            </a:r>
          </a:p>
          <a:p>
            <a:r>
              <a:rPr lang="en-US" dirty="0"/>
              <a:t>Today, the West has taken a considerable interest in Buddhism where its psychological and meditative aspects are often emphasized.</a:t>
            </a:r>
          </a:p>
        </p:txBody>
      </p:sp>
    </p:spTree>
    <p:extLst>
      <p:ext uri="{BB962C8B-B14F-4D97-AF65-F5344CB8AC3E}">
        <p14:creationId xmlns:p14="http://schemas.microsoft.com/office/powerpoint/2010/main" val="2341264147"/>
      </p:ext>
    </p:extLst>
  </p:cSld>
  <p:clrMapOvr>
    <a:masterClrMapping/>
  </p:clrMapOvr>
  <mc:AlternateContent xmlns:mc="http://schemas.openxmlformats.org/markup-compatibility/2006" xmlns:p14="http://schemas.microsoft.com/office/powerpoint/2010/main">
    <mc:Choice Requires="p14">
      <p:transition spd="slow" p14:dur="2000" advTm="10976"/>
    </mc:Choice>
    <mc:Fallback xmlns="">
      <p:transition spd="slow" advTm="10976"/>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5E632-811F-4603-BDCF-CE2FD32C5750}"/>
              </a:ext>
            </a:extLst>
          </p:cNvPr>
          <p:cNvSpPr>
            <a:spLocks noGrp="1"/>
          </p:cNvSpPr>
          <p:nvPr>
            <p:ph type="title"/>
          </p:nvPr>
        </p:nvSpPr>
        <p:spPr/>
        <p:txBody>
          <a:bodyPr>
            <a:normAutofit fontScale="90000"/>
          </a:bodyPr>
          <a:lstStyle/>
          <a:p>
            <a:pPr>
              <a:defRPr/>
            </a:pPr>
            <a:r>
              <a:rPr lang="en-US" dirty="0"/>
              <a:t>10 Misconceptions about Buddhism</a:t>
            </a:r>
          </a:p>
        </p:txBody>
      </p:sp>
      <p:pic>
        <p:nvPicPr>
          <p:cNvPr id="5" name="Content Placeholder 4" descr="A group of monks being offered food">
            <a:extLst>
              <a:ext uri="{FF2B5EF4-FFF2-40B4-BE49-F238E27FC236}">
                <a16:creationId xmlns:a16="http://schemas.microsoft.com/office/drawing/2014/main" id="{F3E25B6C-3284-D3DC-7F88-D6826B06DB1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78770" y="1582497"/>
            <a:ext cx="6786460" cy="4525963"/>
          </a:xfrm>
        </p:spPr>
      </p:pic>
      <p:sp>
        <p:nvSpPr>
          <p:cNvPr id="4100" name="Slide Number Placeholder 3">
            <a:extLst>
              <a:ext uri="{FF2B5EF4-FFF2-40B4-BE49-F238E27FC236}">
                <a16:creationId xmlns:a16="http://schemas.microsoft.com/office/drawing/2014/main" id="{AFE91264-CBF7-4D28-AC33-F2145534FAEF}"/>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accent1"/>
              </a:buClr>
              <a:buSzPct val="80000"/>
              <a:buFont typeface="Wingdings 2" panose="05020102010507070707" pitchFamily="18" charset="2"/>
              <a:buChar char=""/>
              <a:defRPr sz="2800">
                <a:solidFill>
                  <a:schemeClr val="tx1"/>
                </a:solidFill>
                <a:latin typeface="Candara" panose="020E0502030303020204" pitchFamily="34" charset="0"/>
                <a:ea typeface="Candara" panose="020E0502030303020204" pitchFamily="34" charset="0"/>
                <a:cs typeface="Candara" panose="020E0502030303020204" pitchFamily="34" charset="0"/>
              </a:defRPr>
            </a:lvl1pPr>
            <a:lvl2pPr marL="742950" indent="-285750" eaLnBrk="0" hangingPunct="0">
              <a:spcBef>
                <a:spcPct val="20000"/>
              </a:spcBef>
              <a:buClr>
                <a:schemeClr val="tx2"/>
              </a:buClr>
              <a:buFont typeface="Wingdings 2" panose="05020102010507070707" pitchFamily="18" charset="2"/>
              <a:buChar char=""/>
              <a:defRPr sz="2200">
                <a:solidFill>
                  <a:schemeClr val="tx1"/>
                </a:solidFill>
                <a:latin typeface="Candara" panose="020E0502030303020204" pitchFamily="34" charset="0"/>
                <a:ea typeface="Candara" panose="020E0502030303020204" pitchFamily="34" charset="0"/>
                <a:cs typeface="Candara" panose="020E0502030303020204" pitchFamily="34" charset="0"/>
              </a:defRPr>
            </a:lvl2pPr>
            <a:lvl3pPr marL="1143000" indent="-228600" eaLnBrk="0" hangingPunct="0">
              <a:spcBef>
                <a:spcPct val="20000"/>
              </a:spcBef>
              <a:buClr>
                <a:schemeClr val="accent1"/>
              </a:buClr>
              <a:buFont typeface="Wingdings 2" panose="05020102010507070707" pitchFamily="18" charset="2"/>
              <a:buChar char=""/>
              <a:defRPr sz="2000">
                <a:solidFill>
                  <a:schemeClr val="tx1"/>
                </a:solidFill>
                <a:latin typeface="Candara" panose="020E0502030303020204" pitchFamily="34" charset="0"/>
                <a:ea typeface="Candara" panose="020E0502030303020204" pitchFamily="34" charset="0"/>
                <a:cs typeface="Candara" panose="020E0502030303020204" pitchFamily="34" charset="0"/>
              </a:defRPr>
            </a:lvl3pPr>
            <a:lvl4pPr marL="1600200" indent="-228600" eaLnBrk="0" hangingPunct="0">
              <a:spcBef>
                <a:spcPct val="20000"/>
              </a:spcBef>
              <a:buClr>
                <a:schemeClr val="tx2"/>
              </a:buClr>
              <a:buFont typeface="Wingdings 2" panose="05020102010507070707" pitchFamily="18" charset="2"/>
              <a:buChar char=""/>
              <a:defRPr>
                <a:solidFill>
                  <a:schemeClr val="tx1"/>
                </a:solidFill>
                <a:latin typeface="Candara" panose="020E0502030303020204" pitchFamily="34" charset="0"/>
                <a:ea typeface="Candara" panose="020E0502030303020204" pitchFamily="34" charset="0"/>
                <a:cs typeface="Candara" panose="020E0502030303020204" pitchFamily="34" charset="0"/>
              </a:defRPr>
            </a:lvl4pPr>
            <a:lvl5pPr marL="2057400" indent="-228600" eaLnBrk="0" hangingPunct="0">
              <a:spcBef>
                <a:spcPct val="20000"/>
              </a:spcBef>
              <a:buClr>
                <a:schemeClr val="accent1"/>
              </a:buClr>
              <a:buFont typeface="Wingdings 2" panose="05020102010507070707" pitchFamily="18" charset="2"/>
              <a:buChar char=""/>
              <a:defRPr>
                <a:solidFill>
                  <a:schemeClr val="tx1"/>
                </a:solidFill>
                <a:latin typeface="Candara" panose="020E0502030303020204" pitchFamily="34" charset="0"/>
                <a:ea typeface="Candara" panose="020E0502030303020204" pitchFamily="34" charset="0"/>
                <a:cs typeface="Candara" panose="020E0502030303020204" pitchFamily="34" charset="0"/>
              </a:defRPr>
            </a:lvl5pPr>
            <a:lvl6pPr marL="2514600" indent="-228600" eaLnBrk="0" fontAlgn="base" hangingPunct="0">
              <a:spcBef>
                <a:spcPct val="20000"/>
              </a:spcBef>
              <a:spcAft>
                <a:spcPct val="0"/>
              </a:spcAft>
              <a:buClr>
                <a:schemeClr val="accent1"/>
              </a:buClr>
              <a:buFont typeface="Wingdings 2" panose="05020102010507070707" pitchFamily="18" charset="2"/>
              <a:buChar char=""/>
              <a:defRPr>
                <a:solidFill>
                  <a:schemeClr val="tx1"/>
                </a:solidFill>
                <a:latin typeface="Candara" panose="020E0502030303020204" pitchFamily="34" charset="0"/>
                <a:ea typeface="Candara" panose="020E0502030303020204" pitchFamily="34" charset="0"/>
                <a:cs typeface="Candara" panose="020E0502030303020204" pitchFamily="34" charset="0"/>
              </a:defRPr>
            </a:lvl6pPr>
            <a:lvl7pPr marL="2971800" indent="-228600" eaLnBrk="0" fontAlgn="base" hangingPunct="0">
              <a:spcBef>
                <a:spcPct val="20000"/>
              </a:spcBef>
              <a:spcAft>
                <a:spcPct val="0"/>
              </a:spcAft>
              <a:buClr>
                <a:schemeClr val="accent1"/>
              </a:buClr>
              <a:buFont typeface="Wingdings 2" panose="05020102010507070707" pitchFamily="18" charset="2"/>
              <a:buChar char=""/>
              <a:defRPr>
                <a:solidFill>
                  <a:schemeClr val="tx1"/>
                </a:solidFill>
                <a:latin typeface="Candara" panose="020E0502030303020204" pitchFamily="34" charset="0"/>
                <a:ea typeface="Candara" panose="020E0502030303020204" pitchFamily="34" charset="0"/>
                <a:cs typeface="Candara" panose="020E0502030303020204" pitchFamily="34" charset="0"/>
              </a:defRPr>
            </a:lvl7pPr>
            <a:lvl8pPr marL="3429000" indent="-228600" eaLnBrk="0" fontAlgn="base" hangingPunct="0">
              <a:spcBef>
                <a:spcPct val="20000"/>
              </a:spcBef>
              <a:spcAft>
                <a:spcPct val="0"/>
              </a:spcAft>
              <a:buClr>
                <a:schemeClr val="accent1"/>
              </a:buClr>
              <a:buFont typeface="Wingdings 2" panose="05020102010507070707" pitchFamily="18" charset="2"/>
              <a:buChar char=""/>
              <a:defRPr>
                <a:solidFill>
                  <a:schemeClr val="tx1"/>
                </a:solidFill>
                <a:latin typeface="Candara" panose="020E0502030303020204" pitchFamily="34" charset="0"/>
                <a:ea typeface="Candara" panose="020E0502030303020204" pitchFamily="34" charset="0"/>
                <a:cs typeface="Candara" panose="020E0502030303020204" pitchFamily="34" charset="0"/>
              </a:defRPr>
            </a:lvl8pPr>
            <a:lvl9pPr marL="3886200" indent="-228600" eaLnBrk="0" fontAlgn="base" hangingPunct="0">
              <a:spcBef>
                <a:spcPct val="20000"/>
              </a:spcBef>
              <a:spcAft>
                <a:spcPct val="0"/>
              </a:spcAft>
              <a:buClr>
                <a:schemeClr val="accent1"/>
              </a:buClr>
              <a:buFont typeface="Wingdings 2" panose="05020102010507070707" pitchFamily="18" charset="2"/>
              <a:buChar char=""/>
              <a:defRPr>
                <a:solidFill>
                  <a:schemeClr val="tx1"/>
                </a:solidFill>
                <a:latin typeface="Candara" panose="020E0502030303020204" pitchFamily="34" charset="0"/>
                <a:ea typeface="Candara" panose="020E0502030303020204" pitchFamily="34" charset="0"/>
                <a:cs typeface="Candara" panose="020E0502030303020204" pitchFamily="34" charset="0"/>
              </a:defRPr>
            </a:lvl9pPr>
          </a:lstStyle>
          <a:p>
            <a:pPr eaLnBrk="1" hangingPunct="1">
              <a:spcBef>
                <a:spcPct val="0"/>
              </a:spcBef>
              <a:buClrTx/>
              <a:buSzTx/>
              <a:buFontTx/>
              <a:buNone/>
            </a:pPr>
            <a:fld id="{442AE0B9-73AC-474A-8993-733A53C4132D}" type="slidenum">
              <a:rPr lang="en-US" altLang="en-US" sz="1200">
                <a:solidFill>
                  <a:schemeClr val="tx2"/>
                </a:solidFill>
              </a:rPr>
              <a:pPr eaLnBrk="1" hangingPunct="1">
                <a:spcBef>
                  <a:spcPct val="0"/>
                </a:spcBef>
                <a:buClrTx/>
                <a:buSzTx/>
                <a:buFontTx/>
                <a:buNone/>
              </a:pPr>
              <a:t>2</a:t>
            </a:fld>
            <a:endParaRPr lang="en-US" altLang="en-US" sz="1200">
              <a:solidFill>
                <a:schemeClr val="tx2"/>
              </a:solidFill>
            </a:endParaRPr>
          </a:p>
        </p:txBody>
      </p:sp>
      <p:sp>
        <p:nvSpPr>
          <p:cNvPr id="7" name="TextBox 6">
            <a:extLst>
              <a:ext uri="{FF2B5EF4-FFF2-40B4-BE49-F238E27FC236}">
                <a16:creationId xmlns:a16="http://schemas.microsoft.com/office/drawing/2014/main" id="{E3D7EF47-D2F4-883C-73F9-D86ABD712C06}"/>
              </a:ext>
            </a:extLst>
          </p:cNvPr>
          <p:cNvSpPr txBox="1"/>
          <p:nvPr/>
        </p:nvSpPr>
        <p:spPr>
          <a:xfrm>
            <a:off x="1178770" y="1600200"/>
            <a:ext cx="6786460" cy="923330"/>
          </a:xfrm>
          <a:prstGeom prst="rect">
            <a:avLst/>
          </a:prstGeom>
          <a:noFill/>
        </p:spPr>
        <p:txBody>
          <a:bodyPr wrap="square" rtlCol="0">
            <a:spAutoFit/>
          </a:bodyPr>
          <a:lstStyle/>
          <a:p>
            <a:r>
              <a:rPr lang="en-US" dirty="0"/>
              <a:t>A</a:t>
            </a:r>
            <a:r>
              <a:rPr lang="en-US" dirty="0">
                <a:solidFill>
                  <a:srgbClr val="FF0000"/>
                </a:solidFill>
              </a:rPr>
              <a:t>A laywoman is on the left giving offerings of food to monks on the right.</a:t>
            </a:r>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advTm="33215"/>
    </mc:Choice>
    <mc:Fallback xmlns="">
      <p:transition spd="slow" advTm="33215"/>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71502-44DF-C8EC-5000-724428657E44}"/>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44998705-20B3-DC7F-E640-A006A0F30D2A}"/>
              </a:ext>
            </a:extLst>
          </p:cNvPr>
          <p:cNvSpPr>
            <a:spLocks noGrp="1"/>
          </p:cNvSpPr>
          <p:nvPr>
            <p:ph idx="1"/>
          </p:nvPr>
        </p:nvSpPr>
        <p:spPr/>
        <p:txBody>
          <a:bodyPr>
            <a:normAutofit lnSpcReduction="10000"/>
          </a:bodyPr>
          <a:lstStyle/>
          <a:p>
            <a:r>
              <a:rPr lang="en-US" dirty="0"/>
              <a:t>“Buddha” is a generic term meaning “Awakened One.”</a:t>
            </a:r>
          </a:p>
          <a:p>
            <a:r>
              <a:rPr lang="en-US" dirty="0"/>
              <a:t>Buddha was a historical figure—however, what we know about him comes from stories passed down generationally through oral transmission, such as monks chanting from memory.</a:t>
            </a:r>
          </a:p>
          <a:p>
            <a:r>
              <a:rPr lang="en-US" dirty="0"/>
              <a:t>Buddha’s teachings were collected several hundred years after his death.</a:t>
            </a:r>
          </a:p>
        </p:txBody>
      </p:sp>
    </p:spTree>
    <p:extLst>
      <p:ext uri="{BB962C8B-B14F-4D97-AF65-F5344CB8AC3E}">
        <p14:creationId xmlns:p14="http://schemas.microsoft.com/office/powerpoint/2010/main" val="2569379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a:bodyPr>
          <a:lstStyle/>
          <a:p>
            <a:r>
              <a:rPr lang="en-US" sz="3600" dirty="0"/>
              <a:t>The life and legend of the Buddha (1 of 4) </a:t>
            </a:r>
          </a:p>
        </p:txBody>
      </p:sp>
      <p:sp>
        <p:nvSpPr>
          <p:cNvPr id="3" name="Content Placeholder 2"/>
          <p:cNvSpPr>
            <a:spLocks noGrp="1"/>
          </p:cNvSpPr>
          <p:nvPr>
            <p:ph idx="1"/>
          </p:nvPr>
        </p:nvSpPr>
        <p:spPr/>
        <p:txBody>
          <a:bodyPr>
            <a:normAutofit lnSpcReduction="10000"/>
          </a:bodyPr>
          <a:lstStyle/>
          <a:p>
            <a:pPr marL="0" indent="0">
              <a:buNone/>
            </a:pPr>
            <a:r>
              <a:rPr lang="en-US" dirty="0"/>
              <a:t> </a:t>
            </a:r>
            <a:r>
              <a:rPr lang="en-US" b="1" dirty="0"/>
              <a:t>Dates of the Life of the Buddha</a:t>
            </a:r>
          </a:p>
          <a:p>
            <a:r>
              <a:rPr lang="en-US" dirty="0"/>
              <a:t>566-486 BCE (traditional date)</a:t>
            </a:r>
          </a:p>
          <a:p>
            <a:r>
              <a:rPr lang="en-US" dirty="0"/>
              <a:t>c. 480-c. 400 BCE (modern scholars)</a:t>
            </a:r>
          </a:p>
          <a:p>
            <a:pPr marL="0" indent="0">
              <a:buNone/>
            </a:pPr>
            <a:r>
              <a:rPr lang="en-US" b="1" dirty="0"/>
              <a:t>Sources for the Life of the Buddha</a:t>
            </a:r>
          </a:p>
          <a:p>
            <a:r>
              <a:rPr lang="en-US" dirty="0"/>
              <a:t>Biographical fragments in canonical texts</a:t>
            </a:r>
          </a:p>
          <a:p>
            <a:r>
              <a:rPr lang="en-US" dirty="0"/>
              <a:t>‘Biographies’ approximately 400 years after death</a:t>
            </a:r>
          </a:p>
          <a:p>
            <a:r>
              <a:rPr lang="en-US" dirty="0"/>
              <a:t>Late Biographies</a:t>
            </a:r>
          </a:p>
        </p:txBody>
      </p:sp>
    </p:spTree>
    <p:extLst>
      <p:ext uri="{BB962C8B-B14F-4D97-AF65-F5344CB8AC3E}">
        <p14:creationId xmlns:p14="http://schemas.microsoft.com/office/powerpoint/2010/main" val="4036262821"/>
      </p:ext>
    </p:extLst>
  </p:cSld>
  <p:clrMapOvr>
    <a:masterClrMapping/>
  </p:clrMapOvr>
  <mc:AlternateContent xmlns:mc="http://schemas.openxmlformats.org/markup-compatibility/2006" xmlns:p14="http://schemas.microsoft.com/office/powerpoint/2010/main">
    <mc:Choice Requires="p14">
      <p:transition spd="slow" p14:dur="2000" advTm="69578"/>
    </mc:Choice>
    <mc:Fallback xmlns="">
      <p:transition spd="slow" advTm="69578"/>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3D52BA-5B3A-F64A-CFF6-409C0DED19A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73C3FE1-6B60-FFB4-5444-22187A6AD480}"/>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564F4C8A-6D33-71C8-8AB4-A4837190F49A}"/>
              </a:ext>
            </a:extLst>
          </p:cNvPr>
          <p:cNvSpPr>
            <a:spLocks noGrp="1"/>
          </p:cNvSpPr>
          <p:nvPr>
            <p:ph idx="1"/>
          </p:nvPr>
        </p:nvSpPr>
        <p:spPr/>
        <p:txBody>
          <a:bodyPr>
            <a:normAutofit/>
          </a:bodyPr>
          <a:lstStyle/>
          <a:p>
            <a:r>
              <a:rPr lang="en-US" dirty="0"/>
              <a:t>Historical facts about Buddha’s life are sparse. Four centuries after the Buddha’s death, poets wrote biographies about the Buddha venerating him as a legendary hero. </a:t>
            </a:r>
          </a:p>
          <a:p>
            <a:r>
              <a:rPr lang="en-US" dirty="0"/>
              <a:t>An example of this is the </a:t>
            </a:r>
            <a:r>
              <a:rPr lang="en-US" dirty="0" err="1"/>
              <a:t>Buddhacharita</a:t>
            </a:r>
            <a:r>
              <a:rPr lang="en-US" dirty="0"/>
              <a:t> (Acts of the Buddha).</a:t>
            </a:r>
          </a:p>
        </p:txBody>
      </p:sp>
    </p:spTree>
    <p:extLst>
      <p:ext uri="{BB962C8B-B14F-4D97-AF65-F5344CB8AC3E}">
        <p14:creationId xmlns:p14="http://schemas.microsoft.com/office/powerpoint/2010/main" val="28887920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D9C692-E7D4-F93A-45DD-8C1EC2292D2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B628CC7-C3CD-B983-9F46-CD762105B2E5}"/>
              </a:ext>
            </a:extLst>
          </p:cNvPr>
          <p:cNvSpPr>
            <a:spLocks noGrp="1"/>
          </p:cNvSpPr>
          <p:nvPr>
            <p:ph type="title"/>
          </p:nvPr>
        </p:nvSpPr>
        <p:spPr/>
        <p:txBody>
          <a:bodyPr>
            <a:normAutofit fontScale="90000"/>
          </a:bodyPr>
          <a:lstStyle/>
          <a:p>
            <a:r>
              <a:rPr lang="en-US" dirty="0"/>
              <a:t>5.1 The life and legend of the Buddha</a:t>
            </a:r>
          </a:p>
        </p:txBody>
      </p:sp>
      <p:sp>
        <p:nvSpPr>
          <p:cNvPr id="3" name="Content Placeholder 2">
            <a:extLst>
              <a:ext uri="{FF2B5EF4-FFF2-40B4-BE49-F238E27FC236}">
                <a16:creationId xmlns:a16="http://schemas.microsoft.com/office/drawing/2014/main" id="{D4D9851B-074A-454D-CA29-97DCA74C26F2}"/>
              </a:ext>
            </a:extLst>
          </p:cNvPr>
          <p:cNvSpPr>
            <a:spLocks noGrp="1"/>
          </p:cNvSpPr>
          <p:nvPr>
            <p:ph idx="1"/>
          </p:nvPr>
        </p:nvSpPr>
        <p:spPr/>
        <p:txBody>
          <a:bodyPr>
            <a:normAutofit/>
          </a:bodyPr>
          <a:lstStyle/>
          <a:p>
            <a:r>
              <a:rPr lang="en-US" dirty="0"/>
              <a:t>The sacred biographies of the Buddha provide a useful basis for comparison with other sacred biographies, such as the biblical accounts of the lives of Moses and Jesus. </a:t>
            </a:r>
          </a:p>
          <a:p>
            <a:r>
              <a:rPr lang="en-US" dirty="0"/>
              <a:t>Buddhism develops within the context of Hinduism, building on and challenging some of its ideas.</a:t>
            </a:r>
          </a:p>
        </p:txBody>
      </p:sp>
    </p:spTree>
    <p:extLst>
      <p:ext uri="{BB962C8B-B14F-4D97-AF65-F5344CB8AC3E}">
        <p14:creationId xmlns:p14="http://schemas.microsoft.com/office/powerpoint/2010/main" val="1182963147"/>
      </p:ext>
    </p:extLst>
  </p:cSld>
  <p:clrMapOvr>
    <a:masterClrMapping/>
  </p:clrMapOvr>
  <mc:AlternateContent xmlns:mc="http://schemas.openxmlformats.org/markup-compatibility/2006" xmlns:p14="http://schemas.microsoft.com/office/powerpoint/2010/main">
    <mc:Choice Requires="p14">
      <p:transition spd="slow" p14:dur="2000" advTm="10976"/>
    </mc:Choice>
    <mc:Fallback xmlns="">
      <p:transition spd="slow" advTm="10976"/>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65EEFF-94A2-BDB0-D264-25186A2F76D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1B548A2-1195-500F-FC5C-6B27924C60BC}"/>
              </a:ext>
            </a:extLst>
          </p:cNvPr>
          <p:cNvSpPr>
            <a:spLocks noGrp="1"/>
          </p:cNvSpPr>
          <p:nvPr>
            <p:ph type="title"/>
          </p:nvPr>
        </p:nvSpPr>
        <p:spPr/>
        <p:txBody>
          <a:bodyPr>
            <a:normAutofit fontScale="90000"/>
          </a:bodyPr>
          <a:lstStyle/>
          <a:p>
            <a:r>
              <a:rPr lang="en-US" dirty="0"/>
              <a:t>5.1 The life and legend of the Buddha</a:t>
            </a:r>
          </a:p>
        </p:txBody>
      </p:sp>
      <p:sp>
        <p:nvSpPr>
          <p:cNvPr id="3" name="Content Placeholder 2">
            <a:extLst>
              <a:ext uri="{FF2B5EF4-FFF2-40B4-BE49-F238E27FC236}">
                <a16:creationId xmlns:a16="http://schemas.microsoft.com/office/drawing/2014/main" id="{5E6E9A01-8239-DE18-8CC2-C3567FFC2965}"/>
              </a:ext>
            </a:extLst>
          </p:cNvPr>
          <p:cNvSpPr>
            <a:spLocks noGrp="1"/>
          </p:cNvSpPr>
          <p:nvPr>
            <p:ph idx="1"/>
          </p:nvPr>
        </p:nvSpPr>
        <p:spPr/>
        <p:txBody>
          <a:bodyPr>
            <a:normAutofit/>
          </a:bodyPr>
          <a:lstStyle/>
          <a:p>
            <a:r>
              <a:rPr lang="en-US" dirty="0"/>
              <a:t>Unconvinced of the value of his life of ease, Siddhartha encountered the “four sights” that his father tried to hide from him: </a:t>
            </a:r>
          </a:p>
          <a:p>
            <a:pPr marL="514350" indent="-514350">
              <a:buFont typeface="+mj-lt"/>
              <a:buAutoNum type="arabicPeriod"/>
            </a:pPr>
            <a:r>
              <a:rPr lang="en-US" dirty="0"/>
              <a:t>a bent, aged man; </a:t>
            </a:r>
          </a:p>
          <a:p>
            <a:pPr marL="514350" indent="-514350">
              <a:buFont typeface="+mj-lt"/>
              <a:buAutoNum type="arabicPeriod"/>
            </a:pPr>
            <a:r>
              <a:rPr lang="en-US" dirty="0"/>
              <a:t>a sick person; </a:t>
            </a:r>
          </a:p>
          <a:p>
            <a:pPr marL="514350" indent="-514350">
              <a:buFont typeface="+mj-lt"/>
              <a:buAutoNum type="arabicPeriod"/>
            </a:pPr>
            <a:r>
              <a:rPr lang="en-US" dirty="0"/>
              <a:t>a corpse; </a:t>
            </a:r>
          </a:p>
          <a:p>
            <a:pPr marL="514350" indent="-514350">
              <a:buFont typeface="+mj-lt"/>
              <a:buAutoNum type="arabicPeriod"/>
            </a:pPr>
            <a:r>
              <a:rPr lang="en-US" dirty="0"/>
              <a:t>and a monk devoted to the eternal rather than transient pleasure.</a:t>
            </a:r>
          </a:p>
        </p:txBody>
      </p:sp>
    </p:spTree>
    <p:extLst>
      <p:ext uri="{BB962C8B-B14F-4D97-AF65-F5344CB8AC3E}">
        <p14:creationId xmlns:p14="http://schemas.microsoft.com/office/powerpoint/2010/main" val="2448606232"/>
      </p:ext>
    </p:extLst>
  </p:cSld>
  <p:clrMapOvr>
    <a:masterClrMapping/>
  </p:clrMapOvr>
  <mc:AlternateContent xmlns:mc="http://schemas.openxmlformats.org/markup-compatibility/2006" xmlns:p14="http://schemas.microsoft.com/office/powerpoint/2010/main">
    <mc:Choice Requires="p14">
      <p:transition spd="slow" p14:dur="2000" advTm="10976"/>
    </mc:Choice>
    <mc:Fallback xmlns="">
      <p:transition spd="slow" advTm="10976"/>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CE0CCD-69E5-4978-0CFE-4F5D6858F83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F19B90E-6C44-2D7C-8793-382DB3378E6A}"/>
              </a:ext>
            </a:extLst>
          </p:cNvPr>
          <p:cNvSpPr>
            <a:spLocks noGrp="1"/>
          </p:cNvSpPr>
          <p:nvPr>
            <p:ph type="title"/>
          </p:nvPr>
        </p:nvSpPr>
        <p:spPr/>
        <p:txBody>
          <a:bodyPr>
            <a:normAutofit fontScale="90000"/>
          </a:bodyPr>
          <a:lstStyle/>
          <a:p>
            <a:r>
              <a:rPr lang="en-US" dirty="0"/>
              <a:t>5.1 The life and legend of the Buddha</a:t>
            </a:r>
          </a:p>
        </p:txBody>
      </p:sp>
      <p:sp>
        <p:nvSpPr>
          <p:cNvPr id="3" name="Content Placeholder 2">
            <a:extLst>
              <a:ext uri="{FF2B5EF4-FFF2-40B4-BE49-F238E27FC236}">
                <a16:creationId xmlns:a16="http://schemas.microsoft.com/office/drawing/2014/main" id="{6FC6F81F-C201-C5B8-DE4A-B1CC8DF9C807}"/>
              </a:ext>
            </a:extLst>
          </p:cNvPr>
          <p:cNvSpPr>
            <a:spLocks noGrp="1"/>
          </p:cNvSpPr>
          <p:nvPr>
            <p:ph idx="1"/>
          </p:nvPr>
        </p:nvSpPr>
        <p:spPr/>
        <p:txBody>
          <a:bodyPr>
            <a:normAutofit fontScale="92500" lnSpcReduction="20000"/>
          </a:bodyPr>
          <a:lstStyle/>
          <a:p>
            <a:r>
              <a:rPr lang="en-US" dirty="0"/>
              <a:t>Siddhartha Gautama (means “wish-fulfiller”) was born in the garden of Lumbini near </a:t>
            </a:r>
            <a:r>
              <a:rPr lang="en-US" dirty="0" err="1"/>
              <a:t>Kapilavastu</a:t>
            </a:r>
            <a:r>
              <a:rPr lang="en-US" dirty="0"/>
              <a:t>, near what is now the border between India and Nepal, and lived for more than 80 years during the fifth century BCE, though his life may have extended either into the late sixth or early fourth century.</a:t>
            </a:r>
          </a:p>
          <a:p>
            <a:r>
              <a:rPr lang="en-US" dirty="0"/>
              <a:t>Siddhartha’s birth story is embellished as a conception without human intercourse, in which a white elephant carrying a lotus flower entered his mother’s womb during a dream.</a:t>
            </a:r>
          </a:p>
        </p:txBody>
      </p:sp>
    </p:spTree>
    <p:extLst>
      <p:ext uri="{BB962C8B-B14F-4D97-AF65-F5344CB8AC3E}">
        <p14:creationId xmlns:p14="http://schemas.microsoft.com/office/powerpoint/2010/main" val="1700598010"/>
      </p:ext>
    </p:extLst>
  </p:cSld>
  <p:clrMapOvr>
    <a:masterClrMapping/>
  </p:clrMapOvr>
  <mc:AlternateContent xmlns:mc="http://schemas.openxmlformats.org/markup-compatibility/2006" xmlns:p14="http://schemas.microsoft.com/office/powerpoint/2010/main">
    <mc:Choice Requires="p14">
      <p:transition spd="slow" p14:dur="2000" advTm="10976"/>
    </mc:Choice>
    <mc:Fallback xmlns="">
      <p:transition spd="slow" advTm="10976"/>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EF4B87-162F-7C45-A7BB-9BEE26EF745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E21A730-D3D3-BF59-CAFD-53B8EE87572F}"/>
              </a:ext>
            </a:extLst>
          </p:cNvPr>
          <p:cNvSpPr>
            <a:spLocks noGrp="1"/>
          </p:cNvSpPr>
          <p:nvPr>
            <p:ph type="title"/>
          </p:nvPr>
        </p:nvSpPr>
        <p:spPr/>
        <p:txBody>
          <a:bodyPr>
            <a:normAutofit fontScale="90000"/>
          </a:bodyPr>
          <a:lstStyle/>
          <a:p>
            <a:r>
              <a:rPr lang="en-US" dirty="0"/>
              <a:t>5.1 The life and legend of the Buddha</a:t>
            </a:r>
          </a:p>
        </p:txBody>
      </p:sp>
      <p:sp>
        <p:nvSpPr>
          <p:cNvPr id="3" name="Content Placeholder 2">
            <a:extLst>
              <a:ext uri="{FF2B5EF4-FFF2-40B4-BE49-F238E27FC236}">
                <a16:creationId xmlns:a16="http://schemas.microsoft.com/office/drawing/2014/main" id="{712A6637-3A74-9FC1-8F07-D3861E93CC12}"/>
              </a:ext>
            </a:extLst>
          </p:cNvPr>
          <p:cNvSpPr>
            <a:spLocks noGrp="1"/>
          </p:cNvSpPr>
          <p:nvPr>
            <p:ph idx="1"/>
          </p:nvPr>
        </p:nvSpPr>
        <p:spPr/>
        <p:txBody>
          <a:bodyPr>
            <a:normAutofit/>
          </a:bodyPr>
          <a:lstStyle/>
          <a:p>
            <a:r>
              <a:rPr lang="en-US" dirty="0"/>
              <a:t>Siddhartha’s father was a wealthy landowner serving as a chief of the </a:t>
            </a:r>
            <a:r>
              <a:rPr lang="en-US" dirty="0" err="1"/>
              <a:t>Shakyas</a:t>
            </a:r>
            <a:r>
              <a:rPr lang="en-US" dirty="0"/>
              <a:t> who lived in the foothills of the Himalayas. He tried to protect his son from the troubles of the world.</a:t>
            </a:r>
          </a:p>
          <a:p>
            <a:r>
              <a:rPr lang="en-US" dirty="0"/>
              <a:t>Siddhartha married Yashodhara, and they had a son named Rahula (means “fetter”).</a:t>
            </a:r>
          </a:p>
        </p:txBody>
      </p:sp>
    </p:spTree>
    <p:extLst>
      <p:ext uri="{BB962C8B-B14F-4D97-AF65-F5344CB8AC3E}">
        <p14:creationId xmlns:p14="http://schemas.microsoft.com/office/powerpoint/2010/main" val="4153262169"/>
      </p:ext>
    </p:extLst>
  </p:cSld>
  <p:clrMapOvr>
    <a:masterClrMapping/>
  </p:clrMapOvr>
  <mc:AlternateContent xmlns:mc="http://schemas.openxmlformats.org/markup-compatibility/2006" xmlns:p14="http://schemas.microsoft.com/office/powerpoint/2010/main">
    <mc:Choice Requires="p14">
      <p:transition spd="slow" p14:dur="2000" advTm="10976"/>
    </mc:Choice>
    <mc:Fallback xmlns="">
      <p:transition spd="slow" advTm="10976"/>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FE6983-FE3E-7E0C-2918-E6FE42D2E45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51B6D21-F761-5F47-EB47-9C00E15B641A}"/>
              </a:ext>
            </a:extLst>
          </p:cNvPr>
          <p:cNvSpPr>
            <a:spLocks noGrp="1"/>
          </p:cNvSpPr>
          <p:nvPr>
            <p:ph type="title"/>
          </p:nvPr>
        </p:nvSpPr>
        <p:spPr/>
        <p:txBody>
          <a:bodyPr>
            <a:normAutofit fontScale="90000"/>
          </a:bodyPr>
          <a:lstStyle/>
          <a:p>
            <a:r>
              <a:rPr lang="en-US" dirty="0"/>
              <a:t>5.1 The life and legend of the Buddha</a:t>
            </a:r>
          </a:p>
        </p:txBody>
      </p:sp>
      <p:sp>
        <p:nvSpPr>
          <p:cNvPr id="3" name="Content Placeholder 2">
            <a:extLst>
              <a:ext uri="{FF2B5EF4-FFF2-40B4-BE49-F238E27FC236}">
                <a16:creationId xmlns:a16="http://schemas.microsoft.com/office/drawing/2014/main" id="{B3AF8D8F-277D-3BAF-052F-86A25DE77571}"/>
              </a:ext>
            </a:extLst>
          </p:cNvPr>
          <p:cNvSpPr>
            <a:spLocks noGrp="1"/>
          </p:cNvSpPr>
          <p:nvPr>
            <p:ph idx="1"/>
          </p:nvPr>
        </p:nvSpPr>
        <p:spPr/>
        <p:txBody>
          <a:bodyPr>
            <a:normAutofit fontScale="85000" lnSpcReduction="10000"/>
          </a:bodyPr>
          <a:lstStyle/>
          <a:p>
            <a:r>
              <a:rPr lang="en-US" dirty="0"/>
              <a:t>Dismayed with the impermanence of life and interested in a life of renunciation, at age 29 he renounced his wealth and left his wife and newborn son for a wandering life in pursuit of finding the way to total liberation from suffering.</a:t>
            </a:r>
          </a:p>
          <a:p>
            <a:r>
              <a:rPr lang="en-US" dirty="0"/>
              <a:t>Various traditions report the story of Siddhartha’s travels. He studied with Hindu yogis and tried pushing his body to the limits of asceticism, fasting until he came close to death. After six years, Siddhartha did not find the answers to his questions about the nature of human existence in these extreme lifestyles.</a:t>
            </a:r>
          </a:p>
        </p:txBody>
      </p:sp>
    </p:spTree>
    <p:extLst>
      <p:ext uri="{BB962C8B-B14F-4D97-AF65-F5344CB8AC3E}">
        <p14:creationId xmlns:p14="http://schemas.microsoft.com/office/powerpoint/2010/main" val="3213545571"/>
      </p:ext>
    </p:extLst>
  </p:cSld>
  <p:clrMapOvr>
    <a:masterClrMapping/>
  </p:clrMapOvr>
  <mc:AlternateContent xmlns:mc="http://schemas.openxmlformats.org/markup-compatibility/2006" xmlns:p14="http://schemas.microsoft.com/office/powerpoint/2010/main">
    <mc:Choice Requires="p14">
      <p:transition spd="slow" p14:dur="2000" advTm="10976"/>
    </mc:Choice>
    <mc:Fallback xmlns="">
      <p:transition spd="slow" advTm="10976"/>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55632B-4A10-E72A-826A-7C1AB1ECDFD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554808F-2916-169E-5D1E-81D81629DBF6}"/>
              </a:ext>
            </a:extLst>
          </p:cNvPr>
          <p:cNvSpPr>
            <a:spLocks noGrp="1"/>
          </p:cNvSpPr>
          <p:nvPr>
            <p:ph type="title"/>
          </p:nvPr>
        </p:nvSpPr>
        <p:spPr/>
        <p:txBody>
          <a:bodyPr>
            <a:normAutofit fontScale="90000"/>
          </a:bodyPr>
          <a:lstStyle/>
          <a:p>
            <a:r>
              <a:rPr lang="en-US" dirty="0"/>
              <a:t>5.1 The life and legend of the Buddha</a:t>
            </a:r>
          </a:p>
        </p:txBody>
      </p:sp>
      <p:sp>
        <p:nvSpPr>
          <p:cNvPr id="3" name="Content Placeholder 2">
            <a:extLst>
              <a:ext uri="{FF2B5EF4-FFF2-40B4-BE49-F238E27FC236}">
                <a16:creationId xmlns:a16="http://schemas.microsoft.com/office/drawing/2014/main" id="{3645E47B-89AF-F9A6-AC53-1C010437E429}"/>
              </a:ext>
            </a:extLst>
          </p:cNvPr>
          <p:cNvSpPr>
            <a:spLocks noGrp="1"/>
          </p:cNvSpPr>
          <p:nvPr>
            <p:ph idx="1"/>
          </p:nvPr>
        </p:nvSpPr>
        <p:spPr/>
        <p:txBody>
          <a:bodyPr>
            <a:normAutofit fontScale="85000" lnSpcReduction="10000"/>
          </a:bodyPr>
          <a:lstStyle/>
          <a:p>
            <a:r>
              <a:rPr lang="en-US" dirty="0"/>
              <a:t>Eventually, Siddhartha advocated the </a:t>
            </a:r>
            <a:r>
              <a:rPr lang="en-US" b="1" dirty="0"/>
              <a:t>Middle Way </a:t>
            </a:r>
            <a:r>
              <a:rPr lang="en-US" dirty="0"/>
              <a:t>of neither self-indulgence nor self-denial.</a:t>
            </a:r>
          </a:p>
          <a:p>
            <a:r>
              <a:rPr lang="en-US" dirty="0"/>
              <a:t>In the sixth lunar month, under the full moon, Siddhartha sat in deep meditation beneath a tree in a village now called Bodh Gaya and experienced supreme awakening. </a:t>
            </a:r>
          </a:p>
          <a:p>
            <a:r>
              <a:rPr lang="en-US" dirty="0"/>
              <a:t>After passing through four states of serene contemplation, he recalled all of his previous lives and then had a realization of the wheel of repeated death and rebirth. Finally realizing the cause of suffering and the means of ending it, he experienced enlightenment.</a:t>
            </a:r>
          </a:p>
        </p:txBody>
      </p:sp>
    </p:spTree>
    <p:extLst>
      <p:ext uri="{BB962C8B-B14F-4D97-AF65-F5344CB8AC3E}">
        <p14:creationId xmlns:p14="http://schemas.microsoft.com/office/powerpoint/2010/main" val="2388947900"/>
      </p:ext>
    </p:extLst>
  </p:cSld>
  <p:clrMapOvr>
    <a:masterClrMapping/>
  </p:clrMapOvr>
  <mc:AlternateContent xmlns:mc="http://schemas.openxmlformats.org/markup-compatibility/2006" xmlns:p14="http://schemas.microsoft.com/office/powerpoint/2010/main">
    <mc:Choice Requires="p14">
      <p:transition spd="slow" p14:dur="2000" advTm="10976"/>
    </mc:Choice>
    <mc:Fallback xmlns="">
      <p:transition spd="slow" advTm="10976"/>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A6A277-8EAC-679C-FACD-2B7E83658F6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30AC7AA-F999-0C8E-D0D3-0511A0C6EB77}"/>
              </a:ext>
            </a:extLst>
          </p:cNvPr>
          <p:cNvSpPr>
            <a:spLocks noGrp="1"/>
          </p:cNvSpPr>
          <p:nvPr>
            <p:ph type="title"/>
          </p:nvPr>
        </p:nvSpPr>
        <p:spPr/>
        <p:txBody>
          <a:bodyPr>
            <a:normAutofit fontScale="90000"/>
          </a:bodyPr>
          <a:lstStyle/>
          <a:p>
            <a:r>
              <a:rPr lang="en-US" dirty="0"/>
              <a:t>5.1 The life and legend of the Buddha</a:t>
            </a:r>
          </a:p>
        </p:txBody>
      </p:sp>
      <p:sp>
        <p:nvSpPr>
          <p:cNvPr id="3" name="Content Placeholder 2">
            <a:extLst>
              <a:ext uri="{FF2B5EF4-FFF2-40B4-BE49-F238E27FC236}">
                <a16:creationId xmlns:a16="http://schemas.microsoft.com/office/drawing/2014/main" id="{0D7C861D-F9A0-D4C2-D78E-858E9A4BBBCC}"/>
              </a:ext>
            </a:extLst>
          </p:cNvPr>
          <p:cNvSpPr>
            <a:spLocks noGrp="1"/>
          </p:cNvSpPr>
          <p:nvPr>
            <p:ph idx="1"/>
          </p:nvPr>
        </p:nvSpPr>
        <p:spPr/>
        <p:txBody>
          <a:bodyPr>
            <a:normAutofit lnSpcReduction="10000"/>
          </a:bodyPr>
          <a:lstStyle/>
          <a:p>
            <a:r>
              <a:rPr lang="en-US" dirty="0"/>
              <a:t>After this enlightenment, Siddhartha was tempted by the evil personified in the form of Mara to keep these insights to himself, and Siddhartha himself feared that nobody else could possibly understand what he now knew.</a:t>
            </a:r>
          </a:p>
          <a:p>
            <a:r>
              <a:rPr lang="en-US" dirty="0"/>
              <a:t>After this awakening, Siddhartha became the Buddha, </a:t>
            </a:r>
            <a:r>
              <a:rPr lang="en-US" i="1" dirty="0"/>
              <a:t>the one who woke up</a:t>
            </a:r>
            <a:r>
              <a:rPr lang="en-US" dirty="0"/>
              <a:t>. He is also known as Shakyamuni Buddha, or “sage of the Shakya clan.”</a:t>
            </a:r>
          </a:p>
        </p:txBody>
      </p:sp>
    </p:spTree>
    <p:extLst>
      <p:ext uri="{BB962C8B-B14F-4D97-AF65-F5344CB8AC3E}">
        <p14:creationId xmlns:p14="http://schemas.microsoft.com/office/powerpoint/2010/main" val="676815841"/>
      </p:ext>
    </p:extLst>
  </p:cSld>
  <p:clrMapOvr>
    <a:masterClrMapping/>
  </p:clrMapOvr>
  <mc:AlternateContent xmlns:mc="http://schemas.openxmlformats.org/markup-compatibility/2006" xmlns:p14="http://schemas.microsoft.com/office/powerpoint/2010/main">
    <mc:Choice Requires="p14">
      <p:transition spd="slow" p14:dur="2000" advTm="10976"/>
    </mc:Choice>
    <mc:Fallback xmlns="">
      <p:transition spd="slow" advTm="10976"/>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0FC4EE-D30D-CAE4-09F2-5C59588E4D7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C32AA53-4FB4-7893-65A9-68162DB3C27B}"/>
              </a:ext>
            </a:extLst>
          </p:cNvPr>
          <p:cNvSpPr>
            <a:spLocks noGrp="1"/>
          </p:cNvSpPr>
          <p:nvPr>
            <p:ph type="title"/>
          </p:nvPr>
        </p:nvSpPr>
        <p:spPr/>
        <p:txBody>
          <a:bodyPr>
            <a:normAutofit/>
          </a:bodyPr>
          <a:lstStyle/>
          <a:p>
            <a:r>
              <a:rPr lang="en-US" altLang="en-US" dirty="0"/>
              <a:t>1. All Buddhists meditate.</a:t>
            </a:r>
          </a:p>
        </p:txBody>
      </p:sp>
      <p:sp>
        <p:nvSpPr>
          <p:cNvPr id="4099" name="Content Placeholder 2">
            <a:extLst>
              <a:ext uri="{FF2B5EF4-FFF2-40B4-BE49-F238E27FC236}">
                <a16:creationId xmlns:a16="http://schemas.microsoft.com/office/drawing/2014/main" id="{CB031C41-97D6-D830-080B-F0A1359C7161}"/>
              </a:ext>
            </a:extLst>
          </p:cNvPr>
          <p:cNvSpPr>
            <a:spLocks noGrp="1"/>
          </p:cNvSpPr>
          <p:nvPr>
            <p:ph idx="1"/>
          </p:nvPr>
        </p:nvSpPr>
        <p:spPr/>
        <p:txBody>
          <a:bodyPr>
            <a:normAutofit/>
          </a:bodyPr>
          <a:lstStyle/>
          <a:p>
            <a:r>
              <a:rPr lang="en-US" altLang="en-US" dirty="0"/>
              <a:t>Meditation is often identiﬁed as the central practice of Buddhism. However, the majority of Buddhists throughout history have not meditated. Meditation has traditionally been considered a monastic practice, and even then as a specialty only of certain monks. It is only since the 20th century that the practice of meditation has begun to be widely practiced by laypeople.</a:t>
            </a:r>
          </a:p>
          <a:p>
            <a:endParaRPr lang="en-US" altLang="en-US" dirty="0"/>
          </a:p>
        </p:txBody>
      </p:sp>
      <p:sp>
        <p:nvSpPr>
          <p:cNvPr id="4100" name="Slide Number Placeholder 3">
            <a:extLst>
              <a:ext uri="{FF2B5EF4-FFF2-40B4-BE49-F238E27FC236}">
                <a16:creationId xmlns:a16="http://schemas.microsoft.com/office/drawing/2014/main" id="{E072C0D3-4A92-D1FD-4AA8-003DA678A56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accent1"/>
              </a:buClr>
              <a:buSzPct val="80000"/>
              <a:buFont typeface="Wingdings 2" panose="05020102010507070707" pitchFamily="18" charset="2"/>
              <a:buChar char=""/>
              <a:defRPr sz="2800">
                <a:solidFill>
                  <a:schemeClr val="tx1"/>
                </a:solidFill>
                <a:latin typeface="Candara" panose="020E0502030303020204" pitchFamily="34" charset="0"/>
                <a:ea typeface="Candara" panose="020E0502030303020204" pitchFamily="34" charset="0"/>
                <a:cs typeface="Candara" panose="020E0502030303020204" pitchFamily="34" charset="0"/>
              </a:defRPr>
            </a:lvl1pPr>
            <a:lvl2pPr marL="742950" indent="-285750" eaLnBrk="0" hangingPunct="0">
              <a:spcBef>
                <a:spcPct val="20000"/>
              </a:spcBef>
              <a:buClr>
                <a:schemeClr val="tx2"/>
              </a:buClr>
              <a:buFont typeface="Wingdings 2" panose="05020102010507070707" pitchFamily="18" charset="2"/>
              <a:buChar char=""/>
              <a:defRPr sz="2200">
                <a:solidFill>
                  <a:schemeClr val="tx1"/>
                </a:solidFill>
                <a:latin typeface="Candara" panose="020E0502030303020204" pitchFamily="34" charset="0"/>
                <a:ea typeface="Candara" panose="020E0502030303020204" pitchFamily="34" charset="0"/>
                <a:cs typeface="Candara" panose="020E0502030303020204" pitchFamily="34" charset="0"/>
              </a:defRPr>
            </a:lvl2pPr>
            <a:lvl3pPr marL="1143000" indent="-228600" eaLnBrk="0" hangingPunct="0">
              <a:spcBef>
                <a:spcPct val="20000"/>
              </a:spcBef>
              <a:buClr>
                <a:schemeClr val="accent1"/>
              </a:buClr>
              <a:buFont typeface="Wingdings 2" panose="05020102010507070707" pitchFamily="18" charset="2"/>
              <a:buChar char=""/>
              <a:defRPr sz="2000">
                <a:solidFill>
                  <a:schemeClr val="tx1"/>
                </a:solidFill>
                <a:latin typeface="Candara" panose="020E0502030303020204" pitchFamily="34" charset="0"/>
                <a:ea typeface="Candara" panose="020E0502030303020204" pitchFamily="34" charset="0"/>
                <a:cs typeface="Candara" panose="020E0502030303020204" pitchFamily="34" charset="0"/>
              </a:defRPr>
            </a:lvl3pPr>
            <a:lvl4pPr marL="1600200" indent="-228600" eaLnBrk="0" hangingPunct="0">
              <a:spcBef>
                <a:spcPct val="20000"/>
              </a:spcBef>
              <a:buClr>
                <a:schemeClr val="tx2"/>
              </a:buClr>
              <a:buFont typeface="Wingdings 2" panose="05020102010507070707" pitchFamily="18" charset="2"/>
              <a:buChar char=""/>
              <a:defRPr>
                <a:solidFill>
                  <a:schemeClr val="tx1"/>
                </a:solidFill>
                <a:latin typeface="Candara" panose="020E0502030303020204" pitchFamily="34" charset="0"/>
                <a:ea typeface="Candara" panose="020E0502030303020204" pitchFamily="34" charset="0"/>
                <a:cs typeface="Candara" panose="020E0502030303020204" pitchFamily="34" charset="0"/>
              </a:defRPr>
            </a:lvl4pPr>
            <a:lvl5pPr marL="2057400" indent="-228600" eaLnBrk="0" hangingPunct="0">
              <a:spcBef>
                <a:spcPct val="20000"/>
              </a:spcBef>
              <a:buClr>
                <a:schemeClr val="accent1"/>
              </a:buClr>
              <a:buFont typeface="Wingdings 2" panose="05020102010507070707" pitchFamily="18" charset="2"/>
              <a:buChar char=""/>
              <a:defRPr>
                <a:solidFill>
                  <a:schemeClr val="tx1"/>
                </a:solidFill>
                <a:latin typeface="Candara" panose="020E0502030303020204" pitchFamily="34" charset="0"/>
                <a:ea typeface="Candara" panose="020E0502030303020204" pitchFamily="34" charset="0"/>
                <a:cs typeface="Candara" panose="020E0502030303020204" pitchFamily="34" charset="0"/>
              </a:defRPr>
            </a:lvl5pPr>
            <a:lvl6pPr marL="2514600" indent="-228600" eaLnBrk="0" fontAlgn="base" hangingPunct="0">
              <a:spcBef>
                <a:spcPct val="20000"/>
              </a:spcBef>
              <a:spcAft>
                <a:spcPct val="0"/>
              </a:spcAft>
              <a:buClr>
                <a:schemeClr val="accent1"/>
              </a:buClr>
              <a:buFont typeface="Wingdings 2" panose="05020102010507070707" pitchFamily="18" charset="2"/>
              <a:buChar char=""/>
              <a:defRPr>
                <a:solidFill>
                  <a:schemeClr val="tx1"/>
                </a:solidFill>
                <a:latin typeface="Candara" panose="020E0502030303020204" pitchFamily="34" charset="0"/>
                <a:ea typeface="Candara" panose="020E0502030303020204" pitchFamily="34" charset="0"/>
                <a:cs typeface="Candara" panose="020E0502030303020204" pitchFamily="34" charset="0"/>
              </a:defRPr>
            </a:lvl6pPr>
            <a:lvl7pPr marL="2971800" indent="-228600" eaLnBrk="0" fontAlgn="base" hangingPunct="0">
              <a:spcBef>
                <a:spcPct val="20000"/>
              </a:spcBef>
              <a:spcAft>
                <a:spcPct val="0"/>
              </a:spcAft>
              <a:buClr>
                <a:schemeClr val="accent1"/>
              </a:buClr>
              <a:buFont typeface="Wingdings 2" panose="05020102010507070707" pitchFamily="18" charset="2"/>
              <a:buChar char=""/>
              <a:defRPr>
                <a:solidFill>
                  <a:schemeClr val="tx1"/>
                </a:solidFill>
                <a:latin typeface="Candara" panose="020E0502030303020204" pitchFamily="34" charset="0"/>
                <a:ea typeface="Candara" panose="020E0502030303020204" pitchFamily="34" charset="0"/>
                <a:cs typeface="Candara" panose="020E0502030303020204" pitchFamily="34" charset="0"/>
              </a:defRPr>
            </a:lvl7pPr>
            <a:lvl8pPr marL="3429000" indent="-228600" eaLnBrk="0" fontAlgn="base" hangingPunct="0">
              <a:spcBef>
                <a:spcPct val="20000"/>
              </a:spcBef>
              <a:spcAft>
                <a:spcPct val="0"/>
              </a:spcAft>
              <a:buClr>
                <a:schemeClr val="accent1"/>
              </a:buClr>
              <a:buFont typeface="Wingdings 2" panose="05020102010507070707" pitchFamily="18" charset="2"/>
              <a:buChar char=""/>
              <a:defRPr>
                <a:solidFill>
                  <a:schemeClr val="tx1"/>
                </a:solidFill>
                <a:latin typeface="Candara" panose="020E0502030303020204" pitchFamily="34" charset="0"/>
                <a:ea typeface="Candara" panose="020E0502030303020204" pitchFamily="34" charset="0"/>
                <a:cs typeface="Candara" panose="020E0502030303020204" pitchFamily="34" charset="0"/>
              </a:defRPr>
            </a:lvl8pPr>
            <a:lvl9pPr marL="3886200" indent="-228600" eaLnBrk="0" fontAlgn="base" hangingPunct="0">
              <a:spcBef>
                <a:spcPct val="20000"/>
              </a:spcBef>
              <a:spcAft>
                <a:spcPct val="0"/>
              </a:spcAft>
              <a:buClr>
                <a:schemeClr val="accent1"/>
              </a:buClr>
              <a:buFont typeface="Wingdings 2" panose="05020102010507070707" pitchFamily="18" charset="2"/>
              <a:buChar char=""/>
              <a:defRPr>
                <a:solidFill>
                  <a:schemeClr val="tx1"/>
                </a:solidFill>
                <a:latin typeface="Candara" panose="020E0502030303020204" pitchFamily="34" charset="0"/>
                <a:ea typeface="Candara" panose="020E0502030303020204" pitchFamily="34" charset="0"/>
                <a:cs typeface="Candara" panose="020E0502030303020204" pitchFamily="34" charset="0"/>
              </a:defRPr>
            </a:lvl9pPr>
          </a:lstStyle>
          <a:p>
            <a:pPr eaLnBrk="1" hangingPunct="1">
              <a:spcBef>
                <a:spcPct val="0"/>
              </a:spcBef>
              <a:buClrTx/>
              <a:buSzTx/>
              <a:buFontTx/>
              <a:buNone/>
            </a:pPr>
            <a:fld id="{442AE0B9-73AC-474A-8993-733A53C4132D}" type="slidenum">
              <a:rPr lang="en-US" altLang="en-US" sz="1200">
                <a:solidFill>
                  <a:schemeClr val="tx2"/>
                </a:solidFill>
              </a:rPr>
              <a:pPr eaLnBrk="1" hangingPunct="1">
                <a:spcBef>
                  <a:spcPct val="0"/>
                </a:spcBef>
                <a:buClrTx/>
                <a:buSzTx/>
                <a:buFontTx/>
                <a:buNone/>
              </a:pPr>
              <a:t>3</a:t>
            </a:fld>
            <a:endParaRPr lang="en-US" altLang="en-US" sz="1200">
              <a:solidFill>
                <a:schemeClr val="tx2"/>
              </a:solidFill>
            </a:endParaRPr>
          </a:p>
        </p:txBody>
      </p:sp>
    </p:spTree>
    <p:extLst>
      <p:ext uri="{BB962C8B-B14F-4D97-AF65-F5344CB8AC3E}">
        <p14:creationId xmlns:p14="http://schemas.microsoft.com/office/powerpoint/2010/main" val="4110814781"/>
      </p:ext>
    </p:extLst>
  </p:cSld>
  <p:clrMapOvr>
    <a:masterClrMapping/>
  </p:clrMapOvr>
  <mc:AlternateContent xmlns:mc="http://schemas.openxmlformats.org/markup-compatibility/2006" xmlns:p14="http://schemas.microsoft.com/office/powerpoint/2010/main">
    <mc:Choice Requires="p14">
      <p:transition spd="slow" p14:dur="2000" advTm="33215"/>
    </mc:Choice>
    <mc:Fallback xmlns="">
      <p:transition spd="slow" advTm="33215"/>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FAFD9B-9E99-7232-CDED-19DC1D06506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1AA2B17-5D50-84E9-EE02-9087F00EAC7D}"/>
              </a:ext>
            </a:extLst>
          </p:cNvPr>
          <p:cNvSpPr>
            <a:spLocks noGrp="1"/>
          </p:cNvSpPr>
          <p:nvPr>
            <p:ph type="title"/>
          </p:nvPr>
        </p:nvSpPr>
        <p:spPr/>
        <p:txBody>
          <a:bodyPr>
            <a:normAutofit fontScale="90000"/>
          </a:bodyPr>
          <a:lstStyle/>
          <a:p>
            <a:r>
              <a:rPr lang="en-US" dirty="0"/>
              <a:t>5.1 The life and legend of the Buddha</a:t>
            </a:r>
          </a:p>
        </p:txBody>
      </p:sp>
      <p:sp>
        <p:nvSpPr>
          <p:cNvPr id="3" name="Content Placeholder 2">
            <a:extLst>
              <a:ext uri="{FF2B5EF4-FFF2-40B4-BE49-F238E27FC236}">
                <a16:creationId xmlns:a16="http://schemas.microsoft.com/office/drawing/2014/main" id="{7F85D4DC-3D7B-A6C4-B1EB-2E0822806699}"/>
              </a:ext>
            </a:extLst>
          </p:cNvPr>
          <p:cNvSpPr>
            <a:spLocks noGrp="1"/>
          </p:cNvSpPr>
          <p:nvPr>
            <p:ph idx="1"/>
          </p:nvPr>
        </p:nvSpPr>
        <p:spPr/>
        <p:txBody>
          <a:bodyPr>
            <a:normAutofit lnSpcReduction="10000"/>
          </a:bodyPr>
          <a:lstStyle/>
          <a:p>
            <a:r>
              <a:rPr lang="en-US" dirty="0"/>
              <a:t>The Buddha spent the next forty-five years traveling and teaching throughout India. </a:t>
            </a:r>
          </a:p>
          <a:p>
            <a:r>
              <a:rPr lang="en-US" dirty="0"/>
              <a:t>His teaching or Dharma (Pali: dhamma) included the Four Noble Truths, the Noble Eightfold Path, the Three Marks of Existence, and other guidelines for achieving liberation from suffering. </a:t>
            </a:r>
          </a:p>
          <a:p>
            <a:r>
              <a:rPr lang="en-US" dirty="0"/>
              <a:t>He gave his teaching to people of all sects and social classes.</a:t>
            </a:r>
          </a:p>
        </p:txBody>
      </p:sp>
    </p:spTree>
    <p:extLst>
      <p:ext uri="{BB962C8B-B14F-4D97-AF65-F5344CB8AC3E}">
        <p14:creationId xmlns:p14="http://schemas.microsoft.com/office/powerpoint/2010/main" val="3325567540"/>
      </p:ext>
    </p:extLst>
  </p:cSld>
  <p:clrMapOvr>
    <a:masterClrMapping/>
  </p:clrMapOvr>
  <mc:AlternateContent xmlns:mc="http://schemas.openxmlformats.org/markup-compatibility/2006" xmlns:p14="http://schemas.microsoft.com/office/powerpoint/2010/main">
    <mc:Choice Requires="p14">
      <p:transition spd="slow" p14:dur="2000" advTm="10976"/>
    </mc:Choice>
    <mc:Fallback xmlns="">
      <p:transition spd="slow" advTm="10976"/>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301694-B788-29DD-9FF1-69A30B8BEE6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0374C61-9308-0769-4E29-899204EB0353}"/>
              </a:ext>
            </a:extLst>
          </p:cNvPr>
          <p:cNvSpPr>
            <a:spLocks noGrp="1"/>
          </p:cNvSpPr>
          <p:nvPr>
            <p:ph type="title"/>
          </p:nvPr>
        </p:nvSpPr>
        <p:spPr/>
        <p:txBody>
          <a:bodyPr>
            <a:normAutofit fontScale="90000"/>
          </a:bodyPr>
          <a:lstStyle/>
          <a:p>
            <a:r>
              <a:rPr lang="en-US" dirty="0"/>
              <a:t>5.1 The life and legend of the Buddha</a:t>
            </a:r>
          </a:p>
        </p:txBody>
      </p:sp>
      <p:sp>
        <p:nvSpPr>
          <p:cNvPr id="3" name="Content Placeholder 2">
            <a:extLst>
              <a:ext uri="{FF2B5EF4-FFF2-40B4-BE49-F238E27FC236}">
                <a16:creationId xmlns:a16="http://schemas.microsoft.com/office/drawing/2014/main" id="{892AB2BD-746C-380E-05D4-862CD8AD0164}"/>
              </a:ext>
            </a:extLst>
          </p:cNvPr>
          <p:cNvSpPr>
            <a:spLocks noGrp="1"/>
          </p:cNvSpPr>
          <p:nvPr>
            <p:ph idx="1"/>
          </p:nvPr>
        </p:nvSpPr>
        <p:spPr/>
        <p:txBody>
          <a:bodyPr>
            <a:normAutofit fontScale="92500" lnSpcReduction="10000"/>
          </a:bodyPr>
          <a:lstStyle/>
          <a:p>
            <a:r>
              <a:rPr lang="en-US" dirty="0"/>
              <a:t>Some followers became </a:t>
            </a:r>
            <a:r>
              <a:rPr lang="en-US" b="1" dirty="0"/>
              <a:t>bhikshus</a:t>
            </a:r>
            <a:r>
              <a:rPr lang="en-US" dirty="0"/>
              <a:t> (monks; the Pali form of this word is </a:t>
            </a:r>
            <a:r>
              <a:rPr lang="en-US" b="1" dirty="0"/>
              <a:t>bhikkhu</a:t>
            </a:r>
            <a:r>
              <a:rPr lang="en-US" dirty="0"/>
              <a:t>). </a:t>
            </a:r>
          </a:p>
          <a:p>
            <a:r>
              <a:rPr lang="en-US" dirty="0"/>
              <a:t>Later, women were allowed to pursue a life of renunciation as well (becoming </a:t>
            </a:r>
            <a:r>
              <a:rPr lang="en-US" b="1" dirty="0"/>
              <a:t>bhikshunis</a:t>
            </a:r>
            <a:r>
              <a:rPr lang="en-US" dirty="0"/>
              <a:t>; Pali: </a:t>
            </a:r>
            <a:r>
              <a:rPr lang="en-US" b="1" dirty="0"/>
              <a:t>bhikkhunis</a:t>
            </a:r>
            <a:r>
              <a:rPr lang="en-US" dirty="0"/>
              <a:t>), although the Buddha was somewhat reluctant to allow this, he agreed only with the provision that nuns follow eight special rules. </a:t>
            </a:r>
          </a:p>
          <a:p>
            <a:r>
              <a:rPr lang="en-US" dirty="0"/>
              <a:t>The order of the Buddha’s disciples, known as the Sangha, made no distinctions on the basis of caste.</a:t>
            </a:r>
          </a:p>
        </p:txBody>
      </p:sp>
    </p:spTree>
    <p:extLst>
      <p:ext uri="{BB962C8B-B14F-4D97-AF65-F5344CB8AC3E}">
        <p14:creationId xmlns:p14="http://schemas.microsoft.com/office/powerpoint/2010/main" val="1079716847"/>
      </p:ext>
    </p:extLst>
  </p:cSld>
  <p:clrMapOvr>
    <a:masterClrMapping/>
  </p:clrMapOvr>
  <mc:AlternateContent xmlns:mc="http://schemas.openxmlformats.org/markup-compatibility/2006" xmlns:p14="http://schemas.microsoft.com/office/powerpoint/2010/main">
    <mc:Choice Requires="p14">
      <p:transition spd="slow" p14:dur="2000" advTm="10976"/>
    </mc:Choice>
    <mc:Fallback xmlns="">
      <p:transition spd="slow" advTm="10976"/>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BD4D3-8483-53C3-0B5F-DF7C05B6EEA0}"/>
              </a:ext>
            </a:extLst>
          </p:cNvPr>
          <p:cNvSpPr>
            <a:spLocks noGrp="1"/>
          </p:cNvSpPr>
          <p:nvPr>
            <p:ph type="title"/>
          </p:nvPr>
        </p:nvSpPr>
        <p:spPr/>
        <p:txBody>
          <a:bodyPr/>
          <a:lstStyle/>
          <a:p>
            <a:r>
              <a:rPr lang="en-US" dirty="0"/>
              <a:t>Eight Special Rules for bhikshunis</a:t>
            </a:r>
          </a:p>
        </p:txBody>
      </p:sp>
      <p:sp>
        <p:nvSpPr>
          <p:cNvPr id="3" name="Content Placeholder 2">
            <a:extLst>
              <a:ext uri="{FF2B5EF4-FFF2-40B4-BE49-F238E27FC236}">
                <a16:creationId xmlns:a16="http://schemas.microsoft.com/office/drawing/2014/main" id="{E4380411-741F-1445-97CB-A4D2A2867E96}"/>
              </a:ext>
            </a:extLst>
          </p:cNvPr>
          <p:cNvSpPr>
            <a:spLocks noGrp="1"/>
          </p:cNvSpPr>
          <p:nvPr>
            <p:ph idx="1"/>
          </p:nvPr>
        </p:nvSpPr>
        <p:spPr/>
        <p:txBody>
          <a:bodyPr>
            <a:normAutofit lnSpcReduction="10000"/>
          </a:bodyPr>
          <a:lstStyle/>
          <a:p>
            <a:r>
              <a:rPr lang="en-US" dirty="0"/>
              <a:t>(1) even though the time since her ordination may be as long as one hundred years, a nun must pay respect even to a monk who has just been ordained into the Buddhist Order; </a:t>
            </a:r>
          </a:p>
          <a:p>
            <a:r>
              <a:rPr lang="en-US" dirty="0"/>
              <a:t>(2) she must not slander a monk; </a:t>
            </a:r>
          </a:p>
          <a:p>
            <a:r>
              <a:rPr lang="en-US" dirty="0"/>
              <a:t>(3) she must not accuse a monk of any misdeed; </a:t>
            </a:r>
          </a:p>
          <a:p>
            <a:r>
              <a:rPr lang="en-US" dirty="0"/>
              <a:t>(4) she must receive from a monk the entire commandments for nuns; </a:t>
            </a:r>
          </a:p>
        </p:txBody>
      </p:sp>
    </p:spTree>
    <p:extLst>
      <p:ext uri="{BB962C8B-B14F-4D97-AF65-F5344CB8AC3E}">
        <p14:creationId xmlns:p14="http://schemas.microsoft.com/office/powerpoint/2010/main" val="666334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3A4FA6-784D-77CF-0529-9CE63A45C90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A317667-F9AF-A55B-1EAD-CEC0F07C712A}"/>
              </a:ext>
            </a:extLst>
          </p:cNvPr>
          <p:cNvSpPr>
            <a:spLocks noGrp="1"/>
          </p:cNvSpPr>
          <p:nvPr>
            <p:ph type="title"/>
          </p:nvPr>
        </p:nvSpPr>
        <p:spPr/>
        <p:txBody>
          <a:bodyPr/>
          <a:lstStyle/>
          <a:p>
            <a:r>
              <a:rPr lang="en-US" dirty="0"/>
              <a:t>Eight Special Rules for bhikshunis</a:t>
            </a:r>
          </a:p>
        </p:txBody>
      </p:sp>
      <p:sp>
        <p:nvSpPr>
          <p:cNvPr id="3" name="Content Placeholder 2">
            <a:extLst>
              <a:ext uri="{FF2B5EF4-FFF2-40B4-BE49-F238E27FC236}">
                <a16:creationId xmlns:a16="http://schemas.microsoft.com/office/drawing/2014/main" id="{CBE7FE3D-39BC-C1B6-1C92-449A0A179A89}"/>
              </a:ext>
            </a:extLst>
          </p:cNvPr>
          <p:cNvSpPr>
            <a:spLocks noGrp="1"/>
          </p:cNvSpPr>
          <p:nvPr>
            <p:ph idx="1"/>
          </p:nvPr>
        </p:nvSpPr>
        <p:spPr/>
        <p:txBody>
          <a:bodyPr>
            <a:normAutofit lnSpcReduction="10000"/>
          </a:bodyPr>
          <a:lstStyle/>
          <a:p>
            <a:r>
              <a:rPr lang="en-US" dirty="0"/>
              <a:t>(5) she must confess her offenses before the assembly of monks and accordingly make amends; </a:t>
            </a:r>
          </a:p>
          <a:p>
            <a:r>
              <a:rPr lang="en-US" dirty="0"/>
              <a:t>(6) she must ask for instruction from a monk every half month; </a:t>
            </a:r>
          </a:p>
          <a:p>
            <a:r>
              <a:rPr lang="en-US" dirty="0"/>
              <a:t>(7) she must not spend the summer retreat at a place where there are no monks; and </a:t>
            </a:r>
          </a:p>
          <a:p>
            <a:r>
              <a:rPr lang="en-US" dirty="0"/>
              <a:t>(8) after the summer retreat she must confess her offenses to a monk and make amends.</a:t>
            </a:r>
          </a:p>
        </p:txBody>
      </p:sp>
    </p:spTree>
    <p:extLst>
      <p:ext uri="{BB962C8B-B14F-4D97-AF65-F5344CB8AC3E}">
        <p14:creationId xmlns:p14="http://schemas.microsoft.com/office/powerpoint/2010/main" val="16148506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0C1C5F-2FFB-7D98-B9C2-3C9380803C0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BCA566C-1DA7-83FA-143C-5772420DB387}"/>
              </a:ext>
            </a:extLst>
          </p:cNvPr>
          <p:cNvSpPr>
            <a:spLocks noGrp="1"/>
          </p:cNvSpPr>
          <p:nvPr>
            <p:ph type="title"/>
          </p:nvPr>
        </p:nvSpPr>
        <p:spPr/>
        <p:txBody>
          <a:bodyPr>
            <a:normAutofit fontScale="90000"/>
          </a:bodyPr>
          <a:lstStyle/>
          <a:p>
            <a:r>
              <a:rPr lang="en-US" dirty="0"/>
              <a:t>5.1 The life and legend of the Buddha</a:t>
            </a:r>
          </a:p>
        </p:txBody>
      </p:sp>
      <p:sp>
        <p:nvSpPr>
          <p:cNvPr id="3" name="Content Placeholder 2">
            <a:extLst>
              <a:ext uri="{FF2B5EF4-FFF2-40B4-BE49-F238E27FC236}">
                <a16:creationId xmlns:a16="http://schemas.microsoft.com/office/drawing/2014/main" id="{AEF435D0-11F7-1EA2-B635-0437DB52B288}"/>
              </a:ext>
            </a:extLst>
          </p:cNvPr>
          <p:cNvSpPr>
            <a:spLocks noGrp="1"/>
          </p:cNvSpPr>
          <p:nvPr>
            <p:ph idx="1"/>
          </p:nvPr>
        </p:nvSpPr>
        <p:spPr/>
        <p:txBody>
          <a:bodyPr>
            <a:normAutofit fontScale="92500" lnSpcReduction="20000"/>
          </a:bodyPr>
          <a:lstStyle/>
          <a:p>
            <a:r>
              <a:rPr lang="en-US" dirty="0"/>
              <a:t>At the age of eighty, the Buddha accepted an offering of food—either a poisonous mushroom or spoiled pork, a matter of some linguistic debate—and became ill. </a:t>
            </a:r>
          </a:p>
          <a:p>
            <a:r>
              <a:rPr lang="en-US" dirty="0"/>
              <a:t>Knowing that he would soon die, he told his followers to be responsible for their own spiritual development.</a:t>
            </a:r>
          </a:p>
          <a:p>
            <a:r>
              <a:rPr lang="en-US" dirty="0"/>
              <a:t>The Buddha’s followers cremated his body, and the relics were distributed among seven clans, who built memorial domes, or stupas, over them. Stupas became important pilgrimage sites.</a:t>
            </a:r>
          </a:p>
        </p:txBody>
      </p:sp>
    </p:spTree>
    <p:extLst>
      <p:ext uri="{BB962C8B-B14F-4D97-AF65-F5344CB8AC3E}">
        <p14:creationId xmlns:p14="http://schemas.microsoft.com/office/powerpoint/2010/main" val="3287066496"/>
      </p:ext>
    </p:extLst>
  </p:cSld>
  <p:clrMapOvr>
    <a:masterClrMapping/>
  </p:clrMapOvr>
  <mc:AlternateContent xmlns:mc="http://schemas.openxmlformats.org/markup-compatibility/2006" xmlns:p14="http://schemas.microsoft.com/office/powerpoint/2010/main">
    <mc:Choice Requires="p14">
      <p:transition spd="slow" p14:dur="2000" advTm="10976"/>
    </mc:Choice>
    <mc:Fallback xmlns="">
      <p:transition spd="slow" advTm="10976"/>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22A98-8EA8-0176-0AD2-CA9A1CBFEE05}"/>
              </a:ext>
            </a:extLst>
          </p:cNvPr>
          <p:cNvSpPr>
            <a:spLocks noGrp="1"/>
          </p:cNvSpPr>
          <p:nvPr>
            <p:ph type="title"/>
          </p:nvPr>
        </p:nvSpPr>
        <p:spPr/>
        <p:txBody>
          <a:bodyPr/>
          <a:lstStyle/>
          <a:p>
            <a:r>
              <a:rPr lang="en-US" dirty="0"/>
              <a:t>Stupas</a:t>
            </a:r>
          </a:p>
        </p:txBody>
      </p:sp>
      <p:pic>
        <p:nvPicPr>
          <p:cNvPr id="14" name="Content Placeholder 13" descr="A stone building with a dome with Sanchi in the background&#10;">
            <a:extLst>
              <a:ext uri="{FF2B5EF4-FFF2-40B4-BE49-F238E27FC236}">
                <a16:creationId xmlns:a16="http://schemas.microsoft.com/office/drawing/2014/main" id="{4DCC1554-886F-9BD7-B076-A32134DF551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93900" y="2142331"/>
            <a:ext cx="5156200" cy="3441700"/>
          </a:xfrm>
        </p:spPr>
      </p:pic>
    </p:spTree>
    <p:extLst>
      <p:ext uri="{BB962C8B-B14F-4D97-AF65-F5344CB8AC3E}">
        <p14:creationId xmlns:p14="http://schemas.microsoft.com/office/powerpoint/2010/main" val="42755645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CB6949-5419-0243-8A03-73A922E9005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C7CE87B-2B04-245B-C1CA-2239767F9F7F}"/>
              </a:ext>
            </a:extLst>
          </p:cNvPr>
          <p:cNvSpPr>
            <a:spLocks noGrp="1"/>
          </p:cNvSpPr>
          <p:nvPr>
            <p:ph type="title"/>
          </p:nvPr>
        </p:nvSpPr>
        <p:spPr/>
        <p:txBody>
          <a:bodyPr/>
          <a:lstStyle/>
          <a:p>
            <a:r>
              <a:rPr lang="en-US" dirty="0"/>
              <a:t>Stupas</a:t>
            </a:r>
          </a:p>
        </p:txBody>
      </p:sp>
      <p:pic>
        <p:nvPicPr>
          <p:cNvPr id="6" name="Content Placeholder 5" descr="A recent white stupa with a gold top&#10;">
            <a:extLst>
              <a:ext uri="{FF2B5EF4-FFF2-40B4-BE49-F238E27FC236}">
                <a16:creationId xmlns:a16="http://schemas.microsoft.com/office/drawing/2014/main" id="{5F0DAF2F-F8C1-04F5-431D-39989E449BB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47800" y="1752600"/>
            <a:ext cx="6034617" cy="4525963"/>
          </a:xfrm>
        </p:spPr>
      </p:pic>
    </p:spTree>
    <p:extLst>
      <p:ext uri="{BB962C8B-B14F-4D97-AF65-F5344CB8AC3E}">
        <p14:creationId xmlns:p14="http://schemas.microsoft.com/office/powerpoint/2010/main" val="16793459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FAB3F1-9360-E974-9206-30EAAF10C12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C4379BC-5C4F-7F1A-803F-EBBFBD580CDA}"/>
              </a:ext>
            </a:extLst>
          </p:cNvPr>
          <p:cNvSpPr>
            <a:spLocks noGrp="1"/>
          </p:cNvSpPr>
          <p:nvPr>
            <p:ph type="title"/>
          </p:nvPr>
        </p:nvSpPr>
        <p:spPr/>
        <p:txBody>
          <a:bodyPr>
            <a:normAutofit/>
          </a:bodyPr>
          <a:lstStyle/>
          <a:p>
            <a:r>
              <a:rPr lang="en-US" dirty="0"/>
              <a:t>5.2 The Dharma</a:t>
            </a:r>
          </a:p>
        </p:txBody>
      </p:sp>
      <p:sp>
        <p:nvSpPr>
          <p:cNvPr id="3" name="Content Placeholder 2">
            <a:extLst>
              <a:ext uri="{FF2B5EF4-FFF2-40B4-BE49-F238E27FC236}">
                <a16:creationId xmlns:a16="http://schemas.microsoft.com/office/drawing/2014/main" id="{511AAA8A-4DA3-53EF-41B6-655266B237AA}"/>
              </a:ext>
            </a:extLst>
          </p:cNvPr>
          <p:cNvSpPr>
            <a:spLocks noGrp="1"/>
          </p:cNvSpPr>
          <p:nvPr>
            <p:ph idx="1"/>
          </p:nvPr>
        </p:nvSpPr>
        <p:spPr/>
        <p:txBody>
          <a:bodyPr>
            <a:normAutofit fontScale="92500" lnSpcReduction="20000"/>
          </a:bodyPr>
          <a:lstStyle/>
          <a:p>
            <a:r>
              <a:rPr lang="en-US" dirty="0"/>
              <a:t>Please remember how the term dharma is used in Hinduism and note that it takes on a different shade of meaning in Buddhism, referring to the “law” or “teachings” of the Buddha.</a:t>
            </a:r>
          </a:p>
          <a:p>
            <a:r>
              <a:rPr lang="en-US" dirty="0"/>
              <a:t>Buddhism is often referred to as a nontheistic religion. Many forms of Buddhism emphasize that they do not worship the Buddha as a divine figure but rather revere him as a teacher who left a path for others to follow, or a raft that carried practitioners to the farther shore of </a:t>
            </a:r>
            <a:r>
              <a:rPr lang="en-US" b="1" dirty="0"/>
              <a:t>nirvana</a:t>
            </a:r>
            <a:r>
              <a:rPr lang="en-US" dirty="0"/>
              <a:t> (Pali: </a:t>
            </a:r>
            <a:r>
              <a:rPr lang="en-US" b="1" dirty="0"/>
              <a:t>nibbana</a:t>
            </a:r>
            <a:r>
              <a:rPr lang="en-US" dirty="0"/>
              <a:t>), or liberation</a:t>
            </a:r>
          </a:p>
        </p:txBody>
      </p:sp>
    </p:spTree>
    <p:extLst>
      <p:ext uri="{BB962C8B-B14F-4D97-AF65-F5344CB8AC3E}">
        <p14:creationId xmlns:p14="http://schemas.microsoft.com/office/powerpoint/2010/main" val="2887799299"/>
      </p:ext>
    </p:extLst>
  </p:cSld>
  <p:clrMapOvr>
    <a:masterClrMapping/>
  </p:clrMapOvr>
  <mc:AlternateContent xmlns:mc="http://schemas.openxmlformats.org/markup-compatibility/2006" xmlns:p14="http://schemas.microsoft.com/office/powerpoint/2010/main">
    <mc:Choice Requires="p14">
      <p:transition spd="slow" p14:dur="2000" advTm="10976"/>
    </mc:Choice>
    <mc:Fallback xmlns="">
      <p:transition spd="slow" advTm="10976"/>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121A17-AAB3-177D-9AC3-690DF31905A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5C18543-53D9-1472-B395-45D6C0F448DF}"/>
              </a:ext>
            </a:extLst>
          </p:cNvPr>
          <p:cNvSpPr>
            <a:spLocks noGrp="1"/>
          </p:cNvSpPr>
          <p:nvPr>
            <p:ph type="title"/>
          </p:nvPr>
        </p:nvSpPr>
        <p:spPr/>
        <p:txBody>
          <a:bodyPr>
            <a:normAutofit/>
          </a:bodyPr>
          <a:lstStyle/>
          <a:p>
            <a:r>
              <a:rPr lang="en-US" dirty="0"/>
              <a:t>5.2 The Four Noble Truths</a:t>
            </a:r>
          </a:p>
        </p:txBody>
      </p:sp>
      <p:sp>
        <p:nvSpPr>
          <p:cNvPr id="3" name="Content Placeholder 2">
            <a:extLst>
              <a:ext uri="{FF2B5EF4-FFF2-40B4-BE49-F238E27FC236}">
                <a16:creationId xmlns:a16="http://schemas.microsoft.com/office/drawing/2014/main" id="{54288552-79D2-807B-978B-45875D2E60AB}"/>
              </a:ext>
            </a:extLst>
          </p:cNvPr>
          <p:cNvSpPr>
            <a:spLocks noGrp="1"/>
          </p:cNvSpPr>
          <p:nvPr>
            <p:ph idx="1"/>
          </p:nvPr>
        </p:nvSpPr>
        <p:spPr/>
        <p:txBody>
          <a:bodyPr>
            <a:normAutofit fontScale="92500" lnSpcReduction="20000"/>
          </a:bodyPr>
          <a:lstStyle/>
          <a:p>
            <a:r>
              <a:rPr lang="en-US" dirty="0"/>
              <a:t>The term translated here as “suffering” is </a:t>
            </a:r>
            <a:r>
              <a:rPr lang="en-US" b="1" dirty="0"/>
              <a:t>dukkha</a:t>
            </a:r>
            <a:r>
              <a:rPr lang="en-US" dirty="0"/>
              <a:t>.</a:t>
            </a:r>
          </a:p>
          <a:p>
            <a:r>
              <a:rPr lang="en-US" dirty="0"/>
              <a:t>The Buddhist understanding of suffering goes beyond the connotations of the English term.</a:t>
            </a:r>
          </a:p>
          <a:p>
            <a:r>
              <a:rPr lang="en-US" dirty="0"/>
              <a:t>Suffering is not simply being miserable, but a function of the impermanence of everything in life.</a:t>
            </a:r>
          </a:p>
          <a:p>
            <a:r>
              <a:rPr lang="en-US" dirty="0"/>
              <a:t>Thus even the greatest happiness is temporary; even when one’s life is going well, there are nagging fears that something or someone cannot last.</a:t>
            </a:r>
          </a:p>
        </p:txBody>
      </p:sp>
    </p:spTree>
    <p:extLst>
      <p:ext uri="{BB962C8B-B14F-4D97-AF65-F5344CB8AC3E}">
        <p14:creationId xmlns:p14="http://schemas.microsoft.com/office/powerpoint/2010/main" val="3664599846"/>
      </p:ext>
    </p:extLst>
  </p:cSld>
  <p:clrMapOvr>
    <a:masterClrMapping/>
  </p:clrMapOvr>
  <mc:AlternateContent xmlns:mc="http://schemas.openxmlformats.org/markup-compatibility/2006" xmlns:p14="http://schemas.microsoft.com/office/powerpoint/2010/main">
    <mc:Choice Requires="p14">
      <p:transition spd="slow" p14:dur="2000" advTm="10976"/>
    </mc:Choice>
    <mc:Fallback xmlns="">
      <p:transition spd="slow" advTm="10976"/>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6385F6-9C28-5F99-5B94-0A3245929AA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A1DC8C8-AC50-7D86-FDAF-42587EBCA136}"/>
              </a:ext>
            </a:extLst>
          </p:cNvPr>
          <p:cNvSpPr>
            <a:spLocks noGrp="1"/>
          </p:cNvSpPr>
          <p:nvPr>
            <p:ph type="title"/>
          </p:nvPr>
        </p:nvSpPr>
        <p:spPr/>
        <p:txBody>
          <a:bodyPr>
            <a:normAutofit/>
          </a:bodyPr>
          <a:lstStyle/>
          <a:p>
            <a:r>
              <a:rPr lang="en-US" dirty="0"/>
              <a:t>5.2 The Four Noble Truths</a:t>
            </a:r>
          </a:p>
        </p:txBody>
      </p:sp>
      <p:sp>
        <p:nvSpPr>
          <p:cNvPr id="3" name="Content Placeholder 2">
            <a:extLst>
              <a:ext uri="{FF2B5EF4-FFF2-40B4-BE49-F238E27FC236}">
                <a16:creationId xmlns:a16="http://schemas.microsoft.com/office/drawing/2014/main" id="{2B5EE63E-3655-371E-2792-C60D341597F5}"/>
              </a:ext>
            </a:extLst>
          </p:cNvPr>
          <p:cNvSpPr>
            <a:spLocks noGrp="1"/>
          </p:cNvSpPr>
          <p:nvPr>
            <p:ph idx="1"/>
          </p:nvPr>
        </p:nvSpPr>
        <p:spPr/>
        <p:txBody>
          <a:bodyPr>
            <a:normAutofit fontScale="92500" lnSpcReduction="20000"/>
          </a:bodyPr>
          <a:lstStyle/>
          <a:p>
            <a:r>
              <a:rPr lang="en-US" dirty="0"/>
              <a:t>In his very first sermon at Sarnath, the Buddha set forth the Four Noble Truths, the foundation for all his later teachings:</a:t>
            </a:r>
          </a:p>
          <a:p>
            <a:r>
              <a:rPr lang="en-US" dirty="0"/>
              <a:t>1. Life inevitably involves suffering, dissatisfaction, and distress.</a:t>
            </a:r>
          </a:p>
          <a:p>
            <a:r>
              <a:rPr lang="en-US" dirty="0"/>
              <a:t>2. Suffering (</a:t>
            </a:r>
            <a:r>
              <a:rPr lang="en-US" b="1" dirty="0"/>
              <a:t>dukkha</a:t>
            </a:r>
            <a:r>
              <a:rPr lang="en-US" dirty="0"/>
              <a:t>) is caused by craving, rooted in ignorance.</a:t>
            </a:r>
          </a:p>
          <a:p>
            <a:r>
              <a:rPr lang="en-US" dirty="0"/>
              <a:t>3. Suffering will cease when craving ceases</a:t>
            </a:r>
          </a:p>
          <a:p>
            <a:r>
              <a:rPr lang="en-US" dirty="0"/>
              <a:t>4. There is a way to realize this state: the Noble Eightfold Path.</a:t>
            </a:r>
          </a:p>
        </p:txBody>
      </p:sp>
    </p:spTree>
    <p:extLst>
      <p:ext uri="{BB962C8B-B14F-4D97-AF65-F5344CB8AC3E}">
        <p14:creationId xmlns:p14="http://schemas.microsoft.com/office/powerpoint/2010/main" val="2908004254"/>
      </p:ext>
    </p:extLst>
  </p:cSld>
  <p:clrMapOvr>
    <a:masterClrMapping/>
  </p:clrMapOvr>
  <mc:AlternateContent xmlns:mc="http://schemas.openxmlformats.org/markup-compatibility/2006" xmlns:p14="http://schemas.microsoft.com/office/powerpoint/2010/main">
    <mc:Choice Requires="p14">
      <p:transition spd="slow" p14:dur="2000" advTm="10976"/>
    </mc:Choice>
    <mc:Fallback xmlns="">
      <p:transition spd="slow" advTm="10976"/>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2B2935-26E3-C340-8565-49D7B630CEF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C4D00D6-F3EA-ADAA-32D7-86D40A70CC70}"/>
              </a:ext>
            </a:extLst>
          </p:cNvPr>
          <p:cNvSpPr>
            <a:spLocks noGrp="1"/>
          </p:cNvSpPr>
          <p:nvPr>
            <p:ph type="title"/>
          </p:nvPr>
        </p:nvSpPr>
        <p:spPr/>
        <p:txBody>
          <a:bodyPr>
            <a:normAutofit fontScale="90000"/>
          </a:bodyPr>
          <a:lstStyle/>
          <a:p>
            <a:r>
              <a:rPr lang="en-US" altLang="en-US" dirty="0"/>
              <a:t>2. The primary form of Buddhist meditation is mindfulness.</a:t>
            </a:r>
          </a:p>
        </p:txBody>
      </p:sp>
      <p:sp>
        <p:nvSpPr>
          <p:cNvPr id="4099" name="Content Placeholder 2">
            <a:extLst>
              <a:ext uri="{FF2B5EF4-FFF2-40B4-BE49-F238E27FC236}">
                <a16:creationId xmlns:a16="http://schemas.microsoft.com/office/drawing/2014/main" id="{A2EA0E55-1ACE-98B5-5D58-E7B074A1D6B8}"/>
              </a:ext>
            </a:extLst>
          </p:cNvPr>
          <p:cNvSpPr>
            <a:spLocks noGrp="1"/>
          </p:cNvSpPr>
          <p:nvPr>
            <p:ph idx="1"/>
          </p:nvPr>
        </p:nvSpPr>
        <p:spPr/>
        <p:txBody>
          <a:bodyPr>
            <a:normAutofit/>
          </a:bodyPr>
          <a:lstStyle/>
          <a:p>
            <a:r>
              <a:rPr lang="en-US" altLang="en-US" dirty="0"/>
              <a:t>In fact, there are hundreds of forms of Buddhist meditation, some for developing deep states of concentration and mental bliss, some for analyzing the constituents of mind and body to ﬁnd that there is no self, some for meeting the Buddha face-to-face. The practice of mindfulness as it is taught in America today began in Burma in the early 20th century.</a:t>
            </a:r>
          </a:p>
        </p:txBody>
      </p:sp>
      <p:sp>
        <p:nvSpPr>
          <p:cNvPr id="4100" name="Slide Number Placeholder 3">
            <a:extLst>
              <a:ext uri="{FF2B5EF4-FFF2-40B4-BE49-F238E27FC236}">
                <a16:creationId xmlns:a16="http://schemas.microsoft.com/office/drawing/2014/main" id="{AD27FE1F-899D-697B-44B9-AAD8DB6685A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accent1"/>
              </a:buClr>
              <a:buSzPct val="80000"/>
              <a:buFont typeface="Wingdings 2" panose="05020102010507070707" pitchFamily="18" charset="2"/>
              <a:buChar char=""/>
              <a:defRPr sz="2800">
                <a:solidFill>
                  <a:schemeClr val="tx1"/>
                </a:solidFill>
                <a:latin typeface="Candara" panose="020E0502030303020204" pitchFamily="34" charset="0"/>
                <a:ea typeface="Candara" panose="020E0502030303020204" pitchFamily="34" charset="0"/>
                <a:cs typeface="Candara" panose="020E0502030303020204" pitchFamily="34" charset="0"/>
              </a:defRPr>
            </a:lvl1pPr>
            <a:lvl2pPr marL="742950" indent="-285750" eaLnBrk="0" hangingPunct="0">
              <a:spcBef>
                <a:spcPct val="20000"/>
              </a:spcBef>
              <a:buClr>
                <a:schemeClr val="tx2"/>
              </a:buClr>
              <a:buFont typeface="Wingdings 2" panose="05020102010507070707" pitchFamily="18" charset="2"/>
              <a:buChar char=""/>
              <a:defRPr sz="2200">
                <a:solidFill>
                  <a:schemeClr val="tx1"/>
                </a:solidFill>
                <a:latin typeface="Candara" panose="020E0502030303020204" pitchFamily="34" charset="0"/>
                <a:ea typeface="Candara" panose="020E0502030303020204" pitchFamily="34" charset="0"/>
                <a:cs typeface="Candara" panose="020E0502030303020204" pitchFamily="34" charset="0"/>
              </a:defRPr>
            </a:lvl2pPr>
            <a:lvl3pPr marL="1143000" indent="-228600" eaLnBrk="0" hangingPunct="0">
              <a:spcBef>
                <a:spcPct val="20000"/>
              </a:spcBef>
              <a:buClr>
                <a:schemeClr val="accent1"/>
              </a:buClr>
              <a:buFont typeface="Wingdings 2" panose="05020102010507070707" pitchFamily="18" charset="2"/>
              <a:buChar char=""/>
              <a:defRPr sz="2000">
                <a:solidFill>
                  <a:schemeClr val="tx1"/>
                </a:solidFill>
                <a:latin typeface="Candara" panose="020E0502030303020204" pitchFamily="34" charset="0"/>
                <a:ea typeface="Candara" panose="020E0502030303020204" pitchFamily="34" charset="0"/>
                <a:cs typeface="Candara" panose="020E0502030303020204" pitchFamily="34" charset="0"/>
              </a:defRPr>
            </a:lvl3pPr>
            <a:lvl4pPr marL="1600200" indent="-228600" eaLnBrk="0" hangingPunct="0">
              <a:spcBef>
                <a:spcPct val="20000"/>
              </a:spcBef>
              <a:buClr>
                <a:schemeClr val="tx2"/>
              </a:buClr>
              <a:buFont typeface="Wingdings 2" panose="05020102010507070707" pitchFamily="18" charset="2"/>
              <a:buChar char=""/>
              <a:defRPr>
                <a:solidFill>
                  <a:schemeClr val="tx1"/>
                </a:solidFill>
                <a:latin typeface="Candara" panose="020E0502030303020204" pitchFamily="34" charset="0"/>
                <a:ea typeface="Candara" panose="020E0502030303020204" pitchFamily="34" charset="0"/>
                <a:cs typeface="Candara" panose="020E0502030303020204" pitchFamily="34" charset="0"/>
              </a:defRPr>
            </a:lvl4pPr>
            <a:lvl5pPr marL="2057400" indent="-228600" eaLnBrk="0" hangingPunct="0">
              <a:spcBef>
                <a:spcPct val="20000"/>
              </a:spcBef>
              <a:buClr>
                <a:schemeClr val="accent1"/>
              </a:buClr>
              <a:buFont typeface="Wingdings 2" panose="05020102010507070707" pitchFamily="18" charset="2"/>
              <a:buChar char=""/>
              <a:defRPr>
                <a:solidFill>
                  <a:schemeClr val="tx1"/>
                </a:solidFill>
                <a:latin typeface="Candara" panose="020E0502030303020204" pitchFamily="34" charset="0"/>
                <a:ea typeface="Candara" panose="020E0502030303020204" pitchFamily="34" charset="0"/>
                <a:cs typeface="Candara" panose="020E0502030303020204" pitchFamily="34" charset="0"/>
              </a:defRPr>
            </a:lvl5pPr>
            <a:lvl6pPr marL="2514600" indent="-228600" eaLnBrk="0" fontAlgn="base" hangingPunct="0">
              <a:spcBef>
                <a:spcPct val="20000"/>
              </a:spcBef>
              <a:spcAft>
                <a:spcPct val="0"/>
              </a:spcAft>
              <a:buClr>
                <a:schemeClr val="accent1"/>
              </a:buClr>
              <a:buFont typeface="Wingdings 2" panose="05020102010507070707" pitchFamily="18" charset="2"/>
              <a:buChar char=""/>
              <a:defRPr>
                <a:solidFill>
                  <a:schemeClr val="tx1"/>
                </a:solidFill>
                <a:latin typeface="Candara" panose="020E0502030303020204" pitchFamily="34" charset="0"/>
                <a:ea typeface="Candara" panose="020E0502030303020204" pitchFamily="34" charset="0"/>
                <a:cs typeface="Candara" panose="020E0502030303020204" pitchFamily="34" charset="0"/>
              </a:defRPr>
            </a:lvl6pPr>
            <a:lvl7pPr marL="2971800" indent="-228600" eaLnBrk="0" fontAlgn="base" hangingPunct="0">
              <a:spcBef>
                <a:spcPct val="20000"/>
              </a:spcBef>
              <a:spcAft>
                <a:spcPct val="0"/>
              </a:spcAft>
              <a:buClr>
                <a:schemeClr val="accent1"/>
              </a:buClr>
              <a:buFont typeface="Wingdings 2" panose="05020102010507070707" pitchFamily="18" charset="2"/>
              <a:buChar char=""/>
              <a:defRPr>
                <a:solidFill>
                  <a:schemeClr val="tx1"/>
                </a:solidFill>
                <a:latin typeface="Candara" panose="020E0502030303020204" pitchFamily="34" charset="0"/>
                <a:ea typeface="Candara" panose="020E0502030303020204" pitchFamily="34" charset="0"/>
                <a:cs typeface="Candara" panose="020E0502030303020204" pitchFamily="34" charset="0"/>
              </a:defRPr>
            </a:lvl7pPr>
            <a:lvl8pPr marL="3429000" indent="-228600" eaLnBrk="0" fontAlgn="base" hangingPunct="0">
              <a:spcBef>
                <a:spcPct val="20000"/>
              </a:spcBef>
              <a:spcAft>
                <a:spcPct val="0"/>
              </a:spcAft>
              <a:buClr>
                <a:schemeClr val="accent1"/>
              </a:buClr>
              <a:buFont typeface="Wingdings 2" panose="05020102010507070707" pitchFamily="18" charset="2"/>
              <a:buChar char=""/>
              <a:defRPr>
                <a:solidFill>
                  <a:schemeClr val="tx1"/>
                </a:solidFill>
                <a:latin typeface="Candara" panose="020E0502030303020204" pitchFamily="34" charset="0"/>
                <a:ea typeface="Candara" panose="020E0502030303020204" pitchFamily="34" charset="0"/>
                <a:cs typeface="Candara" panose="020E0502030303020204" pitchFamily="34" charset="0"/>
              </a:defRPr>
            </a:lvl8pPr>
            <a:lvl9pPr marL="3886200" indent="-228600" eaLnBrk="0" fontAlgn="base" hangingPunct="0">
              <a:spcBef>
                <a:spcPct val="20000"/>
              </a:spcBef>
              <a:spcAft>
                <a:spcPct val="0"/>
              </a:spcAft>
              <a:buClr>
                <a:schemeClr val="accent1"/>
              </a:buClr>
              <a:buFont typeface="Wingdings 2" panose="05020102010507070707" pitchFamily="18" charset="2"/>
              <a:buChar char=""/>
              <a:defRPr>
                <a:solidFill>
                  <a:schemeClr val="tx1"/>
                </a:solidFill>
                <a:latin typeface="Candara" panose="020E0502030303020204" pitchFamily="34" charset="0"/>
                <a:ea typeface="Candara" panose="020E0502030303020204" pitchFamily="34" charset="0"/>
                <a:cs typeface="Candara" panose="020E0502030303020204" pitchFamily="34" charset="0"/>
              </a:defRPr>
            </a:lvl9pPr>
          </a:lstStyle>
          <a:p>
            <a:pPr eaLnBrk="1" hangingPunct="1">
              <a:spcBef>
                <a:spcPct val="0"/>
              </a:spcBef>
              <a:buClrTx/>
              <a:buSzTx/>
              <a:buFontTx/>
              <a:buNone/>
            </a:pPr>
            <a:fld id="{442AE0B9-73AC-474A-8993-733A53C4132D}" type="slidenum">
              <a:rPr lang="en-US" altLang="en-US" sz="1200">
                <a:solidFill>
                  <a:schemeClr val="tx2"/>
                </a:solidFill>
              </a:rPr>
              <a:pPr eaLnBrk="1" hangingPunct="1">
                <a:spcBef>
                  <a:spcPct val="0"/>
                </a:spcBef>
                <a:buClrTx/>
                <a:buSzTx/>
                <a:buFontTx/>
                <a:buNone/>
              </a:pPr>
              <a:t>4</a:t>
            </a:fld>
            <a:endParaRPr lang="en-US" altLang="en-US" sz="1200">
              <a:solidFill>
                <a:schemeClr val="tx2"/>
              </a:solidFill>
            </a:endParaRPr>
          </a:p>
        </p:txBody>
      </p:sp>
    </p:spTree>
    <p:extLst>
      <p:ext uri="{BB962C8B-B14F-4D97-AF65-F5344CB8AC3E}">
        <p14:creationId xmlns:p14="http://schemas.microsoft.com/office/powerpoint/2010/main" val="3839064842"/>
      </p:ext>
    </p:extLst>
  </p:cSld>
  <p:clrMapOvr>
    <a:masterClrMapping/>
  </p:clrMapOvr>
  <mc:AlternateContent xmlns:mc="http://schemas.openxmlformats.org/markup-compatibility/2006" xmlns:p14="http://schemas.microsoft.com/office/powerpoint/2010/main">
    <mc:Choice Requires="p14">
      <p:transition spd="slow" p14:dur="2000" advTm="33215"/>
    </mc:Choice>
    <mc:Fallback xmlns="">
      <p:transition spd="slow" advTm="33215"/>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AF36DF-83B4-0ACB-A7C4-E4B0BD34D96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87E89CD-31A2-40D0-B65F-93ADBDE6A6C6}"/>
              </a:ext>
            </a:extLst>
          </p:cNvPr>
          <p:cNvSpPr>
            <a:spLocks noGrp="1"/>
          </p:cNvSpPr>
          <p:nvPr>
            <p:ph type="title"/>
          </p:nvPr>
        </p:nvSpPr>
        <p:spPr/>
        <p:txBody>
          <a:bodyPr>
            <a:normAutofit/>
          </a:bodyPr>
          <a:lstStyle/>
          <a:p>
            <a:r>
              <a:rPr lang="en-US" dirty="0"/>
              <a:t>5.2 The First Noble Truth</a:t>
            </a:r>
          </a:p>
        </p:txBody>
      </p:sp>
      <p:sp>
        <p:nvSpPr>
          <p:cNvPr id="3" name="Content Placeholder 2">
            <a:extLst>
              <a:ext uri="{FF2B5EF4-FFF2-40B4-BE49-F238E27FC236}">
                <a16:creationId xmlns:a16="http://schemas.microsoft.com/office/drawing/2014/main" id="{5FE5851D-1224-1219-494C-2D638E72A819}"/>
              </a:ext>
            </a:extLst>
          </p:cNvPr>
          <p:cNvSpPr>
            <a:spLocks noGrp="1"/>
          </p:cNvSpPr>
          <p:nvPr>
            <p:ph idx="1"/>
          </p:nvPr>
        </p:nvSpPr>
        <p:spPr/>
        <p:txBody>
          <a:bodyPr>
            <a:normAutofit fontScale="92500" lnSpcReduction="10000"/>
          </a:bodyPr>
          <a:lstStyle/>
          <a:p>
            <a:r>
              <a:rPr lang="en-US" dirty="0"/>
              <a:t>The concept of dukkha extends to the Buddhist understanding of self as well; while Hindu tradition of the time sought knowledge of the eternal soul or atman, the Buddha, through his own meditative practice, found no such entity, and instead taught that there is no permanent self. </a:t>
            </a:r>
          </a:p>
          <a:p>
            <a:r>
              <a:rPr lang="en-US" dirty="0"/>
              <a:t>Rather, the self is a changing bundle of fleeting feelings, sense impressions, ideas, and evanescent physical matter.</a:t>
            </a:r>
          </a:p>
        </p:txBody>
      </p:sp>
    </p:spTree>
    <p:extLst>
      <p:ext uri="{BB962C8B-B14F-4D97-AF65-F5344CB8AC3E}">
        <p14:creationId xmlns:p14="http://schemas.microsoft.com/office/powerpoint/2010/main" val="741948776"/>
      </p:ext>
    </p:extLst>
  </p:cSld>
  <p:clrMapOvr>
    <a:masterClrMapping/>
  </p:clrMapOvr>
  <mc:AlternateContent xmlns:mc="http://schemas.openxmlformats.org/markup-compatibility/2006" xmlns:p14="http://schemas.microsoft.com/office/powerpoint/2010/main">
    <mc:Choice Requires="p14">
      <p:transition spd="slow" p14:dur="2000" advTm="10976"/>
    </mc:Choice>
    <mc:Fallback xmlns="">
      <p:transition spd="slow" advTm="10976"/>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BA3D1F-4157-58DA-18F1-2783AAE6BAA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E082984-9D6C-DC77-C3A2-1B0894D0BAC4}"/>
              </a:ext>
            </a:extLst>
          </p:cNvPr>
          <p:cNvSpPr>
            <a:spLocks noGrp="1"/>
          </p:cNvSpPr>
          <p:nvPr>
            <p:ph type="title"/>
          </p:nvPr>
        </p:nvSpPr>
        <p:spPr/>
        <p:txBody>
          <a:bodyPr>
            <a:normAutofit/>
          </a:bodyPr>
          <a:lstStyle/>
          <a:p>
            <a:r>
              <a:rPr lang="en-US" dirty="0"/>
              <a:t>5.2 The Second Noble Truth</a:t>
            </a:r>
          </a:p>
        </p:txBody>
      </p:sp>
      <p:sp>
        <p:nvSpPr>
          <p:cNvPr id="3" name="Content Placeholder 2">
            <a:extLst>
              <a:ext uri="{FF2B5EF4-FFF2-40B4-BE49-F238E27FC236}">
                <a16:creationId xmlns:a16="http://schemas.microsoft.com/office/drawing/2014/main" id="{3FD5203B-7CA3-6E13-DE85-2FD5C3740209}"/>
              </a:ext>
            </a:extLst>
          </p:cNvPr>
          <p:cNvSpPr>
            <a:spLocks noGrp="1"/>
          </p:cNvSpPr>
          <p:nvPr>
            <p:ph idx="1"/>
          </p:nvPr>
        </p:nvSpPr>
        <p:spPr/>
        <p:txBody>
          <a:bodyPr>
            <a:normAutofit/>
          </a:bodyPr>
          <a:lstStyle/>
          <a:p>
            <a:r>
              <a:rPr lang="en-US" dirty="0"/>
              <a:t>The Second Noble Truth asserts that suffering arises from desires, because we seek satisfaction and permanence in our lives, even though, according to the Buddha, no permanent satisfaction is possible.</a:t>
            </a:r>
          </a:p>
          <a:p>
            <a:r>
              <a:rPr lang="en-US" dirty="0"/>
              <a:t>The origin of suffering is craving and clinging in ignorance to things that people mistake as permanent but that are in truth impermanent.</a:t>
            </a:r>
          </a:p>
        </p:txBody>
      </p:sp>
    </p:spTree>
    <p:extLst>
      <p:ext uri="{BB962C8B-B14F-4D97-AF65-F5344CB8AC3E}">
        <p14:creationId xmlns:p14="http://schemas.microsoft.com/office/powerpoint/2010/main" val="724164859"/>
      </p:ext>
    </p:extLst>
  </p:cSld>
  <p:clrMapOvr>
    <a:masterClrMapping/>
  </p:clrMapOvr>
  <mc:AlternateContent xmlns:mc="http://schemas.openxmlformats.org/markup-compatibility/2006" xmlns:p14="http://schemas.microsoft.com/office/powerpoint/2010/main">
    <mc:Choice Requires="p14">
      <p:transition spd="slow" p14:dur="2000" advTm="10976"/>
    </mc:Choice>
    <mc:Fallback xmlns="">
      <p:transition spd="slow" advTm="10976"/>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0374AB-DB15-79CF-ABCF-47144657C6B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6D79891-44B6-692F-8346-25A137AEDE47}"/>
              </a:ext>
            </a:extLst>
          </p:cNvPr>
          <p:cNvSpPr>
            <a:spLocks noGrp="1"/>
          </p:cNvSpPr>
          <p:nvPr>
            <p:ph type="title"/>
          </p:nvPr>
        </p:nvSpPr>
        <p:spPr/>
        <p:txBody>
          <a:bodyPr>
            <a:normAutofit/>
          </a:bodyPr>
          <a:lstStyle/>
          <a:p>
            <a:r>
              <a:rPr lang="en-US" dirty="0"/>
              <a:t>5.2 The Second Noble Truth</a:t>
            </a:r>
          </a:p>
        </p:txBody>
      </p:sp>
      <p:sp>
        <p:nvSpPr>
          <p:cNvPr id="3" name="Content Placeholder 2">
            <a:extLst>
              <a:ext uri="{FF2B5EF4-FFF2-40B4-BE49-F238E27FC236}">
                <a16:creationId xmlns:a16="http://schemas.microsoft.com/office/drawing/2014/main" id="{DEDA625B-5817-7E1D-AEB0-2D430CD53DDB}"/>
              </a:ext>
            </a:extLst>
          </p:cNvPr>
          <p:cNvSpPr>
            <a:spLocks noGrp="1"/>
          </p:cNvSpPr>
          <p:nvPr>
            <p:ph idx="1"/>
          </p:nvPr>
        </p:nvSpPr>
        <p:spPr/>
        <p:txBody>
          <a:bodyPr>
            <a:normAutofit fontScale="92500" lnSpcReduction="10000"/>
          </a:bodyPr>
          <a:lstStyle/>
          <a:p>
            <a:r>
              <a:rPr lang="en-US" dirty="0"/>
              <a:t>The Buddha taught that instead, people should recognize Three Marks of Existence:</a:t>
            </a:r>
          </a:p>
          <a:p>
            <a:pPr marL="514350" indent="-514350">
              <a:buFont typeface="+mj-lt"/>
              <a:buAutoNum type="arabicPeriod"/>
            </a:pPr>
            <a:r>
              <a:rPr lang="en-US" b="1" dirty="0"/>
              <a:t>dukkha</a:t>
            </a:r>
            <a:r>
              <a:rPr lang="en-US" dirty="0"/>
              <a:t> (suffering), </a:t>
            </a:r>
          </a:p>
          <a:p>
            <a:pPr marL="514350" indent="-514350">
              <a:buFont typeface="+mj-lt"/>
              <a:buAutoNum type="arabicPeriod"/>
            </a:pPr>
            <a:r>
              <a:rPr lang="en-US" b="1" dirty="0"/>
              <a:t>anitya</a:t>
            </a:r>
            <a:r>
              <a:rPr lang="en-US" dirty="0"/>
              <a:t> (impermanence; Pali: </a:t>
            </a:r>
            <a:r>
              <a:rPr lang="en-US" dirty="0" err="1"/>
              <a:t>anicca</a:t>
            </a:r>
            <a:r>
              <a:rPr lang="en-US" dirty="0"/>
              <a:t>), </a:t>
            </a:r>
          </a:p>
          <a:p>
            <a:pPr marL="514350" indent="-514350">
              <a:buFont typeface="+mj-lt"/>
              <a:buAutoNum type="arabicPeriod"/>
            </a:pPr>
            <a:r>
              <a:rPr lang="en-US" dirty="0"/>
              <a:t>and </a:t>
            </a:r>
            <a:r>
              <a:rPr lang="en-US" b="1" dirty="0"/>
              <a:t>anatman</a:t>
            </a:r>
            <a:r>
              <a:rPr lang="en-US" dirty="0"/>
              <a:t> (no immortal self; </a:t>
            </a:r>
          </a:p>
          <a:p>
            <a:pPr marL="514350" indent="-514350">
              <a:buFont typeface="+mj-lt"/>
              <a:buAutoNum type="arabicPeriod"/>
            </a:pPr>
            <a:r>
              <a:rPr lang="en-US" dirty="0"/>
              <a:t>An easy way to help us remember this term and what it means is to remind them that the correct pronunciation is “un – atman,” that is, no atman as taught in the Hindu Upanishads).</a:t>
            </a:r>
          </a:p>
        </p:txBody>
      </p:sp>
    </p:spTree>
    <p:extLst>
      <p:ext uri="{BB962C8B-B14F-4D97-AF65-F5344CB8AC3E}">
        <p14:creationId xmlns:p14="http://schemas.microsoft.com/office/powerpoint/2010/main" val="3664638878"/>
      </p:ext>
    </p:extLst>
  </p:cSld>
  <p:clrMapOvr>
    <a:masterClrMapping/>
  </p:clrMapOvr>
  <mc:AlternateContent xmlns:mc="http://schemas.openxmlformats.org/markup-compatibility/2006" xmlns:p14="http://schemas.microsoft.com/office/powerpoint/2010/main">
    <mc:Choice Requires="p14">
      <p:transition spd="slow" p14:dur="2000" advTm="10976"/>
    </mc:Choice>
    <mc:Fallback xmlns="">
      <p:transition spd="slow" advTm="10976"/>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ED178F-D563-D8D9-7EE9-04F6A83CA1B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E826CF2-50E9-1D07-410B-92604A6B435B}"/>
              </a:ext>
            </a:extLst>
          </p:cNvPr>
          <p:cNvSpPr>
            <a:spLocks noGrp="1"/>
          </p:cNvSpPr>
          <p:nvPr>
            <p:ph type="title"/>
          </p:nvPr>
        </p:nvSpPr>
        <p:spPr/>
        <p:txBody>
          <a:bodyPr>
            <a:normAutofit/>
          </a:bodyPr>
          <a:lstStyle/>
          <a:p>
            <a:r>
              <a:rPr lang="en-US" dirty="0"/>
              <a:t>5.2 The Third Noble Truth</a:t>
            </a:r>
          </a:p>
        </p:txBody>
      </p:sp>
      <p:sp>
        <p:nvSpPr>
          <p:cNvPr id="3" name="Content Placeholder 2">
            <a:extLst>
              <a:ext uri="{FF2B5EF4-FFF2-40B4-BE49-F238E27FC236}">
                <a16:creationId xmlns:a16="http://schemas.microsoft.com/office/drawing/2014/main" id="{F7970029-DAA9-356C-6838-D21007DB384A}"/>
              </a:ext>
            </a:extLst>
          </p:cNvPr>
          <p:cNvSpPr>
            <a:spLocks noGrp="1"/>
          </p:cNvSpPr>
          <p:nvPr>
            <p:ph idx="1"/>
          </p:nvPr>
        </p:nvSpPr>
        <p:spPr/>
        <p:txBody>
          <a:bodyPr>
            <a:normAutofit fontScale="92500" lnSpcReduction="10000"/>
          </a:bodyPr>
          <a:lstStyle/>
          <a:p>
            <a:r>
              <a:rPr lang="en-US" dirty="0"/>
              <a:t>The Third Noble Truth—that suffering ceases when desire ceases—is straightforward enough, though difficult to imagine (imagine what it would be like to a live without acting on the basis of desire).</a:t>
            </a:r>
          </a:p>
          <a:p>
            <a:r>
              <a:rPr lang="en-US" dirty="0"/>
              <a:t>Finally, the Fourth Noble Truth leads into yet another list, the Noble Eightfold Path, which incorporates morality, concentration, and wisdom as the means to extinguishing (the literal meaning of nirvana) desire and suffering.</a:t>
            </a:r>
          </a:p>
        </p:txBody>
      </p:sp>
    </p:spTree>
    <p:extLst>
      <p:ext uri="{BB962C8B-B14F-4D97-AF65-F5344CB8AC3E}">
        <p14:creationId xmlns:p14="http://schemas.microsoft.com/office/powerpoint/2010/main" val="3062506506"/>
      </p:ext>
    </p:extLst>
  </p:cSld>
  <p:clrMapOvr>
    <a:masterClrMapping/>
  </p:clrMapOvr>
  <mc:AlternateContent xmlns:mc="http://schemas.openxmlformats.org/markup-compatibility/2006" xmlns:p14="http://schemas.microsoft.com/office/powerpoint/2010/main">
    <mc:Choice Requires="p14">
      <p:transition spd="slow" p14:dur="2000" advTm="10976"/>
    </mc:Choice>
    <mc:Fallback xmlns="">
      <p:transition spd="slow" advTm="10976"/>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512B63-55FA-3AD8-69AF-78B2A832F7E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D052BED-DCDB-C196-85CF-94A5C193CE77}"/>
              </a:ext>
            </a:extLst>
          </p:cNvPr>
          <p:cNvSpPr>
            <a:spLocks noGrp="1"/>
          </p:cNvSpPr>
          <p:nvPr>
            <p:ph type="title"/>
          </p:nvPr>
        </p:nvSpPr>
        <p:spPr/>
        <p:txBody>
          <a:bodyPr>
            <a:normAutofit/>
          </a:bodyPr>
          <a:lstStyle/>
          <a:p>
            <a:r>
              <a:rPr lang="en-US" dirty="0"/>
              <a:t>5.2 The Fourth Noble Truth</a:t>
            </a:r>
          </a:p>
        </p:txBody>
      </p:sp>
      <p:sp>
        <p:nvSpPr>
          <p:cNvPr id="3" name="Content Placeholder 2">
            <a:extLst>
              <a:ext uri="{FF2B5EF4-FFF2-40B4-BE49-F238E27FC236}">
                <a16:creationId xmlns:a16="http://schemas.microsoft.com/office/drawing/2014/main" id="{A59A8AFC-399E-7AC5-339B-C4E19EC19206}"/>
              </a:ext>
            </a:extLst>
          </p:cNvPr>
          <p:cNvSpPr>
            <a:spLocks noGrp="1"/>
          </p:cNvSpPr>
          <p:nvPr>
            <p:ph idx="1"/>
          </p:nvPr>
        </p:nvSpPr>
        <p:spPr/>
        <p:txBody>
          <a:bodyPr>
            <a:normAutofit/>
          </a:bodyPr>
          <a:lstStyle/>
          <a:p>
            <a:r>
              <a:rPr lang="en-US" dirty="0"/>
              <a:t>Buddhism, while rejecting the Hindu concept of atman, does retain the concept of a cycle of death and rebirth governed by karma. </a:t>
            </a:r>
          </a:p>
          <a:p>
            <a:r>
              <a:rPr lang="en-US" dirty="0"/>
              <a:t>Escape from this cycle may be sought through following the steps on the Noble Eightfold Path</a:t>
            </a:r>
          </a:p>
        </p:txBody>
      </p:sp>
    </p:spTree>
    <p:extLst>
      <p:ext uri="{BB962C8B-B14F-4D97-AF65-F5344CB8AC3E}">
        <p14:creationId xmlns:p14="http://schemas.microsoft.com/office/powerpoint/2010/main" val="3723068774"/>
      </p:ext>
    </p:extLst>
  </p:cSld>
  <p:clrMapOvr>
    <a:masterClrMapping/>
  </p:clrMapOvr>
  <mc:AlternateContent xmlns:mc="http://schemas.openxmlformats.org/markup-compatibility/2006" xmlns:p14="http://schemas.microsoft.com/office/powerpoint/2010/main">
    <mc:Choice Requires="p14">
      <p:transition spd="slow" p14:dur="2000" advTm="10976"/>
    </mc:Choice>
    <mc:Fallback xmlns="">
      <p:transition spd="slow" advTm="10976"/>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8561AF-7FFC-48B5-F71F-18C9DB977A0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16DA7ED-EEEB-D277-B66B-F04142E14062}"/>
              </a:ext>
            </a:extLst>
          </p:cNvPr>
          <p:cNvSpPr>
            <a:spLocks noGrp="1"/>
          </p:cNvSpPr>
          <p:nvPr>
            <p:ph type="title"/>
          </p:nvPr>
        </p:nvSpPr>
        <p:spPr/>
        <p:txBody>
          <a:bodyPr>
            <a:normAutofit/>
          </a:bodyPr>
          <a:lstStyle/>
          <a:p>
            <a:r>
              <a:rPr lang="en-US" dirty="0"/>
              <a:t>5.2 The Noble Eightfold Path</a:t>
            </a:r>
          </a:p>
        </p:txBody>
      </p:sp>
      <p:sp>
        <p:nvSpPr>
          <p:cNvPr id="3" name="Content Placeholder 2">
            <a:extLst>
              <a:ext uri="{FF2B5EF4-FFF2-40B4-BE49-F238E27FC236}">
                <a16:creationId xmlns:a16="http://schemas.microsoft.com/office/drawing/2014/main" id="{4662FE4B-D9D2-3247-A864-C40546EB12C8}"/>
              </a:ext>
            </a:extLst>
          </p:cNvPr>
          <p:cNvSpPr>
            <a:spLocks noGrp="1"/>
          </p:cNvSpPr>
          <p:nvPr>
            <p:ph idx="1"/>
          </p:nvPr>
        </p:nvSpPr>
        <p:spPr/>
        <p:txBody>
          <a:bodyPr>
            <a:normAutofit fontScale="92500" lnSpcReduction="10000"/>
          </a:bodyPr>
          <a:lstStyle/>
          <a:p>
            <a:pPr marL="0" indent="0">
              <a:buNone/>
            </a:pPr>
            <a:r>
              <a:rPr lang="en-US" dirty="0"/>
              <a:t>1. Right Understanding: Realize and understand the Four Noble Truths.</a:t>
            </a:r>
          </a:p>
          <a:p>
            <a:pPr marL="0" indent="0">
              <a:buNone/>
            </a:pPr>
            <a:r>
              <a:rPr lang="en-US" dirty="0"/>
              <a:t>2. Right Thought or Motives: Uncover any unwholesome roots in one’s thinking; eliminate self-centeredness.</a:t>
            </a:r>
          </a:p>
          <a:p>
            <a:pPr marL="0" indent="0">
              <a:buNone/>
            </a:pPr>
            <a:r>
              <a:rPr lang="en-US" dirty="0"/>
              <a:t>3. Right Speech: Abstain from lying, gossiping, speaking harshly, or using divisive speech.</a:t>
            </a:r>
          </a:p>
          <a:p>
            <a:pPr marL="0" indent="0">
              <a:buNone/>
            </a:pPr>
            <a:r>
              <a:rPr lang="en-US" dirty="0"/>
              <a:t>4. Right Action: Observe the Five Precepts, namely, avoid destroying life, stealing, sexual misconduct, lying, and intoxicants.</a:t>
            </a:r>
          </a:p>
        </p:txBody>
      </p:sp>
    </p:spTree>
    <p:extLst>
      <p:ext uri="{BB962C8B-B14F-4D97-AF65-F5344CB8AC3E}">
        <p14:creationId xmlns:p14="http://schemas.microsoft.com/office/powerpoint/2010/main" val="1721038263"/>
      </p:ext>
    </p:extLst>
  </p:cSld>
  <p:clrMapOvr>
    <a:masterClrMapping/>
  </p:clrMapOvr>
  <mc:AlternateContent xmlns:mc="http://schemas.openxmlformats.org/markup-compatibility/2006" xmlns:p14="http://schemas.microsoft.com/office/powerpoint/2010/main">
    <mc:Choice Requires="p14">
      <p:transition spd="slow" p14:dur="2000" advTm="10976"/>
    </mc:Choice>
    <mc:Fallback xmlns="">
      <p:transition spd="slow" advTm="10976"/>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6FF278-1C37-3359-2E6D-C71190888A5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A69C58A-FAF3-36C5-7DE1-B63E7FF9C5F4}"/>
              </a:ext>
            </a:extLst>
          </p:cNvPr>
          <p:cNvSpPr>
            <a:spLocks noGrp="1"/>
          </p:cNvSpPr>
          <p:nvPr>
            <p:ph type="title"/>
          </p:nvPr>
        </p:nvSpPr>
        <p:spPr/>
        <p:txBody>
          <a:bodyPr>
            <a:normAutofit/>
          </a:bodyPr>
          <a:lstStyle/>
          <a:p>
            <a:r>
              <a:rPr lang="en-US" dirty="0"/>
              <a:t>5.2 The Noble Eightfold Path</a:t>
            </a:r>
          </a:p>
        </p:txBody>
      </p:sp>
      <p:sp>
        <p:nvSpPr>
          <p:cNvPr id="3" name="Content Placeholder 2">
            <a:extLst>
              <a:ext uri="{FF2B5EF4-FFF2-40B4-BE49-F238E27FC236}">
                <a16:creationId xmlns:a16="http://schemas.microsoft.com/office/drawing/2014/main" id="{BA3DA9A7-0C77-84D0-B2E4-72B1C83305ED}"/>
              </a:ext>
            </a:extLst>
          </p:cNvPr>
          <p:cNvSpPr>
            <a:spLocks noGrp="1"/>
          </p:cNvSpPr>
          <p:nvPr>
            <p:ph idx="1"/>
          </p:nvPr>
        </p:nvSpPr>
        <p:spPr/>
        <p:txBody>
          <a:bodyPr>
            <a:normAutofit/>
          </a:bodyPr>
          <a:lstStyle/>
          <a:p>
            <a:pPr marL="0" indent="0">
              <a:buNone/>
            </a:pPr>
            <a:r>
              <a:rPr lang="en-US" dirty="0"/>
              <a:t>5. Right Livelihood: Make a living without violating the Five Precepts.</a:t>
            </a:r>
          </a:p>
          <a:p>
            <a:pPr marL="0" indent="0">
              <a:buNone/>
            </a:pPr>
            <a:r>
              <a:rPr lang="en-US" dirty="0"/>
              <a:t>6. Right Effort: Eliminate impurities of the mind and cultivate wholesome actions.</a:t>
            </a:r>
          </a:p>
          <a:p>
            <a:pPr marL="0" indent="0">
              <a:buNone/>
            </a:pPr>
            <a:r>
              <a:rPr lang="en-US" dirty="0"/>
              <a:t>7. Right Mindfulness: Be aware in every moment; discipline the mind.</a:t>
            </a:r>
          </a:p>
          <a:p>
            <a:pPr marL="0" indent="0">
              <a:buNone/>
            </a:pPr>
            <a:r>
              <a:rPr lang="en-US" dirty="0"/>
              <a:t>8. Right Meditation: Quiet the mind through mental discipline.</a:t>
            </a:r>
          </a:p>
        </p:txBody>
      </p:sp>
    </p:spTree>
    <p:extLst>
      <p:ext uri="{BB962C8B-B14F-4D97-AF65-F5344CB8AC3E}">
        <p14:creationId xmlns:p14="http://schemas.microsoft.com/office/powerpoint/2010/main" val="1609066146"/>
      </p:ext>
    </p:extLst>
  </p:cSld>
  <p:clrMapOvr>
    <a:masterClrMapping/>
  </p:clrMapOvr>
  <mc:AlternateContent xmlns:mc="http://schemas.openxmlformats.org/markup-compatibility/2006" xmlns:p14="http://schemas.microsoft.com/office/powerpoint/2010/main">
    <mc:Choice Requires="p14">
      <p:transition spd="slow" p14:dur="2000" advTm="10976"/>
    </mc:Choice>
    <mc:Fallback xmlns="">
      <p:transition spd="slow" advTm="10976"/>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468A86-2354-E3B4-2507-55806CEEB51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03DA028-6847-EAC2-C489-1BBE2B87C3D1}"/>
              </a:ext>
            </a:extLst>
          </p:cNvPr>
          <p:cNvSpPr>
            <a:spLocks noGrp="1"/>
          </p:cNvSpPr>
          <p:nvPr>
            <p:ph type="title"/>
          </p:nvPr>
        </p:nvSpPr>
        <p:spPr/>
        <p:txBody>
          <a:bodyPr>
            <a:normAutofit/>
          </a:bodyPr>
          <a:lstStyle/>
          <a:p>
            <a:r>
              <a:rPr lang="en-US" dirty="0"/>
              <a:t>5.2 The wheel of birth and death</a:t>
            </a:r>
          </a:p>
        </p:txBody>
      </p:sp>
      <p:sp>
        <p:nvSpPr>
          <p:cNvPr id="3" name="Content Placeholder 2">
            <a:extLst>
              <a:ext uri="{FF2B5EF4-FFF2-40B4-BE49-F238E27FC236}">
                <a16:creationId xmlns:a16="http://schemas.microsoft.com/office/drawing/2014/main" id="{6B3C04B8-AEBB-DE86-993C-EE5E9BD425F7}"/>
              </a:ext>
            </a:extLst>
          </p:cNvPr>
          <p:cNvSpPr>
            <a:spLocks noGrp="1"/>
          </p:cNvSpPr>
          <p:nvPr>
            <p:ph idx="1"/>
          </p:nvPr>
        </p:nvSpPr>
        <p:spPr/>
        <p:txBody>
          <a:bodyPr>
            <a:normAutofit fontScale="85000" lnSpcReduction="20000"/>
          </a:bodyPr>
          <a:lstStyle/>
          <a:p>
            <a:r>
              <a:rPr lang="en-US" dirty="0"/>
              <a:t>The concept of a cycle of birth and death in Buddhism necessarily differs from the Hindu concept because Buddhism teaches that there is no eternal soul to be reborn. </a:t>
            </a:r>
          </a:p>
          <a:p>
            <a:r>
              <a:rPr lang="en-US" dirty="0"/>
              <a:t>It is challenging to imagine how rebirth occurs if there is nothing other than accumulated karma to be reborn.</a:t>
            </a:r>
          </a:p>
          <a:p>
            <a:r>
              <a:rPr lang="en-US" dirty="0"/>
              <a:t>n Buddhism, the impressions of our virtuous and </a:t>
            </a:r>
            <a:r>
              <a:rPr lang="en-US" dirty="0" err="1"/>
              <a:t>nonvirtuous</a:t>
            </a:r>
            <a:r>
              <a:rPr lang="en-US" dirty="0"/>
              <a:t> actions shape our experience moment by moment. </a:t>
            </a:r>
          </a:p>
          <a:p>
            <a:r>
              <a:rPr lang="en-US" dirty="0"/>
              <a:t>When we die, this process continues, passing on the flame to a new life in a realm of existence that reflects our past karma.</a:t>
            </a:r>
          </a:p>
        </p:txBody>
      </p:sp>
    </p:spTree>
    <p:extLst>
      <p:ext uri="{BB962C8B-B14F-4D97-AF65-F5344CB8AC3E}">
        <p14:creationId xmlns:p14="http://schemas.microsoft.com/office/powerpoint/2010/main" val="789444980"/>
      </p:ext>
    </p:extLst>
  </p:cSld>
  <p:clrMapOvr>
    <a:masterClrMapping/>
  </p:clrMapOvr>
  <mc:AlternateContent xmlns:mc="http://schemas.openxmlformats.org/markup-compatibility/2006" xmlns:p14="http://schemas.microsoft.com/office/powerpoint/2010/main">
    <mc:Choice Requires="p14">
      <p:transition spd="slow" p14:dur="2000" advTm="10976"/>
    </mc:Choice>
    <mc:Fallback xmlns="">
      <p:transition spd="slow" advTm="10976"/>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755858-B7C4-5266-7397-24675E24955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46D9DA-54CC-FF11-B542-BBCF165BFC53}"/>
              </a:ext>
            </a:extLst>
          </p:cNvPr>
          <p:cNvSpPr>
            <a:spLocks noGrp="1"/>
          </p:cNvSpPr>
          <p:nvPr>
            <p:ph type="title"/>
          </p:nvPr>
        </p:nvSpPr>
        <p:spPr/>
        <p:txBody>
          <a:bodyPr>
            <a:normAutofit/>
          </a:bodyPr>
          <a:lstStyle/>
          <a:p>
            <a:r>
              <a:rPr lang="en-US" dirty="0"/>
              <a:t>5.2 The wheel of birth and death</a:t>
            </a:r>
          </a:p>
        </p:txBody>
      </p:sp>
      <p:sp>
        <p:nvSpPr>
          <p:cNvPr id="3" name="Content Placeholder 2">
            <a:extLst>
              <a:ext uri="{FF2B5EF4-FFF2-40B4-BE49-F238E27FC236}">
                <a16:creationId xmlns:a16="http://schemas.microsoft.com/office/drawing/2014/main" id="{9F616D25-2112-98D3-8D9A-86DF4E416F31}"/>
              </a:ext>
            </a:extLst>
          </p:cNvPr>
          <p:cNvSpPr>
            <a:spLocks noGrp="1"/>
          </p:cNvSpPr>
          <p:nvPr>
            <p:ph idx="1"/>
          </p:nvPr>
        </p:nvSpPr>
        <p:spPr/>
        <p:txBody>
          <a:bodyPr>
            <a:normAutofit fontScale="92500" lnSpcReduction="20000"/>
          </a:bodyPr>
          <a:lstStyle/>
          <a:p>
            <a:r>
              <a:rPr lang="en-US" dirty="0"/>
              <a:t>The three root afflictions of </a:t>
            </a:r>
            <a:r>
              <a:rPr lang="en-US" b="1" dirty="0"/>
              <a:t>attachment</a:t>
            </a:r>
            <a:r>
              <a:rPr lang="en-US" dirty="0"/>
              <a:t>, </a:t>
            </a:r>
            <a:r>
              <a:rPr lang="en-US" b="1" dirty="0"/>
              <a:t>aversion</a:t>
            </a:r>
            <a:r>
              <a:rPr lang="en-US" dirty="0"/>
              <a:t>, and </a:t>
            </a:r>
            <a:r>
              <a:rPr lang="en-US" b="1" dirty="0"/>
              <a:t>delusion</a:t>
            </a:r>
            <a:r>
              <a:rPr lang="en-US" dirty="0"/>
              <a:t> drive the wheel of birth and death. </a:t>
            </a:r>
          </a:p>
          <a:p>
            <a:r>
              <a:rPr lang="en-US" dirty="0"/>
              <a:t>Cultivating the opposites of these evils helps one move toward escape. </a:t>
            </a:r>
          </a:p>
          <a:p>
            <a:r>
              <a:rPr lang="en-US" dirty="0"/>
              <a:t>It is said that the Buddha could see all his own past lives. </a:t>
            </a:r>
          </a:p>
          <a:p>
            <a:r>
              <a:rPr lang="en-US" dirty="0"/>
              <a:t>Buddhist tradition remembers that he subsequently used the stories about his previous lives to teach moral lessons known as the Jataka Tales.</a:t>
            </a:r>
          </a:p>
        </p:txBody>
      </p:sp>
    </p:spTree>
    <p:extLst>
      <p:ext uri="{BB962C8B-B14F-4D97-AF65-F5344CB8AC3E}">
        <p14:creationId xmlns:p14="http://schemas.microsoft.com/office/powerpoint/2010/main" val="53380110"/>
      </p:ext>
    </p:extLst>
  </p:cSld>
  <p:clrMapOvr>
    <a:masterClrMapping/>
  </p:clrMapOvr>
  <mc:AlternateContent xmlns:mc="http://schemas.openxmlformats.org/markup-compatibility/2006" xmlns:p14="http://schemas.microsoft.com/office/powerpoint/2010/main">
    <mc:Choice Requires="p14">
      <p:transition spd="slow" p14:dur="2000" advTm="10976"/>
    </mc:Choice>
    <mc:Fallback xmlns="">
      <p:transition spd="slow" advTm="10976"/>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4CAC21-2081-1CED-40A8-0D245FC8A48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F812D60-6310-CBA4-77DA-9A6742E97EFB}"/>
              </a:ext>
            </a:extLst>
          </p:cNvPr>
          <p:cNvSpPr>
            <a:spLocks noGrp="1"/>
          </p:cNvSpPr>
          <p:nvPr>
            <p:ph type="title"/>
          </p:nvPr>
        </p:nvSpPr>
        <p:spPr/>
        <p:txBody>
          <a:bodyPr>
            <a:normAutofit/>
          </a:bodyPr>
          <a:lstStyle/>
          <a:p>
            <a:r>
              <a:rPr lang="en-US" dirty="0"/>
              <a:t>5.2 The wheel of birth and death</a:t>
            </a:r>
          </a:p>
        </p:txBody>
      </p:sp>
      <p:sp>
        <p:nvSpPr>
          <p:cNvPr id="3" name="Content Placeholder 2">
            <a:extLst>
              <a:ext uri="{FF2B5EF4-FFF2-40B4-BE49-F238E27FC236}">
                <a16:creationId xmlns:a16="http://schemas.microsoft.com/office/drawing/2014/main" id="{A0326045-61BF-AB0C-2D61-202B98D316B4}"/>
              </a:ext>
            </a:extLst>
          </p:cNvPr>
          <p:cNvSpPr>
            <a:spLocks noGrp="1"/>
          </p:cNvSpPr>
          <p:nvPr>
            <p:ph idx="1"/>
          </p:nvPr>
        </p:nvSpPr>
        <p:spPr/>
        <p:txBody>
          <a:bodyPr>
            <a:normAutofit/>
          </a:bodyPr>
          <a:lstStyle/>
          <a:p>
            <a:r>
              <a:rPr lang="en-US" dirty="0"/>
              <a:t>Buddhist cosmology describes multiple planes of existence, including realms of hells, hungry ghosts, animals, humans, and gods. </a:t>
            </a:r>
          </a:p>
          <a:p>
            <a:r>
              <a:rPr lang="en-US" dirty="0"/>
              <a:t>Buddhism acknowledges the existence of various gods but understands them to be subject to the same imperfections and impermanence as humans are.</a:t>
            </a:r>
          </a:p>
        </p:txBody>
      </p:sp>
    </p:spTree>
    <p:extLst>
      <p:ext uri="{BB962C8B-B14F-4D97-AF65-F5344CB8AC3E}">
        <p14:creationId xmlns:p14="http://schemas.microsoft.com/office/powerpoint/2010/main" val="1358045413"/>
      </p:ext>
    </p:extLst>
  </p:cSld>
  <p:clrMapOvr>
    <a:masterClrMapping/>
  </p:clrMapOvr>
  <mc:AlternateContent xmlns:mc="http://schemas.openxmlformats.org/markup-compatibility/2006" xmlns:p14="http://schemas.microsoft.com/office/powerpoint/2010/main">
    <mc:Choice Requires="p14">
      <p:transition spd="slow" p14:dur="2000" advTm="10976"/>
    </mc:Choice>
    <mc:Fallback xmlns="">
      <p:transition spd="slow" advTm="10976"/>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D6E188-F6B9-06CF-7169-98EF697664B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F5622F0-A3D5-2B1A-9C34-B1AC3B10EF14}"/>
              </a:ext>
            </a:extLst>
          </p:cNvPr>
          <p:cNvSpPr>
            <a:spLocks noGrp="1"/>
          </p:cNvSpPr>
          <p:nvPr>
            <p:ph type="title"/>
          </p:nvPr>
        </p:nvSpPr>
        <p:spPr/>
        <p:txBody>
          <a:bodyPr>
            <a:normAutofit/>
          </a:bodyPr>
          <a:lstStyle/>
          <a:p>
            <a:r>
              <a:rPr lang="en-US" altLang="en-US" dirty="0"/>
              <a:t>3. All Buddhists are vegetarians.</a:t>
            </a:r>
          </a:p>
        </p:txBody>
      </p:sp>
      <p:sp>
        <p:nvSpPr>
          <p:cNvPr id="4099" name="Content Placeholder 2">
            <a:extLst>
              <a:ext uri="{FF2B5EF4-FFF2-40B4-BE49-F238E27FC236}">
                <a16:creationId xmlns:a16="http://schemas.microsoft.com/office/drawing/2014/main" id="{705AEF01-964E-0799-006A-B039979A4D42}"/>
              </a:ext>
            </a:extLst>
          </p:cNvPr>
          <p:cNvSpPr>
            <a:spLocks noGrp="1"/>
          </p:cNvSpPr>
          <p:nvPr>
            <p:ph idx="1"/>
          </p:nvPr>
        </p:nvSpPr>
        <p:spPr/>
        <p:txBody>
          <a:bodyPr>
            <a:normAutofit fontScale="77500" lnSpcReduction="20000"/>
          </a:bodyPr>
          <a:lstStyle/>
          <a:p>
            <a:r>
              <a:rPr lang="en-US" altLang="en-US" b="1" dirty="0"/>
              <a:t>Bhikshu</a:t>
            </a:r>
            <a:r>
              <a:rPr lang="en-US" altLang="en-US" dirty="0"/>
              <a:t>, the Sanskrit term translated as “monk,” literally means “beggar.” Buddhist monks and nuns originally begged for their daily meal (some still do) and therefore were supposed to eat whatever was oﬀered to them, including meat. </a:t>
            </a:r>
          </a:p>
          <a:p>
            <a:r>
              <a:rPr lang="en-US" altLang="en-US" dirty="0"/>
              <a:t>According to some sources, the bout of dysentery that the Buddha suﬀered before he entered nirvana occurred after he ate pork. </a:t>
            </a:r>
          </a:p>
          <a:p>
            <a:r>
              <a:rPr lang="en-US" altLang="en-US" dirty="0"/>
              <a:t>In the centuries after the Buddha’s death, vegetarianism began to be promoted in some Buddhist texts. However, even today not all Buddhist monks and nuns are vegetarians. For example, in China they are; in Tibet they are not.</a:t>
            </a:r>
          </a:p>
        </p:txBody>
      </p:sp>
      <p:sp>
        <p:nvSpPr>
          <p:cNvPr id="4100" name="Slide Number Placeholder 3">
            <a:extLst>
              <a:ext uri="{FF2B5EF4-FFF2-40B4-BE49-F238E27FC236}">
                <a16:creationId xmlns:a16="http://schemas.microsoft.com/office/drawing/2014/main" id="{EDD540BB-45B1-9A43-4154-F2C64E48B2A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accent1"/>
              </a:buClr>
              <a:buSzPct val="80000"/>
              <a:buFont typeface="Wingdings 2" panose="05020102010507070707" pitchFamily="18" charset="2"/>
              <a:buChar char=""/>
              <a:defRPr sz="2800">
                <a:solidFill>
                  <a:schemeClr val="tx1"/>
                </a:solidFill>
                <a:latin typeface="Candara" panose="020E0502030303020204" pitchFamily="34" charset="0"/>
                <a:ea typeface="Candara" panose="020E0502030303020204" pitchFamily="34" charset="0"/>
                <a:cs typeface="Candara" panose="020E0502030303020204" pitchFamily="34" charset="0"/>
              </a:defRPr>
            </a:lvl1pPr>
            <a:lvl2pPr marL="742950" indent="-285750" eaLnBrk="0" hangingPunct="0">
              <a:spcBef>
                <a:spcPct val="20000"/>
              </a:spcBef>
              <a:buClr>
                <a:schemeClr val="tx2"/>
              </a:buClr>
              <a:buFont typeface="Wingdings 2" panose="05020102010507070707" pitchFamily="18" charset="2"/>
              <a:buChar char=""/>
              <a:defRPr sz="2200">
                <a:solidFill>
                  <a:schemeClr val="tx1"/>
                </a:solidFill>
                <a:latin typeface="Candara" panose="020E0502030303020204" pitchFamily="34" charset="0"/>
                <a:ea typeface="Candara" panose="020E0502030303020204" pitchFamily="34" charset="0"/>
                <a:cs typeface="Candara" panose="020E0502030303020204" pitchFamily="34" charset="0"/>
              </a:defRPr>
            </a:lvl2pPr>
            <a:lvl3pPr marL="1143000" indent="-228600" eaLnBrk="0" hangingPunct="0">
              <a:spcBef>
                <a:spcPct val="20000"/>
              </a:spcBef>
              <a:buClr>
                <a:schemeClr val="accent1"/>
              </a:buClr>
              <a:buFont typeface="Wingdings 2" panose="05020102010507070707" pitchFamily="18" charset="2"/>
              <a:buChar char=""/>
              <a:defRPr sz="2000">
                <a:solidFill>
                  <a:schemeClr val="tx1"/>
                </a:solidFill>
                <a:latin typeface="Candara" panose="020E0502030303020204" pitchFamily="34" charset="0"/>
                <a:ea typeface="Candara" panose="020E0502030303020204" pitchFamily="34" charset="0"/>
                <a:cs typeface="Candara" panose="020E0502030303020204" pitchFamily="34" charset="0"/>
              </a:defRPr>
            </a:lvl3pPr>
            <a:lvl4pPr marL="1600200" indent="-228600" eaLnBrk="0" hangingPunct="0">
              <a:spcBef>
                <a:spcPct val="20000"/>
              </a:spcBef>
              <a:buClr>
                <a:schemeClr val="tx2"/>
              </a:buClr>
              <a:buFont typeface="Wingdings 2" panose="05020102010507070707" pitchFamily="18" charset="2"/>
              <a:buChar char=""/>
              <a:defRPr>
                <a:solidFill>
                  <a:schemeClr val="tx1"/>
                </a:solidFill>
                <a:latin typeface="Candara" panose="020E0502030303020204" pitchFamily="34" charset="0"/>
                <a:ea typeface="Candara" panose="020E0502030303020204" pitchFamily="34" charset="0"/>
                <a:cs typeface="Candara" panose="020E0502030303020204" pitchFamily="34" charset="0"/>
              </a:defRPr>
            </a:lvl4pPr>
            <a:lvl5pPr marL="2057400" indent="-228600" eaLnBrk="0" hangingPunct="0">
              <a:spcBef>
                <a:spcPct val="20000"/>
              </a:spcBef>
              <a:buClr>
                <a:schemeClr val="accent1"/>
              </a:buClr>
              <a:buFont typeface="Wingdings 2" panose="05020102010507070707" pitchFamily="18" charset="2"/>
              <a:buChar char=""/>
              <a:defRPr>
                <a:solidFill>
                  <a:schemeClr val="tx1"/>
                </a:solidFill>
                <a:latin typeface="Candara" panose="020E0502030303020204" pitchFamily="34" charset="0"/>
                <a:ea typeface="Candara" panose="020E0502030303020204" pitchFamily="34" charset="0"/>
                <a:cs typeface="Candara" panose="020E0502030303020204" pitchFamily="34" charset="0"/>
              </a:defRPr>
            </a:lvl5pPr>
            <a:lvl6pPr marL="2514600" indent="-228600" eaLnBrk="0" fontAlgn="base" hangingPunct="0">
              <a:spcBef>
                <a:spcPct val="20000"/>
              </a:spcBef>
              <a:spcAft>
                <a:spcPct val="0"/>
              </a:spcAft>
              <a:buClr>
                <a:schemeClr val="accent1"/>
              </a:buClr>
              <a:buFont typeface="Wingdings 2" panose="05020102010507070707" pitchFamily="18" charset="2"/>
              <a:buChar char=""/>
              <a:defRPr>
                <a:solidFill>
                  <a:schemeClr val="tx1"/>
                </a:solidFill>
                <a:latin typeface="Candara" panose="020E0502030303020204" pitchFamily="34" charset="0"/>
                <a:ea typeface="Candara" panose="020E0502030303020204" pitchFamily="34" charset="0"/>
                <a:cs typeface="Candara" panose="020E0502030303020204" pitchFamily="34" charset="0"/>
              </a:defRPr>
            </a:lvl6pPr>
            <a:lvl7pPr marL="2971800" indent="-228600" eaLnBrk="0" fontAlgn="base" hangingPunct="0">
              <a:spcBef>
                <a:spcPct val="20000"/>
              </a:spcBef>
              <a:spcAft>
                <a:spcPct val="0"/>
              </a:spcAft>
              <a:buClr>
                <a:schemeClr val="accent1"/>
              </a:buClr>
              <a:buFont typeface="Wingdings 2" panose="05020102010507070707" pitchFamily="18" charset="2"/>
              <a:buChar char=""/>
              <a:defRPr>
                <a:solidFill>
                  <a:schemeClr val="tx1"/>
                </a:solidFill>
                <a:latin typeface="Candara" panose="020E0502030303020204" pitchFamily="34" charset="0"/>
                <a:ea typeface="Candara" panose="020E0502030303020204" pitchFamily="34" charset="0"/>
                <a:cs typeface="Candara" panose="020E0502030303020204" pitchFamily="34" charset="0"/>
              </a:defRPr>
            </a:lvl7pPr>
            <a:lvl8pPr marL="3429000" indent="-228600" eaLnBrk="0" fontAlgn="base" hangingPunct="0">
              <a:spcBef>
                <a:spcPct val="20000"/>
              </a:spcBef>
              <a:spcAft>
                <a:spcPct val="0"/>
              </a:spcAft>
              <a:buClr>
                <a:schemeClr val="accent1"/>
              </a:buClr>
              <a:buFont typeface="Wingdings 2" panose="05020102010507070707" pitchFamily="18" charset="2"/>
              <a:buChar char=""/>
              <a:defRPr>
                <a:solidFill>
                  <a:schemeClr val="tx1"/>
                </a:solidFill>
                <a:latin typeface="Candara" panose="020E0502030303020204" pitchFamily="34" charset="0"/>
                <a:ea typeface="Candara" panose="020E0502030303020204" pitchFamily="34" charset="0"/>
                <a:cs typeface="Candara" panose="020E0502030303020204" pitchFamily="34" charset="0"/>
              </a:defRPr>
            </a:lvl8pPr>
            <a:lvl9pPr marL="3886200" indent="-228600" eaLnBrk="0" fontAlgn="base" hangingPunct="0">
              <a:spcBef>
                <a:spcPct val="20000"/>
              </a:spcBef>
              <a:spcAft>
                <a:spcPct val="0"/>
              </a:spcAft>
              <a:buClr>
                <a:schemeClr val="accent1"/>
              </a:buClr>
              <a:buFont typeface="Wingdings 2" panose="05020102010507070707" pitchFamily="18" charset="2"/>
              <a:buChar char=""/>
              <a:defRPr>
                <a:solidFill>
                  <a:schemeClr val="tx1"/>
                </a:solidFill>
                <a:latin typeface="Candara" panose="020E0502030303020204" pitchFamily="34" charset="0"/>
                <a:ea typeface="Candara" panose="020E0502030303020204" pitchFamily="34" charset="0"/>
                <a:cs typeface="Candara" panose="020E0502030303020204" pitchFamily="34" charset="0"/>
              </a:defRPr>
            </a:lvl9pPr>
          </a:lstStyle>
          <a:p>
            <a:pPr eaLnBrk="1" hangingPunct="1">
              <a:spcBef>
                <a:spcPct val="0"/>
              </a:spcBef>
              <a:buClrTx/>
              <a:buSzTx/>
              <a:buFontTx/>
              <a:buNone/>
            </a:pPr>
            <a:fld id="{442AE0B9-73AC-474A-8993-733A53C4132D}" type="slidenum">
              <a:rPr lang="en-US" altLang="en-US" sz="1200">
                <a:solidFill>
                  <a:schemeClr val="tx2"/>
                </a:solidFill>
              </a:rPr>
              <a:pPr eaLnBrk="1" hangingPunct="1">
                <a:spcBef>
                  <a:spcPct val="0"/>
                </a:spcBef>
                <a:buClrTx/>
                <a:buSzTx/>
                <a:buFontTx/>
                <a:buNone/>
              </a:pPr>
              <a:t>5</a:t>
            </a:fld>
            <a:endParaRPr lang="en-US" altLang="en-US" sz="1200">
              <a:solidFill>
                <a:schemeClr val="tx2"/>
              </a:solidFill>
            </a:endParaRPr>
          </a:p>
        </p:txBody>
      </p:sp>
    </p:spTree>
    <p:extLst>
      <p:ext uri="{BB962C8B-B14F-4D97-AF65-F5344CB8AC3E}">
        <p14:creationId xmlns:p14="http://schemas.microsoft.com/office/powerpoint/2010/main" val="1129778327"/>
      </p:ext>
    </p:extLst>
  </p:cSld>
  <p:clrMapOvr>
    <a:masterClrMapping/>
  </p:clrMapOvr>
  <mc:AlternateContent xmlns:mc="http://schemas.openxmlformats.org/markup-compatibility/2006" xmlns:p14="http://schemas.microsoft.com/office/powerpoint/2010/main">
    <mc:Choice Requires="p14">
      <p:transition spd="slow" p14:dur="2000" advTm="33215"/>
    </mc:Choice>
    <mc:Fallback xmlns="">
      <p:transition spd="slow" advTm="33215"/>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228600"/>
            <a:ext cx="5562600" cy="503238"/>
          </a:xfrm>
        </p:spPr>
        <p:txBody>
          <a:bodyPr>
            <a:normAutofit fontScale="90000"/>
          </a:bodyPr>
          <a:lstStyle/>
          <a:p>
            <a:r>
              <a:rPr lang="en-US" dirty="0">
                <a:latin typeface="Calibri" panose="020F0502020204030204" pitchFamily="34" charset="0"/>
                <a:cs typeface="Calibri" panose="020F0502020204030204" pitchFamily="34" charset="0"/>
              </a:rPr>
              <a:t>The Wheel of Rebirth</a:t>
            </a:r>
            <a:endParaRPr lang="en-US" dirty="0"/>
          </a:p>
        </p:txBody>
      </p:sp>
      <p:pic>
        <p:nvPicPr>
          <p:cNvPr id="5" name="Content Placeholder 4" descr="This is an image of the Wheel of Rebirth">
            <a:extLst>
              <a:ext uri="{FF2B5EF4-FFF2-40B4-BE49-F238E27FC236}">
                <a16:creationId xmlns:a16="http://schemas.microsoft.com/office/drawing/2014/main" id="{09F75481-AF14-4F6B-8A1B-60769A2D0ED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88665" y="1576009"/>
            <a:ext cx="3366670" cy="4322884"/>
          </a:xfrm>
        </p:spPr>
      </p:pic>
    </p:spTree>
    <p:extLst>
      <p:ext uri="{BB962C8B-B14F-4D97-AF65-F5344CB8AC3E}">
        <p14:creationId xmlns:p14="http://schemas.microsoft.com/office/powerpoint/2010/main" val="3102663226"/>
      </p:ext>
    </p:extLst>
  </p:cSld>
  <p:clrMapOvr>
    <a:masterClrMapping/>
  </p:clrMapOvr>
  <mc:AlternateContent xmlns:mc="http://schemas.openxmlformats.org/markup-compatibility/2006" xmlns:p14="http://schemas.microsoft.com/office/powerpoint/2010/main">
    <mc:Choice Requires="p14">
      <p:transition spd="slow" p14:dur="2000" advTm="27526"/>
    </mc:Choice>
    <mc:Fallback xmlns="">
      <p:transition spd="slow" advTm="27526"/>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4D2E1-2C37-4EC8-B483-E2EA5EE725DE}"/>
              </a:ext>
            </a:extLst>
          </p:cNvPr>
          <p:cNvSpPr>
            <a:spLocks noGrp="1"/>
          </p:cNvSpPr>
          <p:nvPr>
            <p:ph type="title"/>
          </p:nvPr>
        </p:nvSpPr>
        <p:spPr/>
        <p:txBody>
          <a:bodyPr>
            <a:noAutofit/>
          </a:bodyPr>
          <a:lstStyle/>
          <a:p>
            <a:pPr eaLnBrk="1" fontAlgn="auto" hangingPunct="1">
              <a:spcBef>
                <a:spcPts val="0"/>
              </a:spcBef>
              <a:spcAft>
                <a:spcPts val="0"/>
              </a:spcAft>
              <a:defRPr/>
            </a:pPr>
            <a:r>
              <a:rPr sz="3600" dirty="0"/>
              <a:t>Three Fundamental </a:t>
            </a:r>
            <a:br>
              <a:rPr lang="en-US" sz="3600" dirty="0"/>
            </a:br>
            <a:r>
              <a:rPr sz="3600" dirty="0"/>
              <a:t>“Defilements” or “Poisons”</a:t>
            </a:r>
          </a:p>
        </p:txBody>
      </p:sp>
      <p:sp>
        <p:nvSpPr>
          <p:cNvPr id="26627" name="Content Placeholder 2">
            <a:extLst>
              <a:ext uri="{FF2B5EF4-FFF2-40B4-BE49-F238E27FC236}">
                <a16:creationId xmlns:a16="http://schemas.microsoft.com/office/drawing/2014/main" id="{437B7DA0-FD52-4BB9-A6C2-CDB21C292349}"/>
              </a:ext>
            </a:extLst>
          </p:cNvPr>
          <p:cNvSpPr>
            <a:spLocks noGrp="1"/>
          </p:cNvSpPr>
          <p:nvPr>
            <p:ph sz="half" idx="1"/>
          </p:nvPr>
        </p:nvSpPr>
        <p:spPr/>
        <p:txBody>
          <a:bodyPr/>
          <a:lstStyle/>
          <a:p>
            <a:pPr marL="241300" indent="-514350" eaLnBrk="1" hangingPunct="1">
              <a:spcBef>
                <a:spcPct val="0"/>
              </a:spcBef>
            </a:pPr>
            <a:r>
              <a:rPr lang="en-US" altLang="en-US" sz="3200" dirty="0"/>
              <a:t>Delusion or ignorance – boar</a:t>
            </a:r>
          </a:p>
          <a:p>
            <a:pPr marL="241300" indent="-514350" eaLnBrk="1" hangingPunct="1">
              <a:spcBef>
                <a:spcPct val="0"/>
              </a:spcBef>
            </a:pPr>
            <a:r>
              <a:rPr lang="en-US" altLang="en-US" sz="3200" dirty="0"/>
              <a:t>Dislike or hatred – snake</a:t>
            </a:r>
          </a:p>
          <a:p>
            <a:pPr marL="241300" indent="-514350" eaLnBrk="1" hangingPunct="1">
              <a:spcBef>
                <a:spcPct val="0"/>
              </a:spcBef>
            </a:pPr>
            <a:r>
              <a:rPr lang="en-US" altLang="en-US" sz="3200" dirty="0"/>
              <a:t>Desire or greed– rooster</a:t>
            </a:r>
          </a:p>
        </p:txBody>
      </p:sp>
      <p:pic>
        <p:nvPicPr>
          <p:cNvPr id="26628" name="Content Placeholder 4" descr="These three animals are defilements or poisons">
            <a:extLst>
              <a:ext uri="{FF2B5EF4-FFF2-40B4-BE49-F238E27FC236}">
                <a16:creationId xmlns:a16="http://schemas.microsoft.com/office/drawing/2014/main" id="{E7D89911-FDCB-4FEA-B319-E321C0C2A2DF}"/>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5529263" y="2843213"/>
            <a:ext cx="2276475" cy="2038350"/>
          </a:xfrm>
        </p:spPr>
      </p:pic>
    </p:spTree>
  </p:cSld>
  <p:clrMapOvr>
    <a:masterClrMapping/>
  </p:clrMapOvr>
  <mc:AlternateContent xmlns:mc="http://schemas.openxmlformats.org/markup-compatibility/2006" xmlns:p14="http://schemas.microsoft.com/office/powerpoint/2010/main">
    <mc:Choice Requires="p14">
      <p:transition spd="slow" p14:dur="2000" advTm="64795"/>
    </mc:Choice>
    <mc:Fallback xmlns="">
      <p:transition spd="slow" advTm="64795"/>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
            <a:extLst>
              <a:ext uri="{FF2B5EF4-FFF2-40B4-BE49-F238E27FC236}">
                <a16:creationId xmlns:a16="http://schemas.microsoft.com/office/drawing/2014/main" id="{70467444-D67A-4007-A1ED-87DB3A386A80}"/>
              </a:ext>
            </a:extLst>
          </p:cNvPr>
          <p:cNvSpPr>
            <a:spLocks noGrp="1" noChangeArrowheads="1"/>
          </p:cNvSpPr>
          <p:nvPr>
            <p:ph type="title"/>
          </p:nvPr>
        </p:nvSpPr>
        <p:spPr/>
        <p:txBody>
          <a:bodyPr lIns="92075" tIns="46038" rIns="92075" bIns="46038" anchor="ctr"/>
          <a:lstStyle/>
          <a:p>
            <a:pPr eaLnBrk="1" fontAlgn="auto" hangingPunct="1">
              <a:spcBef>
                <a:spcPts val="0"/>
              </a:spcBef>
              <a:spcAft>
                <a:spcPts val="0"/>
              </a:spcAft>
              <a:defRPr/>
            </a:pPr>
            <a:r>
              <a:rPr lang="en-US" dirty="0">
                <a:latin typeface="Calibri" panose="020F0502020204030204" pitchFamily="34" charset="0"/>
                <a:cs typeface="Calibri" panose="020F0502020204030204" pitchFamily="34" charset="0"/>
              </a:rPr>
              <a:t>The Wheel of Rebirth</a:t>
            </a:r>
            <a:endParaRPr dirty="0">
              <a:solidFill>
                <a:schemeClr val="tx2">
                  <a:shade val="85000"/>
                  <a:satMod val="150000"/>
                </a:schemeClr>
              </a:solidFill>
            </a:endParaRPr>
          </a:p>
        </p:txBody>
      </p:sp>
      <p:sp>
        <p:nvSpPr>
          <p:cNvPr id="12291" name="Rectangle 4">
            <a:extLst>
              <a:ext uri="{FF2B5EF4-FFF2-40B4-BE49-F238E27FC236}">
                <a16:creationId xmlns:a16="http://schemas.microsoft.com/office/drawing/2014/main" id="{EBDF5134-FE09-4D42-BE72-10AE0C211EFC}"/>
              </a:ext>
            </a:extLst>
          </p:cNvPr>
          <p:cNvSpPr>
            <a:spLocks noGrp="1" noChangeArrowheads="1"/>
          </p:cNvSpPr>
          <p:nvPr>
            <p:ph sz="half" idx="1"/>
          </p:nvPr>
        </p:nvSpPr>
        <p:spPr/>
        <p:txBody>
          <a:bodyPr lIns="92075" tIns="46038" rIns="92075" bIns="46038"/>
          <a:lstStyle/>
          <a:p>
            <a:pPr marL="0" indent="-273050" eaLnBrk="1" hangingPunct="1">
              <a:lnSpc>
                <a:spcPct val="90000"/>
              </a:lnSpc>
              <a:spcBef>
                <a:spcPct val="0"/>
              </a:spcBef>
              <a:buFontTx/>
              <a:buNone/>
            </a:pPr>
            <a:r>
              <a:rPr lang="en-US" altLang="en-US" sz="2600" b="1" dirty="0">
                <a:solidFill>
                  <a:schemeClr val="tx2"/>
                </a:solidFill>
                <a:latin typeface="Calibri" panose="020F0502020204030204" pitchFamily="34" charset="0"/>
                <a:cs typeface="Calibri" panose="020F0502020204030204" pitchFamily="34" charset="0"/>
              </a:rPr>
              <a:t>Six Realms of Existence</a:t>
            </a:r>
            <a:endParaRPr lang="en-US" altLang="en-US" sz="2600" dirty="0">
              <a:solidFill>
                <a:schemeClr val="tx2"/>
              </a:solidFill>
              <a:latin typeface="Calibri" panose="020F0502020204030204" pitchFamily="34" charset="0"/>
              <a:cs typeface="Calibri" panose="020F0502020204030204" pitchFamily="34" charset="0"/>
            </a:endParaRPr>
          </a:p>
          <a:p>
            <a:pPr marL="241300" indent="-514350">
              <a:lnSpc>
                <a:spcPct val="90000"/>
              </a:lnSpc>
              <a:spcBef>
                <a:spcPct val="0"/>
              </a:spcBef>
              <a:buFont typeface="+mj-lt"/>
              <a:buAutoNum type="arabicPeriod"/>
            </a:pPr>
            <a:r>
              <a:rPr lang="en-US" altLang="en-US" sz="2600" dirty="0">
                <a:latin typeface="Calibri" panose="020F0502020204030204" pitchFamily="34" charset="0"/>
                <a:cs typeface="Calibri" panose="020F0502020204030204" pitchFamily="34" charset="0"/>
              </a:rPr>
              <a:t>Gods </a:t>
            </a:r>
          </a:p>
          <a:p>
            <a:pPr marL="241300" indent="-514350">
              <a:lnSpc>
                <a:spcPct val="90000"/>
              </a:lnSpc>
              <a:spcBef>
                <a:spcPct val="0"/>
              </a:spcBef>
              <a:buFont typeface="+mj-lt"/>
              <a:buAutoNum type="arabicPeriod"/>
            </a:pPr>
            <a:r>
              <a:rPr lang="en-US" altLang="en-US" sz="2600" dirty="0">
                <a:latin typeface="Calibri" panose="020F0502020204030204" pitchFamily="34" charset="0"/>
                <a:cs typeface="Calibri" panose="020F0502020204030204" pitchFamily="34" charset="0"/>
              </a:rPr>
              <a:t>Asuras (Lesser Gods or Demigods)</a:t>
            </a:r>
          </a:p>
          <a:p>
            <a:pPr marL="241300" indent="-514350" eaLnBrk="1" hangingPunct="1">
              <a:lnSpc>
                <a:spcPct val="90000"/>
              </a:lnSpc>
              <a:spcBef>
                <a:spcPct val="0"/>
              </a:spcBef>
              <a:buFont typeface="+mj-lt"/>
              <a:buAutoNum type="arabicPeriod"/>
            </a:pPr>
            <a:r>
              <a:rPr lang="en-US" altLang="en-US" sz="2600" dirty="0">
                <a:latin typeface="Calibri" panose="020F0502020204030204" pitchFamily="34" charset="0"/>
                <a:cs typeface="Calibri" panose="020F0502020204030204" pitchFamily="34" charset="0"/>
              </a:rPr>
              <a:t>Humans – Best Position b/c Awakening is possible</a:t>
            </a:r>
          </a:p>
          <a:p>
            <a:pPr marL="241300" indent="-514350" eaLnBrk="1" hangingPunct="1">
              <a:lnSpc>
                <a:spcPct val="90000"/>
              </a:lnSpc>
              <a:spcBef>
                <a:spcPct val="0"/>
              </a:spcBef>
              <a:buFont typeface="+mj-lt"/>
              <a:buAutoNum type="arabicPeriod"/>
            </a:pPr>
            <a:r>
              <a:rPr lang="en-US" altLang="en-US" sz="2600" dirty="0">
                <a:latin typeface="Calibri" panose="020F0502020204030204" pitchFamily="34" charset="0"/>
                <a:cs typeface="Calibri" panose="020F0502020204030204" pitchFamily="34" charset="0"/>
              </a:rPr>
              <a:t>Animals</a:t>
            </a:r>
          </a:p>
          <a:p>
            <a:pPr marL="241300" indent="-514350">
              <a:lnSpc>
                <a:spcPct val="90000"/>
              </a:lnSpc>
              <a:spcBef>
                <a:spcPct val="0"/>
              </a:spcBef>
              <a:buFont typeface="+mj-lt"/>
              <a:buAutoNum type="arabicPeriod"/>
            </a:pPr>
            <a:r>
              <a:rPr lang="en-US" altLang="en-US" sz="2600" dirty="0" err="1">
                <a:latin typeface="Calibri" panose="020F0502020204030204" pitchFamily="34" charset="0"/>
                <a:cs typeface="Calibri" panose="020F0502020204030204" pitchFamily="34" charset="0"/>
              </a:rPr>
              <a:t>Pretas</a:t>
            </a:r>
            <a:r>
              <a:rPr lang="en-US" altLang="en-US" sz="2600" dirty="0">
                <a:latin typeface="Calibri" panose="020F0502020204030204" pitchFamily="34" charset="0"/>
                <a:cs typeface="Calibri" panose="020F0502020204030204" pitchFamily="34" charset="0"/>
              </a:rPr>
              <a:t> (Avaricious Spirits or Hungry Ghosts) </a:t>
            </a:r>
          </a:p>
          <a:p>
            <a:pPr marL="241300" indent="-514350" eaLnBrk="1" hangingPunct="1">
              <a:lnSpc>
                <a:spcPct val="90000"/>
              </a:lnSpc>
              <a:spcBef>
                <a:spcPct val="0"/>
              </a:spcBef>
              <a:buFont typeface="+mj-lt"/>
              <a:buAutoNum type="arabicPeriod"/>
            </a:pPr>
            <a:r>
              <a:rPr lang="en-US" altLang="en-US" sz="2600" dirty="0">
                <a:latin typeface="Calibri" panose="020F0502020204030204" pitchFamily="34" charset="0"/>
                <a:cs typeface="Calibri" panose="020F0502020204030204" pitchFamily="34" charset="0"/>
              </a:rPr>
              <a:t>Hell Dwellers (Cold Hells and Hot Hells)</a:t>
            </a:r>
          </a:p>
          <a:p>
            <a:pPr lvl="1" eaLnBrk="1" hangingPunct="1">
              <a:lnSpc>
                <a:spcPct val="90000"/>
              </a:lnSpc>
              <a:spcBef>
                <a:spcPct val="0"/>
              </a:spcBef>
            </a:pPr>
            <a:endParaRPr lang="en-US" altLang="en-US" sz="2200" dirty="0">
              <a:latin typeface="Times New Roman" panose="02020603050405020304" pitchFamily="18" charset="0"/>
            </a:endParaRPr>
          </a:p>
        </p:txBody>
      </p:sp>
      <p:sp>
        <p:nvSpPr>
          <p:cNvPr id="12292" name="Content Placeholder 4">
            <a:extLst>
              <a:ext uri="{FF2B5EF4-FFF2-40B4-BE49-F238E27FC236}">
                <a16:creationId xmlns:a16="http://schemas.microsoft.com/office/drawing/2014/main" id="{C0784409-7E7F-4FC8-8934-C034C1F79564}"/>
              </a:ext>
            </a:extLst>
          </p:cNvPr>
          <p:cNvSpPr>
            <a:spLocks noGrp="1"/>
          </p:cNvSpPr>
          <p:nvPr>
            <p:ph sz="half" idx="2"/>
          </p:nvPr>
        </p:nvSpPr>
        <p:spPr/>
        <p:txBody>
          <a:bodyPr/>
          <a:lstStyle/>
          <a:p>
            <a:pPr marL="0" indent="-273050" eaLnBrk="1" hangingPunct="1">
              <a:lnSpc>
                <a:spcPct val="90000"/>
              </a:lnSpc>
              <a:spcBef>
                <a:spcPct val="0"/>
              </a:spcBef>
            </a:pPr>
            <a:endParaRPr lang="en-US" altLang="en-US" sz="2600"/>
          </a:p>
        </p:txBody>
      </p:sp>
      <p:pic>
        <p:nvPicPr>
          <p:cNvPr id="12293" name="Picture 5" descr="This is an image of the Wheel of Rebirth">
            <a:extLst>
              <a:ext uri="{FF2B5EF4-FFF2-40B4-BE49-F238E27FC236}">
                <a16:creationId xmlns:a16="http://schemas.microsoft.com/office/drawing/2014/main" id="{21D86709-2A90-4183-A684-A91261591A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4465" t="35202" r="9650" b="12959"/>
          <a:stretch>
            <a:fillRect/>
          </a:stretch>
        </p:blipFill>
        <p:spPr bwMode="auto">
          <a:xfrm>
            <a:off x="4343400" y="1600200"/>
            <a:ext cx="4419600" cy="429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Tm="120966">
    <p:cut/>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228600"/>
            <a:ext cx="5562600" cy="1143000"/>
          </a:xfrm>
        </p:spPr>
        <p:txBody>
          <a:bodyPr>
            <a:normAutofit fontScale="90000"/>
          </a:bodyPr>
          <a:lstStyle/>
          <a:p>
            <a:r>
              <a:rPr lang="en-US" dirty="0">
                <a:latin typeface="Calibri" panose="020F0502020204030204" pitchFamily="34" charset="0"/>
                <a:cs typeface="Calibri" panose="020F0502020204030204" pitchFamily="34" charset="0"/>
              </a:rPr>
              <a:t>The Wheel of Rebirth</a:t>
            </a:r>
            <a:br>
              <a:rPr lang="en-US" dirty="0">
                <a:latin typeface="Calibri" panose="020F0502020204030204" pitchFamily="34" charset="0"/>
                <a:cs typeface="Calibri" panose="020F0502020204030204" pitchFamily="34" charset="0"/>
              </a:rPr>
            </a:br>
            <a:r>
              <a:rPr lang="en-US" dirty="0">
                <a:latin typeface="Calibri" panose="020F0502020204030204" pitchFamily="34" charset="0"/>
                <a:cs typeface="Calibri" panose="020F0502020204030204" pitchFamily="34" charset="0"/>
              </a:rPr>
              <a:t>Desirable Rebirths</a:t>
            </a:r>
            <a:endParaRPr lang="en-US" dirty="0"/>
          </a:p>
        </p:txBody>
      </p:sp>
      <p:pic>
        <p:nvPicPr>
          <p:cNvPr id="7" name="Content Placeholder 6" descr="This is the top of the Wheel of Rebirth which are the desirable rebirths">
            <a:extLst>
              <a:ext uri="{FF2B5EF4-FFF2-40B4-BE49-F238E27FC236}">
                <a16:creationId xmlns:a16="http://schemas.microsoft.com/office/drawing/2014/main" id="{912F35C2-0FCF-40C6-9829-A854CCCA5C7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0741" y="1752600"/>
            <a:ext cx="8802518" cy="4241213"/>
          </a:xfrm>
        </p:spPr>
      </p:pic>
    </p:spTree>
    <p:extLst>
      <p:ext uri="{BB962C8B-B14F-4D97-AF65-F5344CB8AC3E}">
        <p14:creationId xmlns:p14="http://schemas.microsoft.com/office/powerpoint/2010/main" val="1457916908"/>
      </p:ext>
    </p:extLst>
  </p:cSld>
  <p:clrMapOvr>
    <a:masterClrMapping/>
  </p:clrMapOvr>
  <mc:AlternateContent xmlns:mc="http://schemas.openxmlformats.org/markup-compatibility/2006" xmlns:p14="http://schemas.microsoft.com/office/powerpoint/2010/main">
    <mc:Choice Requires="p14">
      <p:transition spd="slow" p14:dur="2000" advTm="23602"/>
    </mc:Choice>
    <mc:Fallback xmlns="">
      <p:transition spd="slow" advTm="23602"/>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228600"/>
            <a:ext cx="5562600" cy="1143000"/>
          </a:xfrm>
        </p:spPr>
        <p:txBody>
          <a:bodyPr>
            <a:normAutofit fontScale="90000"/>
          </a:bodyPr>
          <a:lstStyle/>
          <a:p>
            <a:r>
              <a:rPr lang="en-US" dirty="0">
                <a:latin typeface="Calibri" panose="020F0502020204030204" pitchFamily="34" charset="0"/>
                <a:cs typeface="Calibri" panose="020F0502020204030204" pitchFamily="34" charset="0"/>
              </a:rPr>
              <a:t>The Wheel of Rebirth</a:t>
            </a:r>
            <a:br>
              <a:rPr lang="en-US" dirty="0">
                <a:latin typeface="Calibri" panose="020F0502020204030204" pitchFamily="34" charset="0"/>
                <a:cs typeface="Calibri" panose="020F0502020204030204" pitchFamily="34" charset="0"/>
              </a:rPr>
            </a:br>
            <a:r>
              <a:rPr lang="en-US" dirty="0">
                <a:latin typeface="Calibri" panose="020F0502020204030204" pitchFamily="34" charset="0"/>
                <a:cs typeface="Calibri" panose="020F0502020204030204" pitchFamily="34" charset="0"/>
              </a:rPr>
              <a:t>Undesirable Rebirths</a:t>
            </a:r>
            <a:endParaRPr lang="en-US" dirty="0"/>
          </a:p>
        </p:txBody>
      </p:sp>
      <p:pic>
        <p:nvPicPr>
          <p:cNvPr id="6" name="Content Placeholder 5" descr="This is an image of the undesirable rebirths according to The Wheel of Rebirth">
            <a:extLst>
              <a:ext uri="{FF2B5EF4-FFF2-40B4-BE49-F238E27FC236}">
                <a16:creationId xmlns:a16="http://schemas.microsoft.com/office/drawing/2014/main" id="{BFE54269-0E52-473D-B01C-F5866D29A15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105" y="1600200"/>
            <a:ext cx="8869789" cy="4555299"/>
          </a:xfrm>
        </p:spPr>
      </p:pic>
    </p:spTree>
    <p:extLst>
      <p:ext uri="{BB962C8B-B14F-4D97-AF65-F5344CB8AC3E}">
        <p14:creationId xmlns:p14="http://schemas.microsoft.com/office/powerpoint/2010/main" val="1064397542"/>
      </p:ext>
    </p:extLst>
  </p:cSld>
  <p:clrMapOvr>
    <a:masterClrMapping/>
  </p:clrMapOvr>
  <mc:AlternateContent xmlns:mc="http://schemas.openxmlformats.org/markup-compatibility/2006" xmlns:p14="http://schemas.microsoft.com/office/powerpoint/2010/main">
    <mc:Choice Requires="p14">
      <p:transition spd="slow" p14:dur="2000" advTm="26690"/>
    </mc:Choice>
    <mc:Fallback xmlns="">
      <p:transition spd="slow" advTm="26690"/>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EFE519-CB0D-68AA-F932-8E0DFBAA90D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46781F2-E417-7D49-F086-C5FC86B41B9E}"/>
              </a:ext>
            </a:extLst>
          </p:cNvPr>
          <p:cNvSpPr>
            <a:spLocks noGrp="1"/>
          </p:cNvSpPr>
          <p:nvPr>
            <p:ph type="title"/>
          </p:nvPr>
        </p:nvSpPr>
        <p:spPr/>
        <p:txBody>
          <a:bodyPr>
            <a:normAutofit/>
          </a:bodyPr>
          <a:lstStyle/>
          <a:p>
            <a:r>
              <a:rPr lang="en-US" dirty="0"/>
              <a:t>5.2 Nirvana</a:t>
            </a:r>
          </a:p>
        </p:txBody>
      </p:sp>
      <p:sp>
        <p:nvSpPr>
          <p:cNvPr id="3" name="Content Placeholder 2">
            <a:extLst>
              <a:ext uri="{FF2B5EF4-FFF2-40B4-BE49-F238E27FC236}">
                <a16:creationId xmlns:a16="http://schemas.microsoft.com/office/drawing/2014/main" id="{8929DDFC-32F8-798F-2225-035BB154F6CD}"/>
              </a:ext>
            </a:extLst>
          </p:cNvPr>
          <p:cNvSpPr>
            <a:spLocks noGrp="1"/>
          </p:cNvSpPr>
          <p:nvPr>
            <p:ph idx="1"/>
          </p:nvPr>
        </p:nvSpPr>
        <p:spPr/>
        <p:txBody>
          <a:bodyPr>
            <a:normAutofit fontScale="92500" lnSpcReduction="10000"/>
          </a:bodyPr>
          <a:lstStyle/>
          <a:p>
            <a:r>
              <a:rPr lang="en-US" dirty="0"/>
              <a:t>Nirvana is a central term in Buddhism, but it is difficult to define.</a:t>
            </a:r>
          </a:p>
          <a:p>
            <a:r>
              <a:rPr lang="en-US" dirty="0"/>
              <a:t>Remember that “nirvana” means “extinguishing” and thus is connected to the previously mentioned image of rebirth as being like one flame lighting another.</a:t>
            </a:r>
          </a:p>
          <a:p>
            <a:r>
              <a:rPr lang="en-US" dirty="0"/>
              <a:t>The Buddha himself did not say much about it; later Buddhists proposed varying explanations. It has been defined as the extinction of aging, and dying has been defined as escape from suffering.</a:t>
            </a:r>
          </a:p>
        </p:txBody>
      </p:sp>
    </p:spTree>
    <p:extLst>
      <p:ext uri="{BB962C8B-B14F-4D97-AF65-F5344CB8AC3E}">
        <p14:creationId xmlns:p14="http://schemas.microsoft.com/office/powerpoint/2010/main" val="2788771620"/>
      </p:ext>
    </p:extLst>
  </p:cSld>
  <p:clrMapOvr>
    <a:masterClrMapping/>
  </p:clrMapOvr>
  <mc:AlternateContent xmlns:mc="http://schemas.openxmlformats.org/markup-compatibility/2006" xmlns:p14="http://schemas.microsoft.com/office/powerpoint/2010/main">
    <mc:Choice Requires="p14">
      <p:transition spd="slow" p14:dur="2000" advTm="10976"/>
    </mc:Choice>
    <mc:Fallback xmlns="">
      <p:transition spd="slow" advTm="10976"/>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E4DD4C-1446-03B2-6A14-2F21E37BBD6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DD46FF9-A588-87E6-E480-90F5E93FBECC}"/>
              </a:ext>
            </a:extLst>
          </p:cNvPr>
          <p:cNvSpPr>
            <a:spLocks noGrp="1"/>
          </p:cNvSpPr>
          <p:nvPr>
            <p:ph type="title"/>
          </p:nvPr>
        </p:nvSpPr>
        <p:spPr/>
        <p:txBody>
          <a:bodyPr>
            <a:normAutofit/>
          </a:bodyPr>
          <a:lstStyle/>
          <a:p>
            <a:r>
              <a:rPr lang="en-US" dirty="0"/>
              <a:t>5.2 Nirvana</a:t>
            </a:r>
          </a:p>
        </p:txBody>
      </p:sp>
      <p:sp>
        <p:nvSpPr>
          <p:cNvPr id="3" name="Content Placeholder 2">
            <a:extLst>
              <a:ext uri="{FF2B5EF4-FFF2-40B4-BE49-F238E27FC236}">
                <a16:creationId xmlns:a16="http://schemas.microsoft.com/office/drawing/2014/main" id="{8DA224D5-27B9-5862-F202-90B81A3E9777}"/>
              </a:ext>
            </a:extLst>
          </p:cNvPr>
          <p:cNvSpPr>
            <a:spLocks noGrp="1"/>
          </p:cNvSpPr>
          <p:nvPr>
            <p:ph idx="1"/>
          </p:nvPr>
        </p:nvSpPr>
        <p:spPr/>
        <p:txBody>
          <a:bodyPr>
            <a:normAutofit/>
          </a:bodyPr>
          <a:lstStyle/>
          <a:p>
            <a:r>
              <a:rPr lang="en-US" dirty="0"/>
              <a:t>Nirvana may be attained while one is still alive, and at death such a person is not reborn. </a:t>
            </a:r>
          </a:p>
          <a:p>
            <a:r>
              <a:rPr lang="en-US" dirty="0"/>
              <a:t>Therein lies some of the difficulty in defining the term, for if all that remains after one dies is karma, what is left to experience nirvana for the person who no longer has any karma? </a:t>
            </a:r>
          </a:p>
        </p:txBody>
      </p:sp>
    </p:spTree>
    <p:extLst>
      <p:ext uri="{BB962C8B-B14F-4D97-AF65-F5344CB8AC3E}">
        <p14:creationId xmlns:p14="http://schemas.microsoft.com/office/powerpoint/2010/main" val="3286496153"/>
      </p:ext>
    </p:extLst>
  </p:cSld>
  <p:clrMapOvr>
    <a:masterClrMapping/>
  </p:clrMapOvr>
  <mc:AlternateContent xmlns:mc="http://schemas.openxmlformats.org/markup-compatibility/2006" xmlns:p14="http://schemas.microsoft.com/office/powerpoint/2010/main">
    <mc:Choice Requires="p14">
      <p:transition spd="slow" p14:dur="2000" advTm="10976"/>
    </mc:Choice>
    <mc:Fallback xmlns="">
      <p:transition spd="slow" advTm="10976"/>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A727A8-E92E-4D8B-FD46-0107B58733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7ACE8A5-C446-CB81-803E-C0F8698F5BA5}"/>
              </a:ext>
            </a:extLst>
          </p:cNvPr>
          <p:cNvSpPr>
            <a:spLocks noGrp="1"/>
          </p:cNvSpPr>
          <p:nvPr>
            <p:ph type="title"/>
          </p:nvPr>
        </p:nvSpPr>
        <p:spPr/>
        <p:txBody>
          <a:bodyPr>
            <a:normAutofit/>
          </a:bodyPr>
          <a:lstStyle/>
          <a:p>
            <a:r>
              <a:rPr lang="en-US" dirty="0"/>
              <a:t>5.2 Nirvana</a:t>
            </a:r>
          </a:p>
        </p:txBody>
      </p:sp>
      <p:sp>
        <p:nvSpPr>
          <p:cNvPr id="3" name="Content Placeholder 2">
            <a:extLst>
              <a:ext uri="{FF2B5EF4-FFF2-40B4-BE49-F238E27FC236}">
                <a16:creationId xmlns:a16="http://schemas.microsoft.com/office/drawing/2014/main" id="{2E24C60F-8558-F374-248E-85DDB45AF9B3}"/>
              </a:ext>
            </a:extLst>
          </p:cNvPr>
          <p:cNvSpPr>
            <a:spLocks noGrp="1"/>
          </p:cNvSpPr>
          <p:nvPr>
            <p:ph idx="1"/>
          </p:nvPr>
        </p:nvSpPr>
        <p:spPr/>
        <p:txBody>
          <a:bodyPr>
            <a:normAutofit/>
          </a:bodyPr>
          <a:lstStyle/>
          <a:p>
            <a:r>
              <a:rPr lang="en-US" dirty="0"/>
              <a:t>The Buddha apparently chose not to try to describe this state any further, explaining that to do so would not lead people toward nirvana.</a:t>
            </a:r>
          </a:p>
          <a:p>
            <a:r>
              <a:rPr lang="en-US" dirty="0"/>
              <a:t>The </a:t>
            </a:r>
            <a:r>
              <a:rPr lang="en-US" b="1" dirty="0" err="1"/>
              <a:t>arhant</a:t>
            </a:r>
            <a:r>
              <a:rPr lang="en-US" dirty="0"/>
              <a:t> (Pali: </a:t>
            </a:r>
            <a:r>
              <a:rPr lang="en-US" b="1" dirty="0"/>
              <a:t>arhat</a:t>
            </a:r>
            <a:r>
              <a:rPr lang="en-US" dirty="0"/>
              <a:t>) is the “worthy one” who has found nirvana in this life; at death the </a:t>
            </a:r>
            <a:r>
              <a:rPr lang="en-US" dirty="0" err="1"/>
              <a:t>arhant</a:t>
            </a:r>
            <a:r>
              <a:rPr lang="en-US" dirty="0"/>
              <a:t> enters the ultimate state of nirvana.</a:t>
            </a:r>
          </a:p>
          <a:p>
            <a:pPr marL="0" indent="0">
              <a:buNone/>
            </a:pPr>
            <a:endParaRPr lang="en-US" dirty="0"/>
          </a:p>
        </p:txBody>
      </p:sp>
    </p:spTree>
    <p:extLst>
      <p:ext uri="{BB962C8B-B14F-4D97-AF65-F5344CB8AC3E}">
        <p14:creationId xmlns:p14="http://schemas.microsoft.com/office/powerpoint/2010/main" val="2509761879"/>
      </p:ext>
    </p:extLst>
  </p:cSld>
  <p:clrMapOvr>
    <a:masterClrMapping/>
  </p:clrMapOvr>
  <mc:AlternateContent xmlns:mc="http://schemas.openxmlformats.org/markup-compatibility/2006" xmlns:p14="http://schemas.microsoft.com/office/powerpoint/2010/main">
    <mc:Choice Requires="p14">
      <p:transition spd="slow" p14:dur="2000" advTm="10976"/>
    </mc:Choice>
    <mc:Fallback xmlns="">
      <p:transition spd="slow" advTm="10976"/>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7CF1CD-5A16-9D30-C9FF-FE7C8ADE438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6B34508-56A1-69D4-0012-2097089006A4}"/>
              </a:ext>
            </a:extLst>
          </p:cNvPr>
          <p:cNvSpPr>
            <a:spLocks noGrp="1"/>
          </p:cNvSpPr>
          <p:nvPr>
            <p:ph type="title"/>
          </p:nvPr>
        </p:nvSpPr>
        <p:spPr/>
        <p:txBody>
          <a:bodyPr>
            <a:normAutofit/>
          </a:bodyPr>
          <a:lstStyle/>
          <a:p>
            <a:r>
              <a:rPr lang="en-US" dirty="0"/>
              <a:t>5.3 The spread of Buddhism</a:t>
            </a:r>
          </a:p>
        </p:txBody>
      </p:sp>
      <p:sp>
        <p:nvSpPr>
          <p:cNvPr id="3" name="Content Placeholder 2">
            <a:extLst>
              <a:ext uri="{FF2B5EF4-FFF2-40B4-BE49-F238E27FC236}">
                <a16:creationId xmlns:a16="http://schemas.microsoft.com/office/drawing/2014/main" id="{AC0CFF17-100C-4A44-BEDA-1984D16F713F}"/>
              </a:ext>
            </a:extLst>
          </p:cNvPr>
          <p:cNvSpPr>
            <a:spLocks noGrp="1"/>
          </p:cNvSpPr>
          <p:nvPr>
            <p:ph idx="1"/>
          </p:nvPr>
        </p:nvSpPr>
        <p:spPr/>
        <p:txBody>
          <a:bodyPr>
            <a:normAutofit/>
          </a:bodyPr>
          <a:lstStyle/>
          <a:p>
            <a:r>
              <a:rPr lang="en-US" dirty="0"/>
              <a:t>Buddhism spread throughout India, aided by leaders such as King Ashoka, but essentially died out there by the twelfth century.</a:t>
            </a:r>
          </a:p>
          <a:p>
            <a:r>
              <a:rPr lang="en-US" dirty="0"/>
              <a:t>Buddhism in a variety of forms spread throughout Asia.</a:t>
            </a:r>
          </a:p>
          <a:p>
            <a:r>
              <a:rPr lang="en-US" dirty="0"/>
              <a:t>There is a major division between Theravada (Way of the Elders; south) and Mahayana (Great Vehicle; north) Buddhism</a:t>
            </a:r>
          </a:p>
        </p:txBody>
      </p:sp>
    </p:spTree>
    <p:extLst>
      <p:ext uri="{BB962C8B-B14F-4D97-AF65-F5344CB8AC3E}">
        <p14:creationId xmlns:p14="http://schemas.microsoft.com/office/powerpoint/2010/main" val="518161568"/>
      </p:ext>
    </p:extLst>
  </p:cSld>
  <p:clrMapOvr>
    <a:masterClrMapping/>
  </p:clrMapOvr>
  <mc:AlternateContent xmlns:mc="http://schemas.openxmlformats.org/markup-compatibility/2006" xmlns:p14="http://schemas.microsoft.com/office/powerpoint/2010/main">
    <mc:Choice Requires="p14">
      <p:transition spd="slow" p14:dur="2000" advTm="10976"/>
    </mc:Choice>
    <mc:Fallback xmlns="">
      <p:transition spd="slow" advTm="10976"/>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794BF0-6C4B-2280-BFFF-0119B5E109B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432F29D-5593-BF8E-E9DF-14EF1B364C13}"/>
              </a:ext>
            </a:extLst>
          </p:cNvPr>
          <p:cNvSpPr>
            <a:spLocks noGrp="1"/>
          </p:cNvSpPr>
          <p:nvPr>
            <p:ph type="title"/>
          </p:nvPr>
        </p:nvSpPr>
        <p:spPr/>
        <p:txBody>
          <a:bodyPr>
            <a:normAutofit/>
          </a:bodyPr>
          <a:lstStyle/>
          <a:p>
            <a:r>
              <a:rPr lang="en-US" dirty="0"/>
              <a:t>5.3 The spread of Buddhism</a:t>
            </a:r>
          </a:p>
        </p:txBody>
      </p:sp>
      <p:sp>
        <p:nvSpPr>
          <p:cNvPr id="3" name="Content Placeholder 2">
            <a:extLst>
              <a:ext uri="{FF2B5EF4-FFF2-40B4-BE49-F238E27FC236}">
                <a16:creationId xmlns:a16="http://schemas.microsoft.com/office/drawing/2014/main" id="{CDC0BA91-4754-9109-2113-23605218F2E3}"/>
              </a:ext>
            </a:extLst>
          </p:cNvPr>
          <p:cNvSpPr>
            <a:spLocks noGrp="1"/>
          </p:cNvSpPr>
          <p:nvPr>
            <p:ph idx="1"/>
          </p:nvPr>
        </p:nvSpPr>
        <p:spPr/>
        <p:txBody>
          <a:bodyPr>
            <a:normAutofit/>
          </a:bodyPr>
          <a:lstStyle/>
          <a:p>
            <a:r>
              <a:rPr lang="en-US" dirty="0"/>
              <a:t>Buddhism spread throughout India, aided by leaders such as King Ashoka, but essentially died out there by the twelfth century.</a:t>
            </a:r>
          </a:p>
          <a:p>
            <a:r>
              <a:rPr lang="en-US" dirty="0"/>
              <a:t>Buddhism in a variety of forms spread throughout Asia.</a:t>
            </a:r>
          </a:p>
          <a:p>
            <a:r>
              <a:rPr lang="en-US" dirty="0"/>
              <a:t>There is a major division between Theravada (Way of the Elders; south) and Mahayana (Great Vehicle; north) Buddhism</a:t>
            </a:r>
          </a:p>
        </p:txBody>
      </p:sp>
    </p:spTree>
    <p:extLst>
      <p:ext uri="{BB962C8B-B14F-4D97-AF65-F5344CB8AC3E}">
        <p14:creationId xmlns:p14="http://schemas.microsoft.com/office/powerpoint/2010/main" val="713162303"/>
      </p:ext>
    </p:extLst>
  </p:cSld>
  <p:clrMapOvr>
    <a:masterClrMapping/>
  </p:clrMapOvr>
  <mc:AlternateContent xmlns:mc="http://schemas.openxmlformats.org/markup-compatibility/2006" xmlns:p14="http://schemas.microsoft.com/office/powerpoint/2010/main">
    <mc:Choice Requires="p14">
      <p:transition spd="slow" p14:dur="2000" advTm="10976"/>
    </mc:Choice>
    <mc:Fallback xmlns="">
      <p:transition spd="slow" advTm="10976"/>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029D9B-45D6-6495-5200-DFBB5F42FBD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D29434F-06C6-D4AB-04A6-146935DD76DE}"/>
              </a:ext>
            </a:extLst>
          </p:cNvPr>
          <p:cNvSpPr>
            <a:spLocks noGrp="1"/>
          </p:cNvSpPr>
          <p:nvPr>
            <p:ph type="title"/>
          </p:nvPr>
        </p:nvSpPr>
        <p:spPr/>
        <p:txBody>
          <a:bodyPr>
            <a:normAutofit/>
          </a:bodyPr>
          <a:lstStyle/>
          <a:p>
            <a:r>
              <a:rPr lang="en-US" altLang="en-US" dirty="0"/>
              <a:t>4. All Buddhists are paciﬁsts.</a:t>
            </a:r>
          </a:p>
        </p:txBody>
      </p:sp>
      <p:sp>
        <p:nvSpPr>
          <p:cNvPr id="4099" name="Content Placeholder 2">
            <a:extLst>
              <a:ext uri="{FF2B5EF4-FFF2-40B4-BE49-F238E27FC236}">
                <a16:creationId xmlns:a16="http://schemas.microsoft.com/office/drawing/2014/main" id="{D44534B0-729A-50E5-2318-BD6AF5772786}"/>
              </a:ext>
            </a:extLst>
          </p:cNvPr>
          <p:cNvSpPr>
            <a:spLocks noGrp="1"/>
          </p:cNvSpPr>
          <p:nvPr>
            <p:ph idx="1"/>
          </p:nvPr>
        </p:nvSpPr>
        <p:spPr/>
        <p:txBody>
          <a:bodyPr>
            <a:normAutofit fontScale="92500" lnSpcReduction="20000"/>
          </a:bodyPr>
          <a:lstStyle/>
          <a:p>
            <a:r>
              <a:rPr lang="en-US" altLang="en-US" dirty="0"/>
              <a:t>It is often said that a war has never been fought in the name of Buddhism. It is unclear what “in the name of” might mean, but there have been many battles between Buddhists (with some Buddhist monasteries having their own armies).</a:t>
            </a:r>
          </a:p>
          <a:p>
            <a:r>
              <a:rPr lang="en-US" altLang="en-US" dirty="0"/>
              <a:t>There have also been wars of Buddhists against non-Buddhists. </a:t>
            </a:r>
          </a:p>
          <a:p>
            <a:r>
              <a:rPr lang="en-US" altLang="en-US" dirty="0"/>
              <a:t>Tibetan Buddhists fought bravely against British forces that invaded Tibet. During World War II, many Japanese priests supported the military expansion of the Japanese empire.</a:t>
            </a:r>
          </a:p>
        </p:txBody>
      </p:sp>
      <p:sp>
        <p:nvSpPr>
          <p:cNvPr id="4100" name="Slide Number Placeholder 3">
            <a:extLst>
              <a:ext uri="{FF2B5EF4-FFF2-40B4-BE49-F238E27FC236}">
                <a16:creationId xmlns:a16="http://schemas.microsoft.com/office/drawing/2014/main" id="{4B6DB1DA-2B19-3053-E8CB-A2E67BEAF4F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accent1"/>
              </a:buClr>
              <a:buSzPct val="80000"/>
              <a:buFont typeface="Wingdings 2" panose="05020102010507070707" pitchFamily="18" charset="2"/>
              <a:buChar char=""/>
              <a:defRPr sz="2800">
                <a:solidFill>
                  <a:schemeClr val="tx1"/>
                </a:solidFill>
                <a:latin typeface="Candara" panose="020E0502030303020204" pitchFamily="34" charset="0"/>
                <a:ea typeface="Candara" panose="020E0502030303020204" pitchFamily="34" charset="0"/>
                <a:cs typeface="Candara" panose="020E0502030303020204" pitchFamily="34" charset="0"/>
              </a:defRPr>
            </a:lvl1pPr>
            <a:lvl2pPr marL="742950" indent="-285750" eaLnBrk="0" hangingPunct="0">
              <a:spcBef>
                <a:spcPct val="20000"/>
              </a:spcBef>
              <a:buClr>
                <a:schemeClr val="tx2"/>
              </a:buClr>
              <a:buFont typeface="Wingdings 2" panose="05020102010507070707" pitchFamily="18" charset="2"/>
              <a:buChar char=""/>
              <a:defRPr sz="2200">
                <a:solidFill>
                  <a:schemeClr val="tx1"/>
                </a:solidFill>
                <a:latin typeface="Candara" panose="020E0502030303020204" pitchFamily="34" charset="0"/>
                <a:ea typeface="Candara" panose="020E0502030303020204" pitchFamily="34" charset="0"/>
                <a:cs typeface="Candara" panose="020E0502030303020204" pitchFamily="34" charset="0"/>
              </a:defRPr>
            </a:lvl2pPr>
            <a:lvl3pPr marL="1143000" indent="-228600" eaLnBrk="0" hangingPunct="0">
              <a:spcBef>
                <a:spcPct val="20000"/>
              </a:spcBef>
              <a:buClr>
                <a:schemeClr val="accent1"/>
              </a:buClr>
              <a:buFont typeface="Wingdings 2" panose="05020102010507070707" pitchFamily="18" charset="2"/>
              <a:buChar char=""/>
              <a:defRPr sz="2000">
                <a:solidFill>
                  <a:schemeClr val="tx1"/>
                </a:solidFill>
                <a:latin typeface="Candara" panose="020E0502030303020204" pitchFamily="34" charset="0"/>
                <a:ea typeface="Candara" panose="020E0502030303020204" pitchFamily="34" charset="0"/>
                <a:cs typeface="Candara" panose="020E0502030303020204" pitchFamily="34" charset="0"/>
              </a:defRPr>
            </a:lvl3pPr>
            <a:lvl4pPr marL="1600200" indent="-228600" eaLnBrk="0" hangingPunct="0">
              <a:spcBef>
                <a:spcPct val="20000"/>
              </a:spcBef>
              <a:buClr>
                <a:schemeClr val="tx2"/>
              </a:buClr>
              <a:buFont typeface="Wingdings 2" panose="05020102010507070707" pitchFamily="18" charset="2"/>
              <a:buChar char=""/>
              <a:defRPr>
                <a:solidFill>
                  <a:schemeClr val="tx1"/>
                </a:solidFill>
                <a:latin typeface="Candara" panose="020E0502030303020204" pitchFamily="34" charset="0"/>
                <a:ea typeface="Candara" panose="020E0502030303020204" pitchFamily="34" charset="0"/>
                <a:cs typeface="Candara" panose="020E0502030303020204" pitchFamily="34" charset="0"/>
              </a:defRPr>
            </a:lvl4pPr>
            <a:lvl5pPr marL="2057400" indent="-228600" eaLnBrk="0" hangingPunct="0">
              <a:spcBef>
                <a:spcPct val="20000"/>
              </a:spcBef>
              <a:buClr>
                <a:schemeClr val="accent1"/>
              </a:buClr>
              <a:buFont typeface="Wingdings 2" panose="05020102010507070707" pitchFamily="18" charset="2"/>
              <a:buChar char=""/>
              <a:defRPr>
                <a:solidFill>
                  <a:schemeClr val="tx1"/>
                </a:solidFill>
                <a:latin typeface="Candara" panose="020E0502030303020204" pitchFamily="34" charset="0"/>
                <a:ea typeface="Candara" panose="020E0502030303020204" pitchFamily="34" charset="0"/>
                <a:cs typeface="Candara" panose="020E0502030303020204" pitchFamily="34" charset="0"/>
              </a:defRPr>
            </a:lvl5pPr>
            <a:lvl6pPr marL="2514600" indent="-228600" eaLnBrk="0" fontAlgn="base" hangingPunct="0">
              <a:spcBef>
                <a:spcPct val="20000"/>
              </a:spcBef>
              <a:spcAft>
                <a:spcPct val="0"/>
              </a:spcAft>
              <a:buClr>
                <a:schemeClr val="accent1"/>
              </a:buClr>
              <a:buFont typeface="Wingdings 2" panose="05020102010507070707" pitchFamily="18" charset="2"/>
              <a:buChar char=""/>
              <a:defRPr>
                <a:solidFill>
                  <a:schemeClr val="tx1"/>
                </a:solidFill>
                <a:latin typeface="Candara" panose="020E0502030303020204" pitchFamily="34" charset="0"/>
                <a:ea typeface="Candara" panose="020E0502030303020204" pitchFamily="34" charset="0"/>
                <a:cs typeface="Candara" panose="020E0502030303020204" pitchFamily="34" charset="0"/>
              </a:defRPr>
            </a:lvl6pPr>
            <a:lvl7pPr marL="2971800" indent="-228600" eaLnBrk="0" fontAlgn="base" hangingPunct="0">
              <a:spcBef>
                <a:spcPct val="20000"/>
              </a:spcBef>
              <a:spcAft>
                <a:spcPct val="0"/>
              </a:spcAft>
              <a:buClr>
                <a:schemeClr val="accent1"/>
              </a:buClr>
              <a:buFont typeface="Wingdings 2" panose="05020102010507070707" pitchFamily="18" charset="2"/>
              <a:buChar char=""/>
              <a:defRPr>
                <a:solidFill>
                  <a:schemeClr val="tx1"/>
                </a:solidFill>
                <a:latin typeface="Candara" panose="020E0502030303020204" pitchFamily="34" charset="0"/>
                <a:ea typeface="Candara" panose="020E0502030303020204" pitchFamily="34" charset="0"/>
                <a:cs typeface="Candara" panose="020E0502030303020204" pitchFamily="34" charset="0"/>
              </a:defRPr>
            </a:lvl7pPr>
            <a:lvl8pPr marL="3429000" indent="-228600" eaLnBrk="0" fontAlgn="base" hangingPunct="0">
              <a:spcBef>
                <a:spcPct val="20000"/>
              </a:spcBef>
              <a:spcAft>
                <a:spcPct val="0"/>
              </a:spcAft>
              <a:buClr>
                <a:schemeClr val="accent1"/>
              </a:buClr>
              <a:buFont typeface="Wingdings 2" panose="05020102010507070707" pitchFamily="18" charset="2"/>
              <a:buChar char=""/>
              <a:defRPr>
                <a:solidFill>
                  <a:schemeClr val="tx1"/>
                </a:solidFill>
                <a:latin typeface="Candara" panose="020E0502030303020204" pitchFamily="34" charset="0"/>
                <a:ea typeface="Candara" panose="020E0502030303020204" pitchFamily="34" charset="0"/>
                <a:cs typeface="Candara" panose="020E0502030303020204" pitchFamily="34" charset="0"/>
              </a:defRPr>
            </a:lvl8pPr>
            <a:lvl9pPr marL="3886200" indent="-228600" eaLnBrk="0" fontAlgn="base" hangingPunct="0">
              <a:spcBef>
                <a:spcPct val="20000"/>
              </a:spcBef>
              <a:spcAft>
                <a:spcPct val="0"/>
              </a:spcAft>
              <a:buClr>
                <a:schemeClr val="accent1"/>
              </a:buClr>
              <a:buFont typeface="Wingdings 2" panose="05020102010507070707" pitchFamily="18" charset="2"/>
              <a:buChar char=""/>
              <a:defRPr>
                <a:solidFill>
                  <a:schemeClr val="tx1"/>
                </a:solidFill>
                <a:latin typeface="Candara" panose="020E0502030303020204" pitchFamily="34" charset="0"/>
                <a:ea typeface="Candara" panose="020E0502030303020204" pitchFamily="34" charset="0"/>
                <a:cs typeface="Candara" panose="020E0502030303020204" pitchFamily="34" charset="0"/>
              </a:defRPr>
            </a:lvl9pPr>
          </a:lstStyle>
          <a:p>
            <a:pPr eaLnBrk="1" hangingPunct="1">
              <a:spcBef>
                <a:spcPct val="0"/>
              </a:spcBef>
              <a:buClrTx/>
              <a:buSzTx/>
              <a:buFontTx/>
              <a:buNone/>
            </a:pPr>
            <a:fld id="{442AE0B9-73AC-474A-8993-733A53C4132D}" type="slidenum">
              <a:rPr lang="en-US" altLang="en-US" sz="1200">
                <a:solidFill>
                  <a:schemeClr val="tx2"/>
                </a:solidFill>
              </a:rPr>
              <a:pPr eaLnBrk="1" hangingPunct="1">
                <a:spcBef>
                  <a:spcPct val="0"/>
                </a:spcBef>
                <a:buClrTx/>
                <a:buSzTx/>
                <a:buFontTx/>
                <a:buNone/>
              </a:pPr>
              <a:t>6</a:t>
            </a:fld>
            <a:endParaRPr lang="en-US" altLang="en-US" sz="1200">
              <a:solidFill>
                <a:schemeClr val="tx2"/>
              </a:solidFill>
            </a:endParaRPr>
          </a:p>
        </p:txBody>
      </p:sp>
    </p:spTree>
    <p:extLst>
      <p:ext uri="{BB962C8B-B14F-4D97-AF65-F5344CB8AC3E}">
        <p14:creationId xmlns:p14="http://schemas.microsoft.com/office/powerpoint/2010/main" val="552301499"/>
      </p:ext>
    </p:extLst>
  </p:cSld>
  <p:clrMapOvr>
    <a:masterClrMapping/>
  </p:clrMapOvr>
  <mc:AlternateContent xmlns:mc="http://schemas.openxmlformats.org/markup-compatibility/2006" xmlns:p14="http://schemas.microsoft.com/office/powerpoint/2010/main">
    <mc:Choice Requires="p14">
      <p:transition spd="slow" p14:dur="2000" advTm="33215"/>
    </mc:Choice>
    <mc:Fallback xmlns="">
      <p:transition spd="slow" advTm="33215"/>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2CE4E5-AC81-6889-59BB-6DC42511007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659B43C-7D23-B820-78DB-8136755BBA2F}"/>
              </a:ext>
            </a:extLst>
          </p:cNvPr>
          <p:cNvSpPr>
            <a:spLocks noGrp="1"/>
          </p:cNvSpPr>
          <p:nvPr>
            <p:ph type="title"/>
          </p:nvPr>
        </p:nvSpPr>
        <p:spPr/>
        <p:txBody>
          <a:bodyPr>
            <a:normAutofit/>
          </a:bodyPr>
          <a:lstStyle/>
          <a:p>
            <a:r>
              <a:rPr lang="en-US" dirty="0"/>
              <a:t>5.3 The spread of Buddhism</a:t>
            </a:r>
          </a:p>
        </p:txBody>
      </p:sp>
      <p:pic>
        <p:nvPicPr>
          <p:cNvPr id="5" name="Content Placeholder 4" descr="The spread of Buddhism from 500 B.C. to A.D. 600s from India to Tibet, Afghanistan, China, Burma, Sri Lanka, China, Korea, Japan, and Java&#10;">
            <a:extLst>
              <a:ext uri="{FF2B5EF4-FFF2-40B4-BE49-F238E27FC236}">
                <a16:creationId xmlns:a16="http://schemas.microsoft.com/office/drawing/2014/main" id="{35869F55-048A-0ADE-F71B-B4FA0F0AF94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05000" y="1905000"/>
            <a:ext cx="5334000" cy="4000500"/>
          </a:xfrm>
        </p:spPr>
      </p:pic>
    </p:spTree>
    <p:extLst>
      <p:ext uri="{BB962C8B-B14F-4D97-AF65-F5344CB8AC3E}">
        <p14:creationId xmlns:p14="http://schemas.microsoft.com/office/powerpoint/2010/main" val="501412872"/>
      </p:ext>
    </p:extLst>
  </p:cSld>
  <p:clrMapOvr>
    <a:masterClrMapping/>
  </p:clrMapOvr>
  <mc:AlternateContent xmlns:mc="http://schemas.openxmlformats.org/markup-compatibility/2006" xmlns:p14="http://schemas.microsoft.com/office/powerpoint/2010/main">
    <mc:Choice Requires="p14">
      <p:transition spd="slow" p14:dur="2000" advTm="10976"/>
    </mc:Choice>
    <mc:Fallback xmlns="">
      <p:transition spd="slow" advTm="10976"/>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102101-0CD6-7C20-7572-ED34472A8F5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C19A3DA-A993-A918-6234-65E921006EAF}"/>
              </a:ext>
            </a:extLst>
          </p:cNvPr>
          <p:cNvSpPr>
            <a:spLocks noGrp="1"/>
          </p:cNvSpPr>
          <p:nvPr>
            <p:ph type="title"/>
          </p:nvPr>
        </p:nvSpPr>
        <p:spPr/>
        <p:txBody>
          <a:bodyPr>
            <a:normAutofit/>
          </a:bodyPr>
          <a:lstStyle/>
          <a:p>
            <a:r>
              <a:rPr lang="en-US" dirty="0"/>
              <a:t>5.3 The spread of Buddhism</a:t>
            </a:r>
          </a:p>
        </p:txBody>
      </p:sp>
      <p:pic>
        <p:nvPicPr>
          <p:cNvPr id="7" name="Content Placeholder 6" descr="This is a map of the spread of Buddhism from Northern India and Nepal that has spread throughout from Afghanistan to Southeast Asia and East Asia in China and Japan">
            <a:extLst>
              <a:ext uri="{FF2B5EF4-FFF2-40B4-BE49-F238E27FC236}">
                <a16:creationId xmlns:a16="http://schemas.microsoft.com/office/drawing/2014/main" id="{70AAC870-C24F-8428-33D6-1E23A28639D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47800" y="1520031"/>
            <a:ext cx="6324600" cy="4743450"/>
          </a:xfrm>
        </p:spPr>
      </p:pic>
    </p:spTree>
    <p:extLst>
      <p:ext uri="{BB962C8B-B14F-4D97-AF65-F5344CB8AC3E}">
        <p14:creationId xmlns:p14="http://schemas.microsoft.com/office/powerpoint/2010/main" val="2468819878"/>
      </p:ext>
    </p:extLst>
  </p:cSld>
  <p:clrMapOvr>
    <a:masterClrMapping/>
  </p:clrMapOvr>
  <mc:AlternateContent xmlns:mc="http://schemas.openxmlformats.org/markup-compatibility/2006" xmlns:p14="http://schemas.microsoft.com/office/powerpoint/2010/main">
    <mc:Choice Requires="p14">
      <p:transition spd="slow" p14:dur="2000" advTm="10976"/>
    </mc:Choice>
    <mc:Fallback xmlns="">
      <p:transition spd="slow" advTm="10976"/>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DBF78B-BC18-DB05-CF5A-A38C54DD389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594654F-3229-5622-8E1C-C1FF530007FA}"/>
              </a:ext>
            </a:extLst>
          </p:cNvPr>
          <p:cNvSpPr>
            <a:spLocks noGrp="1"/>
          </p:cNvSpPr>
          <p:nvPr>
            <p:ph type="title"/>
          </p:nvPr>
        </p:nvSpPr>
        <p:spPr/>
        <p:txBody>
          <a:bodyPr>
            <a:normAutofit/>
          </a:bodyPr>
          <a:lstStyle/>
          <a:p>
            <a:r>
              <a:rPr lang="en-US" dirty="0"/>
              <a:t>5.3 The spread of Buddhism</a:t>
            </a:r>
          </a:p>
        </p:txBody>
      </p:sp>
      <p:sp>
        <p:nvSpPr>
          <p:cNvPr id="3" name="Content Placeholder 2">
            <a:extLst>
              <a:ext uri="{FF2B5EF4-FFF2-40B4-BE49-F238E27FC236}">
                <a16:creationId xmlns:a16="http://schemas.microsoft.com/office/drawing/2014/main" id="{EE1E3C9C-8D44-0F1F-9E63-A5F3D690FF0E}"/>
              </a:ext>
            </a:extLst>
          </p:cNvPr>
          <p:cNvSpPr>
            <a:spLocks noGrp="1"/>
          </p:cNvSpPr>
          <p:nvPr>
            <p:ph idx="1"/>
          </p:nvPr>
        </p:nvSpPr>
        <p:spPr/>
        <p:txBody>
          <a:bodyPr>
            <a:normAutofit lnSpcReduction="10000"/>
          </a:bodyPr>
          <a:lstStyle/>
          <a:p>
            <a:r>
              <a:rPr lang="en-US" dirty="0"/>
              <a:t>Theravada is prevalent in the Southeast Asian countries of Sri Lanka (which geographically is in South Asia), Myanmar (formerly Burma), Thailand, Cambodia, and Laos.</a:t>
            </a:r>
          </a:p>
          <a:p>
            <a:r>
              <a:rPr lang="en-US" dirty="0"/>
              <a:t>Mahayana is dominant in China, Korea, Mongolia, Vietnam, Japan, Nepal, and Tibet.</a:t>
            </a:r>
          </a:p>
          <a:p>
            <a:r>
              <a:rPr lang="en-US" dirty="0"/>
              <a:t>Both groups are in general agreement about the basic concepts of the Four Noble Truths, karma, samsara, and nirvana.</a:t>
            </a:r>
          </a:p>
        </p:txBody>
      </p:sp>
    </p:spTree>
    <p:extLst>
      <p:ext uri="{BB962C8B-B14F-4D97-AF65-F5344CB8AC3E}">
        <p14:creationId xmlns:p14="http://schemas.microsoft.com/office/powerpoint/2010/main" val="3773530176"/>
      </p:ext>
    </p:extLst>
  </p:cSld>
  <p:clrMapOvr>
    <a:masterClrMapping/>
  </p:clrMapOvr>
  <mc:AlternateContent xmlns:mc="http://schemas.openxmlformats.org/markup-compatibility/2006" xmlns:p14="http://schemas.microsoft.com/office/powerpoint/2010/main">
    <mc:Choice Requires="p14">
      <p:transition spd="slow" p14:dur="2000" advTm="10976"/>
    </mc:Choice>
    <mc:Fallback xmlns="">
      <p:transition spd="slow" advTm="10976"/>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BE2882-AA7A-ECE8-C0F9-4FAECD82E5C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F11B529-7073-7BAD-D2BA-3B8573C2FEAA}"/>
              </a:ext>
            </a:extLst>
          </p:cNvPr>
          <p:cNvSpPr>
            <a:spLocks noGrp="1"/>
          </p:cNvSpPr>
          <p:nvPr>
            <p:ph type="title"/>
          </p:nvPr>
        </p:nvSpPr>
        <p:spPr/>
        <p:txBody>
          <a:bodyPr>
            <a:normAutofit/>
          </a:bodyPr>
          <a:lstStyle/>
          <a:p>
            <a:r>
              <a:rPr lang="en-US" dirty="0"/>
              <a:t>5.3 Theravada: mindfulness</a:t>
            </a:r>
          </a:p>
        </p:txBody>
      </p:sp>
      <p:sp>
        <p:nvSpPr>
          <p:cNvPr id="3" name="Content Placeholder 2">
            <a:extLst>
              <a:ext uri="{FF2B5EF4-FFF2-40B4-BE49-F238E27FC236}">
                <a16:creationId xmlns:a16="http://schemas.microsoft.com/office/drawing/2014/main" id="{6B7D0589-E600-9155-D7B3-8AEC382D87B4}"/>
              </a:ext>
            </a:extLst>
          </p:cNvPr>
          <p:cNvSpPr>
            <a:spLocks noGrp="1"/>
          </p:cNvSpPr>
          <p:nvPr>
            <p:ph idx="1"/>
          </p:nvPr>
        </p:nvSpPr>
        <p:spPr/>
        <p:txBody>
          <a:bodyPr>
            <a:normAutofit lnSpcReduction="10000"/>
          </a:bodyPr>
          <a:lstStyle/>
          <a:p>
            <a:r>
              <a:rPr lang="en-US" dirty="0"/>
              <a:t>Theravada seeks to maintain what it considers the original teachings of Buddhism. </a:t>
            </a:r>
          </a:p>
          <a:p>
            <a:r>
              <a:rPr lang="en-US" dirty="0"/>
              <a:t>At the popular level, devotional practices dominate. Theravada’s central text is the Pali Canon, also known as the Tipitaka or “three baskets” (so named because manuscripts were stored in baskets) of rules of monastic discipline, Dharma teachings, and scholastic treatises.</a:t>
            </a:r>
          </a:p>
        </p:txBody>
      </p:sp>
    </p:spTree>
    <p:extLst>
      <p:ext uri="{BB962C8B-B14F-4D97-AF65-F5344CB8AC3E}">
        <p14:creationId xmlns:p14="http://schemas.microsoft.com/office/powerpoint/2010/main" val="2132007527"/>
      </p:ext>
    </p:extLst>
  </p:cSld>
  <p:clrMapOvr>
    <a:masterClrMapping/>
  </p:clrMapOvr>
  <mc:AlternateContent xmlns:mc="http://schemas.openxmlformats.org/markup-compatibility/2006" xmlns:p14="http://schemas.microsoft.com/office/powerpoint/2010/main">
    <mc:Choice Requires="p14">
      <p:transition spd="slow" p14:dur="2000" advTm="10976"/>
    </mc:Choice>
    <mc:Fallback xmlns="">
      <p:transition spd="slow" advTm="10976"/>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13B5C0-3BC3-2BDC-0660-229FB019ED5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6035CAD-0F5E-C44E-754F-DEDA8A95265A}"/>
              </a:ext>
            </a:extLst>
          </p:cNvPr>
          <p:cNvSpPr>
            <a:spLocks noGrp="1"/>
          </p:cNvSpPr>
          <p:nvPr>
            <p:ph type="title"/>
          </p:nvPr>
        </p:nvSpPr>
        <p:spPr/>
        <p:txBody>
          <a:bodyPr>
            <a:normAutofit/>
          </a:bodyPr>
          <a:lstStyle/>
          <a:p>
            <a:r>
              <a:rPr lang="en-US" dirty="0"/>
              <a:t>5.3 Theravada: mindfulness</a:t>
            </a:r>
          </a:p>
        </p:txBody>
      </p:sp>
      <p:sp>
        <p:nvSpPr>
          <p:cNvPr id="3" name="Content Placeholder 2">
            <a:extLst>
              <a:ext uri="{FF2B5EF4-FFF2-40B4-BE49-F238E27FC236}">
                <a16:creationId xmlns:a16="http://schemas.microsoft.com/office/drawing/2014/main" id="{9086E5B4-ECCE-793F-9692-91D13B66D851}"/>
              </a:ext>
            </a:extLst>
          </p:cNvPr>
          <p:cNvSpPr>
            <a:spLocks noGrp="1"/>
          </p:cNvSpPr>
          <p:nvPr>
            <p:ph idx="1"/>
          </p:nvPr>
        </p:nvSpPr>
        <p:spPr/>
        <p:txBody>
          <a:bodyPr>
            <a:normAutofit lnSpcReduction="10000"/>
          </a:bodyPr>
          <a:lstStyle/>
          <a:p>
            <a:r>
              <a:rPr lang="en-US" dirty="0"/>
              <a:t>Theravada seeks to maintain what it considers the original teachings of Buddhism. </a:t>
            </a:r>
          </a:p>
          <a:p>
            <a:r>
              <a:rPr lang="en-US" dirty="0"/>
              <a:t>At the popular level, devotional practices dominate. Theravada’s central text is the Pali Canon, also known as the Tipitaka or “three baskets” (so named because manuscripts were stored in baskets) of rules of monastic discipline, Dharma teachings, and scholastic treatises.</a:t>
            </a:r>
          </a:p>
        </p:txBody>
      </p:sp>
    </p:spTree>
    <p:extLst>
      <p:ext uri="{BB962C8B-B14F-4D97-AF65-F5344CB8AC3E}">
        <p14:creationId xmlns:p14="http://schemas.microsoft.com/office/powerpoint/2010/main" val="839845003"/>
      </p:ext>
    </p:extLst>
  </p:cSld>
  <p:clrMapOvr>
    <a:masterClrMapping/>
  </p:clrMapOvr>
  <mc:AlternateContent xmlns:mc="http://schemas.openxmlformats.org/markup-compatibility/2006" xmlns:p14="http://schemas.microsoft.com/office/powerpoint/2010/main">
    <mc:Choice Requires="p14">
      <p:transition spd="slow" p14:dur="2000" advTm="10976"/>
    </mc:Choice>
    <mc:Fallback xmlns="">
      <p:transition spd="slow" advTm="10976"/>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CE3C07-A503-4966-4380-3C914C73B32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0C6AA17-DCD6-EB08-B126-D0DCE5FBD401}"/>
              </a:ext>
            </a:extLst>
          </p:cNvPr>
          <p:cNvSpPr>
            <a:spLocks noGrp="1"/>
          </p:cNvSpPr>
          <p:nvPr>
            <p:ph type="title"/>
          </p:nvPr>
        </p:nvSpPr>
        <p:spPr/>
        <p:txBody>
          <a:bodyPr>
            <a:normAutofit/>
          </a:bodyPr>
          <a:lstStyle/>
          <a:p>
            <a:r>
              <a:rPr lang="en-US" dirty="0"/>
              <a:t>5.3 Theravada: mindfulness</a:t>
            </a:r>
          </a:p>
        </p:txBody>
      </p:sp>
      <p:sp>
        <p:nvSpPr>
          <p:cNvPr id="3" name="Content Placeholder 2">
            <a:extLst>
              <a:ext uri="{FF2B5EF4-FFF2-40B4-BE49-F238E27FC236}">
                <a16:creationId xmlns:a16="http://schemas.microsoft.com/office/drawing/2014/main" id="{5BE28825-BB47-FC4B-F4DE-115F03C85C78}"/>
              </a:ext>
            </a:extLst>
          </p:cNvPr>
          <p:cNvSpPr>
            <a:spLocks noGrp="1"/>
          </p:cNvSpPr>
          <p:nvPr>
            <p:ph idx="1"/>
          </p:nvPr>
        </p:nvSpPr>
        <p:spPr/>
        <p:txBody>
          <a:bodyPr>
            <a:normAutofit/>
          </a:bodyPr>
          <a:lstStyle/>
          <a:p>
            <a:r>
              <a:rPr lang="en-US" dirty="0"/>
              <a:t>Buddhist tradition recalls that Buddhist elders compiled the Pali Canon after the Buddha’s death. </a:t>
            </a:r>
          </a:p>
          <a:p>
            <a:r>
              <a:rPr lang="en-US" dirty="0"/>
              <a:t>Its various portions were initially transmitted orally until the </a:t>
            </a:r>
            <a:r>
              <a:rPr lang="en-US" b="1" dirty="0"/>
              <a:t>sutras</a:t>
            </a:r>
            <a:r>
              <a:rPr lang="en-US" dirty="0"/>
              <a:t> (Pali: </a:t>
            </a:r>
            <a:r>
              <a:rPr lang="en-US" b="1" dirty="0"/>
              <a:t>suttas</a:t>
            </a:r>
            <a:r>
              <a:rPr lang="en-US" dirty="0"/>
              <a:t>) were written down in the first century BCE.</a:t>
            </a:r>
          </a:p>
        </p:txBody>
      </p:sp>
    </p:spTree>
    <p:extLst>
      <p:ext uri="{BB962C8B-B14F-4D97-AF65-F5344CB8AC3E}">
        <p14:creationId xmlns:p14="http://schemas.microsoft.com/office/powerpoint/2010/main" val="811505335"/>
      </p:ext>
    </p:extLst>
  </p:cSld>
  <p:clrMapOvr>
    <a:masterClrMapping/>
  </p:clrMapOvr>
  <mc:AlternateContent xmlns:mc="http://schemas.openxmlformats.org/markup-compatibility/2006" xmlns:p14="http://schemas.microsoft.com/office/powerpoint/2010/main">
    <mc:Choice Requires="p14">
      <p:transition spd="slow" p14:dur="2000" advTm="10976"/>
    </mc:Choice>
    <mc:Fallback xmlns="">
      <p:transition spd="slow" advTm="10976"/>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5DE658-5E04-0AAA-5240-E9843EF9CE5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9C1BFC0-4EEF-8444-12F9-B30930C463DC}"/>
              </a:ext>
            </a:extLst>
          </p:cNvPr>
          <p:cNvSpPr>
            <a:spLocks noGrp="1"/>
          </p:cNvSpPr>
          <p:nvPr>
            <p:ph type="title"/>
          </p:nvPr>
        </p:nvSpPr>
        <p:spPr/>
        <p:txBody>
          <a:bodyPr>
            <a:normAutofit/>
          </a:bodyPr>
          <a:lstStyle/>
          <a:p>
            <a:r>
              <a:rPr lang="en-US" dirty="0"/>
              <a:t>5.3 Theravada: mindfulness</a:t>
            </a:r>
          </a:p>
        </p:txBody>
      </p:sp>
      <p:sp>
        <p:nvSpPr>
          <p:cNvPr id="3" name="Content Placeholder 2">
            <a:extLst>
              <a:ext uri="{FF2B5EF4-FFF2-40B4-BE49-F238E27FC236}">
                <a16:creationId xmlns:a16="http://schemas.microsoft.com/office/drawing/2014/main" id="{21667CB3-03B0-9612-B747-DAD25020B5B7}"/>
              </a:ext>
            </a:extLst>
          </p:cNvPr>
          <p:cNvSpPr>
            <a:spLocks noGrp="1"/>
          </p:cNvSpPr>
          <p:nvPr>
            <p:ph idx="1"/>
          </p:nvPr>
        </p:nvSpPr>
        <p:spPr/>
        <p:txBody>
          <a:bodyPr>
            <a:normAutofit/>
          </a:bodyPr>
          <a:lstStyle/>
          <a:p>
            <a:r>
              <a:rPr lang="en-US" dirty="0"/>
              <a:t>Theravada Buddhism highlights the Triple Gem or Three Refuges of the Buddha, Dharma, and the Sangha. </a:t>
            </a:r>
          </a:p>
          <a:p>
            <a:r>
              <a:rPr lang="en-US" dirty="0"/>
              <a:t>Indeed, one becomes a Buddhist by reciting a formula stating that one takes refuge in each part of the Triple Gem</a:t>
            </a:r>
          </a:p>
        </p:txBody>
      </p:sp>
    </p:spTree>
    <p:extLst>
      <p:ext uri="{BB962C8B-B14F-4D97-AF65-F5344CB8AC3E}">
        <p14:creationId xmlns:p14="http://schemas.microsoft.com/office/powerpoint/2010/main" val="2302658240"/>
      </p:ext>
    </p:extLst>
  </p:cSld>
  <p:clrMapOvr>
    <a:masterClrMapping/>
  </p:clrMapOvr>
  <mc:AlternateContent xmlns:mc="http://schemas.openxmlformats.org/markup-compatibility/2006" xmlns:p14="http://schemas.microsoft.com/office/powerpoint/2010/main">
    <mc:Choice Requires="p14">
      <p:transition spd="slow" p14:dur="2000" advTm="10976"/>
    </mc:Choice>
    <mc:Fallback xmlns="">
      <p:transition spd="slow" advTm="10976"/>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8F02F1-65A2-444C-3643-8B241073F8D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4D30E30-7450-47C9-E9A0-E8806B165317}"/>
              </a:ext>
            </a:extLst>
          </p:cNvPr>
          <p:cNvSpPr>
            <a:spLocks noGrp="1"/>
          </p:cNvSpPr>
          <p:nvPr>
            <p:ph type="title"/>
          </p:nvPr>
        </p:nvSpPr>
        <p:spPr/>
        <p:txBody>
          <a:bodyPr>
            <a:normAutofit/>
          </a:bodyPr>
          <a:lstStyle/>
          <a:p>
            <a:r>
              <a:rPr lang="en-US" dirty="0"/>
              <a:t>5.3 Theravada: mindfulness</a:t>
            </a:r>
          </a:p>
        </p:txBody>
      </p:sp>
      <p:sp>
        <p:nvSpPr>
          <p:cNvPr id="3" name="Content Placeholder 2">
            <a:extLst>
              <a:ext uri="{FF2B5EF4-FFF2-40B4-BE49-F238E27FC236}">
                <a16:creationId xmlns:a16="http://schemas.microsoft.com/office/drawing/2014/main" id="{06E2209A-2A85-1C84-41E4-627F1FDE8AA3}"/>
              </a:ext>
            </a:extLst>
          </p:cNvPr>
          <p:cNvSpPr>
            <a:spLocks noGrp="1"/>
          </p:cNvSpPr>
          <p:nvPr>
            <p:ph idx="1"/>
          </p:nvPr>
        </p:nvSpPr>
        <p:spPr/>
        <p:txBody>
          <a:bodyPr>
            <a:normAutofit lnSpcReduction="10000"/>
          </a:bodyPr>
          <a:lstStyle/>
          <a:p>
            <a:r>
              <a:rPr lang="en-US" dirty="0"/>
              <a:t>The Theravada monastic order traces back to the time of Buddha himself; Theravadin monks live very simple lives. They depend on the support of laypeople, who, in turn look to them for teaching and guidance.</a:t>
            </a:r>
          </a:p>
          <a:p>
            <a:r>
              <a:rPr lang="en-US" dirty="0"/>
              <a:t>In Theravada Buddhism, it is common for young men to become monks temporarily; there is no stigma attached to leaving the monastic order.</a:t>
            </a:r>
          </a:p>
        </p:txBody>
      </p:sp>
    </p:spTree>
    <p:extLst>
      <p:ext uri="{BB962C8B-B14F-4D97-AF65-F5344CB8AC3E}">
        <p14:creationId xmlns:p14="http://schemas.microsoft.com/office/powerpoint/2010/main" val="2482728093"/>
      </p:ext>
    </p:extLst>
  </p:cSld>
  <p:clrMapOvr>
    <a:masterClrMapping/>
  </p:clrMapOvr>
  <mc:AlternateContent xmlns:mc="http://schemas.openxmlformats.org/markup-compatibility/2006" xmlns:p14="http://schemas.microsoft.com/office/powerpoint/2010/main">
    <mc:Choice Requires="p14">
      <p:transition spd="slow" p14:dur="2000" advTm="10976"/>
    </mc:Choice>
    <mc:Fallback xmlns="">
      <p:transition spd="slow" advTm="10976"/>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3BDF51-7E3F-4BAE-A591-2BA74247E0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BC0FFAC-11F5-2EC9-B66D-84584946D0F7}"/>
              </a:ext>
            </a:extLst>
          </p:cNvPr>
          <p:cNvSpPr>
            <a:spLocks noGrp="1"/>
          </p:cNvSpPr>
          <p:nvPr>
            <p:ph type="title"/>
          </p:nvPr>
        </p:nvSpPr>
        <p:spPr/>
        <p:txBody>
          <a:bodyPr>
            <a:normAutofit/>
          </a:bodyPr>
          <a:lstStyle/>
          <a:p>
            <a:r>
              <a:rPr lang="en-US" dirty="0"/>
              <a:t>5.3 Theravada: mindfulness</a:t>
            </a:r>
          </a:p>
        </p:txBody>
      </p:sp>
      <p:sp>
        <p:nvSpPr>
          <p:cNvPr id="3" name="Content Placeholder 2">
            <a:extLst>
              <a:ext uri="{FF2B5EF4-FFF2-40B4-BE49-F238E27FC236}">
                <a16:creationId xmlns:a16="http://schemas.microsoft.com/office/drawing/2014/main" id="{FCDDCD68-0020-68C0-C208-E6B11A2D1944}"/>
              </a:ext>
            </a:extLst>
          </p:cNvPr>
          <p:cNvSpPr>
            <a:spLocks noGrp="1"/>
          </p:cNvSpPr>
          <p:nvPr>
            <p:ph idx="1"/>
          </p:nvPr>
        </p:nvSpPr>
        <p:spPr/>
        <p:txBody>
          <a:bodyPr>
            <a:normAutofit/>
          </a:bodyPr>
          <a:lstStyle/>
          <a:p>
            <a:r>
              <a:rPr lang="en-US" dirty="0"/>
              <a:t>The text notes that while an order of nuns did exist in the Buddha’s lifetime, it did not survive. Some Buddhist texts reveal misogynist attitudes. </a:t>
            </a:r>
            <a:r>
              <a:rPr lang="en-US" b="1" dirty="0"/>
              <a:t>In 1998, however, 135 nuns were ordained at Bodh Gaya</a:t>
            </a:r>
            <a:r>
              <a:rPr lang="en-US" dirty="0"/>
              <a:t>.</a:t>
            </a:r>
          </a:p>
          <a:p>
            <a:r>
              <a:rPr lang="en-US" dirty="0"/>
              <a:t>Theravada transmits various meditation techniques known under the general headings of </a:t>
            </a:r>
            <a:r>
              <a:rPr lang="en-US" b="1" dirty="0" err="1"/>
              <a:t>samatha</a:t>
            </a:r>
            <a:r>
              <a:rPr lang="en-US" dirty="0"/>
              <a:t> (</a:t>
            </a:r>
            <a:r>
              <a:rPr lang="en-US" b="1" dirty="0"/>
              <a:t>calm</a:t>
            </a:r>
            <a:r>
              <a:rPr lang="en-US" dirty="0"/>
              <a:t>) and </a:t>
            </a:r>
            <a:r>
              <a:rPr lang="en-US" b="1" dirty="0"/>
              <a:t>vipassana</a:t>
            </a:r>
            <a:r>
              <a:rPr lang="en-US" dirty="0"/>
              <a:t> or “</a:t>
            </a:r>
            <a:r>
              <a:rPr lang="en-US" b="1" dirty="0"/>
              <a:t>insight</a:t>
            </a:r>
            <a:r>
              <a:rPr lang="en-US" dirty="0"/>
              <a:t>.”</a:t>
            </a:r>
          </a:p>
        </p:txBody>
      </p:sp>
    </p:spTree>
    <p:extLst>
      <p:ext uri="{BB962C8B-B14F-4D97-AF65-F5344CB8AC3E}">
        <p14:creationId xmlns:p14="http://schemas.microsoft.com/office/powerpoint/2010/main" val="2698954740"/>
      </p:ext>
    </p:extLst>
  </p:cSld>
  <p:clrMapOvr>
    <a:masterClrMapping/>
  </p:clrMapOvr>
  <mc:AlternateContent xmlns:mc="http://schemas.openxmlformats.org/markup-compatibility/2006" xmlns:p14="http://schemas.microsoft.com/office/powerpoint/2010/main">
    <mc:Choice Requires="p14">
      <p:transition spd="slow" p14:dur="2000" advTm="10976"/>
    </mc:Choice>
    <mc:Fallback xmlns="">
      <p:transition spd="slow" advTm="10976"/>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5AE372-79FC-3E4E-679B-6F21D6F2828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39F01C8-3546-3684-5D75-8FEC0742B9E6}"/>
              </a:ext>
            </a:extLst>
          </p:cNvPr>
          <p:cNvSpPr>
            <a:spLocks noGrp="1"/>
          </p:cNvSpPr>
          <p:nvPr>
            <p:ph type="title"/>
          </p:nvPr>
        </p:nvSpPr>
        <p:spPr/>
        <p:txBody>
          <a:bodyPr>
            <a:normAutofit fontScale="90000"/>
          </a:bodyPr>
          <a:lstStyle/>
          <a:p>
            <a:r>
              <a:rPr lang="en-US" dirty="0"/>
              <a:t>5.3 Theravada: Devotional Practices</a:t>
            </a:r>
          </a:p>
        </p:txBody>
      </p:sp>
      <p:sp>
        <p:nvSpPr>
          <p:cNvPr id="3" name="Content Placeholder 2">
            <a:extLst>
              <a:ext uri="{FF2B5EF4-FFF2-40B4-BE49-F238E27FC236}">
                <a16:creationId xmlns:a16="http://schemas.microsoft.com/office/drawing/2014/main" id="{54198308-827A-4DC8-D53F-2F7FB6BDDE56}"/>
              </a:ext>
            </a:extLst>
          </p:cNvPr>
          <p:cNvSpPr>
            <a:spLocks noGrp="1"/>
          </p:cNvSpPr>
          <p:nvPr>
            <p:ph idx="1"/>
          </p:nvPr>
        </p:nvSpPr>
        <p:spPr/>
        <p:txBody>
          <a:bodyPr>
            <a:normAutofit fontScale="92500"/>
          </a:bodyPr>
          <a:lstStyle/>
          <a:p>
            <a:r>
              <a:rPr lang="en-US" dirty="0"/>
              <a:t>In addition to the contemplative and philosophical traditions, many lay Buddhists and also many monastic practitioners of Theravada Buddhism of Southeast Asia turn to the Buddha himself in their devotional practices. </a:t>
            </a:r>
          </a:p>
          <a:p>
            <a:r>
              <a:rPr lang="en-US" dirty="0"/>
              <a:t>Many lay rituals seek to derive benefit from the power of the Buddha present in his image, his relics, and the chanting of his teachings or the sutras.</a:t>
            </a:r>
          </a:p>
        </p:txBody>
      </p:sp>
    </p:spTree>
    <p:extLst>
      <p:ext uri="{BB962C8B-B14F-4D97-AF65-F5344CB8AC3E}">
        <p14:creationId xmlns:p14="http://schemas.microsoft.com/office/powerpoint/2010/main" val="773546161"/>
      </p:ext>
    </p:extLst>
  </p:cSld>
  <p:clrMapOvr>
    <a:masterClrMapping/>
  </p:clrMapOvr>
  <mc:AlternateContent xmlns:mc="http://schemas.openxmlformats.org/markup-compatibility/2006" xmlns:p14="http://schemas.microsoft.com/office/powerpoint/2010/main">
    <mc:Choice Requires="p14">
      <p:transition spd="slow" p14:dur="2000" advTm="10976"/>
    </mc:Choice>
    <mc:Fallback xmlns="">
      <p:transition spd="slow" advTm="10976"/>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C61B48-8524-739A-2D4D-2D564883981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A2FC6CB-2880-8F47-3165-548E7038DC98}"/>
              </a:ext>
            </a:extLst>
          </p:cNvPr>
          <p:cNvSpPr>
            <a:spLocks noGrp="1"/>
          </p:cNvSpPr>
          <p:nvPr>
            <p:ph type="title"/>
          </p:nvPr>
        </p:nvSpPr>
        <p:spPr/>
        <p:txBody>
          <a:bodyPr>
            <a:noAutofit/>
          </a:bodyPr>
          <a:lstStyle/>
          <a:p>
            <a:r>
              <a:rPr lang="en-US" altLang="en-US" sz="3600" dirty="0"/>
              <a:t>5. Buddhism is a philosophy and not a religion</a:t>
            </a:r>
          </a:p>
        </p:txBody>
      </p:sp>
      <p:sp>
        <p:nvSpPr>
          <p:cNvPr id="4099" name="Content Placeholder 2">
            <a:extLst>
              <a:ext uri="{FF2B5EF4-FFF2-40B4-BE49-F238E27FC236}">
                <a16:creationId xmlns:a16="http://schemas.microsoft.com/office/drawing/2014/main" id="{803E6E8A-C133-B05A-B059-CF81249DB328}"/>
              </a:ext>
            </a:extLst>
          </p:cNvPr>
          <p:cNvSpPr>
            <a:spLocks noGrp="1"/>
          </p:cNvSpPr>
          <p:nvPr>
            <p:ph idx="1"/>
          </p:nvPr>
        </p:nvSpPr>
        <p:spPr/>
        <p:txBody>
          <a:bodyPr>
            <a:normAutofit fontScale="92500" lnSpcReduction="20000"/>
          </a:bodyPr>
          <a:lstStyle/>
          <a:p>
            <a:r>
              <a:rPr lang="en-US" altLang="en-US" dirty="0"/>
              <a:t>Buddhism has many philosophical schools, with a sophistication equal to that of any philosophical school that developed in Europe. </a:t>
            </a:r>
          </a:p>
          <a:p>
            <a:r>
              <a:rPr lang="en-US" altLang="en-US" dirty="0"/>
              <a:t>However, Buddhism is a religion by any deﬁnition of that indeﬁnable term, unless one deﬁnes religion as belief in a creator God. </a:t>
            </a:r>
          </a:p>
          <a:p>
            <a:r>
              <a:rPr lang="en-US" altLang="en-US" dirty="0"/>
              <a:t>The great majority of Buddhist practice over history, for both monks and laypeople, has been focused on a good rebirth in the next lifetime, whether for oneself, for one’s family, or for all beings in the universe.</a:t>
            </a:r>
          </a:p>
        </p:txBody>
      </p:sp>
      <p:sp>
        <p:nvSpPr>
          <p:cNvPr id="4100" name="Slide Number Placeholder 3">
            <a:extLst>
              <a:ext uri="{FF2B5EF4-FFF2-40B4-BE49-F238E27FC236}">
                <a16:creationId xmlns:a16="http://schemas.microsoft.com/office/drawing/2014/main" id="{ABB7A4B0-1CE6-6BC3-769A-08420369317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accent1"/>
              </a:buClr>
              <a:buSzPct val="80000"/>
              <a:buFont typeface="Wingdings 2" panose="05020102010507070707" pitchFamily="18" charset="2"/>
              <a:buChar char=""/>
              <a:defRPr sz="2800">
                <a:solidFill>
                  <a:schemeClr val="tx1"/>
                </a:solidFill>
                <a:latin typeface="Candara" panose="020E0502030303020204" pitchFamily="34" charset="0"/>
                <a:ea typeface="Candara" panose="020E0502030303020204" pitchFamily="34" charset="0"/>
                <a:cs typeface="Candara" panose="020E0502030303020204" pitchFamily="34" charset="0"/>
              </a:defRPr>
            </a:lvl1pPr>
            <a:lvl2pPr marL="742950" indent="-285750" eaLnBrk="0" hangingPunct="0">
              <a:spcBef>
                <a:spcPct val="20000"/>
              </a:spcBef>
              <a:buClr>
                <a:schemeClr val="tx2"/>
              </a:buClr>
              <a:buFont typeface="Wingdings 2" panose="05020102010507070707" pitchFamily="18" charset="2"/>
              <a:buChar char=""/>
              <a:defRPr sz="2200">
                <a:solidFill>
                  <a:schemeClr val="tx1"/>
                </a:solidFill>
                <a:latin typeface="Candara" panose="020E0502030303020204" pitchFamily="34" charset="0"/>
                <a:ea typeface="Candara" panose="020E0502030303020204" pitchFamily="34" charset="0"/>
                <a:cs typeface="Candara" panose="020E0502030303020204" pitchFamily="34" charset="0"/>
              </a:defRPr>
            </a:lvl2pPr>
            <a:lvl3pPr marL="1143000" indent="-228600" eaLnBrk="0" hangingPunct="0">
              <a:spcBef>
                <a:spcPct val="20000"/>
              </a:spcBef>
              <a:buClr>
                <a:schemeClr val="accent1"/>
              </a:buClr>
              <a:buFont typeface="Wingdings 2" panose="05020102010507070707" pitchFamily="18" charset="2"/>
              <a:buChar char=""/>
              <a:defRPr sz="2000">
                <a:solidFill>
                  <a:schemeClr val="tx1"/>
                </a:solidFill>
                <a:latin typeface="Candara" panose="020E0502030303020204" pitchFamily="34" charset="0"/>
                <a:ea typeface="Candara" panose="020E0502030303020204" pitchFamily="34" charset="0"/>
                <a:cs typeface="Candara" panose="020E0502030303020204" pitchFamily="34" charset="0"/>
              </a:defRPr>
            </a:lvl3pPr>
            <a:lvl4pPr marL="1600200" indent="-228600" eaLnBrk="0" hangingPunct="0">
              <a:spcBef>
                <a:spcPct val="20000"/>
              </a:spcBef>
              <a:buClr>
                <a:schemeClr val="tx2"/>
              </a:buClr>
              <a:buFont typeface="Wingdings 2" panose="05020102010507070707" pitchFamily="18" charset="2"/>
              <a:buChar char=""/>
              <a:defRPr>
                <a:solidFill>
                  <a:schemeClr val="tx1"/>
                </a:solidFill>
                <a:latin typeface="Candara" panose="020E0502030303020204" pitchFamily="34" charset="0"/>
                <a:ea typeface="Candara" panose="020E0502030303020204" pitchFamily="34" charset="0"/>
                <a:cs typeface="Candara" panose="020E0502030303020204" pitchFamily="34" charset="0"/>
              </a:defRPr>
            </a:lvl4pPr>
            <a:lvl5pPr marL="2057400" indent="-228600" eaLnBrk="0" hangingPunct="0">
              <a:spcBef>
                <a:spcPct val="20000"/>
              </a:spcBef>
              <a:buClr>
                <a:schemeClr val="accent1"/>
              </a:buClr>
              <a:buFont typeface="Wingdings 2" panose="05020102010507070707" pitchFamily="18" charset="2"/>
              <a:buChar char=""/>
              <a:defRPr>
                <a:solidFill>
                  <a:schemeClr val="tx1"/>
                </a:solidFill>
                <a:latin typeface="Candara" panose="020E0502030303020204" pitchFamily="34" charset="0"/>
                <a:ea typeface="Candara" panose="020E0502030303020204" pitchFamily="34" charset="0"/>
                <a:cs typeface="Candara" panose="020E0502030303020204" pitchFamily="34" charset="0"/>
              </a:defRPr>
            </a:lvl5pPr>
            <a:lvl6pPr marL="2514600" indent="-228600" eaLnBrk="0" fontAlgn="base" hangingPunct="0">
              <a:spcBef>
                <a:spcPct val="20000"/>
              </a:spcBef>
              <a:spcAft>
                <a:spcPct val="0"/>
              </a:spcAft>
              <a:buClr>
                <a:schemeClr val="accent1"/>
              </a:buClr>
              <a:buFont typeface="Wingdings 2" panose="05020102010507070707" pitchFamily="18" charset="2"/>
              <a:buChar char=""/>
              <a:defRPr>
                <a:solidFill>
                  <a:schemeClr val="tx1"/>
                </a:solidFill>
                <a:latin typeface="Candara" panose="020E0502030303020204" pitchFamily="34" charset="0"/>
                <a:ea typeface="Candara" panose="020E0502030303020204" pitchFamily="34" charset="0"/>
                <a:cs typeface="Candara" panose="020E0502030303020204" pitchFamily="34" charset="0"/>
              </a:defRPr>
            </a:lvl6pPr>
            <a:lvl7pPr marL="2971800" indent="-228600" eaLnBrk="0" fontAlgn="base" hangingPunct="0">
              <a:spcBef>
                <a:spcPct val="20000"/>
              </a:spcBef>
              <a:spcAft>
                <a:spcPct val="0"/>
              </a:spcAft>
              <a:buClr>
                <a:schemeClr val="accent1"/>
              </a:buClr>
              <a:buFont typeface="Wingdings 2" panose="05020102010507070707" pitchFamily="18" charset="2"/>
              <a:buChar char=""/>
              <a:defRPr>
                <a:solidFill>
                  <a:schemeClr val="tx1"/>
                </a:solidFill>
                <a:latin typeface="Candara" panose="020E0502030303020204" pitchFamily="34" charset="0"/>
                <a:ea typeface="Candara" panose="020E0502030303020204" pitchFamily="34" charset="0"/>
                <a:cs typeface="Candara" panose="020E0502030303020204" pitchFamily="34" charset="0"/>
              </a:defRPr>
            </a:lvl7pPr>
            <a:lvl8pPr marL="3429000" indent="-228600" eaLnBrk="0" fontAlgn="base" hangingPunct="0">
              <a:spcBef>
                <a:spcPct val="20000"/>
              </a:spcBef>
              <a:spcAft>
                <a:spcPct val="0"/>
              </a:spcAft>
              <a:buClr>
                <a:schemeClr val="accent1"/>
              </a:buClr>
              <a:buFont typeface="Wingdings 2" panose="05020102010507070707" pitchFamily="18" charset="2"/>
              <a:buChar char=""/>
              <a:defRPr>
                <a:solidFill>
                  <a:schemeClr val="tx1"/>
                </a:solidFill>
                <a:latin typeface="Candara" panose="020E0502030303020204" pitchFamily="34" charset="0"/>
                <a:ea typeface="Candara" panose="020E0502030303020204" pitchFamily="34" charset="0"/>
                <a:cs typeface="Candara" panose="020E0502030303020204" pitchFamily="34" charset="0"/>
              </a:defRPr>
            </a:lvl8pPr>
            <a:lvl9pPr marL="3886200" indent="-228600" eaLnBrk="0" fontAlgn="base" hangingPunct="0">
              <a:spcBef>
                <a:spcPct val="20000"/>
              </a:spcBef>
              <a:spcAft>
                <a:spcPct val="0"/>
              </a:spcAft>
              <a:buClr>
                <a:schemeClr val="accent1"/>
              </a:buClr>
              <a:buFont typeface="Wingdings 2" panose="05020102010507070707" pitchFamily="18" charset="2"/>
              <a:buChar char=""/>
              <a:defRPr>
                <a:solidFill>
                  <a:schemeClr val="tx1"/>
                </a:solidFill>
                <a:latin typeface="Candara" panose="020E0502030303020204" pitchFamily="34" charset="0"/>
                <a:ea typeface="Candara" panose="020E0502030303020204" pitchFamily="34" charset="0"/>
                <a:cs typeface="Candara" panose="020E0502030303020204" pitchFamily="34" charset="0"/>
              </a:defRPr>
            </a:lvl9pPr>
          </a:lstStyle>
          <a:p>
            <a:pPr eaLnBrk="1" hangingPunct="1">
              <a:spcBef>
                <a:spcPct val="0"/>
              </a:spcBef>
              <a:buClrTx/>
              <a:buSzTx/>
              <a:buFontTx/>
              <a:buNone/>
            </a:pPr>
            <a:fld id="{442AE0B9-73AC-474A-8993-733A53C4132D}" type="slidenum">
              <a:rPr lang="en-US" altLang="en-US" sz="1200">
                <a:solidFill>
                  <a:schemeClr val="tx2"/>
                </a:solidFill>
              </a:rPr>
              <a:pPr eaLnBrk="1" hangingPunct="1">
                <a:spcBef>
                  <a:spcPct val="0"/>
                </a:spcBef>
                <a:buClrTx/>
                <a:buSzTx/>
                <a:buFontTx/>
                <a:buNone/>
              </a:pPr>
              <a:t>7</a:t>
            </a:fld>
            <a:endParaRPr lang="en-US" altLang="en-US" sz="1200">
              <a:solidFill>
                <a:schemeClr val="tx2"/>
              </a:solidFill>
            </a:endParaRPr>
          </a:p>
        </p:txBody>
      </p:sp>
    </p:spTree>
    <p:extLst>
      <p:ext uri="{BB962C8B-B14F-4D97-AF65-F5344CB8AC3E}">
        <p14:creationId xmlns:p14="http://schemas.microsoft.com/office/powerpoint/2010/main" val="2581265256"/>
      </p:ext>
    </p:extLst>
  </p:cSld>
  <p:clrMapOvr>
    <a:masterClrMapping/>
  </p:clrMapOvr>
  <mc:AlternateContent xmlns:mc="http://schemas.openxmlformats.org/markup-compatibility/2006" xmlns:p14="http://schemas.microsoft.com/office/powerpoint/2010/main">
    <mc:Choice Requires="p14">
      <p:transition spd="slow" p14:dur="2000" advTm="33215"/>
    </mc:Choice>
    <mc:Fallback xmlns="">
      <p:transition spd="slow" advTm="33215"/>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D508F1-A6E3-6255-3F84-F1F21D8C6B3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0DD4694-AA69-29A5-983F-E74912B445D7}"/>
              </a:ext>
            </a:extLst>
          </p:cNvPr>
          <p:cNvSpPr>
            <a:spLocks noGrp="1"/>
          </p:cNvSpPr>
          <p:nvPr>
            <p:ph type="title"/>
          </p:nvPr>
        </p:nvSpPr>
        <p:spPr/>
        <p:txBody>
          <a:bodyPr>
            <a:normAutofit fontScale="90000"/>
          </a:bodyPr>
          <a:lstStyle/>
          <a:p>
            <a:r>
              <a:rPr lang="en-US" dirty="0"/>
              <a:t>5.3 Theravada: Devotional Practices</a:t>
            </a:r>
          </a:p>
        </p:txBody>
      </p:sp>
      <p:sp>
        <p:nvSpPr>
          <p:cNvPr id="3" name="Content Placeholder 2">
            <a:extLst>
              <a:ext uri="{FF2B5EF4-FFF2-40B4-BE49-F238E27FC236}">
                <a16:creationId xmlns:a16="http://schemas.microsoft.com/office/drawing/2014/main" id="{D9536BDD-4E01-9C3F-B7BD-145386AC5B5F}"/>
              </a:ext>
            </a:extLst>
          </p:cNvPr>
          <p:cNvSpPr>
            <a:spLocks noGrp="1"/>
          </p:cNvSpPr>
          <p:nvPr>
            <p:ph idx="1"/>
          </p:nvPr>
        </p:nvSpPr>
        <p:spPr/>
        <p:txBody>
          <a:bodyPr>
            <a:normAutofit fontScale="85000" lnSpcReduction="20000"/>
          </a:bodyPr>
          <a:lstStyle/>
          <a:p>
            <a:r>
              <a:rPr lang="en-US" dirty="0"/>
              <a:t>Buddha images are specially consecrated.</a:t>
            </a:r>
          </a:p>
          <a:p>
            <a:r>
              <a:rPr lang="en-US" dirty="0"/>
              <a:t>Buddhist temples are important community centers, not only for generating and distributing the power of the Buddha but also community identity and integration.</a:t>
            </a:r>
          </a:p>
          <a:p>
            <a:r>
              <a:rPr lang="en-US" dirty="0"/>
              <a:t>It is important to note that Buddhism has typically combined with indigenous spiritual practices.</a:t>
            </a:r>
          </a:p>
          <a:p>
            <a:r>
              <a:rPr lang="en-US" dirty="0"/>
              <a:t>Although some scholarship on Buddhism (both in the West and in Asia) has portrayed popular devotional practices as antithetical to the spirit of Buddhism, much current research suggests that these practices have long been part of mainstream Buddhism.</a:t>
            </a:r>
          </a:p>
        </p:txBody>
      </p:sp>
    </p:spTree>
    <p:extLst>
      <p:ext uri="{BB962C8B-B14F-4D97-AF65-F5344CB8AC3E}">
        <p14:creationId xmlns:p14="http://schemas.microsoft.com/office/powerpoint/2010/main" val="2221108433"/>
      </p:ext>
    </p:extLst>
  </p:cSld>
  <p:clrMapOvr>
    <a:masterClrMapping/>
  </p:clrMapOvr>
  <mc:AlternateContent xmlns:mc="http://schemas.openxmlformats.org/markup-compatibility/2006" xmlns:p14="http://schemas.microsoft.com/office/powerpoint/2010/main">
    <mc:Choice Requires="p14">
      <p:transition spd="slow" p14:dur="2000" advTm="10976"/>
    </mc:Choice>
    <mc:Fallback xmlns="">
      <p:transition spd="slow" advTm="10976"/>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1D8E48-880F-D63D-9498-83C30FA7373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7FEBAB1-A4B1-9831-AAA7-477DC4B2042A}"/>
              </a:ext>
            </a:extLst>
          </p:cNvPr>
          <p:cNvSpPr>
            <a:spLocks noGrp="1"/>
          </p:cNvSpPr>
          <p:nvPr>
            <p:ph type="title"/>
          </p:nvPr>
        </p:nvSpPr>
        <p:spPr/>
        <p:txBody>
          <a:bodyPr>
            <a:normAutofit fontScale="90000"/>
          </a:bodyPr>
          <a:lstStyle/>
          <a:p>
            <a:r>
              <a:rPr lang="en-US" dirty="0"/>
              <a:t>5.3 Mahayana: compassion and wisdom</a:t>
            </a:r>
          </a:p>
        </p:txBody>
      </p:sp>
      <p:sp>
        <p:nvSpPr>
          <p:cNvPr id="3" name="Content Placeholder 2">
            <a:extLst>
              <a:ext uri="{FF2B5EF4-FFF2-40B4-BE49-F238E27FC236}">
                <a16:creationId xmlns:a16="http://schemas.microsoft.com/office/drawing/2014/main" id="{1EE11B95-BE66-8C95-4606-A73FF0611A51}"/>
              </a:ext>
            </a:extLst>
          </p:cNvPr>
          <p:cNvSpPr>
            <a:spLocks noGrp="1"/>
          </p:cNvSpPr>
          <p:nvPr>
            <p:ph idx="1"/>
          </p:nvPr>
        </p:nvSpPr>
        <p:spPr/>
        <p:txBody>
          <a:bodyPr>
            <a:normAutofit lnSpcReduction="10000"/>
          </a:bodyPr>
          <a:lstStyle/>
          <a:p>
            <a:r>
              <a:rPr lang="en-US" dirty="0"/>
              <a:t>Mahayana (a general category with many branches) reflects innovation in Buddhist thought and practice, including a focus on the liberation of all beings, whether monastic or laypeople, and a vast array of Buddhas and </a:t>
            </a:r>
            <a:r>
              <a:rPr lang="en-US" b="1" dirty="0"/>
              <a:t>bodhisattvas</a:t>
            </a:r>
            <a:r>
              <a:rPr lang="en-US" dirty="0"/>
              <a:t>. </a:t>
            </a:r>
          </a:p>
          <a:p>
            <a:r>
              <a:rPr lang="en-US" b="1" dirty="0"/>
              <a:t>Wisdom</a:t>
            </a:r>
            <a:r>
              <a:rPr lang="en-US" dirty="0"/>
              <a:t> and </a:t>
            </a:r>
            <a:r>
              <a:rPr lang="en-US" b="1" dirty="0"/>
              <a:t>compassion</a:t>
            </a:r>
            <a:r>
              <a:rPr lang="en-US" dirty="0"/>
              <a:t>, as well as the skillful means needed to cultivate awakening, are key virtues in Mahayana.</a:t>
            </a:r>
          </a:p>
        </p:txBody>
      </p:sp>
    </p:spTree>
    <p:extLst>
      <p:ext uri="{BB962C8B-B14F-4D97-AF65-F5344CB8AC3E}">
        <p14:creationId xmlns:p14="http://schemas.microsoft.com/office/powerpoint/2010/main" val="2347961160"/>
      </p:ext>
    </p:extLst>
  </p:cSld>
  <p:clrMapOvr>
    <a:masterClrMapping/>
  </p:clrMapOvr>
  <mc:AlternateContent xmlns:mc="http://schemas.openxmlformats.org/markup-compatibility/2006" xmlns:p14="http://schemas.microsoft.com/office/powerpoint/2010/main">
    <mc:Choice Requires="p14">
      <p:transition spd="slow" p14:dur="2000" advTm="10976"/>
    </mc:Choice>
    <mc:Fallback xmlns="">
      <p:transition spd="slow" advTm="10976"/>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CF4063-F67B-9F9A-91B8-BA94A553D93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60A3DB9-FEDB-DA5B-F03F-B62BB319F3CC}"/>
              </a:ext>
            </a:extLst>
          </p:cNvPr>
          <p:cNvSpPr>
            <a:spLocks noGrp="1"/>
          </p:cNvSpPr>
          <p:nvPr>
            <p:ph type="title"/>
          </p:nvPr>
        </p:nvSpPr>
        <p:spPr/>
        <p:txBody>
          <a:bodyPr>
            <a:normAutofit fontScale="90000"/>
          </a:bodyPr>
          <a:lstStyle/>
          <a:p>
            <a:r>
              <a:rPr lang="en-US" dirty="0"/>
              <a:t>5.3 Mahayana: compassion and wisdom</a:t>
            </a:r>
          </a:p>
        </p:txBody>
      </p:sp>
      <p:sp>
        <p:nvSpPr>
          <p:cNvPr id="3" name="Content Placeholder 2">
            <a:extLst>
              <a:ext uri="{FF2B5EF4-FFF2-40B4-BE49-F238E27FC236}">
                <a16:creationId xmlns:a16="http://schemas.microsoft.com/office/drawing/2014/main" id="{7B1EB117-278F-BF28-EC77-FDC7E0ADCABA}"/>
              </a:ext>
            </a:extLst>
          </p:cNvPr>
          <p:cNvSpPr>
            <a:spLocks noGrp="1"/>
          </p:cNvSpPr>
          <p:nvPr>
            <p:ph idx="1"/>
          </p:nvPr>
        </p:nvSpPr>
        <p:spPr/>
        <p:txBody>
          <a:bodyPr>
            <a:normAutofit/>
          </a:bodyPr>
          <a:lstStyle/>
          <a:p>
            <a:r>
              <a:rPr lang="en-US" dirty="0"/>
              <a:t>Mahayana scriptures emphasize that all beings have the capability to achieve Buddhahood and encourage people to embark on the path to becoming a </a:t>
            </a:r>
            <a:r>
              <a:rPr lang="en-US" b="1" dirty="0"/>
              <a:t>bodhisattva</a:t>
            </a:r>
            <a:r>
              <a:rPr lang="en-US" dirty="0"/>
              <a:t> (being dedicated to attaining enlightenment; note that this is also the term used for the Buddha himself in his previous lives).</a:t>
            </a:r>
          </a:p>
        </p:txBody>
      </p:sp>
    </p:spTree>
    <p:extLst>
      <p:ext uri="{BB962C8B-B14F-4D97-AF65-F5344CB8AC3E}">
        <p14:creationId xmlns:p14="http://schemas.microsoft.com/office/powerpoint/2010/main" val="378473609"/>
      </p:ext>
    </p:extLst>
  </p:cSld>
  <p:clrMapOvr>
    <a:masterClrMapping/>
  </p:clrMapOvr>
  <mc:AlternateContent xmlns:mc="http://schemas.openxmlformats.org/markup-compatibility/2006" xmlns:p14="http://schemas.microsoft.com/office/powerpoint/2010/main">
    <mc:Choice Requires="p14">
      <p:transition spd="slow" p14:dur="2000" advTm="10976"/>
    </mc:Choice>
    <mc:Fallback xmlns="">
      <p:transition spd="slow" advTm="10976"/>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B014D6-5A0F-3D35-AC64-2E675D6D5A3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2BA7C25-7C60-301E-C260-EF8808A5FAB4}"/>
              </a:ext>
            </a:extLst>
          </p:cNvPr>
          <p:cNvSpPr>
            <a:spLocks noGrp="1"/>
          </p:cNvSpPr>
          <p:nvPr>
            <p:ph type="title"/>
          </p:nvPr>
        </p:nvSpPr>
        <p:spPr/>
        <p:txBody>
          <a:bodyPr>
            <a:normAutofit fontScale="90000"/>
          </a:bodyPr>
          <a:lstStyle/>
          <a:p>
            <a:r>
              <a:rPr lang="en-US" dirty="0"/>
              <a:t>5.3 Mahayana: compassion and wisdom</a:t>
            </a:r>
          </a:p>
        </p:txBody>
      </p:sp>
      <p:sp>
        <p:nvSpPr>
          <p:cNvPr id="3" name="Content Placeholder 2">
            <a:extLst>
              <a:ext uri="{FF2B5EF4-FFF2-40B4-BE49-F238E27FC236}">
                <a16:creationId xmlns:a16="http://schemas.microsoft.com/office/drawing/2014/main" id="{D3B0418B-6C6F-6A6C-3550-262BC79E7FF6}"/>
              </a:ext>
            </a:extLst>
          </p:cNvPr>
          <p:cNvSpPr>
            <a:spLocks noGrp="1"/>
          </p:cNvSpPr>
          <p:nvPr>
            <p:ph idx="1"/>
          </p:nvPr>
        </p:nvSpPr>
        <p:spPr/>
        <p:txBody>
          <a:bodyPr>
            <a:normAutofit/>
          </a:bodyPr>
          <a:lstStyle/>
          <a:p>
            <a:r>
              <a:rPr lang="en-US" dirty="0"/>
              <a:t>Aspiring bodhisattvas take a series of vows to mark their commitment to save others from suffering.</a:t>
            </a:r>
          </a:p>
          <a:p>
            <a:r>
              <a:rPr lang="en-US" dirty="0"/>
              <a:t>East Asia’s most popular bodhisattva, Avalokiteshvara, is known as Guanyin in China and Kannon in Japan and is most commonly portrayed as a female who bestows and protects children.</a:t>
            </a:r>
          </a:p>
        </p:txBody>
      </p:sp>
    </p:spTree>
    <p:extLst>
      <p:ext uri="{BB962C8B-B14F-4D97-AF65-F5344CB8AC3E}">
        <p14:creationId xmlns:p14="http://schemas.microsoft.com/office/powerpoint/2010/main" val="2927788794"/>
      </p:ext>
    </p:extLst>
  </p:cSld>
  <p:clrMapOvr>
    <a:masterClrMapping/>
  </p:clrMapOvr>
  <mc:AlternateContent xmlns:mc="http://schemas.openxmlformats.org/markup-compatibility/2006" xmlns:p14="http://schemas.microsoft.com/office/powerpoint/2010/main">
    <mc:Choice Requires="p14">
      <p:transition spd="slow" p14:dur="2000" advTm="10976"/>
    </mc:Choice>
    <mc:Fallback xmlns="">
      <p:transition spd="slow" advTm="10976"/>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FAB3CD-E08F-7065-7FB2-699CD12BA637}"/>
            </a:ext>
          </a:extLst>
        </p:cNvPr>
        <p:cNvGrpSpPr/>
        <p:nvPr/>
      </p:nvGrpSpPr>
      <p:grpSpPr>
        <a:xfrm>
          <a:off x="0" y="0"/>
          <a:ext cx="0" cy="0"/>
          <a:chOff x="0" y="0"/>
          <a:chExt cx="0" cy="0"/>
        </a:xfrm>
      </p:grpSpPr>
      <p:sp>
        <p:nvSpPr>
          <p:cNvPr id="2" name="Title 1" descr="These are two sculptures of bodhisattvas ">
            <a:extLst>
              <a:ext uri="{FF2B5EF4-FFF2-40B4-BE49-F238E27FC236}">
                <a16:creationId xmlns:a16="http://schemas.microsoft.com/office/drawing/2014/main" id="{42E19A82-24DA-E830-9B11-C1E7E253037A}"/>
              </a:ext>
            </a:extLst>
          </p:cNvPr>
          <p:cNvSpPr>
            <a:spLocks noGrp="1"/>
          </p:cNvSpPr>
          <p:nvPr>
            <p:ph type="title"/>
          </p:nvPr>
        </p:nvSpPr>
        <p:spPr/>
        <p:txBody>
          <a:bodyPr>
            <a:normAutofit fontScale="90000"/>
          </a:bodyPr>
          <a:lstStyle/>
          <a:p>
            <a:r>
              <a:rPr lang="en-US" dirty="0"/>
              <a:t>5.3 Mahayana: compassion and wisdom</a:t>
            </a:r>
          </a:p>
        </p:txBody>
      </p:sp>
      <p:pic>
        <p:nvPicPr>
          <p:cNvPr id="7" name="Content Placeholder 6" descr="Two sculptures of bodhisattvas">
            <a:extLst>
              <a:ext uri="{FF2B5EF4-FFF2-40B4-BE49-F238E27FC236}">
                <a16:creationId xmlns:a16="http://schemas.microsoft.com/office/drawing/2014/main" id="{75EEE3C3-A4A9-FF7F-15BB-F61510B6163B}"/>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015321" y="1600200"/>
            <a:ext cx="2922358" cy="4525963"/>
          </a:xfrm>
        </p:spPr>
      </p:pic>
      <p:pic>
        <p:nvPicPr>
          <p:cNvPr id="9" name="Content Placeholder 8" descr="A statue of a person holding a staff&#10;&#10;Description automatically generated">
            <a:extLst>
              <a:ext uri="{FF2B5EF4-FFF2-40B4-BE49-F238E27FC236}">
                <a16:creationId xmlns:a16="http://schemas.microsoft.com/office/drawing/2014/main" id="{BB9AE308-AAC0-B777-0BC1-90C455B4EC7D}"/>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187651" y="1600200"/>
            <a:ext cx="2959698" cy="4525963"/>
          </a:xfrm>
        </p:spPr>
      </p:pic>
    </p:spTree>
    <p:extLst>
      <p:ext uri="{BB962C8B-B14F-4D97-AF65-F5344CB8AC3E}">
        <p14:creationId xmlns:p14="http://schemas.microsoft.com/office/powerpoint/2010/main" val="1254032907"/>
      </p:ext>
    </p:extLst>
  </p:cSld>
  <p:clrMapOvr>
    <a:masterClrMapping/>
  </p:clrMapOvr>
  <mc:AlternateContent xmlns:mc="http://schemas.openxmlformats.org/markup-compatibility/2006" xmlns:p14="http://schemas.microsoft.com/office/powerpoint/2010/main">
    <mc:Choice Requires="p14">
      <p:transition spd="slow" p14:dur="2000" advTm="10976"/>
    </mc:Choice>
    <mc:Fallback xmlns="">
      <p:transition spd="slow" advTm="10976"/>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4C345F-4892-9D30-F191-05A87BEB71C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49939D5-F570-05FA-1496-1A307C2001C0}"/>
              </a:ext>
            </a:extLst>
          </p:cNvPr>
          <p:cNvSpPr>
            <a:spLocks noGrp="1"/>
          </p:cNvSpPr>
          <p:nvPr>
            <p:ph type="title"/>
          </p:nvPr>
        </p:nvSpPr>
        <p:spPr/>
        <p:txBody>
          <a:bodyPr>
            <a:normAutofit fontScale="90000"/>
          </a:bodyPr>
          <a:lstStyle/>
          <a:p>
            <a:r>
              <a:rPr lang="en-US" dirty="0"/>
              <a:t>5.3 Mahayana: compassion and wisdom</a:t>
            </a:r>
          </a:p>
        </p:txBody>
      </p:sp>
      <p:sp>
        <p:nvSpPr>
          <p:cNvPr id="3" name="Content Placeholder 2">
            <a:extLst>
              <a:ext uri="{FF2B5EF4-FFF2-40B4-BE49-F238E27FC236}">
                <a16:creationId xmlns:a16="http://schemas.microsoft.com/office/drawing/2014/main" id="{F8349D5E-F2E5-C5F4-DE17-0344AE6920B5}"/>
              </a:ext>
            </a:extLst>
          </p:cNvPr>
          <p:cNvSpPr>
            <a:spLocks noGrp="1"/>
          </p:cNvSpPr>
          <p:nvPr>
            <p:ph idx="1"/>
          </p:nvPr>
        </p:nvSpPr>
        <p:spPr/>
        <p:txBody>
          <a:bodyPr>
            <a:normAutofit/>
          </a:bodyPr>
          <a:lstStyle/>
          <a:p>
            <a:r>
              <a:rPr lang="en-US" dirty="0"/>
              <a:t>Theravada Buddhism regards the Buddha as a historical figure who no longer exists but who left his Dharma as a guide. </a:t>
            </a:r>
          </a:p>
        </p:txBody>
      </p:sp>
    </p:spTree>
    <p:extLst>
      <p:ext uri="{BB962C8B-B14F-4D97-AF65-F5344CB8AC3E}">
        <p14:creationId xmlns:p14="http://schemas.microsoft.com/office/powerpoint/2010/main" val="2810050783"/>
      </p:ext>
    </p:extLst>
  </p:cSld>
  <p:clrMapOvr>
    <a:masterClrMapping/>
  </p:clrMapOvr>
  <mc:AlternateContent xmlns:mc="http://schemas.openxmlformats.org/markup-compatibility/2006" xmlns:p14="http://schemas.microsoft.com/office/powerpoint/2010/main">
    <mc:Choice Requires="p14">
      <p:transition spd="slow" p14:dur="2000" advTm="10976"/>
    </mc:Choice>
    <mc:Fallback xmlns="">
      <p:transition spd="slow" advTm="10976"/>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AB1868-EA6E-14FB-B441-E54739E26BC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EEBB40A-33ED-FD53-30DC-E1AF6269A37A}"/>
              </a:ext>
            </a:extLst>
          </p:cNvPr>
          <p:cNvSpPr>
            <a:spLocks noGrp="1"/>
          </p:cNvSpPr>
          <p:nvPr>
            <p:ph type="title"/>
          </p:nvPr>
        </p:nvSpPr>
        <p:spPr/>
        <p:txBody>
          <a:bodyPr>
            <a:normAutofit/>
          </a:bodyPr>
          <a:lstStyle/>
          <a:p>
            <a:r>
              <a:rPr lang="en-US" dirty="0"/>
              <a:t>5.3 The Three Bodies of Buddha</a:t>
            </a:r>
          </a:p>
        </p:txBody>
      </p:sp>
      <p:sp>
        <p:nvSpPr>
          <p:cNvPr id="3" name="Content Placeholder 2">
            <a:extLst>
              <a:ext uri="{FF2B5EF4-FFF2-40B4-BE49-F238E27FC236}">
                <a16:creationId xmlns:a16="http://schemas.microsoft.com/office/drawing/2014/main" id="{8026A57B-AF75-7087-8C60-390FC3824B83}"/>
              </a:ext>
            </a:extLst>
          </p:cNvPr>
          <p:cNvSpPr>
            <a:spLocks noGrp="1"/>
          </p:cNvSpPr>
          <p:nvPr>
            <p:ph idx="1"/>
          </p:nvPr>
        </p:nvSpPr>
        <p:spPr/>
        <p:txBody>
          <a:bodyPr>
            <a:normAutofit/>
          </a:bodyPr>
          <a:lstStyle/>
          <a:p>
            <a:r>
              <a:rPr lang="en-US" dirty="0"/>
              <a:t>In contrast, Mahayana teaches that the Buddha is a universal principle in </a:t>
            </a:r>
          </a:p>
          <a:p>
            <a:r>
              <a:rPr lang="en-US" dirty="0"/>
              <a:t>1. the enlightened formless wisdom body; </a:t>
            </a:r>
          </a:p>
          <a:p>
            <a:r>
              <a:rPr lang="en-US" dirty="0"/>
              <a:t>2 the celestial bliss body, which communicates the Dharma to bodhisattvas; </a:t>
            </a:r>
          </a:p>
          <a:p>
            <a:r>
              <a:rPr lang="en-US" dirty="0"/>
              <a:t>3 and the emanation of the body whereby a Buddha manifests in countless forms to help liberate suffering beings.</a:t>
            </a:r>
          </a:p>
        </p:txBody>
      </p:sp>
    </p:spTree>
    <p:extLst>
      <p:ext uri="{BB962C8B-B14F-4D97-AF65-F5344CB8AC3E}">
        <p14:creationId xmlns:p14="http://schemas.microsoft.com/office/powerpoint/2010/main" val="2455882423"/>
      </p:ext>
    </p:extLst>
  </p:cSld>
  <p:clrMapOvr>
    <a:masterClrMapping/>
  </p:clrMapOvr>
  <mc:AlternateContent xmlns:mc="http://schemas.openxmlformats.org/markup-compatibility/2006" xmlns:p14="http://schemas.microsoft.com/office/powerpoint/2010/main">
    <mc:Choice Requires="p14">
      <p:transition spd="slow" p14:dur="2000" advTm="10976"/>
    </mc:Choice>
    <mc:Fallback xmlns="">
      <p:transition spd="slow" advTm="10976"/>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2F8D2D-7B27-1694-D713-48C13C4DF61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E538B66-4A8E-9FE3-C94B-A060374E89B5}"/>
              </a:ext>
            </a:extLst>
          </p:cNvPr>
          <p:cNvSpPr>
            <a:spLocks noGrp="1"/>
          </p:cNvSpPr>
          <p:nvPr>
            <p:ph type="title"/>
          </p:nvPr>
        </p:nvSpPr>
        <p:spPr/>
        <p:txBody>
          <a:bodyPr>
            <a:normAutofit fontScale="90000"/>
          </a:bodyPr>
          <a:lstStyle/>
          <a:p>
            <a:r>
              <a:rPr lang="en-US" dirty="0"/>
              <a:t>5.3 Mahayana: compassion and wisdom</a:t>
            </a:r>
          </a:p>
        </p:txBody>
      </p:sp>
      <p:sp>
        <p:nvSpPr>
          <p:cNvPr id="3" name="Content Placeholder 2">
            <a:extLst>
              <a:ext uri="{FF2B5EF4-FFF2-40B4-BE49-F238E27FC236}">
                <a16:creationId xmlns:a16="http://schemas.microsoft.com/office/drawing/2014/main" id="{CC41C545-8A5F-70E0-C085-6387AE63D5E8}"/>
              </a:ext>
            </a:extLst>
          </p:cNvPr>
          <p:cNvSpPr>
            <a:spLocks noGrp="1"/>
          </p:cNvSpPr>
          <p:nvPr>
            <p:ph idx="1"/>
          </p:nvPr>
        </p:nvSpPr>
        <p:spPr/>
        <p:txBody>
          <a:bodyPr>
            <a:normAutofit fontScale="92500"/>
          </a:bodyPr>
          <a:lstStyle/>
          <a:p>
            <a:r>
              <a:rPr lang="en-US" dirty="0"/>
              <a:t>One of the most fascinating and challenging philosophical concepts in Mahayana thought is </a:t>
            </a:r>
            <a:r>
              <a:rPr lang="en-US" dirty="0" err="1"/>
              <a:t>shunyata</a:t>
            </a:r>
            <a:r>
              <a:rPr lang="en-US" dirty="0"/>
              <a:t> (“voidness” or “emptiness”).</a:t>
            </a:r>
          </a:p>
          <a:p>
            <a:r>
              <a:rPr lang="en-US" dirty="0"/>
              <a:t>Building on the basic Buddhist idea that all things depend on something else (whether physical objects or concepts) and have no independent origin and no eternal reality, Mahayana thinkers argued that the world of death and rebirth is empty of inherent existence.</a:t>
            </a:r>
          </a:p>
        </p:txBody>
      </p:sp>
    </p:spTree>
    <p:extLst>
      <p:ext uri="{BB962C8B-B14F-4D97-AF65-F5344CB8AC3E}">
        <p14:creationId xmlns:p14="http://schemas.microsoft.com/office/powerpoint/2010/main" val="1679944606"/>
      </p:ext>
    </p:extLst>
  </p:cSld>
  <p:clrMapOvr>
    <a:masterClrMapping/>
  </p:clrMapOvr>
  <mc:AlternateContent xmlns:mc="http://schemas.openxmlformats.org/markup-compatibility/2006" xmlns:p14="http://schemas.microsoft.com/office/powerpoint/2010/main">
    <mc:Choice Requires="p14">
      <p:transition spd="slow" p14:dur="2000" advTm="10976"/>
    </mc:Choice>
    <mc:Fallback xmlns="">
      <p:transition spd="slow" advTm="10976"/>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E9D185-9629-2891-636A-23C079A2418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DFFC8E4-5E9F-5E06-3C99-C5D9A02E9969}"/>
              </a:ext>
            </a:extLst>
          </p:cNvPr>
          <p:cNvSpPr>
            <a:spLocks noGrp="1"/>
          </p:cNvSpPr>
          <p:nvPr>
            <p:ph type="title"/>
          </p:nvPr>
        </p:nvSpPr>
        <p:spPr/>
        <p:txBody>
          <a:bodyPr>
            <a:normAutofit fontScale="90000"/>
          </a:bodyPr>
          <a:lstStyle/>
          <a:p>
            <a:r>
              <a:rPr lang="en-US" dirty="0"/>
              <a:t>5.3 Mahayana: compassion and wisdom</a:t>
            </a:r>
          </a:p>
        </p:txBody>
      </p:sp>
      <p:sp>
        <p:nvSpPr>
          <p:cNvPr id="3" name="Content Placeholder 2">
            <a:extLst>
              <a:ext uri="{FF2B5EF4-FFF2-40B4-BE49-F238E27FC236}">
                <a16:creationId xmlns:a16="http://schemas.microsoft.com/office/drawing/2014/main" id="{8D08FADF-C0EA-1C5A-7158-D4FE2C29AE31}"/>
              </a:ext>
            </a:extLst>
          </p:cNvPr>
          <p:cNvSpPr>
            <a:spLocks noGrp="1"/>
          </p:cNvSpPr>
          <p:nvPr>
            <p:ph idx="1"/>
          </p:nvPr>
        </p:nvSpPr>
        <p:spPr/>
        <p:txBody>
          <a:bodyPr>
            <a:normAutofit lnSpcReduction="10000"/>
          </a:bodyPr>
          <a:lstStyle/>
          <a:p>
            <a:r>
              <a:rPr lang="en-US" dirty="0"/>
              <a:t>Even the Four Noble Truths are empty; nirvana, too, is empty insofar as it is a thought construct, though it does not depend on conditions.</a:t>
            </a:r>
          </a:p>
          <a:p>
            <a:r>
              <a:rPr lang="en-US" dirty="0"/>
              <a:t>Teachings on emptiness do not mean we do nothing but that we do not become attached to results. Instead, the focus of emptiness is on compassion, skillful means, and the wish to benefit all living beings.</a:t>
            </a:r>
          </a:p>
        </p:txBody>
      </p:sp>
    </p:spTree>
    <p:extLst>
      <p:ext uri="{BB962C8B-B14F-4D97-AF65-F5344CB8AC3E}">
        <p14:creationId xmlns:p14="http://schemas.microsoft.com/office/powerpoint/2010/main" val="830189335"/>
      </p:ext>
    </p:extLst>
  </p:cSld>
  <p:clrMapOvr>
    <a:masterClrMapping/>
  </p:clrMapOvr>
  <mc:AlternateContent xmlns:mc="http://schemas.openxmlformats.org/markup-compatibility/2006" xmlns:p14="http://schemas.microsoft.com/office/powerpoint/2010/main">
    <mc:Choice Requires="p14">
      <p:transition spd="slow" p14:dur="2000" advTm="10976"/>
    </mc:Choice>
    <mc:Fallback xmlns="">
      <p:transition spd="slow" advTm="10976"/>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DC0B92-CB4E-D312-13FA-30F564066F6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EAF2392-54A4-85A1-8A1F-3439347E22B7}"/>
              </a:ext>
            </a:extLst>
          </p:cNvPr>
          <p:cNvSpPr>
            <a:spLocks noGrp="1"/>
          </p:cNvSpPr>
          <p:nvPr>
            <p:ph type="title"/>
          </p:nvPr>
        </p:nvSpPr>
        <p:spPr/>
        <p:txBody>
          <a:bodyPr>
            <a:noAutofit/>
          </a:bodyPr>
          <a:lstStyle/>
          <a:p>
            <a:r>
              <a:rPr lang="en-US" altLang="en-US" sz="2400" dirty="0"/>
              <a:t>6. The Buddha was a human being, not a god, and the religion he founded has no place for the worship of gods.</a:t>
            </a:r>
          </a:p>
        </p:txBody>
      </p:sp>
      <p:sp>
        <p:nvSpPr>
          <p:cNvPr id="4099" name="Content Placeholder 2">
            <a:extLst>
              <a:ext uri="{FF2B5EF4-FFF2-40B4-BE49-F238E27FC236}">
                <a16:creationId xmlns:a16="http://schemas.microsoft.com/office/drawing/2014/main" id="{9DB01AE7-D2D9-1749-F8BF-979F180B78D7}"/>
              </a:ext>
            </a:extLst>
          </p:cNvPr>
          <p:cNvSpPr>
            <a:spLocks noGrp="1"/>
          </p:cNvSpPr>
          <p:nvPr>
            <p:ph idx="1"/>
          </p:nvPr>
        </p:nvSpPr>
        <p:spPr/>
        <p:txBody>
          <a:bodyPr>
            <a:normAutofit/>
          </a:bodyPr>
          <a:lstStyle/>
          <a:p>
            <a:r>
              <a:rPr lang="en-US" altLang="en-US" dirty="0"/>
              <a:t>Buddhism has an elaborate pantheon of celestial beings (devas; the name is etymologically related to the English word divinity) and advanced spiritual beings (bodhisattvas and buddhas), who occupy various heavens and pure lands and who respond to the prayers of the devout.</a:t>
            </a:r>
          </a:p>
        </p:txBody>
      </p:sp>
      <p:sp>
        <p:nvSpPr>
          <p:cNvPr id="4100" name="Slide Number Placeholder 3">
            <a:extLst>
              <a:ext uri="{FF2B5EF4-FFF2-40B4-BE49-F238E27FC236}">
                <a16:creationId xmlns:a16="http://schemas.microsoft.com/office/drawing/2014/main" id="{C35CD0EF-0644-3E14-B758-F64623B207B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accent1"/>
              </a:buClr>
              <a:buSzPct val="80000"/>
              <a:buFont typeface="Wingdings 2" panose="05020102010507070707" pitchFamily="18" charset="2"/>
              <a:buChar char=""/>
              <a:defRPr sz="2800">
                <a:solidFill>
                  <a:schemeClr val="tx1"/>
                </a:solidFill>
                <a:latin typeface="Candara" panose="020E0502030303020204" pitchFamily="34" charset="0"/>
                <a:ea typeface="Candara" panose="020E0502030303020204" pitchFamily="34" charset="0"/>
                <a:cs typeface="Candara" panose="020E0502030303020204" pitchFamily="34" charset="0"/>
              </a:defRPr>
            </a:lvl1pPr>
            <a:lvl2pPr marL="742950" indent="-285750" eaLnBrk="0" hangingPunct="0">
              <a:spcBef>
                <a:spcPct val="20000"/>
              </a:spcBef>
              <a:buClr>
                <a:schemeClr val="tx2"/>
              </a:buClr>
              <a:buFont typeface="Wingdings 2" panose="05020102010507070707" pitchFamily="18" charset="2"/>
              <a:buChar char=""/>
              <a:defRPr sz="2200">
                <a:solidFill>
                  <a:schemeClr val="tx1"/>
                </a:solidFill>
                <a:latin typeface="Candara" panose="020E0502030303020204" pitchFamily="34" charset="0"/>
                <a:ea typeface="Candara" panose="020E0502030303020204" pitchFamily="34" charset="0"/>
                <a:cs typeface="Candara" panose="020E0502030303020204" pitchFamily="34" charset="0"/>
              </a:defRPr>
            </a:lvl2pPr>
            <a:lvl3pPr marL="1143000" indent="-228600" eaLnBrk="0" hangingPunct="0">
              <a:spcBef>
                <a:spcPct val="20000"/>
              </a:spcBef>
              <a:buClr>
                <a:schemeClr val="accent1"/>
              </a:buClr>
              <a:buFont typeface="Wingdings 2" panose="05020102010507070707" pitchFamily="18" charset="2"/>
              <a:buChar char=""/>
              <a:defRPr sz="2000">
                <a:solidFill>
                  <a:schemeClr val="tx1"/>
                </a:solidFill>
                <a:latin typeface="Candara" panose="020E0502030303020204" pitchFamily="34" charset="0"/>
                <a:ea typeface="Candara" panose="020E0502030303020204" pitchFamily="34" charset="0"/>
                <a:cs typeface="Candara" panose="020E0502030303020204" pitchFamily="34" charset="0"/>
              </a:defRPr>
            </a:lvl3pPr>
            <a:lvl4pPr marL="1600200" indent="-228600" eaLnBrk="0" hangingPunct="0">
              <a:spcBef>
                <a:spcPct val="20000"/>
              </a:spcBef>
              <a:buClr>
                <a:schemeClr val="tx2"/>
              </a:buClr>
              <a:buFont typeface="Wingdings 2" panose="05020102010507070707" pitchFamily="18" charset="2"/>
              <a:buChar char=""/>
              <a:defRPr>
                <a:solidFill>
                  <a:schemeClr val="tx1"/>
                </a:solidFill>
                <a:latin typeface="Candara" panose="020E0502030303020204" pitchFamily="34" charset="0"/>
                <a:ea typeface="Candara" panose="020E0502030303020204" pitchFamily="34" charset="0"/>
                <a:cs typeface="Candara" panose="020E0502030303020204" pitchFamily="34" charset="0"/>
              </a:defRPr>
            </a:lvl4pPr>
            <a:lvl5pPr marL="2057400" indent="-228600" eaLnBrk="0" hangingPunct="0">
              <a:spcBef>
                <a:spcPct val="20000"/>
              </a:spcBef>
              <a:buClr>
                <a:schemeClr val="accent1"/>
              </a:buClr>
              <a:buFont typeface="Wingdings 2" panose="05020102010507070707" pitchFamily="18" charset="2"/>
              <a:buChar char=""/>
              <a:defRPr>
                <a:solidFill>
                  <a:schemeClr val="tx1"/>
                </a:solidFill>
                <a:latin typeface="Candara" panose="020E0502030303020204" pitchFamily="34" charset="0"/>
                <a:ea typeface="Candara" panose="020E0502030303020204" pitchFamily="34" charset="0"/>
                <a:cs typeface="Candara" panose="020E0502030303020204" pitchFamily="34" charset="0"/>
              </a:defRPr>
            </a:lvl5pPr>
            <a:lvl6pPr marL="2514600" indent="-228600" eaLnBrk="0" fontAlgn="base" hangingPunct="0">
              <a:spcBef>
                <a:spcPct val="20000"/>
              </a:spcBef>
              <a:spcAft>
                <a:spcPct val="0"/>
              </a:spcAft>
              <a:buClr>
                <a:schemeClr val="accent1"/>
              </a:buClr>
              <a:buFont typeface="Wingdings 2" panose="05020102010507070707" pitchFamily="18" charset="2"/>
              <a:buChar char=""/>
              <a:defRPr>
                <a:solidFill>
                  <a:schemeClr val="tx1"/>
                </a:solidFill>
                <a:latin typeface="Candara" panose="020E0502030303020204" pitchFamily="34" charset="0"/>
                <a:ea typeface="Candara" panose="020E0502030303020204" pitchFamily="34" charset="0"/>
                <a:cs typeface="Candara" panose="020E0502030303020204" pitchFamily="34" charset="0"/>
              </a:defRPr>
            </a:lvl6pPr>
            <a:lvl7pPr marL="2971800" indent="-228600" eaLnBrk="0" fontAlgn="base" hangingPunct="0">
              <a:spcBef>
                <a:spcPct val="20000"/>
              </a:spcBef>
              <a:spcAft>
                <a:spcPct val="0"/>
              </a:spcAft>
              <a:buClr>
                <a:schemeClr val="accent1"/>
              </a:buClr>
              <a:buFont typeface="Wingdings 2" panose="05020102010507070707" pitchFamily="18" charset="2"/>
              <a:buChar char=""/>
              <a:defRPr>
                <a:solidFill>
                  <a:schemeClr val="tx1"/>
                </a:solidFill>
                <a:latin typeface="Candara" panose="020E0502030303020204" pitchFamily="34" charset="0"/>
                <a:ea typeface="Candara" panose="020E0502030303020204" pitchFamily="34" charset="0"/>
                <a:cs typeface="Candara" panose="020E0502030303020204" pitchFamily="34" charset="0"/>
              </a:defRPr>
            </a:lvl7pPr>
            <a:lvl8pPr marL="3429000" indent="-228600" eaLnBrk="0" fontAlgn="base" hangingPunct="0">
              <a:spcBef>
                <a:spcPct val="20000"/>
              </a:spcBef>
              <a:spcAft>
                <a:spcPct val="0"/>
              </a:spcAft>
              <a:buClr>
                <a:schemeClr val="accent1"/>
              </a:buClr>
              <a:buFont typeface="Wingdings 2" panose="05020102010507070707" pitchFamily="18" charset="2"/>
              <a:buChar char=""/>
              <a:defRPr>
                <a:solidFill>
                  <a:schemeClr val="tx1"/>
                </a:solidFill>
                <a:latin typeface="Candara" panose="020E0502030303020204" pitchFamily="34" charset="0"/>
                <a:ea typeface="Candara" panose="020E0502030303020204" pitchFamily="34" charset="0"/>
                <a:cs typeface="Candara" panose="020E0502030303020204" pitchFamily="34" charset="0"/>
              </a:defRPr>
            </a:lvl8pPr>
            <a:lvl9pPr marL="3886200" indent="-228600" eaLnBrk="0" fontAlgn="base" hangingPunct="0">
              <a:spcBef>
                <a:spcPct val="20000"/>
              </a:spcBef>
              <a:spcAft>
                <a:spcPct val="0"/>
              </a:spcAft>
              <a:buClr>
                <a:schemeClr val="accent1"/>
              </a:buClr>
              <a:buFont typeface="Wingdings 2" panose="05020102010507070707" pitchFamily="18" charset="2"/>
              <a:buChar char=""/>
              <a:defRPr>
                <a:solidFill>
                  <a:schemeClr val="tx1"/>
                </a:solidFill>
                <a:latin typeface="Candara" panose="020E0502030303020204" pitchFamily="34" charset="0"/>
                <a:ea typeface="Candara" panose="020E0502030303020204" pitchFamily="34" charset="0"/>
                <a:cs typeface="Candara" panose="020E0502030303020204" pitchFamily="34" charset="0"/>
              </a:defRPr>
            </a:lvl9pPr>
          </a:lstStyle>
          <a:p>
            <a:pPr eaLnBrk="1" hangingPunct="1">
              <a:spcBef>
                <a:spcPct val="0"/>
              </a:spcBef>
              <a:buClrTx/>
              <a:buSzTx/>
              <a:buFontTx/>
              <a:buNone/>
            </a:pPr>
            <a:fld id="{442AE0B9-73AC-474A-8993-733A53C4132D}" type="slidenum">
              <a:rPr lang="en-US" altLang="en-US" sz="1200">
                <a:solidFill>
                  <a:schemeClr val="tx2"/>
                </a:solidFill>
              </a:rPr>
              <a:pPr eaLnBrk="1" hangingPunct="1">
                <a:spcBef>
                  <a:spcPct val="0"/>
                </a:spcBef>
                <a:buClrTx/>
                <a:buSzTx/>
                <a:buFontTx/>
                <a:buNone/>
              </a:pPr>
              <a:t>8</a:t>
            </a:fld>
            <a:endParaRPr lang="en-US" altLang="en-US" sz="1200">
              <a:solidFill>
                <a:schemeClr val="tx2"/>
              </a:solidFill>
            </a:endParaRPr>
          </a:p>
        </p:txBody>
      </p:sp>
    </p:spTree>
    <p:extLst>
      <p:ext uri="{BB962C8B-B14F-4D97-AF65-F5344CB8AC3E}">
        <p14:creationId xmlns:p14="http://schemas.microsoft.com/office/powerpoint/2010/main" val="2221868292"/>
      </p:ext>
    </p:extLst>
  </p:cSld>
  <p:clrMapOvr>
    <a:masterClrMapping/>
  </p:clrMapOvr>
  <mc:AlternateContent xmlns:mc="http://schemas.openxmlformats.org/markup-compatibility/2006" xmlns:p14="http://schemas.microsoft.com/office/powerpoint/2010/main">
    <mc:Choice Requires="p14">
      <p:transition spd="slow" p14:dur="2000" advTm="33215"/>
    </mc:Choice>
    <mc:Fallback xmlns="">
      <p:transition spd="slow" advTm="33215"/>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7BCBC7-4A32-1610-23C1-36B4CA7B0C5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2D5BF68-2281-2B79-CBF4-FBC4173B9256}"/>
              </a:ext>
            </a:extLst>
          </p:cNvPr>
          <p:cNvSpPr>
            <a:spLocks noGrp="1"/>
          </p:cNvSpPr>
          <p:nvPr>
            <p:ph type="title"/>
          </p:nvPr>
        </p:nvSpPr>
        <p:spPr/>
        <p:txBody>
          <a:bodyPr>
            <a:noAutofit/>
          </a:bodyPr>
          <a:lstStyle/>
          <a:p>
            <a:r>
              <a:rPr lang="en-US" altLang="en-US" sz="3600" dirty="0"/>
              <a:t>7. Zen rejects conventional Buddhism.</a:t>
            </a:r>
          </a:p>
        </p:txBody>
      </p:sp>
      <p:sp>
        <p:nvSpPr>
          <p:cNvPr id="4099" name="Content Placeholder 2">
            <a:extLst>
              <a:ext uri="{FF2B5EF4-FFF2-40B4-BE49-F238E27FC236}">
                <a16:creationId xmlns:a16="http://schemas.microsoft.com/office/drawing/2014/main" id="{527A6849-1FA5-5F89-254D-53B77A464740}"/>
              </a:ext>
            </a:extLst>
          </p:cNvPr>
          <p:cNvSpPr>
            <a:spLocks noGrp="1"/>
          </p:cNvSpPr>
          <p:nvPr>
            <p:ph idx="1"/>
          </p:nvPr>
        </p:nvSpPr>
        <p:spPr/>
        <p:txBody>
          <a:bodyPr>
            <a:normAutofit/>
          </a:bodyPr>
          <a:lstStyle/>
          <a:p>
            <a:r>
              <a:rPr lang="en-US" altLang="en-US" dirty="0"/>
              <a:t>Zen masters burn statues of the Buddha, scorn the sutras, and regularly frequent bars and brothels. Zen monks follow a strict set of regulations, called “pure rules,” which are based on the monastic discipline imported from India. </a:t>
            </a:r>
          </a:p>
        </p:txBody>
      </p:sp>
      <p:sp>
        <p:nvSpPr>
          <p:cNvPr id="4100" name="Slide Number Placeholder 3">
            <a:extLst>
              <a:ext uri="{FF2B5EF4-FFF2-40B4-BE49-F238E27FC236}">
                <a16:creationId xmlns:a16="http://schemas.microsoft.com/office/drawing/2014/main" id="{6F1D274D-8772-3AA8-471A-67E5BE66E3E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accent1"/>
              </a:buClr>
              <a:buSzPct val="80000"/>
              <a:buFont typeface="Wingdings 2" panose="05020102010507070707" pitchFamily="18" charset="2"/>
              <a:buChar char=""/>
              <a:defRPr sz="2800">
                <a:solidFill>
                  <a:schemeClr val="tx1"/>
                </a:solidFill>
                <a:latin typeface="Candara" panose="020E0502030303020204" pitchFamily="34" charset="0"/>
                <a:ea typeface="Candara" panose="020E0502030303020204" pitchFamily="34" charset="0"/>
                <a:cs typeface="Candara" panose="020E0502030303020204" pitchFamily="34" charset="0"/>
              </a:defRPr>
            </a:lvl1pPr>
            <a:lvl2pPr marL="742950" indent="-285750" eaLnBrk="0" hangingPunct="0">
              <a:spcBef>
                <a:spcPct val="20000"/>
              </a:spcBef>
              <a:buClr>
                <a:schemeClr val="tx2"/>
              </a:buClr>
              <a:buFont typeface="Wingdings 2" panose="05020102010507070707" pitchFamily="18" charset="2"/>
              <a:buChar char=""/>
              <a:defRPr sz="2200">
                <a:solidFill>
                  <a:schemeClr val="tx1"/>
                </a:solidFill>
                <a:latin typeface="Candara" panose="020E0502030303020204" pitchFamily="34" charset="0"/>
                <a:ea typeface="Candara" panose="020E0502030303020204" pitchFamily="34" charset="0"/>
                <a:cs typeface="Candara" panose="020E0502030303020204" pitchFamily="34" charset="0"/>
              </a:defRPr>
            </a:lvl2pPr>
            <a:lvl3pPr marL="1143000" indent="-228600" eaLnBrk="0" hangingPunct="0">
              <a:spcBef>
                <a:spcPct val="20000"/>
              </a:spcBef>
              <a:buClr>
                <a:schemeClr val="accent1"/>
              </a:buClr>
              <a:buFont typeface="Wingdings 2" panose="05020102010507070707" pitchFamily="18" charset="2"/>
              <a:buChar char=""/>
              <a:defRPr sz="2000">
                <a:solidFill>
                  <a:schemeClr val="tx1"/>
                </a:solidFill>
                <a:latin typeface="Candara" panose="020E0502030303020204" pitchFamily="34" charset="0"/>
                <a:ea typeface="Candara" panose="020E0502030303020204" pitchFamily="34" charset="0"/>
                <a:cs typeface="Candara" panose="020E0502030303020204" pitchFamily="34" charset="0"/>
              </a:defRPr>
            </a:lvl3pPr>
            <a:lvl4pPr marL="1600200" indent="-228600" eaLnBrk="0" hangingPunct="0">
              <a:spcBef>
                <a:spcPct val="20000"/>
              </a:spcBef>
              <a:buClr>
                <a:schemeClr val="tx2"/>
              </a:buClr>
              <a:buFont typeface="Wingdings 2" panose="05020102010507070707" pitchFamily="18" charset="2"/>
              <a:buChar char=""/>
              <a:defRPr>
                <a:solidFill>
                  <a:schemeClr val="tx1"/>
                </a:solidFill>
                <a:latin typeface="Candara" panose="020E0502030303020204" pitchFamily="34" charset="0"/>
                <a:ea typeface="Candara" panose="020E0502030303020204" pitchFamily="34" charset="0"/>
                <a:cs typeface="Candara" panose="020E0502030303020204" pitchFamily="34" charset="0"/>
              </a:defRPr>
            </a:lvl4pPr>
            <a:lvl5pPr marL="2057400" indent="-228600" eaLnBrk="0" hangingPunct="0">
              <a:spcBef>
                <a:spcPct val="20000"/>
              </a:spcBef>
              <a:buClr>
                <a:schemeClr val="accent1"/>
              </a:buClr>
              <a:buFont typeface="Wingdings 2" panose="05020102010507070707" pitchFamily="18" charset="2"/>
              <a:buChar char=""/>
              <a:defRPr>
                <a:solidFill>
                  <a:schemeClr val="tx1"/>
                </a:solidFill>
                <a:latin typeface="Candara" panose="020E0502030303020204" pitchFamily="34" charset="0"/>
                <a:ea typeface="Candara" panose="020E0502030303020204" pitchFamily="34" charset="0"/>
                <a:cs typeface="Candara" panose="020E0502030303020204" pitchFamily="34" charset="0"/>
              </a:defRPr>
            </a:lvl5pPr>
            <a:lvl6pPr marL="2514600" indent="-228600" eaLnBrk="0" fontAlgn="base" hangingPunct="0">
              <a:spcBef>
                <a:spcPct val="20000"/>
              </a:spcBef>
              <a:spcAft>
                <a:spcPct val="0"/>
              </a:spcAft>
              <a:buClr>
                <a:schemeClr val="accent1"/>
              </a:buClr>
              <a:buFont typeface="Wingdings 2" panose="05020102010507070707" pitchFamily="18" charset="2"/>
              <a:buChar char=""/>
              <a:defRPr>
                <a:solidFill>
                  <a:schemeClr val="tx1"/>
                </a:solidFill>
                <a:latin typeface="Candara" panose="020E0502030303020204" pitchFamily="34" charset="0"/>
                <a:ea typeface="Candara" panose="020E0502030303020204" pitchFamily="34" charset="0"/>
                <a:cs typeface="Candara" panose="020E0502030303020204" pitchFamily="34" charset="0"/>
              </a:defRPr>
            </a:lvl6pPr>
            <a:lvl7pPr marL="2971800" indent="-228600" eaLnBrk="0" fontAlgn="base" hangingPunct="0">
              <a:spcBef>
                <a:spcPct val="20000"/>
              </a:spcBef>
              <a:spcAft>
                <a:spcPct val="0"/>
              </a:spcAft>
              <a:buClr>
                <a:schemeClr val="accent1"/>
              </a:buClr>
              <a:buFont typeface="Wingdings 2" panose="05020102010507070707" pitchFamily="18" charset="2"/>
              <a:buChar char=""/>
              <a:defRPr>
                <a:solidFill>
                  <a:schemeClr val="tx1"/>
                </a:solidFill>
                <a:latin typeface="Candara" panose="020E0502030303020204" pitchFamily="34" charset="0"/>
                <a:ea typeface="Candara" panose="020E0502030303020204" pitchFamily="34" charset="0"/>
                <a:cs typeface="Candara" panose="020E0502030303020204" pitchFamily="34" charset="0"/>
              </a:defRPr>
            </a:lvl7pPr>
            <a:lvl8pPr marL="3429000" indent="-228600" eaLnBrk="0" fontAlgn="base" hangingPunct="0">
              <a:spcBef>
                <a:spcPct val="20000"/>
              </a:spcBef>
              <a:spcAft>
                <a:spcPct val="0"/>
              </a:spcAft>
              <a:buClr>
                <a:schemeClr val="accent1"/>
              </a:buClr>
              <a:buFont typeface="Wingdings 2" panose="05020102010507070707" pitchFamily="18" charset="2"/>
              <a:buChar char=""/>
              <a:defRPr>
                <a:solidFill>
                  <a:schemeClr val="tx1"/>
                </a:solidFill>
                <a:latin typeface="Candara" panose="020E0502030303020204" pitchFamily="34" charset="0"/>
                <a:ea typeface="Candara" panose="020E0502030303020204" pitchFamily="34" charset="0"/>
                <a:cs typeface="Candara" panose="020E0502030303020204" pitchFamily="34" charset="0"/>
              </a:defRPr>
            </a:lvl8pPr>
            <a:lvl9pPr marL="3886200" indent="-228600" eaLnBrk="0" fontAlgn="base" hangingPunct="0">
              <a:spcBef>
                <a:spcPct val="20000"/>
              </a:spcBef>
              <a:spcAft>
                <a:spcPct val="0"/>
              </a:spcAft>
              <a:buClr>
                <a:schemeClr val="accent1"/>
              </a:buClr>
              <a:buFont typeface="Wingdings 2" panose="05020102010507070707" pitchFamily="18" charset="2"/>
              <a:buChar char=""/>
              <a:defRPr>
                <a:solidFill>
                  <a:schemeClr val="tx1"/>
                </a:solidFill>
                <a:latin typeface="Candara" panose="020E0502030303020204" pitchFamily="34" charset="0"/>
                <a:ea typeface="Candara" panose="020E0502030303020204" pitchFamily="34" charset="0"/>
                <a:cs typeface="Candara" panose="020E0502030303020204" pitchFamily="34" charset="0"/>
              </a:defRPr>
            </a:lvl9pPr>
          </a:lstStyle>
          <a:p>
            <a:pPr eaLnBrk="1" hangingPunct="1">
              <a:spcBef>
                <a:spcPct val="0"/>
              </a:spcBef>
              <a:buClrTx/>
              <a:buSzTx/>
              <a:buFontTx/>
              <a:buNone/>
            </a:pPr>
            <a:fld id="{442AE0B9-73AC-474A-8993-733A53C4132D}" type="slidenum">
              <a:rPr lang="en-US" altLang="en-US" sz="1200">
                <a:solidFill>
                  <a:schemeClr val="tx2"/>
                </a:solidFill>
              </a:rPr>
              <a:pPr eaLnBrk="1" hangingPunct="1">
                <a:spcBef>
                  <a:spcPct val="0"/>
                </a:spcBef>
                <a:buClrTx/>
                <a:buSzTx/>
                <a:buFontTx/>
                <a:buNone/>
              </a:pPr>
              <a:t>9</a:t>
            </a:fld>
            <a:endParaRPr lang="en-US" altLang="en-US" sz="1200">
              <a:solidFill>
                <a:schemeClr val="tx2"/>
              </a:solidFill>
            </a:endParaRPr>
          </a:p>
        </p:txBody>
      </p:sp>
    </p:spTree>
    <p:extLst>
      <p:ext uri="{BB962C8B-B14F-4D97-AF65-F5344CB8AC3E}">
        <p14:creationId xmlns:p14="http://schemas.microsoft.com/office/powerpoint/2010/main" val="3273278431"/>
      </p:ext>
    </p:extLst>
  </p:cSld>
  <p:clrMapOvr>
    <a:masterClrMapping/>
  </p:clrMapOvr>
  <mc:AlternateContent xmlns:mc="http://schemas.openxmlformats.org/markup-compatibility/2006" xmlns:p14="http://schemas.microsoft.com/office/powerpoint/2010/main">
    <mc:Choice Requires="p14">
      <p:transition spd="slow" p14:dur="2000" advTm="33215"/>
    </mc:Choice>
    <mc:Fallback xmlns="">
      <p:transition spd="slow" advTm="33215"/>
    </mc:Fallback>
  </mc:AlternateContent>
</p:sld>
</file>

<file path=ppt/theme/theme1.xml><?xml version="1.0" encoding="utf-8"?>
<a:theme xmlns:a="http://schemas.openxmlformats.org/drawingml/2006/main" name="Beebe8e_PPT_mast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CF48D25A0F93B40B3C251BE4F734EC1" ma:contentTypeVersion="11" ma:contentTypeDescription="Create a new document." ma:contentTypeScope="" ma:versionID="c8ab096645755f62cd508286a61059c0">
  <xsd:schema xmlns:xsd="http://www.w3.org/2001/XMLSchema" xmlns:xs="http://www.w3.org/2001/XMLSchema" xmlns:p="http://schemas.microsoft.com/office/2006/metadata/properties" xmlns:ns3="95416670-e7f0-472a-b86d-0b7a275a8686" targetNamespace="http://schemas.microsoft.com/office/2006/metadata/properties" ma:root="true" ma:fieldsID="eedf32a710244cc7961217ff544f1db4" ns3:_="">
    <xsd:import namespace="95416670-e7f0-472a-b86d-0b7a275a8686"/>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ObjectDetectorVersions" minOccurs="0"/>
                <xsd:element ref="ns3:MediaLengthInSecond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5416670-e7f0-472a-b86d-0b7a275a868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MediaServiceSearchProperties" ma:index="18"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8179D55-0446-4138-8FC0-816E9E90CFEC}">
  <ds:schemaRefs>
    <ds:schemaRef ds:uri="http://schemas.microsoft.com/office/2006/documentManagement/types"/>
    <ds:schemaRef ds:uri="http://purl.org/dc/dcmitype/"/>
    <ds:schemaRef ds:uri="http://purl.org/dc/terms/"/>
    <ds:schemaRef ds:uri="http://schemas.microsoft.com/office/2006/metadata/properties"/>
    <ds:schemaRef ds:uri="http://www.w3.org/XML/1998/namespace"/>
    <ds:schemaRef ds:uri="95416670-e7f0-472a-b86d-0b7a275a8686"/>
    <ds:schemaRef ds:uri="http://schemas.microsoft.com/office/infopath/2007/PartnerControls"/>
    <ds:schemaRef ds:uri="http://schemas.openxmlformats.org/package/2006/metadata/core-properties"/>
    <ds:schemaRef ds:uri="http://purl.org/dc/elements/1.1/"/>
  </ds:schemaRefs>
</ds:datastoreItem>
</file>

<file path=customXml/itemProps2.xml><?xml version="1.0" encoding="utf-8"?>
<ds:datastoreItem xmlns:ds="http://schemas.openxmlformats.org/officeDocument/2006/customXml" ds:itemID="{4E790E9B-29C4-4F04-8CE2-205B5D26DA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5416670-e7f0-472a-b86d-0b7a275a868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108ED86-D2CB-4447-933D-2D536C471C7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Beebe8e_PPT_master</Template>
  <TotalTime>3615</TotalTime>
  <Words>4760</Words>
  <Application>Microsoft Office PowerPoint</Application>
  <PresentationFormat>On-screen Show (4:3)</PresentationFormat>
  <Paragraphs>284</Paragraphs>
  <Slides>78</Slides>
  <Notes>2</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78</vt:i4>
      </vt:variant>
    </vt:vector>
  </HeadingPairs>
  <TitlesOfParts>
    <vt:vector size="84" baseType="lpstr">
      <vt:lpstr>Arial</vt:lpstr>
      <vt:lpstr>Calibri</vt:lpstr>
      <vt:lpstr>Times New Roman</vt:lpstr>
      <vt:lpstr>Verdana</vt:lpstr>
      <vt:lpstr>Beebe8e_PPT_master</vt:lpstr>
      <vt:lpstr>Office Theme</vt:lpstr>
      <vt:lpstr>PowerPoint Presentation</vt:lpstr>
      <vt:lpstr>10 Misconceptions about Buddhism</vt:lpstr>
      <vt:lpstr>1. All Buddhists meditate.</vt:lpstr>
      <vt:lpstr>2. The primary form of Buddhist meditation is mindfulness.</vt:lpstr>
      <vt:lpstr>3. All Buddhists are vegetarians.</vt:lpstr>
      <vt:lpstr>4. All Buddhists are paciﬁsts.</vt:lpstr>
      <vt:lpstr>5. Buddhism is a philosophy and not a religion</vt:lpstr>
      <vt:lpstr>6. The Buddha was a human being, not a god, and the religion he founded has no place for the worship of gods.</vt:lpstr>
      <vt:lpstr>7. Zen rejects conventional Buddhism.</vt:lpstr>
      <vt:lpstr>7. Zen rejects conventional Buddhism.</vt:lpstr>
      <vt:lpstr>8. The four noble truths are noble</vt:lpstr>
      <vt:lpstr>8. The four noble truths are noble</vt:lpstr>
      <vt:lpstr>9. Zen is dedicated to the experience of “sudden enlightenment”</vt:lpstr>
      <vt:lpstr>10. All spiritual traditions, Buddhism included, are diﬀerent paths to the same mountaintop.</vt:lpstr>
      <vt:lpstr>Three Jewels in Buddhism</vt:lpstr>
      <vt:lpstr>Learning Objectives (1 of 2)</vt:lpstr>
      <vt:lpstr>Learning Objectives (2 of 2)</vt:lpstr>
      <vt:lpstr>Introduction</vt:lpstr>
      <vt:lpstr>Introduction</vt:lpstr>
      <vt:lpstr>Introduction</vt:lpstr>
      <vt:lpstr>The life and legend of the Buddha (1 of 4) </vt:lpstr>
      <vt:lpstr>Introduction</vt:lpstr>
      <vt:lpstr>5.1 The life and legend of the Buddha</vt:lpstr>
      <vt:lpstr>5.1 The life and legend of the Buddha</vt:lpstr>
      <vt:lpstr>5.1 The life and legend of the Buddha</vt:lpstr>
      <vt:lpstr>5.1 The life and legend of the Buddha</vt:lpstr>
      <vt:lpstr>5.1 The life and legend of the Buddha</vt:lpstr>
      <vt:lpstr>5.1 The life and legend of the Buddha</vt:lpstr>
      <vt:lpstr>5.1 The life and legend of the Buddha</vt:lpstr>
      <vt:lpstr>5.1 The life and legend of the Buddha</vt:lpstr>
      <vt:lpstr>5.1 The life and legend of the Buddha</vt:lpstr>
      <vt:lpstr>Eight Special Rules for bhikshunis</vt:lpstr>
      <vt:lpstr>Eight Special Rules for bhikshunis</vt:lpstr>
      <vt:lpstr>5.1 The life and legend of the Buddha</vt:lpstr>
      <vt:lpstr>Stupas</vt:lpstr>
      <vt:lpstr>Stupas</vt:lpstr>
      <vt:lpstr>5.2 The Dharma</vt:lpstr>
      <vt:lpstr>5.2 The Four Noble Truths</vt:lpstr>
      <vt:lpstr>5.2 The Four Noble Truths</vt:lpstr>
      <vt:lpstr>5.2 The First Noble Truth</vt:lpstr>
      <vt:lpstr>5.2 The Second Noble Truth</vt:lpstr>
      <vt:lpstr>5.2 The Second Noble Truth</vt:lpstr>
      <vt:lpstr>5.2 The Third Noble Truth</vt:lpstr>
      <vt:lpstr>5.2 The Fourth Noble Truth</vt:lpstr>
      <vt:lpstr>5.2 The Noble Eightfold Path</vt:lpstr>
      <vt:lpstr>5.2 The Noble Eightfold Path</vt:lpstr>
      <vt:lpstr>5.2 The wheel of birth and death</vt:lpstr>
      <vt:lpstr>5.2 The wheel of birth and death</vt:lpstr>
      <vt:lpstr>5.2 The wheel of birth and death</vt:lpstr>
      <vt:lpstr>The Wheel of Rebirth</vt:lpstr>
      <vt:lpstr>Three Fundamental  “Defilements” or “Poisons”</vt:lpstr>
      <vt:lpstr>The Wheel of Rebirth</vt:lpstr>
      <vt:lpstr>The Wheel of Rebirth Desirable Rebirths</vt:lpstr>
      <vt:lpstr>The Wheel of Rebirth Undesirable Rebirths</vt:lpstr>
      <vt:lpstr>5.2 Nirvana</vt:lpstr>
      <vt:lpstr>5.2 Nirvana</vt:lpstr>
      <vt:lpstr>5.2 Nirvana</vt:lpstr>
      <vt:lpstr>5.3 The spread of Buddhism</vt:lpstr>
      <vt:lpstr>5.3 The spread of Buddhism</vt:lpstr>
      <vt:lpstr>5.3 The spread of Buddhism</vt:lpstr>
      <vt:lpstr>5.3 The spread of Buddhism</vt:lpstr>
      <vt:lpstr>5.3 The spread of Buddhism</vt:lpstr>
      <vt:lpstr>5.3 Theravada: mindfulness</vt:lpstr>
      <vt:lpstr>5.3 Theravada: mindfulness</vt:lpstr>
      <vt:lpstr>5.3 Theravada: mindfulness</vt:lpstr>
      <vt:lpstr>5.3 Theravada: mindfulness</vt:lpstr>
      <vt:lpstr>5.3 Theravada: mindfulness</vt:lpstr>
      <vt:lpstr>5.3 Theravada: mindfulness</vt:lpstr>
      <vt:lpstr>5.3 Theravada: Devotional Practices</vt:lpstr>
      <vt:lpstr>5.3 Theravada: Devotional Practices</vt:lpstr>
      <vt:lpstr>5.3 Mahayana: compassion and wisdom</vt:lpstr>
      <vt:lpstr>5.3 Mahayana: compassion and wisdom</vt:lpstr>
      <vt:lpstr>5.3 Mahayana: compassion and wisdom</vt:lpstr>
      <vt:lpstr>5.3 Mahayana: compassion and wisdom</vt:lpstr>
      <vt:lpstr>5.3 Mahayana: compassion and wisdom</vt:lpstr>
      <vt:lpstr>5.3 The Three Bodies of Buddha</vt:lpstr>
      <vt:lpstr>5.3 Mahayana: compassion and wisdom</vt:lpstr>
      <vt:lpstr>5.3 Mahayana: compassion and wisdom</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Megan</dc:creator>
  <cp:lastModifiedBy>Warner Belanger III</cp:lastModifiedBy>
  <cp:revision>174</cp:revision>
  <dcterms:created xsi:type="dcterms:W3CDTF">2015-09-18T14:54:36Z</dcterms:created>
  <dcterms:modified xsi:type="dcterms:W3CDTF">2024-08-24T21:15:36Z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0x0101003CF48D25A0F93B40B3C251BE4F734EC1</vt:lpwstr>
  </property>
</Properties>
</file>