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44"/>
  </p:notesMasterIdLst>
  <p:handoutMasterIdLst>
    <p:handoutMasterId r:id="rId45"/>
  </p:handoutMasterIdLst>
  <p:sldIdLst>
    <p:sldId id="257" r:id="rId3"/>
    <p:sldId id="256" r:id="rId4"/>
    <p:sldId id="323" r:id="rId5"/>
    <p:sldId id="262" r:id="rId6"/>
    <p:sldId id="261" r:id="rId7"/>
    <p:sldId id="336" r:id="rId8"/>
    <p:sldId id="362" r:id="rId9"/>
    <p:sldId id="363" r:id="rId10"/>
    <p:sldId id="282" r:id="rId11"/>
    <p:sldId id="393" r:id="rId12"/>
    <p:sldId id="275" r:id="rId13"/>
    <p:sldId id="394" r:id="rId14"/>
    <p:sldId id="278" r:id="rId15"/>
    <p:sldId id="259" r:id="rId16"/>
    <p:sldId id="395" r:id="rId17"/>
    <p:sldId id="396" r:id="rId18"/>
    <p:sldId id="397" r:id="rId19"/>
    <p:sldId id="284" r:id="rId20"/>
    <p:sldId id="281" r:id="rId21"/>
    <p:sldId id="398" r:id="rId22"/>
    <p:sldId id="391" r:id="rId23"/>
    <p:sldId id="280" r:id="rId24"/>
    <p:sldId id="399" r:id="rId25"/>
    <p:sldId id="400" r:id="rId26"/>
    <p:sldId id="415" r:id="rId27"/>
    <p:sldId id="387" r:id="rId28"/>
    <p:sldId id="401" r:id="rId29"/>
    <p:sldId id="402" r:id="rId30"/>
    <p:sldId id="403" r:id="rId31"/>
    <p:sldId id="404" r:id="rId32"/>
    <p:sldId id="405" r:id="rId33"/>
    <p:sldId id="406" r:id="rId34"/>
    <p:sldId id="360" r:id="rId35"/>
    <p:sldId id="407" r:id="rId36"/>
    <p:sldId id="408" r:id="rId37"/>
    <p:sldId id="409" r:id="rId38"/>
    <p:sldId id="416" r:id="rId39"/>
    <p:sldId id="410" r:id="rId40"/>
    <p:sldId id="411" r:id="rId41"/>
    <p:sldId id="412" r:id="rId42"/>
    <p:sldId id="41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3" autoAdjust="0"/>
    <p:restoredTop sz="70729" autoAdjust="0"/>
  </p:normalViewPr>
  <p:slideViewPr>
    <p:cSldViewPr>
      <p:cViewPr varScale="1">
        <p:scale>
          <a:sx n="59" d="100"/>
          <a:sy n="59" d="100"/>
        </p:scale>
        <p:origin x="1488" y="58"/>
      </p:cViewPr>
      <p:guideLst>
        <p:guide orient="horz" pos="2160"/>
        <p:guide pos="2880"/>
      </p:guideLst>
    </p:cSldViewPr>
  </p:slideViewPr>
  <p:outlineViewPr>
    <p:cViewPr>
      <p:scale>
        <a:sx n="33" d="100"/>
        <a:sy n="33" d="100"/>
      </p:scale>
      <p:origin x="0" y="7776"/>
    </p:cViewPr>
  </p:outlineViewPr>
  <p:notesTextViewPr>
    <p:cViewPr>
      <p:scale>
        <a:sx n="1" d="1"/>
        <a:sy n="1" d="1"/>
      </p:scale>
      <p:origin x="0" y="0"/>
    </p:cViewPr>
  </p:notesTextViewPr>
  <p:sorterViewPr>
    <p:cViewPr varScale="1">
      <p:scale>
        <a:sx n="100" d="100"/>
        <a:sy n="100" d="100"/>
      </p:scale>
      <p:origin x="0" y="-6900"/>
    </p:cViewPr>
  </p:sorterViewPr>
  <p:notesViewPr>
    <p:cSldViewPr>
      <p:cViewPr varScale="1">
        <p:scale>
          <a:sx n="65" d="100"/>
          <a:sy n="65" d="100"/>
        </p:scale>
        <p:origin x="315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0F4B70-CC1B-4799-B8B0-F1C835987D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44A95E2-B02E-46EF-B0DF-1F1324B2CCC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A82FD2-110D-4543-BA63-E441EB3A0CBC}" type="datetimeFigureOut">
              <a:rPr lang="en-US" smtClean="0"/>
              <a:t>7/15/2024</a:t>
            </a:fld>
            <a:endParaRPr lang="en-US"/>
          </a:p>
        </p:txBody>
      </p:sp>
      <p:sp>
        <p:nvSpPr>
          <p:cNvPr id="4" name="Footer Placeholder 3">
            <a:extLst>
              <a:ext uri="{FF2B5EF4-FFF2-40B4-BE49-F238E27FC236}">
                <a16:creationId xmlns:a16="http://schemas.microsoft.com/office/drawing/2014/main" id="{9B2A643C-43DE-43FE-8684-42DA09B78D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67615A-D5A2-4468-AEC4-686E2B9665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36D046-0407-4D29-B98C-52B597A37C8B}" type="slidenum">
              <a:rPr lang="en-US" smtClean="0"/>
              <a:t>‹#›</a:t>
            </a:fld>
            <a:endParaRPr lang="en-US"/>
          </a:p>
        </p:txBody>
      </p:sp>
    </p:spTree>
    <p:extLst>
      <p:ext uri="{BB962C8B-B14F-4D97-AF65-F5344CB8AC3E}">
        <p14:creationId xmlns:p14="http://schemas.microsoft.com/office/powerpoint/2010/main" val="29195433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BB69C0-E3F9-6A4A-A1F8-759B0CBCB8CF}" type="datetimeFigureOut">
              <a:rPr lang="en-US" smtClean="0"/>
              <a:t>7/15/2024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D1D411-6F79-B344-A957-AE5E3FA0C20E}" type="slidenum">
              <a:rPr lang="en-US" smtClean="0"/>
              <a:t>‹#›</a:t>
            </a:fld>
            <a:endParaRPr lang="en-US"/>
          </a:p>
        </p:txBody>
      </p:sp>
    </p:spTree>
    <p:extLst>
      <p:ext uri="{BB962C8B-B14F-4D97-AF65-F5344CB8AC3E}">
        <p14:creationId xmlns:p14="http://schemas.microsoft.com/office/powerpoint/2010/main" val="230282120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0C362065-CD63-45E5-881E-CAA152367A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B7A3F43F-544D-41D1-BF8C-FD0E67E1C4A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lnSpc>
                <a:spcPct val="80000"/>
              </a:lnSpc>
            </a:pPr>
            <a:r>
              <a:rPr lang="en-US" altLang="en-US" sz="1100" dirty="0">
                <a:latin typeface="Times" panose="02020603050405020304" pitchFamily="18" charset="0"/>
              </a:rPr>
              <a:t>Shri 1008 Mahavir Swami</a:t>
            </a:r>
          </a:p>
          <a:p>
            <a:pPr>
              <a:lnSpc>
                <a:spcPct val="80000"/>
              </a:lnSpc>
            </a:pPr>
            <a:r>
              <a:rPr lang="en-US" altLang="en-US" sz="1100" dirty="0">
                <a:latin typeface="Times" panose="02020603050405020304" pitchFamily="18" charset="0"/>
              </a:rPr>
              <a:t>Source 	</a:t>
            </a:r>
          </a:p>
          <a:p>
            <a:pPr>
              <a:lnSpc>
                <a:spcPct val="80000"/>
              </a:lnSpc>
            </a:pPr>
            <a:endParaRPr lang="en-US" altLang="en-US" sz="1100" dirty="0">
              <a:latin typeface="Times" panose="02020603050405020304" pitchFamily="18" charset="0"/>
            </a:endParaRPr>
          </a:p>
          <a:p>
            <a:pPr>
              <a:lnSpc>
                <a:spcPct val="80000"/>
              </a:lnSpc>
            </a:pPr>
            <a:r>
              <a:rPr lang="en-US" altLang="en-US" sz="1100" dirty="0">
                <a:latin typeface="Times" panose="02020603050405020304" pitchFamily="18" charset="0"/>
              </a:rPr>
              <a:t>Own work by uploader</a:t>
            </a:r>
          </a:p>
          <a:p>
            <a:pPr>
              <a:lnSpc>
                <a:spcPct val="80000"/>
              </a:lnSpc>
            </a:pPr>
            <a:r>
              <a:rPr lang="en-US" altLang="en-US" sz="1100" dirty="0">
                <a:latin typeface="Times" panose="02020603050405020304" pitchFamily="18" charset="0"/>
              </a:rPr>
              <a:t>Date 	</a:t>
            </a:r>
          </a:p>
          <a:p>
            <a:pPr>
              <a:lnSpc>
                <a:spcPct val="80000"/>
              </a:lnSpc>
            </a:pPr>
            <a:endParaRPr lang="en-US" altLang="en-US" sz="1100" dirty="0">
              <a:latin typeface="Times" panose="02020603050405020304" pitchFamily="18" charset="0"/>
            </a:endParaRPr>
          </a:p>
          <a:p>
            <a:pPr>
              <a:lnSpc>
                <a:spcPct val="80000"/>
              </a:lnSpc>
            </a:pPr>
            <a:r>
              <a:rPr lang="en-US" altLang="en-US" sz="1100" dirty="0">
                <a:latin typeface="Times" panose="02020603050405020304" pitchFamily="18" charset="0"/>
              </a:rPr>
              <a:t>05/06/2001</a:t>
            </a:r>
          </a:p>
          <a:p>
            <a:pPr>
              <a:lnSpc>
                <a:spcPct val="80000"/>
              </a:lnSpc>
            </a:pPr>
            <a:r>
              <a:rPr lang="en-US" altLang="en-US" sz="1100" dirty="0">
                <a:latin typeface="Times" panose="02020603050405020304" pitchFamily="18" charset="0"/>
              </a:rPr>
              <a:t>Author 	</a:t>
            </a:r>
          </a:p>
          <a:p>
            <a:pPr>
              <a:lnSpc>
                <a:spcPct val="80000"/>
              </a:lnSpc>
            </a:pPr>
            <a:endParaRPr lang="en-US" altLang="en-US" sz="1100" dirty="0">
              <a:latin typeface="Times" panose="02020603050405020304" pitchFamily="18" charset="0"/>
            </a:endParaRPr>
          </a:p>
          <a:p>
            <a:pPr>
              <a:lnSpc>
                <a:spcPct val="80000"/>
              </a:lnSpc>
            </a:pPr>
            <a:r>
              <a:rPr lang="en-US" altLang="en-US" sz="1100" dirty="0" err="1">
                <a:latin typeface="Times" panose="02020603050405020304" pitchFamily="18" charset="0"/>
              </a:rPr>
              <a:t>Dayodaya</a:t>
            </a:r>
            <a:endParaRPr lang="en-US" altLang="en-US" sz="1100" dirty="0">
              <a:latin typeface="Times" panose="02020603050405020304" pitchFamily="18" charset="0"/>
            </a:endParaRPr>
          </a:p>
          <a:p>
            <a:pPr>
              <a:lnSpc>
                <a:spcPct val="80000"/>
              </a:lnSpc>
            </a:pPr>
            <a:r>
              <a:rPr lang="en-US" altLang="en-US" sz="1100" dirty="0">
                <a:latin typeface="Times" panose="02020603050405020304" pitchFamily="18" charset="0"/>
              </a:rPr>
              <a:t>Permission</a:t>
            </a:r>
          </a:p>
          <a:p>
            <a:pPr>
              <a:lnSpc>
                <a:spcPct val="80000"/>
              </a:lnSpc>
            </a:pPr>
            <a:r>
              <a:rPr lang="en-US" altLang="en-US" sz="1100" dirty="0">
                <a:latin typeface="Times" panose="02020603050405020304" pitchFamily="18" charset="0"/>
              </a:rPr>
              <a:t>(Reusing this image) 	</a:t>
            </a:r>
          </a:p>
          <a:p>
            <a:pPr>
              <a:lnSpc>
                <a:spcPct val="80000"/>
              </a:lnSpc>
            </a:pPr>
            <a:endParaRPr lang="en-US" altLang="en-US" sz="1100" dirty="0">
              <a:latin typeface="Times" panose="02020603050405020304" pitchFamily="18" charset="0"/>
            </a:endParaRPr>
          </a:p>
          <a:p>
            <a:pPr>
              <a:lnSpc>
                <a:spcPct val="80000"/>
              </a:lnSpc>
            </a:pPr>
            <a:r>
              <a:rPr lang="en-US" altLang="en-US" sz="1100" dirty="0">
                <a:latin typeface="Times" panose="02020603050405020304" pitchFamily="18" charset="0"/>
              </a:rPr>
              <a:t>See below.</a:t>
            </a:r>
          </a:p>
          <a:p>
            <a:pPr>
              <a:lnSpc>
                <a:spcPct val="80000"/>
              </a:lnSpc>
            </a:pPr>
            <a:endParaRPr lang="en-US" altLang="en-US" sz="1100" dirty="0">
              <a:latin typeface="Times" panose="02020603050405020304" pitchFamily="18" charset="0"/>
            </a:endParaRPr>
          </a:p>
          <a:p>
            <a:pPr>
              <a:lnSpc>
                <a:spcPct val="80000"/>
              </a:lnSpc>
            </a:pPr>
            <a:r>
              <a:rPr lang="en-US" altLang="en-US" sz="1100" dirty="0">
                <a:latin typeface="Times" panose="02020603050405020304" pitchFamily="18" charset="0"/>
              </a:rPr>
              <a:t>[edit] Licensing:</a:t>
            </a:r>
          </a:p>
          <a:p>
            <a:pPr>
              <a:lnSpc>
                <a:spcPct val="80000"/>
              </a:lnSpc>
            </a:pPr>
            <a:r>
              <a:rPr lang="en-US" altLang="en-US" sz="1100" dirty="0">
                <a:latin typeface="Times" panose="02020603050405020304" pitchFamily="18" charset="0"/>
              </a:rPr>
              <a:t>I, the copyright holder of this work, hereby publish it under the following licenses:</a:t>
            </a:r>
          </a:p>
          <a:p>
            <a:pPr>
              <a:lnSpc>
                <a:spcPct val="80000"/>
              </a:lnSpc>
            </a:pPr>
            <a:r>
              <a:rPr lang="en-US" altLang="en-US" sz="1100" dirty="0">
                <a:latin typeface="Times" panose="02020603050405020304" pitchFamily="18" charset="0"/>
              </a:rPr>
              <a:t>Creative Commons license</a:t>
            </a:r>
          </a:p>
          <a:p>
            <a:pPr>
              <a:lnSpc>
                <a:spcPct val="80000"/>
              </a:lnSpc>
            </a:pPr>
            <a:r>
              <a:rPr lang="en-US" altLang="en-US" sz="1100" dirty="0">
                <a:latin typeface="Times" panose="02020603050405020304" pitchFamily="18" charset="0"/>
              </a:rPr>
              <a:t>Creative Commons Attribution Creative Commons Share Alike 	This file is licensed under the Creative Commons Attribution </a:t>
            </a:r>
            <a:r>
              <a:rPr lang="en-US" altLang="en-US" sz="1100" dirty="0" err="1">
                <a:latin typeface="Times" panose="02020603050405020304" pitchFamily="18" charset="0"/>
              </a:rPr>
              <a:t>ShareAlike</a:t>
            </a:r>
            <a:r>
              <a:rPr lang="en-US" altLang="en-US" sz="1100" dirty="0">
                <a:latin typeface="Times" panose="02020603050405020304" pitchFamily="18" charset="0"/>
              </a:rPr>
              <a:t> 3.0 License. In short: you are free to share and make derivative works of the file under the conditions that you appropriately attribute it, and that you distribute it only under a license identical to this one.</a:t>
            </a:r>
          </a:p>
        </p:txBody>
      </p:sp>
      <p:sp>
        <p:nvSpPr>
          <p:cNvPr id="74756" name="Slide Number Placeholder 3">
            <a:extLst>
              <a:ext uri="{FF2B5EF4-FFF2-40B4-BE49-F238E27FC236}">
                <a16:creationId xmlns:a16="http://schemas.microsoft.com/office/drawing/2014/main" id="{D5A7CDB1-FC40-41A5-9EAC-0E4554AFD8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40462E2-924E-40CA-894E-38B2EF29CA3C}" type="slidenum">
              <a:rPr lang="en-US" altLang="en-US"/>
              <a:pPr eaLnBrk="1" hangingPunct="1">
                <a:spcBef>
                  <a:spcPct val="0"/>
                </a:spcBef>
              </a:pPr>
              <a:t>3</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They tell the story of the blind people who are asked to describe an elephant.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one who feels the trunk says an elephant is like a tree branch.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one grasping a leg argues that an elephant is like a pillar.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one feeling the ear asserts that an elephant is like a fan.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one grasping the tail insists that an elephant is like a rope.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And the one who encounters the side of the elephant argues that the others are wrong; an elephant is like a wall.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Each has a partial grasp of the truth.</a:t>
            </a:r>
          </a:p>
          <a:p>
            <a:endParaRPr lang="en-US" dirty="0"/>
          </a:p>
        </p:txBody>
      </p:sp>
      <p:sp>
        <p:nvSpPr>
          <p:cNvPr id="4" name="Slide Number Placeholder 3"/>
          <p:cNvSpPr>
            <a:spLocks noGrp="1"/>
          </p:cNvSpPr>
          <p:nvPr>
            <p:ph type="sldNum" sz="quarter" idx="5"/>
          </p:nvPr>
        </p:nvSpPr>
        <p:spPr/>
        <p:txBody>
          <a:bodyPr/>
          <a:lstStyle/>
          <a:p>
            <a:fld id="{EFD1D411-6F79-B344-A957-AE5E3FA0C20E}" type="slidenum">
              <a:rPr lang="en-US" smtClean="0"/>
              <a:t>33</a:t>
            </a:fld>
            <a:endParaRPr lang="en-US"/>
          </a:p>
        </p:txBody>
      </p:sp>
    </p:spTree>
    <p:extLst>
      <p:ext uri="{BB962C8B-B14F-4D97-AF65-F5344CB8AC3E}">
        <p14:creationId xmlns:p14="http://schemas.microsoft.com/office/powerpoint/2010/main" val="2133944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M. P. Jain, interviewed March 2009.</a:t>
            </a:r>
            <a:endParaRPr lang="en-US" dirty="0"/>
          </a:p>
        </p:txBody>
      </p:sp>
      <p:sp>
        <p:nvSpPr>
          <p:cNvPr id="4" name="Slide Number Placeholder 3"/>
          <p:cNvSpPr>
            <a:spLocks noGrp="1"/>
          </p:cNvSpPr>
          <p:nvPr>
            <p:ph type="sldNum" sz="quarter" idx="10"/>
          </p:nvPr>
        </p:nvSpPr>
        <p:spPr/>
        <p:txBody>
          <a:bodyPr/>
          <a:lstStyle/>
          <a:p>
            <a:fld id="{EFD1D411-6F79-B344-A957-AE5E3FA0C20E}" type="slidenum">
              <a:rPr lang="en-US" smtClean="0"/>
              <a:t>4</a:t>
            </a:fld>
            <a:endParaRPr lang="en-US"/>
          </a:p>
        </p:txBody>
      </p:sp>
    </p:spTree>
    <p:extLst>
      <p:ext uri="{BB962C8B-B14F-4D97-AF65-F5344CB8AC3E}">
        <p14:creationId xmlns:p14="http://schemas.microsoft.com/office/powerpoint/2010/main" val="3766654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BCF349B7-AF98-4D16-B376-397B00665A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3B0FCB14-A83D-423A-8E64-09F62CFFA7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 outline of the image represents the universe</a:t>
            </a:r>
          </a:p>
          <a:p>
            <a:pPr eaLnBrk="1" hangingPunct="1">
              <a:spcBef>
                <a:spcPct val="0"/>
              </a:spcBef>
            </a:pPr>
            <a:r>
              <a:rPr lang="en-US" altLang="en-US" dirty="0"/>
              <a:t>Swastika</a:t>
            </a:r>
          </a:p>
          <a:p>
            <a:pPr marL="228600" indent="-228600" eaLnBrk="1" hangingPunct="1">
              <a:spcBef>
                <a:spcPct val="0"/>
              </a:spcBef>
              <a:buFont typeface="+mj-lt"/>
              <a:buAutoNum type="arabicPeriod"/>
            </a:pPr>
            <a:r>
              <a:rPr lang="en-US" altLang="en-US" dirty="0"/>
              <a:t>Heavenly beings ("devas </a:t>
            </a:r>
            <a:r>
              <a:rPr lang="en-US" altLang="en-US" dirty="0" err="1"/>
              <a:t>encantadia</a:t>
            </a:r>
            <a:r>
              <a:rPr lang="en-US" altLang="en-US" dirty="0"/>
              <a:t>")</a:t>
            </a:r>
          </a:p>
          <a:p>
            <a:pPr marL="228600" indent="-228600" eaLnBrk="1" hangingPunct="1">
              <a:spcBef>
                <a:spcPct val="0"/>
              </a:spcBef>
              <a:buFont typeface="+mj-lt"/>
              <a:buAutoNum type="arabicPeriod"/>
            </a:pPr>
            <a:r>
              <a:rPr lang="en-US" altLang="en-US" dirty="0"/>
              <a:t>Human beings</a:t>
            </a:r>
          </a:p>
          <a:p>
            <a:pPr marL="228600" indent="-228600" eaLnBrk="1" hangingPunct="1">
              <a:spcBef>
                <a:spcPct val="0"/>
              </a:spcBef>
              <a:buFont typeface="+mj-lt"/>
              <a:buAutoNum type="arabicPeriod"/>
            </a:pPr>
            <a:r>
              <a:rPr lang="en-US" altLang="en-US" dirty="0"/>
              <a:t>Hellish beings</a:t>
            </a:r>
          </a:p>
          <a:p>
            <a:pPr marL="228600" indent="-228600" eaLnBrk="1" hangingPunct="1">
              <a:spcBef>
                <a:spcPct val="0"/>
              </a:spcBef>
              <a:buFont typeface="+mj-lt"/>
              <a:buAutoNum type="arabicPeriod"/>
            </a:pPr>
            <a:r>
              <a:rPr lang="en-US" altLang="en-US" dirty="0" err="1"/>
              <a:t>Tiryancha</a:t>
            </a:r>
            <a:r>
              <a:rPr lang="en-US" altLang="en-US" dirty="0"/>
              <a:t> (subhuman like flora or fauna)</a:t>
            </a:r>
          </a:p>
          <a:p>
            <a:pPr eaLnBrk="1" hangingPunct="1">
              <a:spcBef>
                <a:spcPct val="0"/>
              </a:spcBef>
            </a:pPr>
            <a:r>
              <a:rPr lang="en-US" b="0" i="0" dirty="0">
                <a:solidFill>
                  <a:srgbClr val="202122"/>
                </a:solidFill>
                <a:effectLst/>
                <a:latin typeface="Arial" panose="020B0604020202020204" pitchFamily="34" charset="0"/>
              </a:rPr>
              <a:t>The upper portion indicates heaven, the middle portion indicates the material world and the lower portion indicates hell.</a:t>
            </a:r>
            <a:r>
              <a:rPr lang="en-US" altLang="en-US" dirty="0"/>
              <a:t> </a:t>
            </a:r>
          </a:p>
          <a:p>
            <a:pPr eaLnBrk="1" hangingPunct="1">
              <a:spcBef>
                <a:spcPct val="0"/>
              </a:spcBef>
            </a:pPr>
            <a:r>
              <a:rPr lang="en-US" altLang="en-US" dirty="0"/>
              <a:t>The semi-circular topmost portion symbolizes </a:t>
            </a:r>
            <a:r>
              <a:rPr lang="en-US" altLang="en-US" dirty="0" err="1"/>
              <a:t>siddhashila</a:t>
            </a:r>
            <a:r>
              <a:rPr lang="en-US" altLang="en-US" dirty="0"/>
              <a:t>, which is a zone beyond the three realms. All of the siddhas or liberated bodiless souls reside on this forever, liberated from the cycle of life and death. The three dots on the top under the semi-circle symbolize the </a:t>
            </a:r>
            <a:r>
              <a:rPr lang="en-US" altLang="en-US" dirty="0" err="1"/>
              <a:t>Ratnatraya</a:t>
            </a:r>
            <a:r>
              <a:rPr lang="en-US" altLang="en-US" dirty="0"/>
              <a:t> – right belief, right knowledge, and right conduct.</a:t>
            </a:r>
          </a:p>
          <a:p>
            <a:pPr eaLnBrk="1" hangingPunct="1">
              <a:spcBef>
                <a:spcPct val="0"/>
              </a:spcBef>
            </a:pPr>
            <a:r>
              <a:rPr lang="en-US" altLang="en-US" dirty="0"/>
              <a:t>"All life is bound together by mutual support and interdependence."</a:t>
            </a:r>
          </a:p>
        </p:txBody>
      </p:sp>
      <p:sp>
        <p:nvSpPr>
          <p:cNvPr id="68612" name="Slide Number Placeholder 3">
            <a:extLst>
              <a:ext uri="{FF2B5EF4-FFF2-40B4-BE49-F238E27FC236}">
                <a16:creationId xmlns:a16="http://schemas.microsoft.com/office/drawing/2014/main" id="{0EE3D879-E6D5-400C-A2F5-BC5CB820FC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4E662F2A-3223-4179-9FC0-D1094386C24F}" type="slidenum">
              <a:rPr lang="en-US" altLang="en-US"/>
              <a:pPr eaLnBrk="1" hangingPunct="1">
                <a:spcBef>
                  <a:spcPct val="0"/>
                </a:spcBef>
              </a:pPr>
              <a:t>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FDF24315-DD59-46A9-B9D4-2AE71C62BD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D2B834A1-60D7-4069-85EB-14622D27EB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Ascetic cannot light fires, dig or plough the ground, must drink filtered or boiled water, inspect his surrounding carefully to avoid injury and avoid exaggerated movement of the body</a:t>
            </a:r>
          </a:p>
          <a:p>
            <a:pPr eaLnBrk="1" hangingPunct="1">
              <a:spcBef>
                <a:spcPct val="0"/>
              </a:spcBef>
            </a:pPr>
            <a:endParaRPr lang="en-US" altLang="en-US"/>
          </a:p>
          <a:p>
            <a:pPr eaLnBrk="1" hangingPunct="1">
              <a:spcBef>
                <a:spcPct val="0"/>
              </a:spcBef>
            </a:pPr>
            <a:r>
              <a:rPr lang="en-US" altLang="en-US"/>
              <a:t>Karma generated in the performance of religious duties disapperas instatenously </a:t>
            </a:r>
          </a:p>
          <a:p>
            <a:pPr eaLnBrk="1" hangingPunct="1">
              <a:spcBef>
                <a:spcPct val="0"/>
              </a:spcBef>
            </a:pPr>
            <a:endParaRPr lang="en-US" altLang="en-US"/>
          </a:p>
          <a:p>
            <a:pPr eaLnBrk="1" hangingPunct="1">
              <a:spcBef>
                <a:spcPct val="0"/>
              </a:spcBef>
            </a:pPr>
            <a:r>
              <a:rPr lang="en-US" altLang="en-US"/>
              <a:t>Supererogatory potatoes, onions, and garlic</a:t>
            </a:r>
          </a:p>
          <a:p>
            <a:pPr eaLnBrk="1" hangingPunct="1">
              <a:spcBef>
                <a:spcPct val="0"/>
              </a:spcBef>
            </a:pPr>
            <a:endParaRPr lang="en-US" altLang="en-US"/>
          </a:p>
        </p:txBody>
      </p:sp>
      <p:sp>
        <p:nvSpPr>
          <p:cNvPr id="73732" name="Slide Number Placeholder 3">
            <a:extLst>
              <a:ext uri="{FF2B5EF4-FFF2-40B4-BE49-F238E27FC236}">
                <a16:creationId xmlns:a16="http://schemas.microsoft.com/office/drawing/2014/main" id="{0592FB2E-56A2-49F2-B33F-1FC3B1EB25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0036C3A-29D9-470C-9864-25AF2551DFA2}" type="slidenum">
              <a:rPr lang="en-US" altLang="en-US"/>
              <a:pPr eaLnBrk="1" hangingPunct="1">
                <a:spcBef>
                  <a:spcPct val="0"/>
                </a:spcBef>
              </a:pPr>
              <a:t>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F4E98D37-813A-45FC-8D1C-2B9B5C70DF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60413BD6-53E3-4835-876B-E3A03F06B0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a:extLst>
              <a:ext uri="{FF2B5EF4-FFF2-40B4-BE49-F238E27FC236}">
                <a16:creationId xmlns:a16="http://schemas.microsoft.com/office/drawing/2014/main" id="{72F01548-7F89-4ED6-A323-B4540CBAF1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C0C35A3A-8C79-49A4-9899-86A653B8798F}" type="slidenum">
              <a:rPr lang="en-US" altLang="en-US"/>
              <a:pPr eaLnBrk="1" hangingPunct="1">
                <a:spcBef>
                  <a:spcPct val="0"/>
                </a:spcBef>
              </a:pPr>
              <a:t>13</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63A48428-F745-41B9-8B0A-0B9FE6AC12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0D19AEB7-A1C3-4CC3-95A1-B32B466F4F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Split occurs @ 4</a:t>
            </a:r>
            <a:r>
              <a:rPr lang="en-US" altLang="en-US" baseline="30000"/>
              <a:t>th</a:t>
            </a:r>
            <a:r>
              <a:rPr lang="en-US" altLang="en-US"/>
              <a:t> or 5</a:t>
            </a:r>
            <a:r>
              <a:rPr lang="en-US" altLang="en-US" baseline="30000"/>
              <a:t>th</a:t>
            </a:r>
            <a:r>
              <a:rPr lang="en-US" altLang="en-US"/>
              <a:t> centuries</a:t>
            </a:r>
          </a:p>
          <a:p>
            <a:pPr eaLnBrk="1" hangingPunct="1">
              <a:spcBef>
                <a:spcPct val="0"/>
              </a:spcBef>
            </a:pPr>
            <a:endParaRPr lang="en-US" altLang="en-US"/>
          </a:p>
          <a:p>
            <a:pPr eaLnBrk="1" hangingPunct="1">
              <a:spcBef>
                <a:spcPct val="0"/>
              </a:spcBef>
            </a:pPr>
            <a:endParaRPr lang="en-US" altLang="en-US"/>
          </a:p>
          <a:p>
            <a:pPr eaLnBrk="1" hangingPunct="1">
              <a:spcBef>
                <a:spcPct val="0"/>
              </a:spcBef>
            </a:pPr>
            <a:endParaRPr lang="en-US" altLang="en-US"/>
          </a:p>
        </p:txBody>
      </p:sp>
      <p:sp>
        <p:nvSpPr>
          <p:cNvPr id="71684" name="Slide Number Placeholder 3">
            <a:extLst>
              <a:ext uri="{FF2B5EF4-FFF2-40B4-BE49-F238E27FC236}">
                <a16:creationId xmlns:a16="http://schemas.microsoft.com/office/drawing/2014/main" id="{6939F99F-77AD-4692-8839-D6C70E5B6A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2FDC33CB-CFB6-4D55-A18F-154ABDD664E9}" type="slidenum">
              <a:rPr lang="en-US" altLang="en-US"/>
              <a:pPr eaLnBrk="1" hangingPunct="1">
                <a:spcBef>
                  <a:spcPct val="0"/>
                </a:spcBef>
              </a:pPr>
              <a:t>19</a:t>
            </a:fld>
            <a:endParaRPr lang="en-US" altLang="en-US"/>
          </a:p>
        </p:txBody>
      </p:sp>
    </p:spTree>
    <p:extLst>
      <p:ext uri="{BB962C8B-B14F-4D97-AF65-F5344CB8AC3E}">
        <p14:creationId xmlns:p14="http://schemas.microsoft.com/office/powerpoint/2010/main" val="20162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ECF2B273-B60B-4F27-906F-00C5764448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301F8875-AF53-4789-8B61-92869E0E77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a:p>
            <a:pPr eaLnBrk="1" hangingPunct="1">
              <a:spcBef>
                <a:spcPct val="0"/>
              </a:spcBef>
            </a:pPr>
            <a:endParaRPr lang="en-US" altLang="en-US"/>
          </a:p>
        </p:txBody>
      </p:sp>
      <p:sp>
        <p:nvSpPr>
          <p:cNvPr id="72708" name="Slide Number Placeholder 3">
            <a:extLst>
              <a:ext uri="{FF2B5EF4-FFF2-40B4-BE49-F238E27FC236}">
                <a16:creationId xmlns:a16="http://schemas.microsoft.com/office/drawing/2014/main" id="{C385224D-2DFB-413F-8E68-FC2F64DE17E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9AA74FD3-5DF6-49A1-AD79-C828EE8CBB03}" type="slidenum">
              <a:rPr lang="en-US" altLang="en-US"/>
              <a:pPr eaLnBrk="1" hangingPunct="1">
                <a:spcBef>
                  <a:spcPct val="0"/>
                </a:spcBef>
              </a:pPr>
              <a:t>22</a:t>
            </a:fld>
            <a:endParaRPr lang="en-US" altLang="en-US"/>
          </a:p>
        </p:txBody>
      </p:sp>
    </p:spTree>
    <p:extLst>
      <p:ext uri="{BB962C8B-B14F-4D97-AF65-F5344CB8AC3E}">
        <p14:creationId xmlns:p14="http://schemas.microsoft.com/office/powerpoint/2010/main" val="2281494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68FC4-D791-912D-1E15-235BF92D4235}"/>
            </a:ext>
          </a:extLst>
        </p:cNvPr>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F4048F67-6950-950C-11C9-B306CDAEB7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9F777D93-A41F-2E08-21A8-83F226715A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 outline of the image represents the universe</a:t>
            </a:r>
          </a:p>
          <a:p>
            <a:pPr eaLnBrk="1" hangingPunct="1">
              <a:spcBef>
                <a:spcPct val="0"/>
              </a:spcBef>
            </a:pPr>
            <a:r>
              <a:rPr lang="en-US" altLang="en-US" dirty="0"/>
              <a:t>Swastika</a:t>
            </a:r>
          </a:p>
          <a:p>
            <a:pPr marL="228600" indent="-228600" eaLnBrk="1" hangingPunct="1">
              <a:spcBef>
                <a:spcPct val="0"/>
              </a:spcBef>
              <a:buFont typeface="+mj-lt"/>
              <a:buAutoNum type="arabicPeriod"/>
            </a:pPr>
            <a:r>
              <a:rPr lang="en-US" altLang="en-US" dirty="0"/>
              <a:t>Heavenly beings ("devas </a:t>
            </a:r>
            <a:r>
              <a:rPr lang="en-US" altLang="en-US" dirty="0" err="1"/>
              <a:t>encantadia</a:t>
            </a:r>
            <a:r>
              <a:rPr lang="en-US" altLang="en-US" dirty="0"/>
              <a:t>")</a:t>
            </a:r>
          </a:p>
          <a:p>
            <a:pPr marL="228600" indent="-228600" eaLnBrk="1" hangingPunct="1">
              <a:spcBef>
                <a:spcPct val="0"/>
              </a:spcBef>
              <a:buFont typeface="+mj-lt"/>
              <a:buAutoNum type="arabicPeriod"/>
            </a:pPr>
            <a:r>
              <a:rPr lang="en-US" altLang="en-US" dirty="0"/>
              <a:t>Human beings</a:t>
            </a:r>
          </a:p>
          <a:p>
            <a:pPr marL="228600" indent="-228600" eaLnBrk="1" hangingPunct="1">
              <a:spcBef>
                <a:spcPct val="0"/>
              </a:spcBef>
              <a:buFont typeface="+mj-lt"/>
              <a:buAutoNum type="arabicPeriod"/>
            </a:pPr>
            <a:r>
              <a:rPr lang="en-US" altLang="en-US" dirty="0"/>
              <a:t>Hellish beings</a:t>
            </a:r>
          </a:p>
          <a:p>
            <a:pPr marL="228600" indent="-228600" eaLnBrk="1" hangingPunct="1">
              <a:spcBef>
                <a:spcPct val="0"/>
              </a:spcBef>
              <a:buFont typeface="+mj-lt"/>
              <a:buAutoNum type="arabicPeriod"/>
            </a:pPr>
            <a:r>
              <a:rPr lang="en-US" altLang="en-US" dirty="0" err="1"/>
              <a:t>Tiryancha</a:t>
            </a:r>
            <a:r>
              <a:rPr lang="en-US" altLang="en-US" dirty="0"/>
              <a:t> (subhuman like flora or fauna)</a:t>
            </a:r>
          </a:p>
          <a:p>
            <a:pPr eaLnBrk="1" hangingPunct="1">
              <a:spcBef>
                <a:spcPct val="0"/>
              </a:spcBef>
            </a:pPr>
            <a:r>
              <a:rPr lang="en-US" b="0" i="0" dirty="0">
                <a:solidFill>
                  <a:srgbClr val="202122"/>
                </a:solidFill>
                <a:effectLst/>
                <a:latin typeface="Arial" panose="020B0604020202020204" pitchFamily="34" charset="0"/>
              </a:rPr>
              <a:t>The upper portion indicates heaven, the middle portion indicates the material world and the lower portion indicates hell.</a:t>
            </a:r>
            <a:r>
              <a:rPr lang="en-US" altLang="en-US" dirty="0"/>
              <a:t> </a:t>
            </a:r>
          </a:p>
          <a:p>
            <a:pPr eaLnBrk="1" hangingPunct="1">
              <a:spcBef>
                <a:spcPct val="0"/>
              </a:spcBef>
            </a:pPr>
            <a:r>
              <a:rPr lang="en-US" altLang="en-US" dirty="0"/>
              <a:t>The semi-circular topmost portion symbolizes </a:t>
            </a:r>
            <a:r>
              <a:rPr lang="en-US" altLang="en-US" dirty="0" err="1"/>
              <a:t>siddhashila</a:t>
            </a:r>
            <a:r>
              <a:rPr lang="en-US" altLang="en-US" dirty="0"/>
              <a:t>, which is a zone beyond the three realms. All of the siddhas or liberated bodiless souls reside on this forever, liberated from the cycle of life and death. The three dots on the top under the semi-circle symbolize the </a:t>
            </a:r>
            <a:r>
              <a:rPr lang="en-US" altLang="en-US" dirty="0" err="1"/>
              <a:t>Ratnatraya</a:t>
            </a:r>
            <a:r>
              <a:rPr lang="en-US" altLang="en-US" dirty="0"/>
              <a:t> – right belief, right knowledge, and right conduct.</a:t>
            </a:r>
          </a:p>
          <a:p>
            <a:pPr eaLnBrk="1" hangingPunct="1">
              <a:spcBef>
                <a:spcPct val="0"/>
              </a:spcBef>
            </a:pPr>
            <a:r>
              <a:rPr lang="en-US" altLang="en-US" dirty="0"/>
              <a:t>"All life is bound together by mutual support and interdependence."</a:t>
            </a:r>
          </a:p>
          <a:p>
            <a:pPr eaLnBrk="1" hangingPunct="1">
              <a:spcBef>
                <a:spcPct val="0"/>
              </a:spcBef>
            </a:pPr>
            <a:r>
              <a:rPr lang="en-US" altLang="en-US" dirty="0"/>
              <a:t>Hasten the decay of karma that has already obscured the </a:t>
            </a:r>
            <a:r>
              <a:rPr lang="en-US" altLang="en-US" dirty="0" err="1"/>
              <a:t>jiva</a:t>
            </a:r>
            <a:endParaRPr lang="en-US" altLang="en-US" dirty="0"/>
          </a:p>
          <a:p>
            <a:pPr eaLnBrk="1" hangingPunct="1">
              <a:spcBef>
                <a:spcPct val="0"/>
              </a:spcBef>
            </a:pPr>
            <a:r>
              <a:rPr lang="en-US" altLang="en-US" dirty="0"/>
              <a:t>Freed from rebirth, able to rise to the upper reaches of the universe:</a:t>
            </a:r>
          </a:p>
          <a:p>
            <a:pPr eaLnBrk="1" hangingPunct="1">
              <a:spcBef>
                <a:spcPct val="0"/>
              </a:spcBef>
            </a:pPr>
            <a:r>
              <a:rPr lang="en-US" altLang="en-US" dirty="0"/>
              <a:t>	eternally dwell there in its innate perfection: total knowledge and self-containment</a:t>
            </a:r>
          </a:p>
          <a:p>
            <a:pPr marL="0" marR="0" lvl="0" indent="0" algn="l" defTabSz="457200" rtl="0" eaLnBrk="1" fontAlgn="auto" latinLnBrk="0" hangingPunct="1">
              <a:lnSpc>
                <a:spcPct val="100000"/>
              </a:lnSpc>
              <a:spcBef>
                <a:spcPct val="0"/>
              </a:spcBef>
              <a:spcAft>
                <a:spcPts val="0"/>
              </a:spcAft>
              <a:buClrTx/>
              <a:buSzTx/>
              <a:buFontTx/>
              <a:buNone/>
              <a:tabLst/>
              <a:defRPr/>
            </a:pPr>
            <a:r>
              <a:rPr lang="en-US" altLang="en-US" dirty="0"/>
              <a:t>Jainism differs from Buddhism in that it holds that the soul, when finally emancipated, reaches a heaven and there continues for ever a separate intellectual existence, and is not absorbed into </a:t>
            </a:r>
            <a:r>
              <a:rPr lang="en-US" altLang="en-US" dirty="0" err="1"/>
              <a:t>Nirvāna</a:t>
            </a:r>
            <a:r>
              <a:rPr lang="en-US" altLang="en-US" dirty="0"/>
              <a:t> or a state of blessed nothingness. </a:t>
            </a:r>
          </a:p>
          <a:p>
            <a:pPr eaLnBrk="1" hangingPunct="1">
              <a:spcBef>
                <a:spcPct val="0"/>
              </a:spcBef>
            </a:pPr>
            <a:endParaRPr lang="en-US" altLang="en-US" b="1" dirty="0"/>
          </a:p>
          <a:p>
            <a:pPr eaLnBrk="1" hangingPunct="1">
              <a:spcBef>
                <a:spcPct val="0"/>
              </a:spcBef>
            </a:pPr>
            <a:endParaRPr lang="en-US" altLang="en-US" dirty="0"/>
          </a:p>
        </p:txBody>
      </p:sp>
      <p:sp>
        <p:nvSpPr>
          <p:cNvPr id="82948" name="Slide Number Placeholder 3">
            <a:extLst>
              <a:ext uri="{FF2B5EF4-FFF2-40B4-BE49-F238E27FC236}">
                <a16:creationId xmlns:a16="http://schemas.microsoft.com/office/drawing/2014/main" id="{B4E254D4-EBF6-F590-4C4A-D56AE7A203B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C15AD1A-0723-4609-BBE7-B6926CE0AC4F}" type="slidenum">
              <a:rPr lang="en-US" altLang="en-US"/>
              <a:pPr eaLnBrk="1" hangingPunct="1">
                <a:spcBef>
                  <a:spcPct val="0"/>
                </a:spcBef>
              </a:pPr>
              <a:t>25</a:t>
            </a:fld>
            <a:endParaRPr lang="en-US" altLang="en-US"/>
          </a:p>
        </p:txBody>
      </p:sp>
    </p:spTree>
    <p:extLst>
      <p:ext uri="{BB962C8B-B14F-4D97-AF65-F5344CB8AC3E}">
        <p14:creationId xmlns:p14="http://schemas.microsoft.com/office/powerpoint/2010/main" val="301331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211FFB18-0C3F-4757-9B45-F8C65700FE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03576F4D-79E0-4929-BE6F-2E5702A420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The outline of the image represents the universe</a:t>
            </a:r>
          </a:p>
          <a:p>
            <a:pPr eaLnBrk="1" hangingPunct="1">
              <a:spcBef>
                <a:spcPct val="0"/>
              </a:spcBef>
            </a:pPr>
            <a:r>
              <a:rPr lang="en-US" altLang="en-US" dirty="0"/>
              <a:t>Swastika</a:t>
            </a:r>
          </a:p>
          <a:p>
            <a:pPr marL="228600" indent="-228600" eaLnBrk="1" hangingPunct="1">
              <a:spcBef>
                <a:spcPct val="0"/>
              </a:spcBef>
              <a:buFont typeface="+mj-lt"/>
              <a:buAutoNum type="arabicPeriod"/>
            </a:pPr>
            <a:r>
              <a:rPr lang="en-US" altLang="en-US" dirty="0"/>
              <a:t>Heavenly beings ("devas </a:t>
            </a:r>
            <a:r>
              <a:rPr lang="en-US" altLang="en-US" dirty="0" err="1"/>
              <a:t>encantadia</a:t>
            </a:r>
            <a:r>
              <a:rPr lang="en-US" altLang="en-US" dirty="0"/>
              <a:t>")</a:t>
            </a:r>
          </a:p>
          <a:p>
            <a:pPr marL="228600" indent="-228600" eaLnBrk="1" hangingPunct="1">
              <a:spcBef>
                <a:spcPct val="0"/>
              </a:spcBef>
              <a:buFont typeface="+mj-lt"/>
              <a:buAutoNum type="arabicPeriod"/>
            </a:pPr>
            <a:r>
              <a:rPr lang="en-US" altLang="en-US" dirty="0"/>
              <a:t>Human beings</a:t>
            </a:r>
          </a:p>
          <a:p>
            <a:pPr marL="228600" indent="-228600" eaLnBrk="1" hangingPunct="1">
              <a:spcBef>
                <a:spcPct val="0"/>
              </a:spcBef>
              <a:buFont typeface="+mj-lt"/>
              <a:buAutoNum type="arabicPeriod"/>
            </a:pPr>
            <a:r>
              <a:rPr lang="en-US" altLang="en-US" dirty="0"/>
              <a:t>Hellish beings</a:t>
            </a:r>
          </a:p>
          <a:p>
            <a:pPr marL="228600" indent="-228600" eaLnBrk="1" hangingPunct="1">
              <a:spcBef>
                <a:spcPct val="0"/>
              </a:spcBef>
              <a:buFont typeface="+mj-lt"/>
              <a:buAutoNum type="arabicPeriod"/>
            </a:pPr>
            <a:r>
              <a:rPr lang="en-US" altLang="en-US" dirty="0" err="1"/>
              <a:t>Tiryancha</a:t>
            </a:r>
            <a:r>
              <a:rPr lang="en-US" altLang="en-US" dirty="0"/>
              <a:t> (subhuman like flora or fauna)</a:t>
            </a:r>
          </a:p>
          <a:p>
            <a:pPr eaLnBrk="1" hangingPunct="1">
              <a:spcBef>
                <a:spcPct val="0"/>
              </a:spcBef>
            </a:pPr>
            <a:r>
              <a:rPr lang="en-US" b="0" i="0" dirty="0">
                <a:solidFill>
                  <a:srgbClr val="202122"/>
                </a:solidFill>
                <a:effectLst/>
                <a:latin typeface="Arial" panose="020B0604020202020204" pitchFamily="34" charset="0"/>
              </a:rPr>
              <a:t>The upper portion indicates heaven, the middle portion indicates the material world and the lower portion indicates hell.</a:t>
            </a:r>
            <a:r>
              <a:rPr lang="en-US" altLang="en-US" dirty="0"/>
              <a:t> </a:t>
            </a:r>
          </a:p>
          <a:p>
            <a:pPr eaLnBrk="1" hangingPunct="1">
              <a:spcBef>
                <a:spcPct val="0"/>
              </a:spcBef>
            </a:pPr>
            <a:r>
              <a:rPr lang="en-US" altLang="en-US" dirty="0"/>
              <a:t>The semi-circular topmost portion symbolizes </a:t>
            </a:r>
            <a:r>
              <a:rPr lang="en-US" altLang="en-US" dirty="0" err="1"/>
              <a:t>siddhashila</a:t>
            </a:r>
            <a:r>
              <a:rPr lang="en-US" altLang="en-US" dirty="0"/>
              <a:t>, which is a zone beyond the three realms. All of the siddhas or liberated bodiless souls reside on this forever, liberated from the cycle of life and death. The three dots on the top under the semi-circle symbolize the </a:t>
            </a:r>
            <a:r>
              <a:rPr lang="en-US" altLang="en-US" dirty="0" err="1"/>
              <a:t>Ratnatraya</a:t>
            </a:r>
            <a:r>
              <a:rPr lang="en-US" altLang="en-US" dirty="0"/>
              <a:t> – right belief, right knowledge, and right conduct.</a:t>
            </a:r>
          </a:p>
          <a:p>
            <a:pPr eaLnBrk="1" hangingPunct="1">
              <a:spcBef>
                <a:spcPct val="0"/>
              </a:spcBef>
            </a:pPr>
            <a:r>
              <a:rPr lang="en-US" altLang="en-US" dirty="0"/>
              <a:t>"All life is bound together by mutual support and interdependence."</a:t>
            </a:r>
          </a:p>
          <a:p>
            <a:pPr eaLnBrk="1" hangingPunct="1">
              <a:spcBef>
                <a:spcPct val="0"/>
              </a:spcBef>
            </a:pPr>
            <a:r>
              <a:rPr lang="en-US" altLang="en-US" dirty="0"/>
              <a:t>Hasten the decay of karma that has already obscured the </a:t>
            </a:r>
            <a:r>
              <a:rPr lang="en-US" altLang="en-US" dirty="0" err="1"/>
              <a:t>jiva</a:t>
            </a:r>
            <a:endParaRPr lang="en-US" altLang="en-US" dirty="0"/>
          </a:p>
          <a:p>
            <a:pPr eaLnBrk="1" hangingPunct="1">
              <a:spcBef>
                <a:spcPct val="0"/>
              </a:spcBef>
            </a:pPr>
            <a:r>
              <a:rPr lang="en-US" altLang="en-US" dirty="0"/>
              <a:t>Freed from rebirth, able to rise to the upper reaches of the universe:</a:t>
            </a:r>
          </a:p>
          <a:p>
            <a:pPr eaLnBrk="1" hangingPunct="1">
              <a:spcBef>
                <a:spcPct val="0"/>
              </a:spcBef>
            </a:pPr>
            <a:r>
              <a:rPr lang="en-US" altLang="en-US" dirty="0"/>
              <a:t>	eternally dwell there in its innate perfection: total knowledge and self-containment</a:t>
            </a:r>
          </a:p>
          <a:p>
            <a:pPr marL="0" marR="0" lvl="0" indent="0" algn="l" defTabSz="457200" rtl="0" eaLnBrk="1" fontAlgn="auto" latinLnBrk="0" hangingPunct="1">
              <a:lnSpc>
                <a:spcPct val="100000"/>
              </a:lnSpc>
              <a:spcBef>
                <a:spcPct val="0"/>
              </a:spcBef>
              <a:spcAft>
                <a:spcPts val="0"/>
              </a:spcAft>
              <a:buClrTx/>
              <a:buSzTx/>
              <a:buFontTx/>
              <a:buNone/>
              <a:tabLst/>
              <a:defRPr/>
            </a:pPr>
            <a:r>
              <a:rPr lang="en-US" altLang="en-US" dirty="0"/>
              <a:t>Jainism differs from Buddhism in that it holds that the soul, when finally emancipated, reaches a heaven and there continues for ever a separate intellectual existence, and is not absorbed into </a:t>
            </a:r>
            <a:r>
              <a:rPr lang="en-US" altLang="en-US" dirty="0" err="1"/>
              <a:t>Nirvāna</a:t>
            </a:r>
            <a:r>
              <a:rPr lang="en-US" altLang="en-US" dirty="0"/>
              <a:t> or a state of blessed nothingness. </a:t>
            </a:r>
          </a:p>
          <a:p>
            <a:pPr eaLnBrk="1" hangingPunct="1">
              <a:spcBef>
                <a:spcPct val="0"/>
              </a:spcBef>
            </a:pPr>
            <a:endParaRPr lang="en-US" altLang="en-US" b="1" dirty="0"/>
          </a:p>
          <a:p>
            <a:pPr eaLnBrk="1" hangingPunct="1">
              <a:spcBef>
                <a:spcPct val="0"/>
              </a:spcBef>
            </a:pPr>
            <a:endParaRPr lang="en-US" altLang="en-US" dirty="0"/>
          </a:p>
        </p:txBody>
      </p:sp>
      <p:sp>
        <p:nvSpPr>
          <p:cNvPr id="82948" name="Slide Number Placeholder 3">
            <a:extLst>
              <a:ext uri="{FF2B5EF4-FFF2-40B4-BE49-F238E27FC236}">
                <a16:creationId xmlns:a16="http://schemas.microsoft.com/office/drawing/2014/main" id="{490A1A45-C0B9-4317-837D-3C3A23C43A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3C15AD1A-0723-4609-BBE7-B6926CE0AC4F}" type="slidenum">
              <a:rPr lang="en-US" altLang="en-US"/>
              <a:pPr eaLnBrk="1" hangingPunct="1">
                <a:spcBef>
                  <a:spcPct val="0"/>
                </a:spcBef>
              </a:pPr>
              <a:t>26</a:t>
            </a:fld>
            <a:endParaRPr lang="en-US" altLang="en-US"/>
          </a:p>
        </p:txBody>
      </p:sp>
    </p:spTree>
    <p:extLst>
      <p:ext uri="{BB962C8B-B14F-4D97-AF65-F5344CB8AC3E}">
        <p14:creationId xmlns:p14="http://schemas.microsoft.com/office/powerpoint/2010/main" val="40810344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D3B76F-6242-479D-AAFF-991E8439D230}"/>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DBEE0109-A91D-410D-AD48-66812EC9A349}"/>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137A6F27-E80C-418C-96E9-2BD444E16D0A}"/>
              </a:ext>
            </a:extLst>
          </p:cNvPr>
          <p:cNvSpPr>
            <a:spLocks noGrp="1" noChangeArrowheads="1"/>
          </p:cNvSpPr>
          <p:nvPr>
            <p:ph type="sldNum" sz="quarter" idx="12"/>
          </p:nvPr>
        </p:nvSpPr>
        <p:spPr/>
        <p:txBody>
          <a:bodyPr/>
          <a:lstStyle>
            <a:lvl1pPr>
              <a:defRPr/>
            </a:lvl1pPr>
          </a:lstStyle>
          <a:p>
            <a:fld id="{E16256E4-DE59-497D-AA05-6830ABFCF810}" type="slidenum">
              <a:rPr lang="en-US" altLang="en-US"/>
              <a:pPr/>
              <a:t>‹#›</a:t>
            </a:fld>
            <a:endParaRPr lang="en-US" altLang="en-US"/>
          </a:p>
        </p:txBody>
      </p:sp>
    </p:spTree>
    <p:extLst>
      <p:ext uri="{BB962C8B-B14F-4D97-AF65-F5344CB8AC3E}">
        <p14:creationId xmlns:p14="http://schemas.microsoft.com/office/powerpoint/2010/main" val="379334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7/15/2024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7/15/2024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7/15/2024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7/15/2024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7/15/2024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7/15/2024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7/15/2024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emf"/><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73" r:id="rId9"/>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4</a:t>
            </a:r>
          </a:p>
        </p:txBody>
      </p:sp>
      <p:sp>
        <p:nvSpPr>
          <p:cNvPr id="3" name="Text Placeholder 2"/>
          <p:cNvSpPr>
            <a:spLocks noGrp="1"/>
          </p:cNvSpPr>
          <p:nvPr>
            <p:ph type="body" sz="quarter" idx="15"/>
          </p:nvPr>
        </p:nvSpPr>
        <p:spPr/>
        <p:txBody>
          <a:bodyPr/>
          <a:lstStyle/>
          <a:p>
            <a:r>
              <a:rPr lang="en-US" dirty="0"/>
              <a:t>Jainism</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30916"/>
    </mc:Choice>
    <mc:Fallback xmlns="">
      <p:transition spd="slow" advTm="309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4A99-DA8B-71B8-968C-064F222EE38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4BED41B-602D-ABCA-FC4D-27C2F12A32D7}"/>
              </a:ext>
            </a:extLst>
          </p:cNvPr>
          <p:cNvSpPr>
            <a:spLocks noGrp="1"/>
          </p:cNvSpPr>
          <p:nvPr>
            <p:ph idx="1"/>
          </p:nvPr>
        </p:nvSpPr>
        <p:spPr/>
        <p:txBody>
          <a:bodyPr>
            <a:normAutofit lnSpcReduction="10000"/>
          </a:bodyPr>
          <a:lstStyle/>
          <a:p>
            <a:r>
              <a:rPr lang="en-US" dirty="0"/>
              <a:t>While the majority of religious Indians continue to follow Hindu paths, Jainism is also a religion native to Mother India. </a:t>
            </a:r>
          </a:p>
          <a:p>
            <a:r>
              <a:rPr lang="en-US" dirty="0"/>
              <a:t>Chapter 4 explores this non-Vedic tradition with the following goals: to describe Jainism and its distinctiveness from Hinduism and to explain three major animating principles of Jain belief: </a:t>
            </a:r>
            <a:r>
              <a:rPr lang="en-US" b="1" dirty="0"/>
              <a:t>ahimsa</a:t>
            </a:r>
            <a:r>
              <a:rPr lang="en-US" dirty="0"/>
              <a:t>, </a:t>
            </a:r>
            <a:r>
              <a:rPr lang="en-US" b="1" dirty="0" err="1"/>
              <a:t>aparigraha</a:t>
            </a:r>
            <a:r>
              <a:rPr lang="en-US" dirty="0"/>
              <a:t>, and </a:t>
            </a:r>
            <a:r>
              <a:rPr lang="en-US" b="1" dirty="0" err="1"/>
              <a:t>anekantwad</a:t>
            </a:r>
            <a:r>
              <a:rPr lang="en-US" dirty="0"/>
              <a:t>.</a:t>
            </a:r>
          </a:p>
        </p:txBody>
      </p:sp>
    </p:spTree>
    <p:extLst>
      <p:ext uri="{BB962C8B-B14F-4D97-AF65-F5344CB8AC3E}">
        <p14:creationId xmlns:p14="http://schemas.microsoft.com/office/powerpoint/2010/main" val="90207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Karma</a:t>
            </a:r>
          </a:p>
        </p:txBody>
      </p:sp>
      <p:sp>
        <p:nvSpPr>
          <p:cNvPr id="3" name="Content Placeholder 2"/>
          <p:cNvSpPr>
            <a:spLocks noGrp="1"/>
          </p:cNvSpPr>
          <p:nvPr>
            <p:ph idx="1"/>
          </p:nvPr>
        </p:nvSpPr>
        <p:spPr/>
        <p:txBody>
          <a:bodyPr>
            <a:normAutofit/>
          </a:bodyPr>
          <a:lstStyle/>
          <a:p>
            <a:r>
              <a:rPr lang="en-US" b="1" dirty="0" err="1"/>
              <a:t>kevala</a:t>
            </a:r>
            <a:r>
              <a:rPr lang="en-US" dirty="0"/>
              <a:t>: </a:t>
            </a:r>
          </a:p>
          <a:p>
            <a:pPr lvl="1"/>
            <a:r>
              <a:rPr lang="en-US" dirty="0"/>
              <a:t>highest state of perfection</a:t>
            </a:r>
          </a:p>
          <a:p>
            <a:pPr lvl="1"/>
            <a:r>
              <a:rPr lang="en-US" dirty="0"/>
              <a:t>Knowledge of ‘solitariness’ = moksha </a:t>
            </a:r>
            <a:endParaRPr lang="en-US" i="1" dirty="0"/>
          </a:p>
          <a:p>
            <a:r>
              <a:rPr lang="en-US" dirty="0"/>
              <a:t>Three principles to avoid karma: </a:t>
            </a:r>
          </a:p>
          <a:p>
            <a:pPr lvl="1"/>
            <a:r>
              <a:rPr lang="en-US" dirty="0"/>
              <a:t>nonviolence (</a:t>
            </a:r>
            <a:r>
              <a:rPr lang="en-US" b="1" dirty="0"/>
              <a:t>ahimsa</a:t>
            </a:r>
            <a:r>
              <a:rPr lang="en-US" dirty="0"/>
              <a:t>)</a:t>
            </a:r>
          </a:p>
          <a:p>
            <a:pPr lvl="1"/>
            <a:r>
              <a:rPr lang="en-US" dirty="0"/>
              <a:t>nonattachment (</a:t>
            </a:r>
            <a:r>
              <a:rPr lang="en-US" b="1" i="1" dirty="0" err="1"/>
              <a:t>aparigraha</a:t>
            </a:r>
            <a:r>
              <a:rPr lang="en-US" dirty="0"/>
              <a:t>)</a:t>
            </a:r>
          </a:p>
          <a:p>
            <a:pPr lvl="1"/>
            <a:r>
              <a:rPr lang="en-US" dirty="0" err="1"/>
              <a:t>nonabsolution</a:t>
            </a:r>
            <a:r>
              <a:rPr lang="en-US" dirty="0"/>
              <a:t> (</a:t>
            </a:r>
            <a:r>
              <a:rPr lang="en-US" b="1" i="1" dirty="0" err="1"/>
              <a:t>anekantwad</a:t>
            </a:r>
            <a:r>
              <a:rPr lang="en-US" dirty="0"/>
              <a:t>)</a:t>
            </a:r>
          </a:p>
          <a:p>
            <a:endParaRPr lang="en-US" dirty="0"/>
          </a:p>
        </p:txBody>
      </p:sp>
    </p:spTree>
    <p:extLst>
      <p:ext uri="{BB962C8B-B14F-4D97-AF65-F5344CB8AC3E}">
        <p14:creationId xmlns:p14="http://schemas.microsoft.com/office/powerpoint/2010/main" val="221393140"/>
      </p:ext>
    </p:extLst>
  </p:cSld>
  <p:clrMapOvr>
    <a:masterClrMapping/>
  </p:clrMapOvr>
  <mc:AlternateContent xmlns:mc="http://schemas.openxmlformats.org/markup-compatibility/2006" xmlns:p14="http://schemas.microsoft.com/office/powerpoint/2010/main">
    <mc:Choice Requires="p14">
      <p:transition spd="slow" p14:dur="2000" advTm="40972"/>
    </mc:Choice>
    <mc:Fallback xmlns="">
      <p:transition spd="slow" advTm="4097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BB254-83AF-5F46-271A-CE7FFFC3A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6DD5A-AA30-55F1-DAD9-EDBE380E3BD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4D63ACA-1354-422A-E37E-3E4465D38BC0}"/>
              </a:ext>
            </a:extLst>
          </p:cNvPr>
          <p:cNvSpPr>
            <a:spLocks noGrp="1"/>
          </p:cNvSpPr>
          <p:nvPr>
            <p:ph idx="1"/>
          </p:nvPr>
        </p:nvSpPr>
        <p:spPr/>
        <p:txBody>
          <a:bodyPr>
            <a:normAutofit fontScale="92500" lnSpcReduction="10000"/>
          </a:bodyPr>
          <a:lstStyle/>
          <a:p>
            <a:r>
              <a:rPr lang="en-US" dirty="0"/>
              <a:t>Jainism has approximately 4.5 million adherents and is not based on the Vedas.</a:t>
            </a:r>
          </a:p>
          <a:p>
            <a:r>
              <a:rPr lang="en-US" dirty="0"/>
              <a:t>Hinduism and Buddhism has been influenced by Jainism.</a:t>
            </a:r>
          </a:p>
          <a:p>
            <a:r>
              <a:rPr lang="en-US" dirty="0"/>
              <a:t>Through the recognition of human imperfection, Jains believe that each person can attain perfection, freedom, and happiness through careful control of his or her senses.</a:t>
            </a:r>
          </a:p>
          <a:p>
            <a:r>
              <a:rPr lang="en-US" dirty="0"/>
              <a:t>The focus on nonviolence and ecological wisdom is an enormous contribution to global culture.</a:t>
            </a:r>
          </a:p>
        </p:txBody>
      </p:sp>
    </p:spTree>
    <p:extLst>
      <p:ext uri="{BB962C8B-B14F-4D97-AF65-F5344CB8AC3E}">
        <p14:creationId xmlns:p14="http://schemas.microsoft.com/office/powerpoint/2010/main" val="18412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49C-C41B-4465-84E2-5E4B20097302}"/>
              </a:ext>
            </a:extLst>
          </p:cNvPr>
          <p:cNvSpPr>
            <a:spLocks noGrp="1"/>
          </p:cNvSpPr>
          <p:nvPr>
            <p:ph type="title"/>
          </p:nvPr>
        </p:nvSpPr>
        <p:spPr/>
        <p:txBody>
          <a:bodyPr/>
          <a:lstStyle/>
          <a:p>
            <a:pPr eaLnBrk="1" fontAlgn="auto" hangingPunct="1">
              <a:spcBef>
                <a:spcPts val="0"/>
              </a:spcBef>
              <a:spcAft>
                <a:spcPts val="0"/>
              </a:spcAft>
              <a:defRPr/>
            </a:pPr>
            <a:r>
              <a:rPr dirty="0"/>
              <a:t>Jainism</a:t>
            </a:r>
          </a:p>
        </p:txBody>
      </p:sp>
      <p:sp>
        <p:nvSpPr>
          <p:cNvPr id="7171" name="Content Placeholder 2">
            <a:extLst>
              <a:ext uri="{FF2B5EF4-FFF2-40B4-BE49-F238E27FC236}">
                <a16:creationId xmlns:a16="http://schemas.microsoft.com/office/drawing/2014/main" id="{CB4578C2-A71E-4AED-9C03-69113BD5B140}"/>
              </a:ext>
            </a:extLst>
          </p:cNvPr>
          <p:cNvSpPr>
            <a:spLocks noGrp="1"/>
          </p:cNvSpPr>
          <p:nvPr>
            <p:ph idx="1"/>
          </p:nvPr>
        </p:nvSpPr>
        <p:spPr/>
        <p:txBody>
          <a:bodyPr>
            <a:normAutofit/>
          </a:bodyPr>
          <a:lstStyle/>
          <a:p>
            <a:pPr eaLnBrk="1" hangingPunct="1">
              <a:spcBef>
                <a:spcPct val="0"/>
              </a:spcBef>
            </a:pPr>
            <a:r>
              <a:rPr lang="en-US" altLang="en-US" dirty="0"/>
              <a:t>Extreme asceticism leads to enlightenment</a:t>
            </a:r>
          </a:p>
          <a:p>
            <a:pPr eaLnBrk="1" hangingPunct="1">
              <a:spcBef>
                <a:spcPct val="0"/>
              </a:spcBef>
            </a:pPr>
            <a:r>
              <a:rPr lang="en-US" altLang="en-US" b="1" dirty="0"/>
              <a:t>ascetic</a:t>
            </a:r>
            <a:r>
              <a:rPr lang="en-US" altLang="en-US" dirty="0"/>
              <a:t> – austere, detached from worldly comforts</a:t>
            </a:r>
          </a:p>
          <a:p>
            <a:pPr eaLnBrk="1" hangingPunct="1">
              <a:spcBef>
                <a:spcPct val="0"/>
              </a:spcBef>
            </a:pPr>
            <a:r>
              <a:rPr lang="en-US" altLang="en-US" dirty="0"/>
              <a:t>Influence and interaction with Hinduism &amp; Buddhism</a:t>
            </a:r>
          </a:p>
        </p:txBody>
      </p:sp>
    </p:spTree>
  </p:cSld>
  <p:clrMapOvr>
    <a:masterClrMapping/>
  </p:clrMapOvr>
  <mc:AlternateContent xmlns:mc="http://schemas.openxmlformats.org/markup-compatibility/2006" xmlns:p14="http://schemas.microsoft.com/office/powerpoint/2010/main">
    <mc:Choice Requires="p14">
      <p:transition spd="slow" p14:dur="2000" advTm="116043"/>
    </mc:Choice>
    <mc:Fallback xmlns="">
      <p:transition spd="slow" advTm="11604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The </a:t>
            </a:r>
            <a:r>
              <a:rPr lang="en-US" sz="3600" dirty="0" err="1"/>
              <a:t>Tirthankaras</a:t>
            </a:r>
            <a:r>
              <a:rPr lang="en-US" sz="3600" dirty="0"/>
              <a:t> and ascetic orders (1 of 2)</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Who are the </a:t>
            </a:r>
            <a:r>
              <a:rPr lang="en-US" b="1" dirty="0" err="1"/>
              <a:t>Tirthankaras</a:t>
            </a:r>
            <a:r>
              <a:rPr lang="en-US" b="1" dirty="0"/>
              <a:t>?</a:t>
            </a:r>
          </a:p>
          <a:p>
            <a:r>
              <a:rPr lang="en-US" b="1" dirty="0" err="1"/>
              <a:t>Mahavira</a:t>
            </a:r>
            <a:r>
              <a:rPr lang="en-US" dirty="0"/>
              <a:t> (The Great Hero)</a:t>
            </a:r>
          </a:p>
          <a:p>
            <a:pPr lvl="1"/>
            <a:r>
              <a:rPr lang="en-US" dirty="0"/>
              <a:t>527 BCE</a:t>
            </a:r>
          </a:p>
          <a:p>
            <a:pPr lvl="1"/>
            <a:r>
              <a:rPr lang="en-US" dirty="0"/>
              <a:t>Contemporary of the Buddha</a:t>
            </a:r>
          </a:p>
          <a:p>
            <a:pPr lvl="1"/>
            <a:r>
              <a:rPr lang="en-US" dirty="0"/>
              <a:t>Kshatriya: royal or noble caste of warriors &amp; leaders</a:t>
            </a:r>
            <a:endParaRPr lang="en-US" b="1" dirty="0"/>
          </a:p>
          <a:p>
            <a:r>
              <a:rPr lang="en-US" b="1" dirty="0"/>
              <a:t>Tirthankaras:</a:t>
            </a:r>
            <a:r>
              <a:rPr lang="en-US" dirty="0"/>
              <a:t> “</a:t>
            </a:r>
            <a:r>
              <a:rPr lang="en-US" dirty="0" err="1"/>
              <a:t>Fordmakers</a:t>
            </a:r>
            <a:r>
              <a:rPr lang="en-US" dirty="0"/>
              <a:t>” who steer people to religion for they create a crossing or “ford” across the river of rebirth to the further shore of liberation.</a:t>
            </a:r>
          </a:p>
          <a:p>
            <a:r>
              <a:rPr lang="en-US" dirty="0"/>
              <a:t>23 Tirthankaras before Mahavira</a:t>
            </a:r>
          </a:p>
        </p:txBody>
      </p:sp>
    </p:spTree>
    <p:extLst>
      <p:ext uri="{BB962C8B-B14F-4D97-AF65-F5344CB8AC3E}">
        <p14:creationId xmlns:p14="http://schemas.microsoft.com/office/powerpoint/2010/main" val="563386946"/>
      </p:ext>
    </p:extLst>
  </p:cSld>
  <p:clrMapOvr>
    <a:masterClrMapping/>
  </p:clrMapOvr>
  <mc:AlternateContent xmlns:mc="http://schemas.openxmlformats.org/markup-compatibility/2006" xmlns:p14="http://schemas.microsoft.com/office/powerpoint/2010/main">
    <mc:Choice Requires="p14">
      <p:transition spd="slow" p14:dur="2000" advTm="90941"/>
    </mc:Choice>
    <mc:Fallback xmlns="">
      <p:transition spd="slow" advTm="9094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86A4D-0CEC-9139-0EB8-29F642624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41EDAA-0A36-DEFF-0540-1C96E921AF91}"/>
              </a:ext>
            </a:extLst>
          </p:cNvPr>
          <p:cNvSpPr>
            <a:spLocks noGrp="1"/>
          </p:cNvSpPr>
          <p:nvPr>
            <p:ph type="title"/>
          </p:nvPr>
        </p:nvSpPr>
        <p:spPr/>
        <p:txBody>
          <a:bodyPr>
            <a:normAutofit/>
          </a:bodyPr>
          <a:lstStyle/>
          <a:p>
            <a:r>
              <a:rPr lang="en-US" sz="3600" dirty="0"/>
              <a:t>4.1 The Tirthankaras and ascetic orders</a:t>
            </a:r>
          </a:p>
        </p:txBody>
      </p:sp>
      <p:sp>
        <p:nvSpPr>
          <p:cNvPr id="3" name="Content Placeholder 2">
            <a:extLst>
              <a:ext uri="{FF2B5EF4-FFF2-40B4-BE49-F238E27FC236}">
                <a16:creationId xmlns:a16="http://schemas.microsoft.com/office/drawing/2014/main" id="{DA8C2DF1-137E-97F2-8FCB-45863C8F703C}"/>
              </a:ext>
            </a:extLst>
          </p:cNvPr>
          <p:cNvSpPr>
            <a:spLocks noGrp="1"/>
          </p:cNvSpPr>
          <p:nvPr>
            <p:ph idx="1"/>
          </p:nvPr>
        </p:nvSpPr>
        <p:spPr/>
        <p:txBody>
          <a:bodyPr>
            <a:normAutofit fontScale="92500" lnSpcReduction="20000"/>
          </a:bodyPr>
          <a:lstStyle/>
          <a:p>
            <a:r>
              <a:rPr lang="en-US" dirty="0"/>
              <a:t>Mahavira, “The Great Hero,” is Jainism’s major teacher </a:t>
            </a:r>
          </a:p>
          <a:p>
            <a:r>
              <a:rPr lang="en-US" dirty="0"/>
              <a:t>Historical founder - </a:t>
            </a:r>
            <a:r>
              <a:rPr lang="en-US" dirty="0" err="1"/>
              <a:t>Vardhamāna</a:t>
            </a:r>
            <a:r>
              <a:rPr lang="en-US" dirty="0"/>
              <a:t> </a:t>
            </a:r>
            <a:r>
              <a:rPr lang="en-US" dirty="0" err="1"/>
              <a:t>Mahāvira</a:t>
            </a:r>
            <a:r>
              <a:rPr lang="en-US" dirty="0"/>
              <a:t> (599-527 B.C.E)</a:t>
            </a:r>
          </a:p>
          <a:p>
            <a:r>
              <a:rPr lang="en-US" dirty="0"/>
              <a:t>A contemporary of the Buddha (and like the Buddha, a prince of the Kshatriya clan who renounced his position and wealth) in the sixth century BCE.</a:t>
            </a:r>
          </a:p>
          <a:p>
            <a:r>
              <a:rPr lang="en-US" dirty="0"/>
              <a:t>Mahavira is the twenty-fourth of the </a:t>
            </a:r>
            <a:r>
              <a:rPr lang="en-US" b="1" dirty="0"/>
              <a:t>Tirthankaras</a:t>
            </a:r>
            <a:r>
              <a:rPr lang="en-US" dirty="0"/>
              <a:t>, or “</a:t>
            </a:r>
            <a:r>
              <a:rPr lang="en-US" dirty="0" err="1"/>
              <a:t>Fordmakers</a:t>
            </a:r>
            <a:r>
              <a:rPr lang="en-US" dirty="0"/>
              <a:t>,” considered by Jains to be great teachers.</a:t>
            </a:r>
          </a:p>
        </p:txBody>
      </p:sp>
    </p:spTree>
    <p:extLst>
      <p:ext uri="{BB962C8B-B14F-4D97-AF65-F5344CB8AC3E}">
        <p14:creationId xmlns:p14="http://schemas.microsoft.com/office/powerpoint/2010/main" val="4118946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2F30F-6F96-C6C8-19EE-5335962798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6A0641-7CF4-4D0D-B72B-6AE3941E4E5B}"/>
              </a:ext>
            </a:extLst>
          </p:cNvPr>
          <p:cNvSpPr>
            <a:spLocks noGrp="1"/>
          </p:cNvSpPr>
          <p:nvPr>
            <p:ph type="title"/>
          </p:nvPr>
        </p:nvSpPr>
        <p:spPr/>
        <p:txBody>
          <a:bodyPr>
            <a:normAutofit/>
          </a:bodyPr>
          <a:lstStyle/>
          <a:p>
            <a:r>
              <a:rPr lang="en-US" sz="3600" dirty="0"/>
              <a:t>4.1 The Tirthankaras and ascetic orders</a:t>
            </a:r>
          </a:p>
        </p:txBody>
      </p:sp>
      <p:sp>
        <p:nvSpPr>
          <p:cNvPr id="3" name="Content Placeholder 2">
            <a:extLst>
              <a:ext uri="{FF2B5EF4-FFF2-40B4-BE49-F238E27FC236}">
                <a16:creationId xmlns:a16="http://schemas.microsoft.com/office/drawing/2014/main" id="{05B549AB-3839-EE52-9AD4-306CD4E40B7A}"/>
              </a:ext>
            </a:extLst>
          </p:cNvPr>
          <p:cNvSpPr>
            <a:spLocks noGrp="1"/>
          </p:cNvSpPr>
          <p:nvPr>
            <p:ph idx="1"/>
          </p:nvPr>
        </p:nvSpPr>
        <p:spPr/>
        <p:txBody>
          <a:bodyPr>
            <a:normAutofit fontScale="92500" lnSpcReduction="10000"/>
          </a:bodyPr>
          <a:lstStyle/>
          <a:p>
            <a:r>
              <a:rPr lang="en-US" dirty="0"/>
              <a:t>Hindu and Buddhist texts refer to Jainism as a tradition that began long before Mahavira. Jainism, a non-Vedic Indian tradition, does not officially acknowledge the caste system.</a:t>
            </a:r>
          </a:p>
          <a:p>
            <a:r>
              <a:rPr lang="en-US" dirty="0"/>
              <a:t>As an ascetic path, Jainism is practiced in its fullest by monks and nuns.</a:t>
            </a:r>
          </a:p>
          <a:p>
            <a:r>
              <a:rPr lang="en-US" dirty="0"/>
              <a:t>Some of the extremes to which adherents will carry the principle of </a:t>
            </a:r>
            <a:r>
              <a:rPr lang="en-US" b="1" dirty="0"/>
              <a:t>nonviolence</a:t>
            </a:r>
            <a:r>
              <a:rPr lang="en-US" dirty="0"/>
              <a:t> include wearing a gauze mask over the face to avoid inhaling insects and other organisms.</a:t>
            </a:r>
          </a:p>
        </p:txBody>
      </p:sp>
    </p:spTree>
    <p:extLst>
      <p:ext uri="{BB962C8B-B14F-4D97-AF65-F5344CB8AC3E}">
        <p14:creationId xmlns:p14="http://schemas.microsoft.com/office/powerpoint/2010/main" val="115503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7A5B-8C4B-166E-487C-55B297CCB9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7DE3B-125B-945D-7CC8-01CD036F8C6D}"/>
              </a:ext>
            </a:extLst>
          </p:cNvPr>
          <p:cNvSpPr>
            <a:spLocks noGrp="1"/>
          </p:cNvSpPr>
          <p:nvPr>
            <p:ph type="title"/>
          </p:nvPr>
        </p:nvSpPr>
        <p:spPr/>
        <p:txBody>
          <a:bodyPr>
            <a:normAutofit/>
          </a:bodyPr>
          <a:lstStyle/>
          <a:p>
            <a:r>
              <a:rPr lang="en-US" sz="3600" dirty="0"/>
              <a:t>4.1 The Tirthankaras and ascetic orders</a:t>
            </a:r>
          </a:p>
        </p:txBody>
      </p:sp>
      <p:sp>
        <p:nvSpPr>
          <p:cNvPr id="3" name="Content Placeholder 2">
            <a:extLst>
              <a:ext uri="{FF2B5EF4-FFF2-40B4-BE49-F238E27FC236}">
                <a16:creationId xmlns:a16="http://schemas.microsoft.com/office/drawing/2014/main" id="{4123131C-2282-A961-CCF8-083F3B19CFBB}"/>
              </a:ext>
            </a:extLst>
          </p:cNvPr>
          <p:cNvSpPr>
            <a:spLocks noGrp="1"/>
          </p:cNvSpPr>
          <p:nvPr>
            <p:ph idx="1"/>
          </p:nvPr>
        </p:nvSpPr>
        <p:spPr/>
        <p:txBody>
          <a:bodyPr>
            <a:normAutofit fontScale="92500" lnSpcReduction="10000"/>
          </a:bodyPr>
          <a:lstStyle/>
          <a:p>
            <a:r>
              <a:rPr lang="en-US" dirty="0"/>
              <a:t>Such practices make vivid and unforgettable examples of the wide variety of religious practices found in the world’s religions.</a:t>
            </a:r>
          </a:p>
          <a:p>
            <a:r>
              <a:rPr lang="en-US" dirty="0"/>
              <a:t>Jain nuns and monks are celibate. They fast, do penance, and learn to endure hardships with indifference.</a:t>
            </a:r>
          </a:p>
          <a:p>
            <a:r>
              <a:rPr lang="en-US" dirty="0"/>
              <a:t>The text points out that one sect, the </a:t>
            </a:r>
            <a:r>
              <a:rPr lang="en-US" b="1" dirty="0" err="1"/>
              <a:t>Digambaras</a:t>
            </a:r>
            <a:r>
              <a:rPr lang="en-US" dirty="0"/>
              <a:t>, wear no clothes to demonstrate their innocence and their lack of attachment to material goods (even clothing).</a:t>
            </a:r>
          </a:p>
        </p:txBody>
      </p:sp>
    </p:spTree>
    <p:extLst>
      <p:ext uri="{BB962C8B-B14F-4D97-AF65-F5344CB8AC3E}">
        <p14:creationId xmlns:p14="http://schemas.microsoft.com/office/powerpoint/2010/main" val="407638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04AD1-B4DF-4FF9-9262-B64C7163E291}"/>
              </a:ext>
            </a:extLst>
          </p:cNvPr>
          <p:cNvSpPr>
            <a:spLocks noGrp="1"/>
          </p:cNvSpPr>
          <p:nvPr>
            <p:ph type="title"/>
          </p:nvPr>
        </p:nvSpPr>
        <p:spPr/>
        <p:txBody>
          <a:bodyPr/>
          <a:lstStyle/>
          <a:p>
            <a:pPr eaLnBrk="1" fontAlgn="auto" hangingPunct="1">
              <a:spcBef>
                <a:spcPts val="0"/>
              </a:spcBef>
              <a:spcAft>
                <a:spcPts val="0"/>
              </a:spcAft>
              <a:defRPr/>
            </a:pPr>
            <a:r>
              <a:rPr dirty="0" err="1"/>
              <a:t>Digambaras</a:t>
            </a:r>
            <a:endParaRPr dirty="0"/>
          </a:p>
        </p:txBody>
      </p:sp>
      <p:pic>
        <p:nvPicPr>
          <p:cNvPr id="27651" name="Content Placeholder 3" descr="146924_f496.jpg">
            <a:extLst>
              <a:ext uri="{FF2B5EF4-FFF2-40B4-BE49-F238E27FC236}">
                <a16:creationId xmlns:a16="http://schemas.microsoft.com/office/drawing/2014/main" id="{A2660702-EF01-4463-80FC-0CAD61D47A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352800" y="1388268"/>
            <a:ext cx="5562600" cy="4081463"/>
          </a:xfrm>
        </p:spPr>
      </p:pic>
      <p:sp>
        <p:nvSpPr>
          <p:cNvPr id="4" name="Content Placeholder 3" descr="Monk undergoing ordination while ripping out the hair of his head and beard.">
            <a:extLst>
              <a:ext uri="{FF2B5EF4-FFF2-40B4-BE49-F238E27FC236}">
                <a16:creationId xmlns:a16="http://schemas.microsoft.com/office/drawing/2014/main" id="{08B2A832-68D8-4487-BC8E-A847562A155B}"/>
              </a:ext>
            </a:extLst>
          </p:cNvPr>
          <p:cNvSpPr>
            <a:spLocks noGrp="1"/>
          </p:cNvSpPr>
          <p:nvPr>
            <p:ph sz="half" idx="2"/>
          </p:nvPr>
        </p:nvSpPr>
        <p:spPr>
          <a:xfrm>
            <a:off x="685800" y="5486400"/>
            <a:ext cx="8001000" cy="914400"/>
          </a:xfrm>
          <a:solidFill>
            <a:schemeClr val="accent5"/>
          </a:solidFill>
          <a:ln w="38100">
            <a:solidFill>
              <a:schemeClr val="tx2"/>
            </a:solidFill>
          </a:ln>
        </p:spPr>
        <p:txBody>
          <a:bodyPr>
            <a:normAutofit lnSpcReduction="10000"/>
          </a:bodyPr>
          <a:lstStyle/>
          <a:p>
            <a:pPr algn="ctr">
              <a:buFont typeface="Arial" charset="0"/>
              <a:buNone/>
              <a:defRPr/>
            </a:pPr>
            <a:r>
              <a:rPr lang="en-US" dirty="0"/>
              <a:t>Monk undergoing ordination while ripping out the hair of his head and beard</a:t>
            </a:r>
          </a:p>
        </p:txBody>
      </p:sp>
      <p:sp>
        <p:nvSpPr>
          <p:cNvPr id="3" name="TextBox 2" descr="A Jain Digambaras monk undergoing ordination while ripping out the hair of his and beard. He is helped by another monk.&#10;">
            <a:extLst>
              <a:ext uri="{FF2B5EF4-FFF2-40B4-BE49-F238E27FC236}">
                <a16:creationId xmlns:a16="http://schemas.microsoft.com/office/drawing/2014/main" id="{D86634D3-2FB7-9D93-E9B7-BA76F0B9E0BF}"/>
              </a:ext>
            </a:extLst>
          </p:cNvPr>
          <p:cNvSpPr txBox="1"/>
          <p:nvPr/>
        </p:nvSpPr>
        <p:spPr>
          <a:xfrm>
            <a:off x="0" y="1417638"/>
            <a:ext cx="3276600" cy="1477328"/>
          </a:xfrm>
          <a:prstGeom prst="rect">
            <a:avLst/>
          </a:prstGeom>
          <a:noFill/>
        </p:spPr>
        <p:txBody>
          <a:bodyPr wrap="square" rtlCol="0">
            <a:spAutoFit/>
          </a:bodyPr>
          <a:lstStyle/>
          <a:p>
            <a:r>
              <a:rPr lang="en-US" dirty="0"/>
              <a:t>A Jain </a:t>
            </a:r>
            <a:r>
              <a:rPr lang="en-US" dirty="0" err="1"/>
              <a:t>Digambaras</a:t>
            </a:r>
            <a:r>
              <a:rPr lang="en-US" dirty="0"/>
              <a:t> monk undergoing ordination while ripping out the hair of his and beard. He is helped by another monk.</a:t>
            </a:r>
          </a:p>
        </p:txBody>
      </p:sp>
    </p:spTree>
    <p:extLst>
      <p:ext uri="{BB962C8B-B14F-4D97-AF65-F5344CB8AC3E}">
        <p14:creationId xmlns:p14="http://schemas.microsoft.com/office/powerpoint/2010/main" val="3897790246"/>
      </p:ext>
    </p:extLst>
  </p:cSld>
  <p:clrMapOvr>
    <a:masterClrMapping/>
  </p:clrMapOvr>
  <mc:AlternateContent xmlns:mc="http://schemas.openxmlformats.org/markup-compatibility/2006" xmlns:p14="http://schemas.microsoft.com/office/powerpoint/2010/main">
    <mc:Choice Requires="p14">
      <p:transition spd="slow" p14:dur="2000" advTm="28919"/>
    </mc:Choice>
    <mc:Fallback xmlns="">
      <p:transition spd="slow" advTm="2891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54D51CF-10DD-44E8-9010-2AA9036E0F1D}"/>
              </a:ext>
            </a:extLst>
          </p:cNvPr>
          <p:cNvSpPr>
            <a:spLocks noGrp="1"/>
          </p:cNvSpPr>
          <p:nvPr>
            <p:ph type="title"/>
          </p:nvPr>
        </p:nvSpPr>
        <p:spPr/>
        <p:txBody>
          <a:bodyPr>
            <a:normAutofit fontScale="90000"/>
          </a:bodyPr>
          <a:lstStyle/>
          <a:p>
            <a:pPr eaLnBrk="1" hangingPunct="1"/>
            <a:r>
              <a:rPr lang="en-US" altLang="en-US" sz="3600" dirty="0"/>
              <a:t>Two main divisions</a:t>
            </a:r>
            <a:br>
              <a:rPr lang="en-US" altLang="en-US" sz="3600" dirty="0"/>
            </a:br>
            <a:r>
              <a:rPr lang="en-US" altLang="en-US" sz="3600" dirty="0" err="1"/>
              <a:t>Digambaras</a:t>
            </a:r>
            <a:r>
              <a:rPr lang="en-US" altLang="en-US" sz="3600" dirty="0"/>
              <a:t> or ‘sky-clad’ – monks only</a:t>
            </a:r>
          </a:p>
        </p:txBody>
      </p:sp>
      <p:pic>
        <p:nvPicPr>
          <p:cNvPr id="26627" name="Content Placeholder 4" descr="10.jpg">
            <a:extLst>
              <a:ext uri="{FF2B5EF4-FFF2-40B4-BE49-F238E27FC236}">
                <a16:creationId xmlns:a16="http://schemas.microsoft.com/office/drawing/2014/main" id="{2A6028F3-E402-4707-AD52-FFC953CEFC5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04800" y="2414588"/>
            <a:ext cx="4191000" cy="2794000"/>
          </a:xfrm>
        </p:spPr>
      </p:pic>
      <p:sp>
        <p:nvSpPr>
          <p:cNvPr id="26628" name="Content Placeholder 3">
            <a:extLst>
              <a:ext uri="{FF2B5EF4-FFF2-40B4-BE49-F238E27FC236}">
                <a16:creationId xmlns:a16="http://schemas.microsoft.com/office/drawing/2014/main" id="{BC6B2A0F-2F7B-4C5E-87E2-3E0929DE1E45}"/>
              </a:ext>
            </a:extLst>
          </p:cNvPr>
          <p:cNvSpPr>
            <a:spLocks noGrp="1"/>
          </p:cNvSpPr>
          <p:nvPr>
            <p:ph sz="half" idx="2"/>
          </p:nvPr>
        </p:nvSpPr>
        <p:spPr/>
        <p:txBody>
          <a:bodyPr>
            <a:normAutofit lnSpcReduction="10000"/>
          </a:bodyPr>
          <a:lstStyle/>
          <a:p>
            <a:pPr eaLnBrk="1" hangingPunct="1">
              <a:spcBef>
                <a:spcPct val="0"/>
              </a:spcBef>
            </a:pPr>
            <a:r>
              <a:rPr lang="en-US" altLang="en-US" dirty="0"/>
              <a:t>Only possessions:</a:t>
            </a:r>
          </a:p>
          <a:p>
            <a:pPr lvl="1" eaLnBrk="1" hangingPunct="1">
              <a:spcBef>
                <a:spcPct val="0"/>
              </a:spcBef>
              <a:buFont typeface="Arial" panose="020B0604020202020204" pitchFamily="34" charset="0"/>
              <a:buChar char="•"/>
            </a:pPr>
            <a:r>
              <a:rPr lang="en-US" altLang="en-US" dirty="0"/>
              <a:t>small whisk of peacock feathers</a:t>
            </a:r>
          </a:p>
          <a:p>
            <a:pPr lvl="1" eaLnBrk="1" hangingPunct="1">
              <a:spcBef>
                <a:spcPct val="0"/>
              </a:spcBef>
              <a:buFont typeface="Arial" panose="020B0604020202020204" pitchFamily="34" charset="0"/>
              <a:buChar char="•"/>
            </a:pPr>
            <a:r>
              <a:rPr lang="en-US" altLang="en-US" dirty="0"/>
              <a:t>water pot for cleaning themselves </a:t>
            </a:r>
          </a:p>
          <a:p>
            <a:pPr lvl="1" eaLnBrk="1" hangingPunct="1">
              <a:spcBef>
                <a:spcPct val="0"/>
              </a:spcBef>
              <a:buFont typeface="Arial" panose="020B0604020202020204" pitchFamily="34" charset="0"/>
              <a:buChar char="•"/>
            </a:pPr>
            <a:endParaRPr lang="en-US" altLang="en-US" dirty="0"/>
          </a:p>
          <a:p>
            <a:r>
              <a:rPr lang="en-US" altLang="en-US" dirty="0"/>
              <a:t>Ascetic nudity as necessary for the attainment of liberation</a:t>
            </a:r>
          </a:p>
          <a:p>
            <a:r>
              <a:rPr lang="en-US" altLang="en-US" dirty="0"/>
              <a:t>Women cannot achieve liberation</a:t>
            </a:r>
          </a:p>
          <a:p>
            <a:pPr lvl="1" eaLnBrk="1" hangingPunct="1">
              <a:spcBef>
                <a:spcPct val="0"/>
              </a:spcBef>
              <a:buFont typeface="Arial" panose="020B0604020202020204" pitchFamily="34" charset="0"/>
              <a:buChar char="•"/>
            </a:pPr>
            <a:endParaRPr lang="en-US" altLang="en-US" dirty="0"/>
          </a:p>
          <a:p>
            <a:pPr eaLnBrk="1" hangingPunct="1">
              <a:spcBef>
                <a:spcPct val="0"/>
              </a:spcBef>
            </a:pPr>
            <a:endParaRPr lang="en-US" altLang="en-US" dirty="0"/>
          </a:p>
        </p:txBody>
      </p:sp>
      <p:sp>
        <p:nvSpPr>
          <p:cNvPr id="2" name="TextBox 1" descr="A picture of 2 Jain &#10;Digambaras or ‘sky-clad’ monks worshiping a large stature of a Jina&#10;&#10;">
            <a:extLst>
              <a:ext uri="{FF2B5EF4-FFF2-40B4-BE49-F238E27FC236}">
                <a16:creationId xmlns:a16="http://schemas.microsoft.com/office/drawing/2014/main" id="{A8E7AAC5-569E-740C-392F-A4BA4ACC1E99}"/>
              </a:ext>
            </a:extLst>
          </p:cNvPr>
          <p:cNvSpPr txBox="1"/>
          <p:nvPr/>
        </p:nvSpPr>
        <p:spPr>
          <a:xfrm>
            <a:off x="76200" y="5410200"/>
            <a:ext cx="4876800" cy="923330"/>
          </a:xfrm>
          <a:prstGeom prst="rect">
            <a:avLst/>
          </a:prstGeom>
          <a:noFill/>
        </p:spPr>
        <p:txBody>
          <a:bodyPr wrap="square" rtlCol="0">
            <a:spAutoFit/>
          </a:bodyPr>
          <a:lstStyle/>
          <a:p>
            <a:r>
              <a:rPr lang="en-US" altLang="en-US" dirty="0"/>
              <a:t>A picture of 2 Jain </a:t>
            </a:r>
          </a:p>
          <a:p>
            <a:r>
              <a:rPr lang="en-US" altLang="en-US" dirty="0" err="1"/>
              <a:t>D</a:t>
            </a:r>
            <a:r>
              <a:rPr lang="en-US" altLang="en-US" sz="1800" dirty="0" err="1"/>
              <a:t>igambaras</a:t>
            </a:r>
            <a:r>
              <a:rPr lang="en-US" altLang="en-US" sz="1800" dirty="0"/>
              <a:t> or ‘sky-clad’ monks</a:t>
            </a:r>
            <a:r>
              <a:rPr lang="en-US" altLang="en-US" dirty="0"/>
              <a:t> worshiping a</a:t>
            </a:r>
          </a:p>
          <a:p>
            <a:r>
              <a:rPr lang="en-US" altLang="en-US" dirty="0"/>
              <a:t>large stature of a Jina</a:t>
            </a:r>
            <a:endParaRPr lang="en-US" altLang="en-US" sz="1800" dirty="0"/>
          </a:p>
        </p:txBody>
      </p:sp>
    </p:spTree>
    <p:extLst>
      <p:ext uri="{BB962C8B-B14F-4D97-AF65-F5344CB8AC3E}">
        <p14:creationId xmlns:p14="http://schemas.microsoft.com/office/powerpoint/2010/main" val="320505969"/>
      </p:ext>
    </p:extLst>
  </p:cSld>
  <p:clrMapOvr>
    <a:masterClrMapping/>
  </p:clrMapOvr>
  <mc:AlternateContent xmlns:mc="http://schemas.openxmlformats.org/markup-compatibility/2006" xmlns:p14="http://schemas.microsoft.com/office/powerpoint/2010/main">
    <mc:Choice Requires="p14">
      <p:transition spd="slow" p14:dur="2000" advTm="38169"/>
    </mc:Choice>
    <mc:Fallback xmlns="">
      <p:transition spd="slow" advTm="381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a:t>
            </a:r>
          </a:p>
        </p:txBody>
      </p:sp>
      <p:sp>
        <p:nvSpPr>
          <p:cNvPr id="5" name="Content Placeholder 4"/>
          <p:cNvSpPr>
            <a:spLocks noGrp="1"/>
          </p:cNvSpPr>
          <p:nvPr>
            <p:ph idx="1"/>
          </p:nvPr>
        </p:nvSpPr>
        <p:spPr/>
        <p:txBody>
          <a:bodyPr>
            <a:normAutofit/>
          </a:bodyPr>
          <a:lstStyle/>
          <a:p>
            <a:pPr marL="0" indent="0">
              <a:buNone/>
            </a:pPr>
            <a:r>
              <a:rPr lang="en-US" b="1" dirty="0"/>
              <a:t>4.1 </a:t>
            </a:r>
            <a:r>
              <a:rPr lang="en-US" dirty="0"/>
              <a:t>Explain the Jain belief about the </a:t>
            </a:r>
            <a:r>
              <a:rPr lang="en-US" dirty="0" err="1"/>
              <a:t>Tirthankaras</a:t>
            </a:r>
            <a:r>
              <a:rPr lang="en-US" dirty="0"/>
              <a:t>.</a:t>
            </a:r>
          </a:p>
          <a:p>
            <a:pPr marL="0" indent="0">
              <a:buNone/>
            </a:pPr>
            <a:r>
              <a:rPr lang="en-US" b="1" dirty="0"/>
              <a:t>4.2</a:t>
            </a:r>
            <a:r>
              <a:rPr lang="en-US" dirty="0"/>
              <a:t> Define the principles of nonviolence, nonattachment, and </a:t>
            </a:r>
            <a:r>
              <a:rPr lang="en-US" dirty="0" err="1"/>
              <a:t>nonabsolutism</a:t>
            </a:r>
            <a:r>
              <a:rPr lang="en-US" dirty="0"/>
              <a:t>.</a:t>
            </a:r>
          </a:p>
          <a:p>
            <a:pPr marL="0" indent="0">
              <a:buNone/>
            </a:pPr>
            <a:r>
              <a:rPr lang="en-US" b="1" dirty="0"/>
              <a:t>4.3</a:t>
            </a:r>
            <a:r>
              <a:rPr lang="en-US" dirty="0"/>
              <a:t> Describe the key Jain spiritual practices.</a:t>
            </a:r>
          </a:p>
          <a:p>
            <a:pPr marL="0" indent="0">
              <a:buNone/>
            </a:pPr>
            <a:r>
              <a:rPr lang="en-US" b="1" dirty="0"/>
              <a:t>4.4</a:t>
            </a:r>
            <a:r>
              <a:rPr lang="en-US" dirty="0"/>
              <a:t> Summarize the Jain diaspora.</a:t>
            </a:r>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29313"/>
    </mc:Choice>
    <mc:Fallback xmlns="">
      <p:transition spd="slow" advTm="2931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64CCB-DB17-B4DC-4101-5284CC879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2C0CA-EFE7-E9A8-4A3E-660FBC954A6C}"/>
              </a:ext>
            </a:extLst>
          </p:cNvPr>
          <p:cNvSpPr>
            <a:spLocks noGrp="1"/>
          </p:cNvSpPr>
          <p:nvPr>
            <p:ph type="title"/>
          </p:nvPr>
        </p:nvSpPr>
        <p:spPr/>
        <p:txBody>
          <a:bodyPr>
            <a:normAutofit/>
          </a:bodyPr>
          <a:lstStyle/>
          <a:p>
            <a:r>
              <a:rPr lang="en-US" sz="3600" dirty="0"/>
              <a:t>4.1 The Tirthankaras and ascetic orders</a:t>
            </a:r>
          </a:p>
        </p:txBody>
      </p:sp>
      <p:sp>
        <p:nvSpPr>
          <p:cNvPr id="3" name="Content Placeholder 2">
            <a:extLst>
              <a:ext uri="{FF2B5EF4-FFF2-40B4-BE49-F238E27FC236}">
                <a16:creationId xmlns:a16="http://schemas.microsoft.com/office/drawing/2014/main" id="{2E18C07B-6AD2-737C-93C4-AD9253A0D57C}"/>
              </a:ext>
            </a:extLst>
          </p:cNvPr>
          <p:cNvSpPr>
            <a:spLocks noGrp="1"/>
          </p:cNvSpPr>
          <p:nvPr>
            <p:ph idx="1"/>
          </p:nvPr>
        </p:nvSpPr>
        <p:spPr/>
        <p:txBody>
          <a:bodyPr>
            <a:normAutofit lnSpcReduction="10000"/>
          </a:bodyPr>
          <a:lstStyle/>
          <a:p>
            <a:r>
              <a:rPr lang="en-US" dirty="0"/>
              <a:t>The </a:t>
            </a:r>
            <a:r>
              <a:rPr lang="en-US" b="1" dirty="0" err="1"/>
              <a:t>Shvetambaras</a:t>
            </a:r>
            <a:r>
              <a:rPr lang="en-US" dirty="0"/>
              <a:t>, by way of contrast, believe that wearing white robes is an acceptable practice that does not interfere with one’s personal purification.</a:t>
            </a:r>
          </a:p>
          <a:p>
            <a:r>
              <a:rPr lang="en-US" dirty="0"/>
              <a:t>While the </a:t>
            </a:r>
            <a:r>
              <a:rPr lang="en-US" b="1" dirty="0" err="1"/>
              <a:t>Digambaras</a:t>
            </a:r>
            <a:r>
              <a:rPr lang="en-US" dirty="0"/>
              <a:t> maintain that one must be born a male to attain liberation, the </a:t>
            </a:r>
            <a:r>
              <a:rPr lang="en-US" b="1" dirty="0" err="1"/>
              <a:t>Shvetambaras</a:t>
            </a:r>
            <a:r>
              <a:rPr lang="en-US" dirty="0"/>
              <a:t> believe that both males and females are capable of it, and this branch of Jainism supports a substantial order of nuns.</a:t>
            </a:r>
          </a:p>
        </p:txBody>
      </p:sp>
    </p:spTree>
    <p:extLst>
      <p:ext uri="{BB962C8B-B14F-4D97-AF65-F5344CB8AC3E}">
        <p14:creationId xmlns:p14="http://schemas.microsoft.com/office/powerpoint/2010/main" val="2576273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59204-6FF5-4AEA-98E9-6BA93E0EC515}"/>
              </a:ext>
            </a:extLst>
          </p:cNvPr>
          <p:cNvSpPr>
            <a:spLocks noGrp="1"/>
          </p:cNvSpPr>
          <p:nvPr>
            <p:ph type="title"/>
          </p:nvPr>
        </p:nvSpPr>
        <p:spPr/>
        <p:txBody>
          <a:bodyPr>
            <a:normAutofit fontScale="90000"/>
          </a:bodyPr>
          <a:lstStyle/>
          <a:p>
            <a:r>
              <a:rPr lang="en-US" dirty="0" err="1"/>
              <a:t>Śvetāmbaras</a:t>
            </a:r>
            <a:r>
              <a:rPr lang="en-US" dirty="0"/>
              <a:t> nuns and a </a:t>
            </a:r>
            <a:r>
              <a:rPr lang="en-US" dirty="0" err="1"/>
              <a:t>Digambara</a:t>
            </a:r>
            <a:r>
              <a:rPr lang="en-US" dirty="0"/>
              <a:t> nun</a:t>
            </a:r>
          </a:p>
        </p:txBody>
      </p:sp>
      <p:pic>
        <p:nvPicPr>
          <p:cNvPr id="10" name="Content Placeholder 9">
            <a:extLst>
              <a:ext uri="{FF2B5EF4-FFF2-40B4-BE49-F238E27FC236}">
                <a16:creationId xmlns:a16="http://schemas.microsoft.com/office/drawing/2014/main" id="{19565BF7-E03A-4913-ADFC-6A5E676B626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5023" y="1600200"/>
            <a:ext cx="4477064" cy="3200400"/>
          </a:xfrm>
        </p:spPr>
      </p:pic>
      <p:pic>
        <p:nvPicPr>
          <p:cNvPr id="12" name="Content Placeholder 11" descr="A person in a white dress&#10;&#10;Description automatically generated with low confidence">
            <a:extLst>
              <a:ext uri="{FF2B5EF4-FFF2-40B4-BE49-F238E27FC236}">
                <a16:creationId xmlns:a16="http://schemas.microsoft.com/office/drawing/2014/main" id="{1F6AF678-2923-460C-96B2-A8C1004D3F7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69451" y="1600200"/>
            <a:ext cx="2796098" cy="4525963"/>
          </a:xfrm>
        </p:spPr>
      </p:pic>
      <p:sp>
        <p:nvSpPr>
          <p:cNvPr id="3" name="TextBox 2" descr="Pictures of Śvetāmbaras nuns and a Digambara nun. The Digambara nuns' wear masks so as not to harm any living creature.&#10;">
            <a:extLst>
              <a:ext uri="{FF2B5EF4-FFF2-40B4-BE49-F238E27FC236}">
                <a16:creationId xmlns:a16="http://schemas.microsoft.com/office/drawing/2014/main" id="{AD916D24-B029-EC36-D474-D6E7DC85D825}"/>
              </a:ext>
            </a:extLst>
          </p:cNvPr>
          <p:cNvSpPr txBox="1"/>
          <p:nvPr/>
        </p:nvSpPr>
        <p:spPr>
          <a:xfrm>
            <a:off x="217055" y="4800600"/>
            <a:ext cx="49530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Pictures of </a:t>
            </a:r>
          </a:p>
          <a:p>
            <a:pPr marL="285750" indent="-285750">
              <a:buFont typeface="Arial" panose="020B0604020202020204" pitchFamily="34" charset="0"/>
              <a:buChar char="•"/>
            </a:pPr>
            <a:r>
              <a:rPr lang="en-US" dirty="0" err="1"/>
              <a:t>Śvetāmbaras</a:t>
            </a:r>
            <a:r>
              <a:rPr lang="en-US" dirty="0"/>
              <a:t> nuns and a </a:t>
            </a:r>
            <a:r>
              <a:rPr lang="en-US" dirty="0" err="1"/>
              <a:t>Digambara</a:t>
            </a:r>
            <a:r>
              <a:rPr lang="en-US" dirty="0"/>
              <a:t> nun. The </a:t>
            </a:r>
            <a:r>
              <a:rPr lang="en-US" dirty="0" err="1"/>
              <a:t>Digambara</a:t>
            </a:r>
            <a:r>
              <a:rPr lang="en-US" dirty="0"/>
              <a:t> nuns wear masks </a:t>
            </a:r>
          </a:p>
        </p:txBody>
      </p:sp>
    </p:spTree>
    <p:extLst>
      <p:ext uri="{BB962C8B-B14F-4D97-AF65-F5344CB8AC3E}">
        <p14:creationId xmlns:p14="http://schemas.microsoft.com/office/powerpoint/2010/main" val="3165031677"/>
      </p:ext>
    </p:extLst>
  </p:cSld>
  <p:clrMapOvr>
    <a:masterClrMapping/>
  </p:clrMapOvr>
  <mc:AlternateContent xmlns:mc="http://schemas.openxmlformats.org/markup-compatibility/2006" xmlns:p14="http://schemas.microsoft.com/office/powerpoint/2010/main">
    <mc:Choice Requires="p14">
      <p:transition spd="slow" p14:dur="2000" advTm="40003"/>
    </mc:Choice>
    <mc:Fallback xmlns="">
      <p:transition spd="slow" advTm="4000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8D0D341-7431-444B-BE90-ED8513C131EC}"/>
              </a:ext>
            </a:extLst>
          </p:cNvPr>
          <p:cNvSpPr>
            <a:spLocks noGrp="1"/>
          </p:cNvSpPr>
          <p:nvPr>
            <p:ph type="title"/>
          </p:nvPr>
        </p:nvSpPr>
        <p:spPr/>
        <p:txBody>
          <a:bodyPr>
            <a:normAutofit fontScale="90000"/>
          </a:bodyPr>
          <a:lstStyle/>
          <a:p>
            <a:pPr eaLnBrk="1" fontAlgn="auto" hangingPunct="1">
              <a:spcBef>
                <a:spcPts val="0"/>
              </a:spcBef>
              <a:spcAft>
                <a:spcPts val="0"/>
              </a:spcAft>
              <a:defRPr/>
            </a:pPr>
            <a:r>
              <a:rPr dirty="0" err="1"/>
              <a:t>Śvetāmbaras</a:t>
            </a:r>
            <a:r>
              <a:rPr dirty="0"/>
              <a:t> (</a:t>
            </a:r>
            <a:r>
              <a:rPr dirty="0" err="1"/>
              <a:t>Shvetambaras</a:t>
            </a:r>
            <a:r>
              <a:rPr dirty="0"/>
              <a:t>) or ‘white-clad’ – monks and nuns</a:t>
            </a:r>
          </a:p>
        </p:txBody>
      </p:sp>
      <p:pic>
        <p:nvPicPr>
          <p:cNvPr id="28675" name="Content Placeholder 10" descr="A AcharyaShriTulsi leader Anuvratta Andolan">
            <a:extLst>
              <a:ext uri="{FF2B5EF4-FFF2-40B4-BE49-F238E27FC236}">
                <a16:creationId xmlns:a16="http://schemas.microsoft.com/office/drawing/2014/main" id="{043BFDBE-CCF8-4D28-AB21-B1FF369BAE5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88913" y="2233613"/>
            <a:ext cx="4479925" cy="2947987"/>
          </a:xfrm>
        </p:spPr>
      </p:pic>
      <p:sp>
        <p:nvSpPr>
          <p:cNvPr id="28676" name="Content Placeholder 3">
            <a:extLst>
              <a:ext uri="{FF2B5EF4-FFF2-40B4-BE49-F238E27FC236}">
                <a16:creationId xmlns:a16="http://schemas.microsoft.com/office/drawing/2014/main" id="{40BAEA46-5025-4D71-8A84-30FFB04072EE}"/>
              </a:ext>
            </a:extLst>
          </p:cNvPr>
          <p:cNvSpPr>
            <a:spLocks noGrp="1"/>
          </p:cNvSpPr>
          <p:nvPr>
            <p:ph sz="half" idx="2"/>
          </p:nvPr>
        </p:nvSpPr>
        <p:spPr/>
        <p:txBody>
          <a:bodyPr/>
          <a:lstStyle/>
          <a:p>
            <a:pPr eaLnBrk="1" hangingPunct="1">
              <a:spcBef>
                <a:spcPct val="0"/>
              </a:spcBef>
            </a:pPr>
            <a:r>
              <a:rPr lang="en-US" altLang="en-US" dirty="0"/>
              <a:t>Possessions: </a:t>
            </a:r>
          </a:p>
          <a:p>
            <a:pPr lvl="1" eaLnBrk="1" hangingPunct="1">
              <a:spcBef>
                <a:spcPct val="0"/>
              </a:spcBef>
              <a:buFont typeface="Arial" panose="020B0604020202020204" pitchFamily="34" charset="0"/>
              <a:buChar char="•"/>
            </a:pPr>
            <a:r>
              <a:rPr lang="en-US" altLang="en-US" dirty="0"/>
              <a:t>Three pieces of cloth to wear</a:t>
            </a:r>
          </a:p>
          <a:p>
            <a:pPr lvl="1" eaLnBrk="1" hangingPunct="1">
              <a:spcBef>
                <a:spcPct val="0"/>
              </a:spcBef>
              <a:buFont typeface="Arial" panose="020B0604020202020204" pitchFamily="34" charset="0"/>
              <a:buChar char="•"/>
            </a:pPr>
            <a:r>
              <a:rPr lang="en-US" altLang="en-US" dirty="0"/>
              <a:t>a whisk made of wool</a:t>
            </a:r>
          </a:p>
          <a:p>
            <a:pPr lvl="1" eaLnBrk="1" hangingPunct="1">
              <a:spcBef>
                <a:spcPct val="0"/>
              </a:spcBef>
              <a:buFont typeface="Arial" panose="020B0604020202020204" pitchFamily="34" charset="0"/>
              <a:buChar char="•"/>
            </a:pPr>
            <a:r>
              <a:rPr lang="en-US" altLang="en-US" dirty="0"/>
              <a:t>a begging-bowl</a:t>
            </a:r>
          </a:p>
          <a:p>
            <a:pPr lvl="1" eaLnBrk="1" hangingPunct="1">
              <a:spcBef>
                <a:spcPct val="0"/>
              </a:spcBef>
              <a:buFont typeface="Arial" panose="020B0604020202020204" pitchFamily="34" charset="0"/>
              <a:buChar char="•"/>
            </a:pPr>
            <a:r>
              <a:rPr lang="en-US" altLang="en-US" dirty="0"/>
              <a:t>a staff</a:t>
            </a:r>
          </a:p>
          <a:p>
            <a:pPr lvl="1" eaLnBrk="1" hangingPunct="1">
              <a:spcBef>
                <a:spcPct val="0"/>
              </a:spcBef>
              <a:buFont typeface="Arial" panose="020B0604020202020204" pitchFamily="34" charset="0"/>
              <a:buChar char="•"/>
            </a:pPr>
            <a:endParaRPr lang="en-US" altLang="en-US" dirty="0"/>
          </a:p>
          <a:p>
            <a:pPr>
              <a:spcBef>
                <a:spcPct val="0"/>
              </a:spcBef>
            </a:pPr>
            <a:r>
              <a:rPr lang="en-US" altLang="en-US" dirty="0"/>
              <a:t>Women can achieve liberation </a:t>
            </a:r>
          </a:p>
          <a:p>
            <a:pPr>
              <a:spcBef>
                <a:spcPct val="0"/>
              </a:spcBef>
            </a:pPr>
            <a:r>
              <a:rPr lang="en-US" altLang="en-US" dirty="0"/>
              <a:t>One of the tirthankaras was a woman</a:t>
            </a:r>
          </a:p>
          <a:p>
            <a:pPr eaLnBrk="1" hangingPunct="1">
              <a:spcBef>
                <a:spcPct val="0"/>
              </a:spcBef>
            </a:pPr>
            <a:endParaRPr lang="en-US" altLang="en-US" dirty="0"/>
          </a:p>
        </p:txBody>
      </p:sp>
      <p:sp>
        <p:nvSpPr>
          <p:cNvPr id="2" name="TextBox 1" descr="A Śvetāmbaras monk underneath a canopy.">
            <a:extLst>
              <a:ext uri="{FF2B5EF4-FFF2-40B4-BE49-F238E27FC236}">
                <a16:creationId xmlns:a16="http://schemas.microsoft.com/office/drawing/2014/main" id="{54A4751C-44C6-E747-45AC-0A0E166B2D7A}"/>
              </a:ext>
            </a:extLst>
          </p:cNvPr>
          <p:cNvSpPr txBox="1"/>
          <p:nvPr/>
        </p:nvSpPr>
        <p:spPr>
          <a:xfrm>
            <a:off x="188913" y="5410200"/>
            <a:ext cx="4479925" cy="369332"/>
          </a:xfrm>
          <a:prstGeom prst="rect">
            <a:avLst/>
          </a:prstGeom>
          <a:noFill/>
        </p:spPr>
        <p:txBody>
          <a:bodyPr wrap="square" rtlCol="0">
            <a:spAutoFit/>
          </a:bodyPr>
          <a:lstStyle/>
          <a:p>
            <a:r>
              <a:rPr lang="en-US" dirty="0"/>
              <a:t>A </a:t>
            </a:r>
            <a:r>
              <a:rPr lang="en-US" dirty="0" err="1"/>
              <a:t>Śvetāmbaras</a:t>
            </a:r>
            <a:r>
              <a:rPr lang="en-US" dirty="0"/>
              <a:t> monk</a:t>
            </a:r>
          </a:p>
        </p:txBody>
      </p:sp>
    </p:spTree>
    <p:extLst>
      <p:ext uri="{BB962C8B-B14F-4D97-AF65-F5344CB8AC3E}">
        <p14:creationId xmlns:p14="http://schemas.microsoft.com/office/powerpoint/2010/main" val="1213458176"/>
      </p:ext>
    </p:extLst>
  </p:cSld>
  <p:clrMapOvr>
    <a:masterClrMapping/>
  </p:clrMapOvr>
  <mc:AlternateContent xmlns:mc="http://schemas.openxmlformats.org/markup-compatibility/2006" xmlns:p14="http://schemas.microsoft.com/office/powerpoint/2010/main">
    <mc:Choice Requires="p14">
      <p:transition spd="slow" p14:dur="2000" advTm="66164"/>
    </mc:Choice>
    <mc:Fallback xmlns="">
      <p:transition spd="slow" advTm="6616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50B5-D5C0-E369-126E-B19CD5473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7B3384-8EC1-E552-8BC3-1562C07253CD}"/>
              </a:ext>
            </a:extLst>
          </p:cNvPr>
          <p:cNvSpPr>
            <a:spLocks noGrp="1"/>
          </p:cNvSpPr>
          <p:nvPr>
            <p:ph type="title"/>
          </p:nvPr>
        </p:nvSpPr>
        <p:spPr/>
        <p:txBody>
          <a:bodyPr>
            <a:normAutofit/>
          </a:bodyPr>
          <a:lstStyle/>
          <a:p>
            <a:r>
              <a:rPr lang="en-US" sz="3600" dirty="0"/>
              <a:t>4.2 Freeing the soul: the ethical pillars</a:t>
            </a:r>
          </a:p>
        </p:txBody>
      </p:sp>
      <p:sp>
        <p:nvSpPr>
          <p:cNvPr id="3" name="Content Placeholder 2">
            <a:extLst>
              <a:ext uri="{FF2B5EF4-FFF2-40B4-BE49-F238E27FC236}">
                <a16:creationId xmlns:a16="http://schemas.microsoft.com/office/drawing/2014/main" id="{4046DEE1-A38F-4E3E-D61D-287C296E2CFE}"/>
              </a:ext>
            </a:extLst>
          </p:cNvPr>
          <p:cNvSpPr>
            <a:spLocks noGrp="1"/>
          </p:cNvSpPr>
          <p:nvPr>
            <p:ph idx="1"/>
          </p:nvPr>
        </p:nvSpPr>
        <p:spPr/>
        <p:txBody>
          <a:bodyPr>
            <a:normAutofit lnSpcReduction="10000"/>
          </a:bodyPr>
          <a:lstStyle/>
          <a:p>
            <a:r>
              <a:rPr lang="en-US" dirty="0"/>
              <a:t>Jainism expresses belief in </a:t>
            </a:r>
            <a:r>
              <a:rPr lang="en-US" b="1" dirty="0" err="1"/>
              <a:t>jiva</a:t>
            </a:r>
            <a:r>
              <a:rPr lang="en-US" dirty="0"/>
              <a:t>, the individual’s higher consciousness or soul, which has the capacity to save itself.</a:t>
            </a:r>
          </a:p>
          <a:p>
            <a:r>
              <a:rPr lang="en-US" dirty="0"/>
              <a:t>Like Hinduism, Jainism maintains belief in </a:t>
            </a:r>
            <a:r>
              <a:rPr lang="en-US" b="1" dirty="0"/>
              <a:t>samsara</a:t>
            </a:r>
            <a:r>
              <a:rPr lang="en-US" dirty="0"/>
              <a:t>, the cycle of death and rebirth (reincarnation) until liberation is achieved.</a:t>
            </a:r>
          </a:p>
          <a:p>
            <a:r>
              <a:rPr lang="en-US" dirty="0"/>
              <a:t>One who attains the highest purity in their being is called </a:t>
            </a:r>
            <a:r>
              <a:rPr lang="en-US" b="1" dirty="0"/>
              <a:t>Jina</a:t>
            </a:r>
            <a:r>
              <a:rPr lang="en-US" dirty="0"/>
              <a:t> (“winner”), the word from which the term Jain is derived..</a:t>
            </a:r>
          </a:p>
        </p:txBody>
      </p:sp>
    </p:spTree>
    <p:extLst>
      <p:ext uri="{BB962C8B-B14F-4D97-AF65-F5344CB8AC3E}">
        <p14:creationId xmlns:p14="http://schemas.microsoft.com/office/powerpoint/2010/main" val="3709671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B3B49-434B-35B1-CFA6-F15D71AC9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E79CDC-6937-D397-E9DC-2400F4AA6AEF}"/>
              </a:ext>
            </a:extLst>
          </p:cNvPr>
          <p:cNvSpPr>
            <a:spLocks noGrp="1"/>
          </p:cNvSpPr>
          <p:nvPr>
            <p:ph type="title"/>
          </p:nvPr>
        </p:nvSpPr>
        <p:spPr/>
        <p:txBody>
          <a:bodyPr>
            <a:normAutofit/>
          </a:bodyPr>
          <a:lstStyle/>
          <a:p>
            <a:r>
              <a:rPr lang="en-US" sz="3600" dirty="0"/>
              <a:t>4.2 Karma</a:t>
            </a:r>
          </a:p>
        </p:txBody>
      </p:sp>
      <p:sp>
        <p:nvSpPr>
          <p:cNvPr id="3" name="Content Placeholder 2">
            <a:extLst>
              <a:ext uri="{FF2B5EF4-FFF2-40B4-BE49-F238E27FC236}">
                <a16:creationId xmlns:a16="http://schemas.microsoft.com/office/drawing/2014/main" id="{95199ADA-D88F-6B67-C9D6-E0E5F904316E}"/>
              </a:ext>
            </a:extLst>
          </p:cNvPr>
          <p:cNvSpPr>
            <a:spLocks noGrp="1"/>
          </p:cNvSpPr>
          <p:nvPr>
            <p:ph idx="1"/>
          </p:nvPr>
        </p:nvSpPr>
        <p:spPr/>
        <p:txBody>
          <a:bodyPr>
            <a:normAutofit lnSpcReduction="10000"/>
          </a:bodyPr>
          <a:lstStyle/>
          <a:p>
            <a:r>
              <a:rPr lang="en-US" dirty="0"/>
              <a:t>Jains believe that the universe is without beginning and that there is no divine creator or destroyer. Our own actions can save us.</a:t>
            </a:r>
          </a:p>
          <a:p>
            <a:r>
              <a:rPr lang="en-US" dirty="0"/>
              <a:t>While Jainism shares the concept of </a:t>
            </a:r>
            <a:r>
              <a:rPr lang="en-US" b="1" dirty="0"/>
              <a:t>karma</a:t>
            </a:r>
            <a:r>
              <a:rPr lang="en-US" dirty="0"/>
              <a:t> with both Hinduism and Buddhism, the Jain understanding of karma is unique insofar as </a:t>
            </a:r>
            <a:r>
              <a:rPr lang="en-US" b="1" dirty="0"/>
              <a:t>karma is considered to be subtle matter that accumulates and clings to us as we think and act.</a:t>
            </a:r>
          </a:p>
        </p:txBody>
      </p:sp>
    </p:spTree>
    <p:extLst>
      <p:ext uri="{BB962C8B-B14F-4D97-AF65-F5344CB8AC3E}">
        <p14:creationId xmlns:p14="http://schemas.microsoft.com/office/powerpoint/2010/main" val="2231778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FC0EA-BDF2-5BE3-B6E9-3DBC1E826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7185C-E49D-C576-8C35-828BFB60E859}"/>
              </a:ext>
            </a:extLst>
          </p:cNvPr>
          <p:cNvSpPr>
            <a:spLocks noGrp="1"/>
          </p:cNvSpPr>
          <p:nvPr>
            <p:ph type="title"/>
          </p:nvPr>
        </p:nvSpPr>
        <p:spPr/>
        <p:txBody>
          <a:bodyPr/>
          <a:lstStyle/>
          <a:p>
            <a:pPr eaLnBrk="1" fontAlgn="auto" hangingPunct="1">
              <a:spcBef>
                <a:spcPts val="0"/>
              </a:spcBef>
              <a:spcAft>
                <a:spcPts val="0"/>
              </a:spcAft>
              <a:defRPr/>
            </a:pPr>
            <a:r>
              <a:rPr dirty="0"/>
              <a:t>Jain Cosmos</a:t>
            </a:r>
          </a:p>
        </p:txBody>
      </p:sp>
      <p:pic>
        <p:nvPicPr>
          <p:cNvPr id="46083" name="Content Placeholder 3" descr="The outline of the image represents the universe according to Jain cosmology.">
            <a:extLst>
              <a:ext uri="{FF2B5EF4-FFF2-40B4-BE49-F238E27FC236}">
                <a16:creationId xmlns:a16="http://schemas.microsoft.com/office/drawing/2014/main" id="{C3FC363B-D979-2FF7-B6F0-EC0EE02209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19200" y="1400221"/>
            <a:ext cx="5105400" cy="4998480"/>
          </a:xfrm>
        </p:spPr>
      </p:pic>
    </p:spTree>
    <p:extLst>
      <p:ext uri="{BB962C8B-B14F-4D97-AF65-F5344CB8AC3E}">
        <p14:creationId xmlns:p14="http://schemas.microsoft.com/office/powerpoint/2010/main" val="395002752"/>
      </p:ext>
    </p:extLst>
  </p:cSld>
  <p:clrMapOvr>
    <a:masterClrMapping/>
  </p:clrMapOvr>
  <mc:AlternateContent xmlns:mc="http://schemas.openxmlformats.org/markup-compatibility/2006" xmlns:p14="http://schemas.microsoft.com/office/powerpoint/2010/main">
    <mc:Choice Requires="p14">
      <p:transition spd="slow" p14:dur="2000" advTm="227464"/>
    </mc:Choice>
    <mc:Fallback xmlns="">
      <p:transition spd="slow" advTm="227464"/>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B7678-564A-4933-9EA0-77DD2E2A84FB}"/>
              </a:ext>
            </a:extLst>
          </p:cNvPr>
          <p:cNvSpPr>
            <a:spLocks noGrp="1"/>
          </p:cNvSpPr>
          <p:nvPr>
            <p:ph type="title"/>
          </p:nvPr>
        </p:nvSpPr>
        <p:spPr/>
        <p:txBody>
          <a:bodyPr/>
          <a:lstStyle/>
          <a:p>
            <a:pPr eaLnBrk="1" fontAlgn="auto" hangingPunct="1">
              <a:spcBef>
                <a:spcPts val="0"/>
              </a:spcBef>
              <a:spcAft>
                <a:spcPts val="0"/>
              </a:spcAft>
              <a:defRPr/>
            </a:pPr>
            <a:r>
              <a:rPr dirty="0"/>
              <a:t>Jain Cosmos</a:t>
            </a:r>
          </a:p>
        </p:txBody>
      </p:sp>
      <p:pic>
        <p:nvPicPr>
          <p:cNvPr id="46083" name="Content Placeholder 3" descr="x.gif">
            <a:extLst>
              <a:ext uri="{FF2B5EF4-FFF2-40B4-BE49-F238E27FC236}">
                <a16:creationId xmlns:a16="http://schemas.microsoft.com/office/drawing/2014/main" id="{FDFE79A7-CBC7-415E-BD13-30F1F8B6C3A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61926" y="2209800"/>
            <a:ext cx="4184197" cy="4097338"/>
          </a:xfrm>
        </p:spPr>
      </p:pic>
      <p:pic>
        <p:nvPicPr>
          <p:cNvPr id="46084" name="Content Placeholder 2" descr="Two contrasting pictures of the Jain cosmos. The image on the left is a sparse representation of the Jain Cosmos. The image on the right shows the swastika and other Jain symbols.">
            <a:extLst>
              <a:ext uri="{FF2B5EF4-FFF2-40B4-BE49-F238E27FC236}">
                <a16:creationId xmlns:a16="http://schemas.microsoft.com/office/drawing/2014/main" id="{FF47C01F-0F1B-4081-8878-EAE38AC962C2}"/>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6181398" y="2057400"/>
            <a:ext cx="2962601" cy="4249738"/>
          </a:xfrm>
        </p:spPr>
      </p:pic>
      <p:sp>
        <p:nvSpPr>
          <p:cNvPr id="3" name="TextBox 2">
            <a:extLst>
              <a:ext uri="{FF2B5EF4-FFF2-40B4-BE49-F238E27FC236}">
                <a16:creationId xmlns:a16="http://schemas.microsoft.com/office/drawing/2014/main" id="{507D6CB1-0C99-0337-705B-C9B6307F0DD8}"/>
              </a:ext>
            </a:extLst>
          </p:cNvPr>
          <p:cNvSpPr txBox="1"/>
          <p:nvPr/>
        </p:nvSpPr>
        <p:spPr>
          <a:xfrm>
            <a:off x="3810000" y="2514600"/>
            <a:ext cx="2514600" cy="646331"/>
          </a:xfrm>
          <a:prstGeom prst="rect">
            <a:avLst/>
          </a:prstGeom>
          <a:noFill/>
        </p:spPr>
        <p:txBody>
          <a:bodyPr wrap="square" rtlCol="0">
            <a:spAutoFit/>
          </a:bodyPr>
          <a:lstStyle/>
          <a:p>
            <a:r>
              <a:rPr lang="en-US" dirty="0"/>
              <a:t>Two pictures of the Jain cosmos</a:t>
            </a:r>
          </a:p>
        </p:txBody>
      </p:sp>
    </p:spTree>
    <p:extLst>
      <p:ext uri="{BB962C8B-B14F-4D97-AF65-F5344CB8AC3E}">
        <p14:creationId xmlns:p14="http://schemas.microsoft.com/office/powerpoint/2010/main" val="93667003"/>
      </p:ext>
    </p:extLst>
  </p:cSld>
  <p:clrMapOvr>
    <a:masterClrMapping/>
  </p:clrMapOvr>
  <mc:AlternateContent xmlns:mc="http://schemas.openxmlformats.org/markup-compatibility/2006" xmlns:p14="http://schemas.microsoft.com/office/powerpoint/2010/main">
    <mc:Choice Requires="p14">
      <p:transition spd="slow" p14:dur="2000" advTm="227464"/>
    </mc:Choice>
    <mc:Fallback xmlns="">
      <p:transition spd="slow" advTm="227464"/>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C86AA-76E9-1927-130D-54D7F6ED6C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BF965D-1DFB-7414-8D12-6D4550E144C4}"/>
              </a:ext>
            </a:extLst>
          </p:cNvPr>
          <p:cNvSpPr>
            <a:spLocks noGrp="1"/>
          </p:cNvSpPr>
          <p:nvPr>
            <p:ph type="title"/>
          </p:nvPr>
        </p:nvSpPr>
        <p:spPr/>
        <p:txBody>
          <a:bodyPr>
            <a:normAutofit/>
          </a:bodyPr>
          <a:lstStyle/>
          <a:p>
            <a:r>
              <a:rPr lang="en-US" sz="3600" dirty="0"/>
              <a:t>4.2 Karma</a:t>
            </a:r>
          </a:p>
        </p:txBody>
      </p:sp>
      <p:sp>
        <p:nvSpPr>
          <p:cNvPr id="3" name="Content Placeholder 2">
            <a:extLst>
              <a:ext uri="{FF2B5EF4-FFF2-40B4-BE49-F238E27FC236}">
                <a16:creationId xmlns:a16="http://schemas.microsoft.com/office/drawing/2014/main" id="{61FBF768-AEAF-0F34-A490-FBAE6467DE88}"/>
              </a:ext>
            </a:extLst>
          </p:cNvPr>
          <p:cNvSpPr>
            <a:spLocks noGrp="1"/>
          </p:cNvSpPr>
          <p:nvPr>
            <p:ph idx="1"/>
          </p:nvPr>
        </p:nvSpPr>
        <p:spPr/>
        <p:txBody>
          <a:bodyPr>
            <a:normAutofit/>
          </a:bodyPr>
          <a:lstStyle/>
          <a:p>
            <a:r>
              <a:rPr lang="en-US" dirty="0"/>
              <a:t>Jains distinguish between destructive and nondestructive types of karma but believe that all karma must be eliminated to attain the highest state of perfection that is known as </a:t>
            </a:r>
            <a:r>
              <a:rPr lang="en-US" b="1" dirty="0" err="1"/>
              <a:t>kevala</a:t>
            </a:r>
            <a:r>
              <a:rPr lang="en-US" dirty="0"/>
              <a:t>. </a:t>
            </a:r>
          </a:p>
          <a:p>
            <a:r>
              <a:rPr lang="en-US" dirty="0"/>
              <a:t>Jains adopt three basic principles to avoid accumulating karma: </a:t>
            </a:r>
            <a:r>
              <a:rPr lang="en-US" b="1" dirty="0"/>
              <a:t>ahimsa</a:t>
            </a:r>
            <a:r>
              <a:rPr lang="en-US" dirty="0"/>
              <a:t>, </a:t>
            </a:r>
            <a:r>
              <a:rPr lang="en-US" b="1" dirty="0" err="1"/>
              <a:t>aparigraha</a:t>
            </a:r>
            <a:r>
              <a:rPr lang="en-US" dirty="0"/>
              <a:t>, and </a:t>
            </a:r>
            <a:r>
              <a:rPr lang="en-US" b="1" dirty="0" err="1"/>
              <a:t>anekantwad</a:t>
            </a:r>
            <a:r>
              <a:rPr lang="en-US" dirty="0"/>
              <a:t>.</a:t>
            </a:r>
          </a:p>
        </p:txBody>
      </p:sp>
    </p:spTree>
    <p:extLst>
      <p:ext uri="{BB962C8B-B14F-4D97-AF65-F5344CB8AC3E}">
        <p14:creationId xmlns:p14="http://schemas.microsoft.com/office/powerpoint/2010/main" val="3169459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E24B7-232F-E114-9784-2D9B9051AF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D888D-64C9-1B61-3993-CC5BF2086FA8}"/>
              </a:ext>
            </a:extLst>
          </p:cNvPr>
          <p:cNvSpPr>
            <a:spLocks noGrp="1"/>
          </p:cNvSpPr>
          <p:nvPr>
            <p:ph type="title"/>
          </p:nvPr>
        </p:nvSpPr>
        <p:spPr/>
        <p:txBody>
          <a:bodyPr>
            <a:normAutofit/>
          </a:bodyPr>
          <a:lstStyle/>
          <a:p>
            <a:r>
              <a:rPr lang="en-US" sz="3600" dirty="0"/>
              <a:t>4.2 Ahimsa</a:t>
            </a:r>
          </a:p>
        </p:txBody>
      </p:sp>
      <p:sp>
        <p:nvSpPr>
          <p:cNvPr id="3" name="Content Placeholder 2">
            <a:extLst>
              <a:ext uri="{FF2B5EF4-FFF2-40B4-BE49-F238E27FC236}">
                <a16:creationId xmlns:a16="http://schemas.microsoft.com/office/drawing/2014/main" id="{149CEAD5-A535-2E0D-4FB1-A8A04109D32B}"/>
              </a:ext>
            </a:extLst>
          </p:cNvPr>
          <p:cNvSpPr>
            <a:spLocks noGrp="1"/>
          </p:cNvSpPr>
          <p:nvPr>
            <p:ph idx="1"/>
          </p:nvPr>
        </p:nvSpPr>
        <p:spPr/>
        <p:txBody>
          <a:bodyPr>
            <a:normAutofit fontScale="92500"/>
          </a:bodyPr>
          <a:lstStyle/>
          <a:p>
            <a:r>
              <a:rPr lang="en-US" dirty="0"/>
              <a:t>According to the Jain understanding of </a:t>
            </a:r>
            <a:r>
              <a:rPr lang="en-US" b="1" dirty="0"/>
              <a:t>ahimsa</a:t>
            </a:r>
            <a:r>
              <a:rPr lang="en-US" dirty="0"/>
              <a:t>, or </a:t>
            </a:r>
            <a:r>
              <a:rPr lang="en-US" b="1" dirty="0"/>
              <a:t>nonviolence</a:t>
            </a:r>
            <a:r>
              <a:rPr lang="en-US" dirty="0"/>
              <a:t>, all life in all forms is valuable and therefore should not be destroyed or injured.</a:t>
            </a:r>
          </a:p>
          <a:p>
            <a:r>
              <a:rPr lang="en-US" dirty="0"/>
              <a:t>Recognized as a virtually impossible ideal for humans, </a:t>
            </a:r>
            <a:r>
              <a:rPr lang="en-US" b="1" dirty="0"/>
              <a:t>ahimsa</a:t>
            </a:r>
            <a:r>
              <a:rPr lang="en-US" dirty="0"/>
              <a:t> also teaches that although human life is inevitably destructive, its ultimate aim is to cause as little harm as possible to other creatures, including other persons.</a:t>
            </a:r>
          </a:p>
          <a:p>
            <a:r>
              <a:rPr lang="en-US" dirty="0"/>
              <a:t>Jains are strict vegetarians.</a:t>
            </a:r>
          </a:p>
        </p:txBody>
      </p:sp>
    </p:spTree>
    <p:extLst>
      <p:ext uri="{BB962C8B-B14F-4D97-AF65-F5344CB8AC3E}">
        <p14:creationId xmlns:p14="http://schemas.microsoft.com/office/powerpoint/2010/main" val="14964649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12B5C-5516-DEA9-E97D-DDBB35654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7F773-F15D-AD00-4228-E3617910490D}"/>
              </a:ext>
            </a:extLst>
          </p:cNvPr>
          <p:cNvSpPr>
            <a:spLocks noGrp="1"/>
          </p:cNvSpPr>
          <p:nvPr>
            <p:ph type="title"/>
          </p:nvPr>
        </p:nvSpPr>
        <p:spPr/>
        <p:txBody>
          <a:bodyPr>
            <a:normAutofit/>
          </a:bodyPr>
          <a:lstStyle/>
          <a:p>
            <a:r>
              <a:rPr lang="en-US" sz="3600" dirty="0"/>
              <a:t>4.2 Ahimsa</a:t>
            </a:r>
          </a:p>
        </p:txBody>
      </p:sp>
      <p:sp>
        <p:nvSpPr>
          <p:cNvPr id="3" name="Content Placeholder 2">
            <a:extLst>
              <a:ext uri="{FF2B5EF4-FFF2-40B4-BE49-F238E27FC236}">
                <a16:creationId xmlns:a16="http://schemas.microsoft.com/office/drawing/2014/main" id="{C5D8AB06-3EB6-B5F2-BE8E-E0F334878190}"/>
              </a:ext>
            </a:extLst>
          </p:cNvPr>
          <p:cNvSpPr>
            <a:spLocks noGrp="1"/>
          </p:cNvSpPr>
          <p:nvPr>
            <p:ph idx="1"/>
          </p:nvPr>
        </p:nvSpPr>
        <p:spPr/>
        <p:txBody>
          <a:bodyPr>
            <a:normAutofit fontScale="92500"/>
          </a:bodyPr>
          <a:lstStyle/>
          <a:p>
            <a:r>
              <a:rPr lang="en-US" b="1" dirty="0"/>
              <a:t>Ahimsa</a:t>
            </a:r>
            <a:r>
              <a:rPr lang="en-US" dirty="0"/>
              <a:t> extends to thinking and speaking as well because abusive words and negative thoughts can harm others.</a:t>
            </a:r>
          </a:p>
          <a:p>
            <a:r>
              <a:rPr lang="en-US" dirty="0"/>
              <a:t>Many occupations are frowned on by Jains because of the harm they cause other creatures.</a:t>
            </a:r>
          </a:p>
          <a:p>
            <a:r>
              <a:rPr lang="en-US" dirty="0"/>
              <a:t>For example, becoming a butcher would involve causing the death of many innocent animals.</a:t>
            </a:r>
          </a:p>
          <a:p>
            <a:r>
              <a:rPr lang="en-US" dirty="0"/>
              <a:t>Jains believe the killing of these creatures brings much </a:t>
            </a:r>
            <a:r>
              <a:rPr lang="en-US" b="1" dirty="0"/>
              <a:t>karma</a:t>
            </a:r>
            <a:r>
              <a:rPr lang="en-US" dirty="0"/>
              <a:t> on the worker.</a:t>
            </a:r>
          </a:p>
        </p:txBody>
      </p:sp>
    </p:spTree>
    <p:extLst>
      <p:ext uri="{BB962C8B-B14F-4D97-AF65-F5344CB8AC3E}">
        <p14:creationId xmlns:p14="http://schemas.microsoft.com/office/powerpoint/2010/main" val="409092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86D6B56-CF81-4F53-95FA-1095C2BF9F0A}"/>
              </a:ext>
            </a:extLst>
          </p:cNvPr>
          <p:cNvSpPr>
            <a:spLocks noGrp="1" noChangeArrowheads="1"/>
          </p:cNvSpPr>
          <p:nvPr>
            <p:ph type="title"/>
          </p:nvPr>
        </p:nvSpPr>
        <p:spPr>
          <a:xfrm>
            <a:off x="685800" y="304800"/>
            <a:ext cx="7772400" cy="1143000"/>
          </a:xfrm>
        </p:spPr>
        <p:txBody>
          <a:bodyPr/>
          <a:lstStyle/>
          <a:p>
            <a:pPr eaLnBrk="1" hangingPunct="1"/>
            <a:r>
              <a:rPr lang="en-US" altLang="en-US" dirty="0"/>
              <a:t>Ahimsa</a:t>
            </a:r>
          </a:p>
        </p:txBody>
      </p:sp>
      <p:sp>
        <p:nvSpPr>
          <p:cNvPr id="30723" name="Rectangle 3">
            <a:extLst>
              <a:ext uri="{FF2B5EF4-FFF2-40B4-BE49-F238E27FC236}">
                <a16:creationId xmlns:a16="http://schemas.microsoft.com/office/drawing/2014/main" id="{333D8624-ED52-4C1C-9A16-C986CD5E7821}"/>
              </a:ext>
            </a:extLst>
          </p:cNvPr>
          <p:cNvSpPr>
            <a:spLocks noGrp="1" noChangeArrowheads="1"/>
          </p:cNvSpPr>
          <p:nvPr>
            <p:ph type="body" sz="half" idx="1"/>
          </p:nvPr>
        </p:nvSpPr>
        <p:spPr>
          <a:xfrm>
            <a:off x="685800" y="1981200"/>
            <a:ext cx="4724400" cy="4114800"/>
          </a:xfrm>
        </p:spPr>
        <p:txBody>
          <a:bodyPr/>
          <a:lstStyle/>
          <a:p>
            <a:pPr eaLnBrk="1" hangingPunct="1"/>
            <a:r>
              <a:rPr lang="en-US" altLang="en-US" dirty="0"/>
              <a:t>“One should not injure, subjugate, enslave, torture or kill any animal, living being, organism or sentient being.”</a:t>
            </a:r>
          </a:p>
          <a:p>
            <a:pPr eaLnBrk="1" hangingPunct="1"/>
            <a:endParaRPr lang="en-US" altLang="en-US" dirty="0"/>
          </a:p>
          <a:p>
            <a:pPr algn="r" eaLnBrk="1" hangingPunct="1">
              <a:buFont typeface="Arial" panose="020B0604020202020204" pitchFamily="34" charset="0"/>
              <a:buNone/>
            </a:pPr>
            <a:r>
              <a:rPr lang="en-US" altLang="en-US" dirty="0"/>
              <a:t>The </a:t>
            </a:r>
            <a:r>
              <a:rPr lang="en-US" altLang="en-US" i="1" dirty="0" err="1"/>
              <a:t>Acaranga</a:t>
            </a:r>
            <a:r>
              <a:rPr lang="en-US" altLang="en-US" i="1" dirty="0"/>
              <a:t> Sutra</a:t>
            </a:r>
            <a:endParaRPr lang="en-US" altLang="en-US" dirty="0"/>
          </a:p>
          <a:p>
            <a:pPr eaLnBrk="1" hangingPunct="1"/>
            <a:endParaRPr lang="en-US" altLang="en-US" dirty="0">
              <a:latin typeface="Times" panose="02020603050405020304" pitchFamily="18" charset="0"/>
            </a:endParaRPr>
          </a:p>
        </p:txBody>
      </p:sp>
      <p:pic>
        <p:nvPicPr>
          <p:cNvPr id="30724" name="Content Placeholder 5" descr="395px-Mahavir.jpg">
            <a:extLst>
              <a:ext uri="{FF2B5EF4-FFF2-40B4-BE49-F238E27FC236}">
                <a16:creationId xmlns:a16="http://schemas.microsoft.com/office/drawing/2014/main" id="{232326A8-1F90-4FF5-B35A-7B8C09126EC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l="-20206" r="-20206"/>
          <a:stretch>
            <a:fillRect/>
          </a:stretch>
        </p:blipFill>
        <p:spPr>
          <a:xfrm>
            <a:off x="5410200" y="2209800"/>
            <a:ext cx="3810000" cy="4114800"/>
          </a:xfrm>
        </p:spPr>
      </p:pic>
      <p:sp>
        <p:nvSpPr>
          <p:cNvPr id="2" name="TextBox 1" descr="This is statue of a Jina in a temple.&#10;">
            <a:extLst>
              <a:ext uri="{FF2B5EF4-FFF2-40B4-BE49-F238E27FC236}">
                <a16:creationId xmlns:a16="http://schemas.microsoft.com/office/drawing/2014/main" id="{E4F69578-4925-AD29-6F65-EA677DF0371B}"/>
              </a:ext>
            </a:extLst>
          </p:cNvPr>
          <p:cNvSpPr txBox="1"/>
          <p:nvPr/>
        </p:nvSpPr>
        <p:spPr>
          <a:xfrm>
            <a:off x="5562600" y="1447800"/>
            <a:ext cx="3445329" cy="646331"/>
          </a:xfrm>
          <a:prstGeom prst="rect">
            <a:avLst/>
          </a:prstGeom>
          <a:noFill/>
        </p:spPr>
        <p:txBody>
          <a:bodyPr wrap="square" rtlCol="0">
            <a:spAutoFit/>
          </a:bodyPr>
          <a:lstStyle/>
          <a:p>
            <a:pPr algn="ctr"/>
            <a:r>
              <a:rPr lang="en-US" dirty="0"/>
              <a:t>This is a statue of a Jina in a temple</a:t>
            </a:r>
          </a:p>
        </p:txBody>
      </p:sp>
    </p:spTree>
  </p:cSld>
  <p:clrMapOvr>
    <a:masterClrMapping/>
  </p:clrMapOvr>
  <mc:AlternateContent xmlns:mc="http://schemas.openxmlformats.org/markup-compatibility/2006" xmlns:p14="http://schemas.microsoft.com/office/powerpoint/2010/main">
    <mc:Choice Requires="p14">
      <p:transition spd="slow" p14:dur="2000" advTm="5190"/>
    </mc:Choice>
    <mc:Fallback xmlns="">
      <p:transition spd="slow" advTm="519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060A3-A60C-3A96-7734-DA212A5C99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84473-0B8F-7C65-03B9-D9A8F15AD78E}"/>
              </a:ext>
            </a:extLst>
          </p:cNvPr>
          <p:cNvSpPr>
            <a:spLocks noGrp="1"/>
          </p:cNvSpPr>
          <p:nvPr>
            <p:ph type="title"/>
          </p:nvPr>
        </p:nvSpPr>
        <p:spPr/>
        <p:txBody>
          <a:bodyPr>
            <a:normAutofit/>
          </a:bodyPr>
          <a:lstStyle/>
          <a:p>
            <a:r>
              <a:rPr lang="en-US" sz="3600" dirty="0"/>
              <a:t>4.2 Ahimsa</a:t>
            </a:r>
          </a:p>
        </p:txBody>
      </p:sp>
      <p:sp>
        <p:nvSpPr>
          <p:cNvPr id="3" name="Content Placeholder 2">
            <a:extLst>
              <a:ext uri="{FF2B5EF4-FFF2-40B4-BE49-F238E27FC236}">
                <a16:creationId xmlns:a16="http://schemas.microsoft.com/office/drawing/2014/main" id="{E913CE0D-A600-DA55-9585-2E4060654913}"/>
              </a:ext>
            </a:extLst>
          </p:cNvPr>
          <p:cNvSpPr>
            <a:spLocks noGrp="1"/>
          </p:cNvSpPr>
          <p:nvPr>
            <p:ph idx="1"/>
          </p:nvPr>
        </p:nvSpPr>
        <p:spPr/>
        <p:txBody>
          <a:bodyPr>
            <a:normAutofit/>
          </a:bodyPr>
          <a:lstStyle/>
          <a:p>
            <a:r>
              <a:rPr lang="en-US" dirty="0"/>
              <a:t>Even agriculture causes harm to insects and organisms.</a:t>
            </a:r>
          </a:p>
          <a:p>
            <a:r>
              <a:rPr lang="en-US" dirty="0"/>
              <a:t>Many Jains thus take up occupations that they consider harmless, such as banking, education, law, or publishing.</a:t>
            </a:r>
          </a:p>
        </p:txBody>
      </p:sp>
    </p:spTree>
    <p:extLst>
      <p:ext uri="{BB962C8B-B14F-4D97-AF65-F5344CB8AC3E}">
        <p14:creationId xmlns:p14="http://schemas.microsoft.com/office/powerpoint/2010/main" val="1199815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17DAC-F2C6-12E7-B77F-17BB0FCF6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F1E78-620E-54B0-AC4B-B2E49566E8C5}"/>
              </a:ext>
            </a:extLst>
          </p:cNvPr>
          <p:cNvSpPr>
            <a:spLocks noGrp="1"/>
          </p:cNvSpPr>
          <p:nvPr>
            <p:ph type="title"/>
          </p:nvPr>
        </p:nvSpPr>
        <p:spPr/>
        <p:txBody>
          <a:bodyPr>
            <a:normAutofit/>
          </a:bodyPr>
          <a:lstStyle/>
          <a:p>
            <a:r>
              <a:rPr lang="en-US" sz="3600" dirty="0"/>
              <a:t>4.2 </a:t>
            </a:r>
            <a:r>
              <a:rPr lang="en-US" sz="3600" dirty="0" err="1"/>
              <a:t>Aparigraha</a:t>
            </a:r>
            <a:endParaRPr lang="en-US" sz="3600" dirty="0"/>
          </a:p>
        </p:txBody>
      </p:sp>
      <p:sp>
        <p:nvSpPr>
          <p:cNvPr id="3" name="Content Placeholder 2">
            <a:extLst>
              <a:ext uri="{FF2B5EF4-FFF2-40B4-BE49-F238E27FC236}">
                <a16:creationId xmlns:a16="http://schemas.microsoft.com/office/drawing/2014/main" id="{441521B2-BBF4-8E7E-CB08-4C90023C1FBB}"/>
              </a:ext>
            </a:extLst>
          </p:cNvPr>
          <p:cNvSpPr>
            <a:spLocks noGrp="1"/>
          </p:cNvSpPr>
          <p:nvPr>
            <p:ph idx="1"/>
          </p:nvPr>
        </p:nvSpPr>
        <p:spPr/>
        <p:txBody>
          <a:bodyPr>
            <a:normAutofit fontScale="92500" lnSpcReduction="10000"/>
          </a:bodyPr>
          <a:lstStyle/>
          <a:p>
            <a:r>
              <a:rPr lang="en-US" b="1" dirty="0" err="1"/>
              <a:t>Aparigraha</a:t>
            </a:r>
            <a:r>
              <a:rPr lang="en-US" dirty="0"/>
              <a:t>, or </a:t>
            </a:r>
            <a:r>
              <a:rPr lang="en-US" b="1" dirty="0"/>
              <a:t>nonattachment to both things and people</a:t>
            </a:r>
            <a:r>
              <a:rPr lang="en-US" dirty="0"/>
              <a:t>, is a central Jain idea, the cultivation of which kindles the way to inner peace.</a:t>
            </a:r>
          </a:p>
          <a:p>
            <a:r>
              <a:rPr lang="en-US" dirty="0"/>
              <a:t>It is notable that Jainism teaches that this non-acquisitiveness is not only the way to inner liberation but is also valuable for the world as well.</a:t>
            </a:r>
          </a:p>
          <a:p>
            <a:r>
              <a:rPr lang="en-US" dirty="0"/>
              <a:t>Jainism teaches that if more people limit their needs and desires, then fewer demands will be placed on the environment.</a:t>
            </a:r>
          </a:p>
        </p:txBody>
      </p:sp>
    </p:spTree>
    <p:extLst>
      <p:ext uri="{BB962C8B-B14F-4D97-AF65-F5344CB8AC3E}">
        <p14:creationId xmlns:p14="http://schemas.microsoft.com/office/powerpoint/2010/main" val="487549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B4204-2C16-5D83-1B4F-BA31AE418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3CB23-DCEC-66E3-4189-5DFCEEEE88B5}"/>
              </a:ext>
            </a:extLst>
          </p:cNvPr>
          <p:cNvSpPr>
            <a:spLocks noGrp="1"/>
          </p:cNvSpPr>
          <p:nvPr>
            <p:ph type="title"/>
          </p:nvPr>
        </p:nvSpPr>
        <p:spPr/>
        <p:txBody>
          <a:bodyPr>
            <a:normAutofit/>
          </a:bodyPr>
          <a:lstStyle/>
          <a:p>
            <a:r>
              <a:rPr lang="en-US" sz="3600" dirty="0"/>
              <a:t>4.2 </a:t>
            </a:r>
            <a:r>
              <a:rPr lang="en-US" sz="3600" dirty="0" err="1"/>
              <a:t>Anekantwad</a:t>
            </a:r>
            <a:endParaRPr lang="en-US" sz="3600" dirty="0"/>
          </a:p>
        </p:txBody>
      </p:sp>
      <p:sp>
        <p:nvSpPr>
          <p:cNvPr id="3" name="Content Placeholder 2">
            <a:extLst>
              <a:ext uri="{FF2B5EF4-FFF2-40B4-BE49-F238E27FC236}">
                <a16:creationId xmlns:a16="http://schemas.microsoft.com/office/drawing/2014/main" id="{0124AC5A-772D-4E53-2DC7-CD131694D96C}"/>
              </a:ext>
            </a:extLst>
          </p:cNvPr>
          <p:cNvSpPr>
            <a:spLocks noGrp="1"/>
          </p:cNvSpPr>
          <p:nvPr>
            <p:ph idx="1"/>
          </p:nvPr>
        </p:nvSpPr>
        <p:spPr/>
        <p:txBody>
          <a:bodyPr>
            <a:normAutofit fontScale="92500" lnSpcReduction="20000"/>
          </a:bodyPr>
          <a:lstStyle/>
          <a:p>
            <a:r>
              <a:rPr lang="en-US" b="1" dirty="0" err="1"/>
              <a:t>Anekantwad</a:t>
            </a:r>
            <a:r>
              <a:rPr lang="en-US" dirty="0"/>
              <a:t> means “manifold aspects” and has a </a:t>
            </a:r>
            <a:r>
              <a:rPr lang="en-US" dirty="0" err="1"/>
              <a:t>nonabsolutist</a:t>
            </a:r>
            <a:r>
              <a:rPr lang="en-US" dirty="0"/>
              <a:t> perspective.</a:t>
            </a:r>
          </a:p>
          <a:p>
            <a:r>
              <a:rPr lang="en-US" dirty="0"/>
              <a:t>Jains believe that it is important to resist anger, to remain open-minded and to avoid judgmentalism. </a:t>
            </a:r>
          </a:p>
          <a:p>
            <a:r>
              <a:rPr lang="en-US" dirty="0"/>
              <a:t>In other words, Jains must be sensitive to the truth that the issues can be seen from many different angles. </a:t>
            </a:r>
          </a:p>
          <a:p>
            <a:r>
              <a:rPr lang="en-US" dirty="0"/>
              <a:t>Because truth has many facets, the enlightened person is responsive to the subtleties of existence.</a:t>
            </a:r>
          </a:p>
        </p:txBody>
      </p:sp>
    </p:spTree>
    <p:extLst>
      <p:ext uri="{BB962C8B-B14F-4D97-AF65-F5344CB8AC3E}">
        <p14:creationId xmlns:p14="http://schemas.microsoft.com/office/powerpoint/2010/main" val="29623393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3AE5-E291-4D09-B16C-466FF0E28245}"/>
              </a:ext>
            </a:extLst>
          </p:cNvPr>
          <p:cNvSpPr>
            <a:spLocks noGrp="1"/>
          </p:cNvSpPr>
          <p:nvPr>
            <p:ph type="title"/>
          </p:nvPr>
        </p:nvSpPr>
        <p:spPr/>
        <p:txBody>
          <a:bodyPr>
            <a:normAutofit fontScale="90000"/>
          </a:bodyPr>
          <a:lstStyle/>
          <a:p>
            <a:pPr>
              <a:defRPr/>
            </a:pPr>
            <a:r>
              <a:t>The Parable of the Blind Men and the Elephant</a:t>
            </a:r>
          </a:p>
        </p:txBody>
      </p:sp>
      <p:pic>
        <p:nvPicPr>
          <p:cNvPr id="52227" name="Content Placeholder 3">
            <a:extLst>
              <a:ext uri="{FF2B5EF4-FFF2-40B4-BE49-F238E27FC236}">
                <a16:creationId xmlns:a16="http://schemas.microsoft.com/office/drawing/2014/main" id="{90739FEC-FE3E-461E-9662-4E42B2AC3F6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52400" y="1676400"/>
            <a:ext cx="6099175" cy="4423118"/>
          </a:xfrm>
        </p:spPr>
      </p:pic>
      <p:sp>
        <p:nvSpPr>
          <p:cNvPr id="3" name="TextBox 2" descr="An image of blind men &#10;Touching different parts of&#10;an elephant and arguing &#10;over what the parts of the elephant are. One thinks the tail of the elephant is a snake.&#10;">
            <a:extLst>
              <a:ext uri="{FF2B5EF4-FFF2-40B4-BE49-F238E27FC236}">
                <a16:creationId xmlns:a16="http://schemas.microsoft.com/office/drawing/2014/main" id="{237C77B5-0309-3980-1BFE-8FDFBA193ADC}"/>
              </a:ext>
            </a:extLst>
          </p:cNvPr>
          <p:cNvSpPr txBox="1"/>
          <p:nvPr/>
        </p:nvSpPr>
        <p:spPr>
          <a:xfrm>
            <a:off x="6324600" y="1600200"/>
            <a:ext cx="2667000" cy="1477328"/>
          </a:xfrm>
          <a:prstGeom prst="rect">
            <a:avLst/>
          </a:prstGeom>
          <a:noFill/>
        </p:spPr>
        <p:txBody>
          <a:bodyPr wrap="square" rtlCol="0">
            <a:spAutoFit/>
          </a:bodyPr>
          <a:lstStyle/>
          <a:p>
            <a:r>
              <a:rPr lang="en-US" dirty="0"/>
              <a:t>An image of blind men </a:t>
            </a:r>
          </a:p>
          <a:p>
            <a:r>
              <a:rPr lang="en-US" dirty="0"/>
              <a:t>Touching different parts of</a:t>
            </a:r>
          </a:p>
          <a:p>
            <a:r>
              <a:rPr lang="en-US" dirty="0"/>
              <a:t>an elephant and arguing </a:t>
            </a:r>
          </a:p>
          <a:p>
            <a:r>
              <a:rPr lang="en-US" dirty="0"/>
              <a:t>Over what the parts of the elephant are. </a:t>
            </a:r>
          </a:p>
        </p:txBody>
      </p:sp>
    </p:spTree>
  </p:cSld>
  <p:clrMapOvr>
    <a:masterClrMapping/>
  </p:clrMapOvr>
  <mc:AlternateContent xmlns:mc="http://schemas.openxmlformats.org/markup-compatibility/2006" xmlns:p14="http://schemas.microsoft.com/office/powerpoint/2010/main">
    <mc:Choice Requires="p14">
      <p:transition spd="slow" p14:dur="2000" advTm="61694"/>
    </mc:Choice>
    <mc:Fallback xmlns="">
      <p:transition spd="slow" advTm="61694"/>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49DF9-01DB-F80E-601A-3231D3F53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26B86E-4DAE-4583-F12F-CED072CC4B64}"/>
              </a:ext>
            </a:extLst>
          </p:cNvPr>
          <p:cNvSpPr>
            <a:spLocks noGrp="1"/>
          </p:cNvSpPr>
          <p:nvPr>
            <p:ph type="title"/>
          </p:nvPr>
        </p:nvSpPr>
        <p:spPr/>
        <p:txBody>
          <a:bodyPr>
            <a:normAutofit/>
          </a:bodyPr>
          <a:lstStyle/>
          <a:p>
            <a:r>
              <a:rPr lang="en-US" sz="3600" dirty="0"/>
              <a:t>4.3 Spiritual practices</a:t>
            </a:r>
          </a:p>
        </p:txBody>
      </p:sp>
      <p:sp>
        <p:nvSpPr>
          <p:cNvPr id="3" name="Content Placeholder 2">
            <a:extLst>
              <a:ext uri="{FF2B5EF4-FFF2-40B4-BE49-F238E27FC236}">
                <a16:creationId xmlns:a16="http://schemas.microsoft.com/office/drawing/2014/main" id="{000DC58B-EBDA-1521-0A19-730BD28EF0EE}"/>
              </a:ext>
            </a:extLst>
          </p:cNvPr>
          <p:cNvSpPr>
            <a:spLocks noGrp="1"/>
          </p:cNvSpPr>
          <p:nvPr>
            <p:ph idx="1"/>
          </p:nvPr>
        </p:nvSpPr>
        <p:spPr/>
        <p:txBody>
          <a:bodyPr>
            <a:normAutofit lnSpcReduction="10000"/>
          </a:bodyPr>
          <a:lstStyle/>
          <a:p>
            <a:r>
              <a:rPr lang="en-US" dirty="0"/>
              <a:t>Jainism is an ascetic path.</a:t>
            </a:r>
          </a:p>
          <a:p>
            <a:r>
              <a:rPr lang="en-US" dirty="0"/>
              <a:t>Jain monks and nuns are celibate, practice physical penance and fasting, and have few possessions.</a:t>
            </a:r>
          </a:p>
          <a:p>
            <a:r>
              <a:rPr lang="en-US" dirty="0"/>
              <a:t>Sometimes they carry their asceticism to extremes (for example, eschewing bathing in the interest of not harming water-bodies or refusing to fan themselves in the interest of not disturbing creatures in the air).</a:t>
            </a:r>
          </a:p>
        </p:txBody>
      </p:sp>
    </p:spTree>
    <p:extLst>
      <p:ext uri="{BB962C8B-B14F-4D97-AF65-F5344CB8AC3E}">
        <p14:creationId xmlns:p14="http://schemas.microsoft.com/office/powerpoint/2010/main" val="881791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D41AB-AC32-F41D-66FA-32F4D2A320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43E25-04D4-1C1E-2627-F0582632826A}"/>
              </a:ext>
            </a:extLst>
          </p:cNvPr>
          <p:cNvSpPr>
            <a:spLocks noGrp="1"/>
          </p:cNvSpPr>
          <p:nvPr>
            <p:ph type="title"/>
          </p:nvPr>
        </p:nvSpPr>
        <p:spPr/>
        <p:txBody>
          <a:bodyPr>
            <a:normAutofit/>
          </a:bodyPr>
          <a:lstStyle/>
          <a:p>
            <a:r>
              <a:rPr lang="en-US" sz="3600" dirty="0"/>
              <a:t>4.3 Spiritual practices</a:t>
            </a:r>
          </a:p>
        </p:txBody>
      </p:sp>
      <p:sp>
        <p:nvSpPr>
          <p:cNvPr id="3" name="Content Placeholder 2">
            <a:extLst>
              <a:ext uri="{FF2B5EF4-FFF2-40B4-BE49-F238E27FC236}">
                <a16:creationId xmlns:a16="http://schemas.microsoft.com/office/drawing/2014/main" id="{1FD417A7-DA24-1E5C-9087-C4C590A0C729}"/>
              </a:ext>
            </a:extLst>
          </p:cNvPr>
          <p:cNvSpPr>
            <a:spLocks noGrp="1"/>
          </p:cNvSpPr>
          <p:nvPr>
            <p:ph idx="1"/>
          </p:nvPr>
        </p:nvSpPr>
        <p:spPr/>
        <p:txBody>
          <a:bodyPr>
            <a:normAutofit fontScale="85000" lnSpcReduction="10000"/>
          </a:bodyPr>
          <a:lstStyle/>
          <a:p>
            <a:r>
              <a:rPr lang="en-US" dirty="0"/>
              <a:t>Jain laypeople, too, seek to lead simple lives.</a:t>
            </a:r>
          </a:p>
          <a:p>
            <a:r>
              <a:rPr lang="en-US" dirty="0"/>
              <a:t>Jain homes are kept very clean, and Jains are strict vegetarians.</a:t>
            </a:r>
          </a:p>
          <a:p>
            <a:r>
              <a:rPr lang="en-US" dirty="0"/>
              <a:t>There are twelve “limited” vows Jain laypeople are to undertake, the first five being the most important: </a:t>
            </a:r>
            <a:r>
              <a:rPr lang="en-US" b="1" dirty="0"/>
              <a:t>nonviolence</a:t>
            </a:r>
            <a:r>
              <a:rPr lang="en-US" dirty="0"/>
              <a:t>, </a:t>
            </a:r>
            <a:r>
              <a:rPr lang="en-US" b="1" dirty="0"/>
              <a:t>truthfulness</a:t>
            </a:r>
            <a:r>
              <a:rPr lang="en-US" dirty="0"/>
              <a:t>, not taking anything that has not been given, renouncing any sexual activity outside marriage, and limiting one’s possessions.</a:t>
            </a:r>
          </a:p>
          <a:p>
            <a:r>
              <a:rPr lang="en-US" dirty="0"/>
              <a:t>Many Jains in India are very successful in their professions and follow the dictate of </a:t>
            </a:r>
            <a:r>
              <a:rPr lang="en-US" b="1" dirty="0" err="1"/>
              <a:t>nonpossessiveness</a:t>
            </a:r>
            <a:r>
              <a:rPr lang="en-US" dirty="0"/>
              <a:t> through philanthropy.</a:t>
            </a:r>
          </a:p>
        </p:txBody>
      </p:sp>
    </p:spTree>
    <p:extLst>
      <p:ext uri="{BB962C8B-B14F-4D97-AF65-F5344CB8AC3E}">
        <p14:creationId xmlns:p14="http://schemas.microsoft.com/office/powerpoint/2010/main" val="14526597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56C83-B4FD-2D3D-5B46-53DB6FC9FE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DD08B-C49D-21DD-FE9B-A24E50449AFE}"/>
              </a:ext>
            </a:extLst>
          </p:cNvPr>
          <p:cNvSpPr>
            <a:spLocks noGrp="1"/>
          </p:cNvSpPr>
          <p:nvPr>
            <p:ph type="title"/>
          </p:nvPr>
        </p:nvSpPr>
        <p:spPr/>
        <p:txBody>
          <a:bodyPr>
            <a:normAutofit/>
          </a:bodyPr>
          <a:lstStyle/>
          <a:p>
            <a:r>
              <a:rPr lang="en-US" sz="3600" dirty="0"/>
              <a:t>4.3 Spiritual practices</a:t>
            </a:r>
          </a:p>
        </p:txBody>
      </p:sp>
      <p:sp>
        <p:nvSpPr>
          <p:cNvPr id="3" name="Content Placeholder 2">
            <a:extLst>
              <a:ext uri="{FF2B5EF4-FFF2-40B4-BE49-F238E27FC236}">
                <a16:creationId xmlns:a16="http://schemas.microsoft.com/office/drawing/2014/main" id="{70B7449F-DF62-703D-BD13-2B90951B4DCD}"/>
              </a:ext>
            </a:extLst>
          </p:cNvPr>
          <p:cNvSpPr>
            <a:spLocks noGrp="1"/>
          </p:cNvSpPr>
          <p:nvPr>
            <p:ph idx="1"/>
          </p:nvPr>
        </p:nvSpPr>
        <p:spPr/>
        <p:txBody>
          <a:bodyPr>
            <a:normAutofit fontScale="85000" lnSpcReduction="20000"/>
          </a:bodyPr>
          <a:lstStyle/>
          <a:p>
            <a:r>
              <a:rPr lang="en-US" dirty="0"/>
              <a:t>Lay Jains are divided into those who worship at temples and those who do not.</a:t>
            </a:r>
          </a:p>
          <a:p>
            <a:r>
              <a:rPr lang="en-US" dirty="0"/>
              <a:t>The temples contain images of the Tirthankaras, all of which look alike because the perfect soul is </a:t>
            </a:r>
            <a:r>
              <a:rPr lang="en-US" b="1" dirty="0" err="1"/>
              <a:t>nonparticularized</a:t>
            </a:r>
            <a:r>
              <a:rPr lang="en-US" dirty="0"/>
              <a:t>.</a:t>
            </a:r>
          </a:p>
          <a:p>
            <a:r>
              <a:rPr lang="en-US" dirty="0"/>
              <a:t>The Tirthankaras are seen not so much as helpers but as role models.</a:t>
            </a:r>
          </a:p>
          <a:p>
            <a:r>
              <a:rPr lang="en-US" dirty="0"/>
              <a:t>There is no concept of divine intervention and thus there is not a great emphasis on priesthood, so </a:t>
            </a:r>
            <a:r>
              <a:rPr lang="en-US" b="1" dirty="0"/>
              <a:t>laypeople</a:t>
            </a:r>
            <a:r>
              <a:rPr lang="en-US" dirty="0"/>
              <a:t> may carry out their own worship services.</a:t>
            </a:r>
          </a:p>
          <a:p>
            <a:r>
              <a:rPr lang="en-US" dirty="0"/>
              <a:t>The ultimate spiritual practice for Jains is fasting unto death at the end of their lives.</a:t>
            </a:r>
          </a:p>
        </p:txBody>
      </p:sp>
    </p:spTree>
    <p:extLst>
      <p:ext uri="{BB962C8B-B14F-4D97-AF65-F5344CB8AC3E}">
        <p14:creationId xmlns:p14="http://schemas.microsoft.com/office/powerpoint/2010/main" val="4138545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BC676-A848-CDB8-187D-78E42FF08D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B16B8-8DA0-C91D-8702-01879CEFB860}"/>
              </a:ext>
            </a:extLst>
          </p:cNvPr>
          <p:cNvSpPr>
            <a:spLocks noGrp="1"/>
          </p:cNvSpPr>
          <p:nvPr>
            <p:ph type="title"/>
          </p:nvPr>
        </p:nvSpPr>
        <p:spPr/>
        <p:txBody>
          <a:bodyPr>
            <a:normAutofit/>
          </a:bodyPr>
          <a:lstStyle/>
          <a:p>
            <a:r>
              <a:rPr lang="en-US" sz="3600" dirty="0"/>
              <a:t>4.3 Spiritual practices</a:t>
            </a:r>
          </a:p>
        </p:txBody>
      </p:sp>
      <p:sp>
        <p:nvSpPr>
          <p:cNvPr id="3" name="Content Placeholder 2">
            <a:extLst>
              <a:ext uri="{FF2B5EF4-FFF2-40B4-BE49-F238E27FC236}">
                <a16:creationId xmlns:a16="http://schemas.microsoft.com/office/drawing/2014/main" id="{614276CA-8E62-3EE4-76D8-EF78E42AAAA3}"/>
              </a:ext>
            </a:extLst>
          </p:cNvPr>
          <p:cNvSpPr>
            <a:spLocks noGrp="1"/>
          </p:cNvSpPr>
          <p:nvPr>
            <p:ph idx="1"/>
          </p:nvPr>
        </p:nvSpPr>
        <p:spPr/>
        <p:txBody>
          <a:bodyPr>
            <a:normAutofit/>
          </a:bodyPr>
          <a:lstStyle/>
          <a:p>
            <a:r>
              <a:rPr lang="en-US" dirty="0"/>
              <a:t>The ultimate spiritual practice is the now-controversial fasting unto death at the end of a life, a discipline that requires many years of previous ascetic practice and other that may be only be undertaken because of very old age, terminal illness, famine, or dire calamity. </a:t>
            </a:r>
          </a:p>
          <a:p>
            <a:pPr marL="0" indent="0">
              <a:buNone/>
            </a:pPr>
            <a:endParaRPr lang="en-US" dirty="0"/>
          </a:p>
        </p:txBody>
      </p:sp>
    </p:spTree>
    <p:extLst>
      <p:ext uri="{BB962C8B-B14F-4D97-AF65-F5344CB8AC3E}">
        <p14:creationId xmlns:p14="http://schemas.microsoft.com/office/powerpoint/2010/main" val="3050262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53491-7375-4604-ADFC-5A3BD152E1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39C29A-1D06-16E7-0A76-6D70B02D55D9}"/>
              </a:ext>
            </a:extLst>
          </p:cNvPr>
          <p:cNvSpPr>
            <a:spLocks noGrp="1"/>
          </p:cNvSpPr>
          <p:nvPr>
            <p:ph type="title"/>
          </p:nvPr>
        </p:nvSpPr>
        <p:spPr/>
        <p:txBody>
          <a:bodyPr>
            <a:normAutofit/>
          </a:bodyPr>
          <a:lstStyle/>
          <a:p>
            <a:r>
              <a:rPr lang="en-US" sz="3600" dirty="0"/>
              <a:t>4.3 Festivals and pilgrimages</a:t>
            </a:r>
          </a:p>
        </p:txBody>
      </p:sp>
      <p:sp>
        <p:nvSpPr>
          <p:cNvPr id="3" name="Content Placeholder 2">
            <a:extLst>
              <a:ext uri="{FF2B5EF4-FFF2-40B4-BE49-F238E27FC236}">
                <a16:creationId xmlns:a16="http://schemas.microsoft.com/office/drawing/2014/main" id="{6D72DEE8-D31C-D901-BF3B-02890375A9A9}"/>
              </a:ext>
            </a:extLst>
          </p:cNvPr>
          <p:cNvSpPr>
            <a:spLocks noGrp="1"/>
          </p:cNvSpPr>
          <p:nvPr>
            <p:ph idx="1"/>
          </p:nvPr>
        </p:nvSpPr>
        <p:spPr/>
        <p:txBody>
          <a:bodyPr>
            <a:normAutofit fontScale="92500"/>
          </a:bodyPr>
          <a:lstStyle/>
          <a:p>
            <a:r>
              <a:rPr lang="en-US" dirty="0"/>
              <a:t>Jain holy days are typically celebrated with meditation, renunciation, fasting, scriptural study, and hymns.</a:t>
            </a:r>
          </a:p>
          <a:p>
            <a:r>
              <a:rPr lang="en-US" dirty="0"/>
              <a:t>Like Hindus, Jains celebrate </a:t>
            </a:r>
            <a:r>
              <a:rPr lang="en-US" dirty="0" err="1"/>
              <a:t>Divali</a:t>
            </a:r>
            <a:r>
              <a:rPr lang="en-US" dirty="0"/>
              <a:t>, but Jains celebrate with a three-day fast and an entire night reciting hymns and meditating on Mahavir. A subsequent day may include cleaning and worshiping books in religious libraries.</a:t>
            </a:r>
          </a:p>
          <a:p>
            <a:r>
              <a:rPr lang="en-US" dirty="0"/>
              <a:t>(Religious Studies term for this is bibliolatry)</a:t>
            </a:r>
          </a:p>
        </p:txBody>
      </p:sp>
    </p:spTree>
    <p:extLst>
      <p:ext uri="{BB962C8B-B14F-4D97-AF65-F5344CB8AC3E}">
        <p14:creationId xmlns:p14="http://schemas.microsoft.com/office/powerpoint/2010/main" val="3454230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16D3B-76ED-4579-4BAA-3089EE2357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3A6D3-19A7-306D-F31B-7730F93B4C89}"/>
              </a:ext>
            </a:extLst>
          </p:cNvPr>
          <p:cNvSpPr>
            <a:spLocks noGrp="1"/>
          </p:cNvSpPr>
          <p:nvPr>
            <p:ph type="title"/>
          </p:nvPr>
        </p:nvSpPr>
        <p:spPr/>
        <p:txBody>
          <a:bodyPr>
            <a:normAutofit/>
          </a:bodyPr>
          <a:lstStyle/>
          <a:p>
            <a:r>
              <a:rPr lang="en-US" sz="3600" dirty="0"/>
              <a:t>4.3 Festivals and pilgrimages</a:t>
            </a:r>
          </a:p>
        </p:txBody>
      </p:sp>
      <p:sp>
        <p:nvSpPr>
          <p:cNvPr id="3" name="Content Placeholder 2">
            <a:extLst>
              <a:ext uri="{FF2B5EF4-FFF2-40B4-BE49-F238E27FC236}">
                <a16:creationId xmlns:a16="http://schemas.microsoft.com/office/drawing/2014/main" id="{8B0049B3-C410-6434-4CAF-239D4E150282}"/>
              </a:ext>
            </a:extLst>
          </p:cNvPr>
          <p:cNvSpPr>
            <a:spLocks noGrp="1"/>
          </p:cNvSpPr>
          <p:nvPr>
            <p:ph idx="1"/>
          </p:nvPr>
        </p:nvSpPr>
        <p:spPr/>
        <p:txBody>
          <a:bodyPr>
            <a:normAutofit fontScale="92500" lnSpcReduction="10000"/>
          </a:bodyPr>
          <a:lstStyle/>
          <a:p>
            <a:r>
              <a:rPr lang="en-US" dirty="0"/>
              <a:t>The most important Jain festival is </a:t>
            </a:r>
            <a:r>
              <a:rPr lang="en-US" dirty="0" err="1"/>
              <a:t>Paryushan</a:t>
            </a:r>
            <a:r>
              <a:rPr lang="en-US" dirty="0"/>
              <a:t> </a:t>
            </a:r>
            <a:r>
              <a:rPr lang="en-US" dirty="0" err="1"/>
              <a:t>Mahaparva</a:t>
            </a:r>
            <a:r>
              <a:rPr lang="en-US" dirty="0"/>
              <a:t>, an annual festival of atonement. Many Jains begin their celebration with an eight-day fast, followed by a final Forgiveness Day when people seek forgiveness from those toward whom they feel hatred and try to cultivate compassion.</a:t>
            </a:r>
          </a:p>
          <a:p>
            <a:r>
              <a:rPr lang="en-US" dirty="0"/>
              <a:t>Individuals, families, and groups may also go on pilgrimages to sacred sites, many of which are located in the state of Bihar.</a:t>
            </a:r>
          </a:p>
        </p:txBody>
      </p:sp>
    </p:spTree>
    <p:extLst>
      <p:ext uri="{BB962C8B-B14F-4D97-AF65-F5344CB8AC3E}">
        <p14:creationId xmlns:p14="http://schemas.microsoft.com/office/powerpoint/2010/main" val="264204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practice is that you have to look upon worldly things as the seer. You are not to be involved in them, because through attachment with worldly things you land up with those problems that are existing in the world. If you detach yourself, you become only a seer, and then you attach yourself with the self </a:t>
            </a:r>
            <a:r>
              <a:rPr lang="en-US"/>
              <a:t>only.”</a:t>
            </a:r>
            <a:endParaRPr lang="en-US" dirty="0"/>
          </a:p>
          <a:p>
            <a:pPr marL="0" indent="0" algn="r">
              <a:buNone/>
            </a:pPr>
            <a:r>
              <a:rPr lang="en-US" dirty="0"/>
              <a:t>M. P. Jain</a:t>
            </a:r>
          </a:p>
        </p:txBody>
      </p:sp>
    </p:spTree>
    <p:extLst>
      <p:ext uri="{BB962C8B-B14F-4D97-AF65-F5344CB8AC3E}">
        <p14:creationId xmlns:p14="http://schemas.microsoft.com/office/powerpoint/2010/main" val="91138318"/>
      </p:ext>
    </p:extLst>
  </p:cSld>
  <p:clrMapOvr>
    <a:masterClrMapping/>
  </p:clrMapOvr>
  <mc:AlternateContent xmlns:mc="http://schemas.openxmlformats.org/markup-compatibility/2006" xmlns:p14="http://schemas.microsoft.com/office/powerpoint/2010/main">
    <mc:Choice Requires="p14">
      <p:transition spd="slow" p14:dur="2000" advTm="29407"/>
    </mc:Choice>
    <mc:Fallback xmlns="">
      <p:transition spd="slow" advTm="29407"/>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4AE9B-05D8-0B61-627C-CFC9737797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4373E-73B8-A367-9F72-5AF3C016EB68}"/>
              </a:ext>
            </a:extLst>
          </p:cNvPr>
          <p:cNvSpPr>
            <a:spLocks noGrp="1"/>
          </p:cNvSpPr>
          <p:nvPr>
            <p:ph type="title"/>
          </p:nvPr>
        </p:nvSpPr>
        <p:spPr/>
        <p:txBody>
          <a:bodyPr>
            <a:normAutofit/>
          </a:bodyPr>
          <a:lstStyle/>
          <a:p>
            <a:r>
              <a:rPr lang="en-US" sz="3600" dirty="0"/>
              <a:t>4.4 World Jainism</a:t>
            </a:r>
          </a:p>
        </p:txBody>
      </p:sp>
      <p:sp>
        <p:nvSpPr>
          <p:cNvPr id="3" name="Content Placeholder 2">
            <a:extLst>
              <a:ext uri="{FF2B5EF4-FFF2-40B4-BE49-F238E27FC236}">
                <a16:creationId xmlns:a16="http://schemas.microsoft.com/office/drawing/2014/main" id="{6B76DD55-E0CF-745D-C7C2-5D16D71E35CF}"/>
              </a:ext>
            </a:extLst>
          </p:cNvPr>
          <p:cNvSpPr>
            <a:spLocks noGrp="1"/>
          </p:cNvSpPr>
          <p:nvPr>
            <p:ph idx="1"/>
          </p:nvPr>
        </p:nvSpPr>
        <p:spPr/>
        <p:txBody>
          <a:bodyPr>
            <a:normAutofit/>
          </a:bodyPr>
          <a:lstStyle/>
          <a:p>
            <a:r>
              <a:rPr lang="en-US" dirty="0"/>
              <a:t>For most of its history, Jainism survived as a minority religion within India; since the twentieth century, it has been carried outside India by several teachers.</a:t>
            </a:r>
          </a:p>
          <a:p>
            <a:r>
              <a:rPr lang="en-US" dirty="0"/>
              <a:t>Jains still have an attachment to India.</a:t>
            </a:r>
          </a:p>
          <a:p>
            <a:r>
              <a:rPr lang="en-US" dirty="0"/>
              <a:t>Extreme asceticism is no longer practiced in favor of environmentalism, animal rights, nonviolence, and interfaith activities.</a:t>
            </a:r>
          </a:p>
        </p:txBody>
      </p:sp>
    </p:spTree>
    <p:extLst>
      <p:ext uri="{BB962C8B-B14F-4D97-AF65-F5344CB8AC3E}">
        <p14:creationId xmlns:p14="http://schemas.microsoft.com/office/powerpoint/2010/main" val="6851537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96C38-A106-3BBD-02BA-DE1792E68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DC1E2B-C599-D224-04A5-6F8D5906A155}"/>
              </a:ext>
            </a:extLst>
          </p:cNvPr>
          <p:cNvSpPr>
            <a:spLocks noGrp="1"/>
          </p:cNvSpPr>
          <p:nvPr>
            <p:ph type="title"/>
          </p:nvPr>
        </p:nvSpPr>
        <p:spPr/>
        <p:txBody>
          <a:bodyPr>
            <a:normAutofit/>
          </a:bodyPr>
          <a:lstStyle/>
          <a:p>
            <a:r>
              <a:rPr lang="en-US" sz="3600" dirty="0"/>
              <a:t>4.4 World Jainism</a:t>
            </a:r>
          </a:p>
        </p:txBody>
      </p:sp>
      <p:sp>
        <p:nvSpPr>
          <p:cNvPr id="3" name="Content Placeholder 2">
            <a:extLst>
              <a:ext uri="{FF2B5EF4-FFF2-40B4-BE49-F238E27FC236}">
                <a16:creationId xmlns:a16="http://schemas.microsoft.com/office/drawing/2014/main" id="{435E2B67-97F6-48C6-AE12-22ED86E1FC00}"/>
              </a:ext>
            </a:extLst>
          </p:cNvPr>
          <p:cNvSpPr>
            <a:spLocks noGrp="1"/>
          </p:cNvSpPr>
          <p:nvPr>
            <p:ph idx="1"/>
          </p:nvPr>
        </p:nvSpPr>
        <p:spPr/>
        <p:txBody>
          <a:bodyPr>
            <a:normAutofit/>
          </a:bodyPr>
          <a:lstStyle/>
          <a:p>
            <a:r>
              <a:rPr lang="en-US" dirty="0"/>
              <a:t>One such teacher, Acharya Tulsi, initiated new orders of semi- monks and nuns.</a:t>
            </a:r>
          </a:p>
          <a:p>
            <a:r>
              <a:rPr lang="en-US" dirty="0"/>
              <a:t>He also started the </a:t>
            </a:r>
            <a:r>
              <a:rPr lang="en-US" dirty="0" err="1"/>
              <a:t>Anuvrat</a:t>
            </a:r>
            <a:r>
              <a:rPr lang="en-US" dirty="0"/>
              <a:t> (“small vow”) Movement to encourage people of all faiths to cultivate strong moral standards.</a:t>
            </a:r>
          </a:p>
        </p:txBody>
      </p:sp>
    </p:spTree>
    <p:extLst>
      <p:ext uri="{BB962C8B-B14F-4D97-AF65-F5344CB8AC3E}">
        <p14:creationId xmlns:p14="http://schemas.microsoft.com/office/powerpoint/2010/main" val="4117603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Freeing the soul: the ethical pillars</a:t>
            </a:r>
          </a:p>
        </p:txBody>
      </p:sp>
      <p:sp>
        <p:nvSpPr>
          <p:cNvPr id="3" name="Content Placeholder 2"/>
          <p:cNvSpPr>
            <a:spLocks noGrp="1"/>
          </p:cNvSpPr>
          <p:nvPr>
            <p:ph idx="1"/>
          </p:nvPr>
        </p:nvSpPr>
        <p:spPr/>
        <p:txBody>
          <a:bodyPr>
            <a:normAutofit/>
          </a:bodyPr>
          <a:lstStyle/>
          <a:p>
            <a:pPr marL="0" indent="0">
              <a:buNone/>
            </a:pPr>
            <a:r>
              <a:rPr lang="en-US" b="1" dirty="0"/>
              <a:t>What are the basic principles Jains adopt to avoid accumulating karma?</a:t>
            </a:r>
          </a:p>
          <a:p>
            <a:r>
              <a:rPr lang="en-US" b="1" dirty="0" err="1"/>
              <a:t>jiva</a:t>
            </a:r>
            <a:r>
              <a:rPr lang="en-US" b="1" dirty="0"/>
              <a:t>:</a:t>
            </a:r>
            <a:r>
              <a:rPr lang="en-US" dirty="0"/>
              <a:t> individual’s higher consciousness, or soul</a:t>
            </a:r>
          </a:p>
          <a:p>
            <a:r>
              <a:rPr lang="en-US" b="1" dirty="0"/>
              <a:t>ajiva: </a:t>
            </a:r>
            <a:r>
              <a:rPr lang="en-US" dirty="0"/>
              <a:t>non-sentient matter; karmic particles that adhere to the </a:t>
            </a:r>
            <a:r>
              <a:rPr lang="en-US" dirty="0" err="1"/>
              <a:t>jiva</a:t>
            </a:r>
            <a:endParaRPr lang="en-US" dirty="0"/>
          </a:p>
          <a:p>
            <a:r>
              <a:rPr lang="en-US" b="1" dirty="0"/>
              <a:t>samsara:</a:t>
            </a:r>
            <a:r>
              <a:rPr lang="en-US" dirty="0"/>
              <a:t> the wheel of birth and death</a:t>
            </a:r>
            <a:endParaRPr lang="en-US" b="1" dirty="0"/>
          </a:p>
          <a:p>
            <a:r>
              <a:rPr lang="en-US" b="1" dirty="0" err="1"/>
              <a:t>Jina</a:t>
            </a:r>
            <a:r>
              <a:rPr lang="en-US" b="1" dirty="0"/>
              <a:t>:</a:t>
            </a:r>
            <a:r>
              <a:rPr lang="en-US" dirty="0"/>
              <a:t> “winner,” one who has conquered passions</a:t>
            </a:r>
            <a:endParaRPr lang="en-US" b="1" dirty="0"/>
          </a:p>
        </p:txBody>
      </p:sp>
    </p:spTree>
    <p:extLst>
      <p:ext uri="{BB962C8B-B14F-4D97-AF65-F5344CB8AC3E}">
        <p14:creationId xmlns:p14="http://schemas.microsoft.com/office/powerpoint/2010/main" val="1332040690"/>
      </p:ext>
    </p:extLst>
  </p:cSld>
  <p:clrMapOvr>
    <a:masterClrMapping/>
  </p:clrMapOvr>
  <mc:AlternateContent xmlns:mc="http://schemas.openxmlformats.org/markup-compatibility/2006" xmlns:p14="http://schemas.microsoft.com/office/powerpoint/2010/main">
    <mc:Choice Requires="p14">
      <p:transition spd="slow" p14:dur="2000" advTm="43246"/>
    </mc:Choice>
    <mc:Fallback xmlns="">
      <p:transition spd="slow" advTm="4324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76E7643-163D-429B-9854-127889BBB217}"/>
              </a:ext>
            </a:extLst>
          </p:cNvPr>
          <p:cNvSpPr>
            <a:spLocks noGrp="1"/>
          </p:cNvSpPr>
          <p:nvPr>
            <p:ph type="title"/>
          </p:nvPr>
        </p:nvSpPr>
        <p:spPr/>
        <p:txBody>
          <a:bodyPr/>
          <a:lstStyle/>
          <a:p>
            <a:r>
              <a:rPr lang="en-US" altLang="en-US"/>
              <a:t>Triratna “Three Jewels”</a:t>
            </a:r>
          </a:p>
        </p:txBody>
      </p:sp>
      <p:sp>
        <p:nvSpPr>
          <p:cNvPr id="16387" name="Content Placeholder 2">
            <a:extLst>
              <a:ext uri="{FF2B5EF4-FFF2-40B4-BE49-F238E27FC236}">
                <a16:creationId xmlns:a16="http://schemas.microsoft.com/office/drawing/2014/main" id="{D3330A95-4C74-4E8E-8884-F0800628DE83}"/>
              </a:ext>
            </a:extLst>
          </p:cNvPr>
          <p:cNvSpPr>
            <a:spLocks noGrp="1"/>
          </p:cNvSpPr>
          <p:nvPr>
            <p:ph idx="1"/>
          </p:nvPr>
        </p:nvSpPr>
        <p:spPr/>
        <p:txBody>
          <a:bodyPr>
            <a:normAutofit lnSpcReduction="10000"/>
          </a:bodyPr>
          <a:lstStyle/>
          <a:p>
            <a:r>
              <a:rPr lang="en-US" altLang="en-US" b="1" dirty="0" err="1"/>
              <a:t>Samyak</a:t>
            </a:r>
            <a:r>
              <a:rPr lang="en-US" altLang="en-US" b="1" dirty="0"/>
              <a:t> Darshan </a:t>
            </a:r>
            <a:r>
              <a:rPr lang="en-US" altLang="en-US" dirty="0"/>
              <a:t>– </a:t>
            </a:r>
            <a:r>
              <a:rPr lang="en-US" altLang="en-US" b="1" dirty="0"/>
              <a:t>right belief or faith</a:t>
            </a:r>
          </a:p>
          <a:p>
            <a:pPr lvl="1"/>
            <a:r>
              <a:rPr lang="en-US" altLang="en-US" dirty="0"/>
              <a:t>fully accepting the Jain concept of the universe and reality</a:t>
            </a:r>
          </a:p>
          <a:p>
            <a:r>
              <a:rPr lang="en-US" altLang="en-US" b="1" dirty="0" err="1"/>
              <a:t>Samyak</a:t>
            </a:r>
            <a:r>
              <a:rPr lang="en-US" altLang="en-US" b="1" dirty="0"/>
              <a:t> Jnana </a:t>
            </a:r>
            <a:r>
              <a:rPr lang="en-US" altLang="en-US" dirty="0"/>
              <a:t>– </a:t>
            </a:r>
            <a:r>
              <a:rPr lang="en-US" altLang="en-US" b="1" dirty="0"/>
              <a:t>right knowledge</a:t>
            </a:r>
          </a:p>
          <a:p>
            <a:pPr lvl="1"/>
            <a:r>
              <a:rPr lang="en-US" altLang="en-US" dirty="0"/>
              <a:t>Literally 'correct knowledge', it means grasping properly the fundamental truths in its details.</a:t>
            </a:r>
          </a:p>
          <a:p>
            <a:r>
              <a:rPr lang="en-US" altLang="en-US" b="1" dirty="0" err="1"/>
              <a:t>Samyak</a:t>
            </a:r>
            <a:r>
              <a:rPr lang="en-US" altLang="en-US" b="1" dirty="0"/>
              <a:t> </a:t>
            </a:r>
            <a:r>
              <a:rPr lang="en-US" altLang="en-US" b="1" dirty="0" err="1"/>
              <a:t>Charitra</a:t>
            </a:r>
            <a:r>
              <a:rPr lang="en-US" altLang="en-US" b="1" dirty="0"/>
              <a:t> </a:t>
            </a:r>
            <a:r>
              <a:rPr lang="en-US" altLang="en-US" dirty="0"/>
              <a:t>– </a:t>
            </a:r>
            <a:r>
              <a:rPr lang="en-US" altLang="en-US" b="1" dirty="0"/>
              <a:t>right conduct</a:t>
            </a:r>
          </a:p>
          <a:p>
            <a:pPr lvl="1"/>
            <a:r>
              <a:rPr lang="en-US" altLang="en-US" dirty="0"/>
              <a:t>right ethics and practice for laypeople and monks and nuns</a:t>
            </a:r>
          </a:p>
          <a:p>
            <a:pPr lvl="1"/>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0087"/>
    </mc:Choice>
    <mc:Fallback xmlns="">
      <p:transition spd="slow" advTm="1008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D433467-12B8-4047-8FE9-BD75A10D36B7}"/>
              </a:ext>
            </a:extLst>
          </p:cNvPr>
          <p:cNvSpPr>
            <a:spLocks noGrp="1"/>
          </p:cNvSpPr>
          <p:nvPr>
            <p:ph type="title"/>
          </p:nvPr>
        </p:nvSpPr>
        <p:spPr/>
        <p:txBody>
          <a:bodyPr/>
          <a:lstStyle/>
          <a:p>
            <a:pPr eaLnBrk="1" hangingPunct="1"/>
            <a:r>
              <a:rPr lang="en-US" altLang="en-US" dirty="0"/>
              <a:t>Jain Community (Tirtha)</a:t>
            </a:r>
          </a:p>
        </p:txBody>
      </p:sp>
      <p:sp>
        <p:nvSpPr>
          <p:cNvPr id="17411" name="Content Placeholder 2">
            <a:extLst>
              <a:ext uri="{FF2B5EF4-FFF2-40B4-BE49-F238E27FC236}">
                <a16:creationId xmlns:a16="http://schemas.microsoft.com/office/drawing/2014/main" id="{A1990857-B43E-48C4-8EA2-111866F6840B}"/>
              </a:ext>
            </a:extLst>
          </p:cNvPr>
          <p:cNvSpPr>
            <a:spLocks noGrp="1"/>
          </p:cNvSpPr>
          <p:nvPr>
            <p:ph sz="half" idx="1"/>
          </p:nvPr>
        </p:nvSpPr>
        <p:spPr/>
        <p:txBody>
          <a:bodyPr/>
          <a:lstStyle/>
          <a:p>
            <a:pPr eaLnBrk="1" hangingPunct="1">
              <a:spcBef>
                <a:spcPct val="0"/>
              </a:spcBef>
            </a:pPr>
            <a:r>
              <a:rPr lang="en-US" altLang="en-US"/>
              <a:t>Fourfold</a:t>
            </a:r>
          </a:p>
          <a:p>
            <a:pPr lvl="1" eaLnBrk="1" hangingPunct="1">
              <a:spcBef>
                <a:spcPct val="0"/>
              </a:spcBef>
              <a:buFont typeface="Arial" panose="020B0604020202020204" pitchFamily="34" charset="0"/>
              <a:buChar char="•"/>
            </a:pPr>
            <a:r>
              <a:rPr lang="en-US" altLang="en-US" sz="2800"/>
              <a:t>Monks – sadhus</a:t>
            </a:r>
          </a:p>
          <a:p>
            <a:pPr lvl="1" eaLnBrk="1" hangingPunct="1">
              <a:spcBef>
                <a:spcPct val="0"/>
              </a:spcBef>
              <a:buFont typeface="Arial" panose="020B0604020202020204" pitchFamily="34" charset="0"/>
              <a:buChar char="•"/>
            </a:pPr>
            <a:r>
              <a:rPr lang="en-US" altLang="en-US" sz="2800"/>
              <a:t>Nuns – sadhvis</a:t>
            </a:r>
          </a:p>
          <a:p>
            <a:pPr lvl="1" eaLnBrk="1" hangingPunct="1">
              <a:spcBef>
                <a:spcPct val="0"/>
              </a:spcBef>
              <a:buFont typeface="Arial" panose="020B0604020202020204" pitchFamily="34" charset="0"/>
              <a:buChar char="•"/>
            </a:pPr>
            <a:r>
              <a:rPr lang="en-US" altLang="en-US" sz="2800"/>
              <a:t>Laymen – support the monks &amp; nuns</a:t>
            </a:r>
          </a:p>
          <a:p>
            <a:pPr lvl="1" eaLnBrk="1" hangingPunct="1">
              <a:spcBef>
                <a:spcPct val="0"/>
              </a:spcBef>
              <a:buFont typeface="Arial" panose="020B0604020202020204" pitchFamily="34" charset="0"/>
              <a:buChar char="•"/>
            </a:pPr>
            <a:r>
              <a:rPr lang="en-US" altLang="en-US" sz="2800"/>
              <a:t>Laywomen – support the monks &amp; nuns</a:t>
            </a:r>
          </a:p>
        </p:txBody>
      </p:sp>
      <p:pic>
        <p:nvPicPr>
          <p:cNvPr id="17412" name="Content Placeholder 4" descr="The outline of the image represents the Jain universe.">
            <a:extLst>
              <a:ext uri="{FF2B5EF4-FFF2-40B4-BE49-F238E27FC236}">
                <a16:creationId xmlns:a16="http://schemas.microsoft.com/office/drawing/2014/main" id="{2C98C943-883C-4F0D-8654-F8AC547C07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823857" y="1809979"/>
            <a:ext cx="2862943" cy="4106403"/>
          </a:xfrm>
        </p:spPr>
      </p:pic>
      <p:sp>
        <p:nvSpPr>
          <p:cNvPr id="2" name="TextBox 1" descr="The comprehensive Jain symbol consists of a crescent of the moon, three dots, the Swastika or Om, the palm of a hand with the wheel (Chakra) inset, and an outline figure encompassing all symbols. Each individual symbol is also separately used in Jainism.&#10;">
            <a:extLst>
              <a:ext uri="{FF2B5EF4-FFF2-40B4-BE49-F238E27FC236}">
                <a16:creationId xmlns:a16="http://schemas.microsoft.com/office/drawing/2014/main" id="{7AE703AF-1A56-7164-A076-1E6AE171A287}"/>
              </a:ext>
            </a:extLst>
          </p:cNvPr>
          <p:cNvSpPr txBox="1"/>
          <p:nvPr/>
        </p:nvSpPr>
        <p:spPr>
          <a:xfrm>
            <a:off x="152400" y="4572001"/>
            <a:ext cx="5867400" cy="1477328"/>
          </a:xfrm>
          <a:prstGeom prst="rect">
            <a:avLst/>
          </a:prstGeom>
          <a:noFill/>
        </p:spPr>
        <p:txBody>
          <a:bodyPr wrap="square" rtlCol="0">
            <a:spAutoFit/>
          </a:bodyPr>
          <a:lstStyle/>
          <a:p>
            <a:r>
              <a:rPr lang="en-US" dirty="0"/>
              <a:t>The comprehensive Jain symbol consists of a crescent of the moon, three dots, the Swastika or Om, the palm of a hand with the wheel (Chakra) inset, and an outline figure encompassing all symbols. Each individual symbol is also separately used in Jainism.</a:t>
            </a:r>
          </a:p>
        </p:txBody>
      </p:sp>
    </p:spTree>
  </p:cSld>
  <p:clrMapOvr>
    <a:masterClrMapping/>
  </p:clrMapOvr>
  <mc:AlternateContent xmlns:mc="http://schemas.openxmlformats.org/markup-compatibility/2006" xmlns:p14="http://schemas.microsoft.com/office/powerpoint/2010/main">
    <mc:Choice Requires="p14">
      <p:transition spd="slow" p14:dur="2000" advTm="14453"/>
    </mc:Choice>
    <mc:Fallback xmlns="">
      <p:transition spd="slow" advTm="1445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A6246-1933-4D43-9799-3FE7DA456E57}"/>
              </a:ext>
            </a:extLst>
          </p:cNvPr>
          <p:cNvSpPr>
            <a:spLocks noGrp="1"/>
          </p:cNvSpPr>
          <p:nvPr>
            <p:ph type="title"/>
          </p:nvPr>
        </p:nvSpPr>
        <p:spPr/>
        <p:txBody>
          <a:bodyPr/>
          <a:lstStyle/>
          <a:p>
            <a:pPr eaLnBrk="1" fontAlgn="auto" hangingPunct="1">
              <a:spcBef>
                <a:spcPts val="0"/>
              </a:spcBef>
              <a:spcAft>
                <a:spcPts val="0"/>
              </a:spcAft>
              <a:defRPr/>
            </a:pPr>
            <a:r>
              <a:rPr dirty="0"/>
              <a:t>Non-violence</a:t>
            </a:r>
          </a:p>
        </p:txBody>
      </p:sp>
      <p:sp>
        <p:nvSpPr>
          <p:cNvPr id="29699" name="Content Placeholder 2">
            <a:extLst>
              <a:ext uri="{FF2B5EF4-FFF2-40B4-BE49-F238E27FC236}">
                <a16:creationId xmlns:a16="http://schemas.microsoft.com/office/drawing/2014/main" id="{70359B5A-DC8D-4106-8E51-5D4BEEF2C624}"/>
              </a:ext>
            </a:extLst>
          </p:cNvPr>
          <p:cNvSpPr>
            <a:spLocks noGrp="1"/>
          </p:cNvSpPr>
          <p:nvPr>
            <p:ph idx="1"/>
          </p:nvPr>
        </p:nvSpPr>
        <p:spPr/>
        <p:txBody>
          <a:bodyPr/>
          <a:lstStyle/>
          <a:p>
            <a:pPr eaLnBrk="1" hangingPunct="1">
              <a:lnSpc>
                <a:spcPct val="90000"/>
              </a:lnSpc>
              <a:spcBef>
                <a:spcPct val="0"/>
              </a:spcBef>
            </a:pPr>
            <a:r>
              <a:rPr lang="en-US" altLang="en-US" i="1">
                <a:ea typeface="Arial Unicode MS" panose="020B0604020202020204" pitchFamily="34" charset="-128"/>
                <a:cs typeface="Arial Unicode MS" panose="020B0604020202020204" pitchFamily="34" charset="-128"/>
              </a:rPr>
              <a:t>Ahimsā paramo dharmaḥ</a:t>
            </a:r>
          </a:p>
          <a:p>
            <a:pPr eaLnBrk="1" hangingPunct="1">
              <a:lnSpc>
                <a:spcPct val="90000"/>
              </a:lnSpc>
              <a:spcBef>
                <a:spcPct val="0"/>
              </a:spcBef>
              <a:buFont typeface="Wingdings 2" panose="05020102010507070707" pitchFamily="18" charset="2"/>
              <a:buNone/>
            </a:pPr>
            <a:r>
              <a:rPr lang="en-US" altLang="en-US">
                <a:ea typeface="Arial Unicode MS" panose="020B0604020202020204" pitchFamily="34" charset="-128"/>
                <a:cs typeface="Arial Unicode MS" panose="020B0604020202020204" pitchFamily="34" charset="-128"/>
              </a:rPr>
              <a:t>	“Non-violence is the highest religious duty.”</a:t>
            </a:r>
          </a:p>
          <a:p>
            <a:pPr eaLnBrk="1" hangingPunct="1">
              <a:lnSpc>
                <a:spcPct val="90000"/>
              </a:lnSpc>
              <a:spcBef>
                <a:spcPct val="0"/>
              </a:spcBef>
              <a:buFont typeface="Wingdings 2" panose="05020102010507070707" pitchFamily="18" charset="2"/>
              <a:buNone/>
            </a:pPr>
            <a:endParaRPr lang="en-US" altLang="en-US">
              <a:ea typeface="Arial Unicode MS" panose="020B0604020202020204" pitchFamily="34" charset="-128"/>
              <a:cs typeface="Arial Unicode MS" panose="020B0604020202020204" pitchFamily="34" charset="-128"/>
            </a:endParaRPr>
          </a:p>
          <a:p>
            <a:pPr eaLnBrk="1" hangingPunct="1">
              <a:lnSpc>
                <a:spcPct val="90000"/>
              </a:lnSpc>
              <a:spcBef>
                <a:spcPct val="0"/>
              </a:spcBef>
            </a:pPr>
            <a:r>
              <a:rPr lang="en-US" altLang="en-US">
                <a:ea typeface="Arial Unicode MS" panose="020B0604020202020204" pitchFamily="34" charset="-128"/>
                <a:cs typeface="Arial Unicode MS" panose="020B0604020202020204" pitchFamily="34" charset="-128"/>
              </a:rPr>
              <a:t>All souls are like oneself in that they suffer distress, cling to life, and do not wish to be destroyed</a:t>
            </a:r>
          </a:p>
          <a:p>
            <a:pPr eaLnBrk="1" hangingPunct="1">
              <a:lnSpc>
                <a:spcPct val="90000"/>
              </a:lnSpc>
              <a:spcBef>
                <a:spcPct val="0"/>
              </a:spcBef>
            </a:pPr>
            <a:r>
              <a:rPr lang="en-US" altLang="en-US">
                <a:ea typeface="Arial Unicode MS" panose="020B0604020202020204" pitchFamily="34" charset="-128"/>
                <a:cs typeface="Arial Unicode MS" panose="020B0604020202020204" pitchFamily="34" charset="-128"/>
              </a:rPr>
              <a:t>Qualities – friendship, goodwill and peace through gentleness and lack of passion</a:t>
            </a:r>
          </a:p>
        </p:txBody>
      </p:sp>
    </p:spTree>
  </p:cSld>
  <p:clrMapOvr>
    <a:masterClrMapping/>
  </p:clrMapOvr>
  <mc:AlternateContent xmlns:mc="http://schemas.openxmlformats.org/markup-compatibility/2006" xmlns:p14="http://schemas.microsoft.com/office/powerpoint/2010/main">
    <mc:Choice Requires="p14">
      <p:transition spd="slow" p14:dur="2000" advTm="82559"/>
    </mc:Choice>
    <mc:Fallback xmlns="">
      <p:transition spd="slow" advTm="8255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Content Placeholder 3" descr="0307MC06.gif">
            <a:extLst>
              <a:ext uri="{FF2B5EF4-FFF2-40B4-BE49-F238E27FC236}">
                <a16:creationId xmlns:a16="http://schemas.microsoft.com/office/drawing/2014/main" id="{71E534D9-3371-4FB2-B68C-BFE1E7546B89}"/>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304800" y="1600200"/>
            <a:ext cx="6210300" cy="4657139"/>
          </a:xfrm>
        </p:spPr>
      </p:pic>
      <p:sp>
        <p:nvSpPr>
          <p:cNvPr id="2" name="TextBox 1" descr="This is a map of the Centers of Jainism today in South Asia.&#10;">
            <a:extLst>
              <a:ext uri="{FF2B5EF4-FFF2-40B4-BE49-F238E27FC236}">
                <a16:creationId xmlns:a16="http://schemas.microsoft.com/office/drawing/2014/main" id="{DABD30F1-2871-6C1E-525B-4E56C005126E}"/>
              </a:ext>
            </a:extLst>
          </p:cNvPr>
          <p:cNvSpPr txBox="1"/>
          <p:nvPr/>
        </p:nvSpPr>
        <p:spPr>
          <a:xfrm>
            <a:off x="6629400" y="1752600"/>
            <a:ext cx="2286000" cy="923330"/>
          </a:xfrm>
          <a:prstGeom prst="rect">
            <a:avLst/>
          </a:prstGeom>
          <a:noFill/>
        </p:spPr>
        <p:txBody>
          <a:bodyPr wrap="square" rtlCol="0">
            <a:spAutoFit/>
          </a:bodyPr>
          <a:lstStyle/>
          <a:p>
            <a:r>
              <a:rPr lang="en-US" dirty="0"/>
              <a:t>To the left is a map of Centers of Jainism today in South Asia</a:t>
            </a:r>
          </a:p>
        </p:txBody>
      </p:sp>
    </p:spTree>
  </p:cSld>
  <p:clrMapOvr>
    <a:masterClrMapping/>
  </p:clrMapOvr>
  <mc:AlternateContent xmlns:mc="http://schemas.openxmlformats.org/markup-compatibility/2006" xmlns:p14="http://schemas.microsoft.com/office/powerpoint/2010/main">
    <mc:Choice Requires="p14">
      <p:transition spd="slow" p14:dur="2000" advTm="19869"/>
    </mc:Choice>
    <mc:Fallback xmlns="">
      <p:transition spd="slow" advTm="19869"/>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Beebe8e_PPT_master</Template>
  <TotalTime>7989</TotalTime>
  <Words>3047</Words>
  <Application>Microsoft Office PowerPoint</Application>
  <PresentationFormat>On-screen Show (4:3)</PresentationFormat>
  <Paragraphs>260</Paragraphs>
  <Slides>41</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 Unicode MS</vt:lpstr>
      <vt:lpstr>Arial</vt:lpstr>
      <vt:lpstr>Calibri</vt:lpstr>
      <vt:lpstr>Times</vt:lpstr>
      <vt:lpstr>Verdana</vt:lpstr>
      <vt:lpstr>Wingdings 2</vt:lpstr>
      <vt:lpstr>Beebe8e_PPT_master</vt:lpstr>
      <vt:lpstr>Office Theme</vt:lpstr>
      <vt:lpstr>PowerPoint Presentation</vt:lpstr>
      <vt:lpstr>Learning Objectives</vt:lpstr>
      <vt:lpstr>Ahimsa</vt:lpstr>
      <vt:lpstr>PowerPoint Presentation</vt:lpstr>
      <vt:lpstr>Freeing the soul: the ethical pillars</vt:lpstr>
      <vt:lpstr>Triratna “Three Jewels”</vt:lpstr>
      <vt:lpstr>Jain Community (Tirtha)</vt:lpstr>
      <vt:lpstr>Non-violence</vt:lpstr>
      <vt:lpstr>PowerPoint Presentation</vt:lpstr>
      <vt:lpstr>Introduction</vt:lpstr>
      <vt:lpstr>Karma</vt:lpstr>
      <vt:lpstr>Introduction</vt:lpstr>
      <vt:lpstr>Jainism</vt:lpstr>
      <vt:lpstr>The Tirthankaras and ascetic orders (1 of 2)</vt:lpstr>
      <vt:lpstr>4.1 The Tirthankaras and ascetic orders</vt:lpstr>
      <vt:lpstr>4.1 The Tirthankaras and ascetic orders</vt:lpstr>
      <vt:lpstr>4.1 The Tirthankaras and ascetic orders</vt:lpstr>
      <vt:lpstr>Digambaras</vt:lpstr>
      <vt:lpstr>Two main divisions Digambaras or ‘sky-clad’ – monks only</vt:lpstr>
      <vt:lpstr>4.1 The Tirthankaras and ascetic orders</vt:lpstr>
      <vt:lpstr>Śvetāmbaras nuns and a Digambara nun</vt:lpstr>
      <vt:lpstr>Śvetāmbaras (Shvetambaras) or ‘white-clad’ – monks and nuns</vt:lpstr>
      <vt:lpstr>4.2 Freeing the soul: the ethical pillars</vt:lpstr>
      <vt:lpstr>4.2 Karma</vt:lpstr>
      <vt:lpstr>Jain Cosmos</vt:lpstr>
      <vt:lpstr>Jain Cosmos</vt:lpstr>
      <vt:lpstr>4.2 Karma</vt:lpstr>
      <vt:lpstr>4.2 Ahimsa</vt:lpstr>
      <vt:lpstr>4.2 Ahimsa</vt:lpstr>
      <vt:lpstr>4.2 Ahimsa</vt:lpstr>
      <vt:lpstr>4.2 Aparigraha</vt:lpstr>
      <vt:lpstr>4.2 Anekantwad</vt:lpstr>
      <vt:lpstr>The Parable of the Blind Men and the Elephant</vt:lpstr>
      <vt:lpstr>4.3 Spiritual practices</vt:lpstr>
      <vt:lpstr>4.3 Spiritual practices</vt:lpstr>
      <vt:lpstr>4.3 Spiritual practices</vt:lpstr>
      <vt:lpstr>4.3 Spiritual practices</vt:lpstr>
      <vt:lpstr>4.3 Festivals and pilgrimages</vt:lpstr>
      <vt:lpstr>4.3 Festivals and pilgrimages</vt:lpstr>
      <vt:lpstr>4.4 World Jainism</vt:lpstr>
      <vt:lpstr>4.4 World Jainism</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169</cp:revision>
  <dcterms:created xsi:type="dcterms:W3CDTF">2015-09-18T14:54:36Z</dcterms:created>
  <dcterms:modified xsi:type="dcterms:W3CDTF">2024-07-15T22:11:36Z</dcterms:modified>
</cp:coreProperties>
</file>