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77"/>
  </p:notesMasterIdLst>
  <p:sldIdLst>
    <p:sldId id="257" r:id="rId6"/>
    <p:sldId id="256" r:id="rId7"/>
    <p:sldId id="334" r:id="rId8"/>
    <p:sldId id="335" r:id="rId9"/>
    <p:sldId id="397" r:id="rId10"/>
    <p:sldId id="332" r:id="rId11"/>
    <p:sldId id="361" r:id="rId12"/>
    <p:sldId id="362" r:id="rId13"/>
    <p:sldId id="258" r:id="rId14"/>
    <p:sldId id="259" r:id="rId15"/>
    <p:sldId id="339" r:id="rId16"/>
    <p:sldId id="340" r:id="rId17"/>
    <p:sldId id="408" r:id="rId18"/>
    <p:sldId id="407" r:id="rId19"/>
    <p:sldId id="341" r:id="rId20"/>
    <p:sldId id="279" r:id="rId21"/>
    <p:sldId id="342" r:id="rId22"/>
    <p:sldId id="345" r:id="rId23"/>
    <p:sldId id="344" r:id="rId24"/>
    <p:sldId id="398" r:id="rId25"/>
    <p:sldId id="347" r:id="rId26"/>
    <p:sldId id="399" r:id="rId27"/>
    <p:sldId id="348" r:id="rId28"/>
    <p:sldId id="400" r:id="rId29"/>
    <p:sldId id="401" r:id="rId30"/>
    <p:sldId id="403" r:id="rId31"/>
    <p:sldId id="402" r:id="rId32"/>
    <p:sldId id="404" r:id="rId33"/>
    <p:sldId id="406" r:id="rId34"/>
    <p:sldId id="352" r:id="rId35"/>
    <p:sldId id="353" r:id="rId36"/>
    <p:sldId id="363" r:id="rId37"/>
    <p:sldId id="354" r:id="rId38"/>
    <p:sldId id="355" r:id="rId39"/>
    <p:sldId id="356" r:id="rId40"/>
    <p:sldId id="357" r:id="rId41"/>
    <p:sldId id="328" r:id="rId42"/>
    <p:sldId id="358" r:id="rId43"/>
    <p:sldId id="360" r:id="rId44"/>
    <p:sldId id="364" r:id="rId45"/>
    <p:sldId id="365" r:id="rId46"/>
    <p:sldId id="366" r:id="rId47"/>
    <p:sldId id="367" r:id="rId48"/>
    <p:sldId id="368" r:id="rId49"/>
    <p:sldId id="369" r:id="rId50"/>
    <p:sldId id="370" r:id="rId51"/>
    <p:sldId id="372" r:id="rId52"/>
    <p:sldId id="374" r:id="rId53"/>
    <p:sldId id="375" r:id="rId54"/>
    <p:sldId id="373" r:id="rId55"/>
    <p:sldId id="376" r:id="rId56"/>
    <p:sldId id="377" r:id="rId57"/>
    <p:sldId id="378" r:id="rId58"/>
    <p:sldId id="379" r:id="rId59"/>
    <p:sldId id="380" r:id="rId60"/>
    <p:sldId id="381" r:id="rId61"/>
    <p:sldId id="382" r:id="rId62"/>
    <p:sldId id="383" r:id="rId63"/>
    <p:sldId id="384" r:id="rId64"/>
    <p:sldId id="385" r:id="rId65"/>
    <p:sldId id="386" r:id="rId66"/>
    <p:sldId id="387" r:id="rId67"/>
    <p:sldId id="388" r:id="rId68"/>
    <p:sldId id="389" r:id="rId69"/>
    <p:sldId id="390" r:id="rId70"/>
    <p:sldId id="391" r:id="rId71"/>
    <p:sldId id="392" r:id="rId72"/>
    <p:sldId id="395" r:id="rId73"/>
    <p:sldId id="393" r:id="rId74"/>
    <p:sldId id="394" r:id="rId75"/>
    <p:sldId id="396"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90" autoAdjust="0"/>
    <p:restoredTop sz="76508" autoAdjust="0"/>
  </p:normalViewPr>
  <p:slideViewPr>
    <p:cSldViewPr>
      <p:cViewPr varScale="1">
        <p:scale>
          <a:sx n="64" d="100"/>
          <a:sy n="64" d="100"/>
        </p:scale>
        <p:origin x="845"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71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2BBA2E-79BA-BA41-8D10-5A33F2CBBD77}" type="datetimeFigureOut">
              <a:rPr lang="en-US" smtClean="0"/>
              <a:t>8/24/2024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DFC774-9651-124E-92C8-AF35A15CD53D}" type="slidenum">
              <a:rPr lang="en-US" smtClean="0"/>
              <a:t>‹#›</a:t>
            </a:fld>
            <a:endParaRPr lang="en-US"/>
          </a:p>
        </p:txBody>
      </p:sp>
    </p:spTree>
    <p:extLst>
      <p:ext uri="{BB962C8B-B14F-4D97-AF65-F5344CB8AC3E}">
        <p14:creationId xmlns:p14="http://schemas.microsoft.com/office/powerpoint/2010/main" val="33665971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FC774-9651-124E-92C8-AF35A15CD53D}" type="slidenum">
              <a:rPr lang="en-US" smtClean="0"/>
              <a:t>1</a:t>
            </a:fld>
            <a:endParaRPr lang="en-US"/>
          </a:p>
        </p:txBody>
      </p:sp>
    </p:spTree>
    <p:extLst>
      <p:ext uri="{BB962C8B-B14F-4D97-AF65-F5344CB8AC3E}">
        <p14:creationId xmlns:p14="http://schemas.microsoft.com/office/powerpoint/2010/main" val="267286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has long existed in China a belief that the cosmos is a manifestation of an impersonal self-generating physical–spiritual substance called qi (ch’i). It is basically the “stuff” of which all things that exist are composed. It has two aspects, whose interplay causes the ever-changing phenomena of the universe. Yin is the dark, receptive, “female” aspect; yang is the bright, assertive, “male” aspect. Men and women have both aspects within themselves. Wisdom lies in recognizing their ever-shifting, but regular and balanced, patterns and moving with them. This creative rhythm of the universe is called the Dao (Tao), or “way.” As traditionally diagramed, yin and yang interpenetrate each other (represented by small circles). As soon as one aspect reaches its fullest point, it begins to diminish, while at the same time its polar opposite increases.</a:t>
            </a:r>
          </a:p>
        </p:txBody>
      </p:sp>
      <p:sp>
        <p:nvSpPr>
          <p:cNvPr id="4" name="Slide Number Placeholder 3"/>
          <p:cNvSpPr>
            <a:spLocks noGrp="1"/>
          </p:cNvSpPr>
          <p:nvPr>
            <p:ph type="sldNum" sz="quarter" idx="5"/>
          </p:nvPr>
        </p:nvSpPr>
        <p:spPr/>
        <p:txBody>
          <a:bodyPr/>
          <a:lstStyle/>
          <a:p>
            <a:fld id="{F6DFC774-9651-124E-92C8-AF35A15CD53D}" type="slidenum">
              <a:rPr lang="en-US" smtClean="0"/>
              <a:t>16</a:t>
            </a:fld>
            <a:endParaRPr lang="en-US"/>
          </a:p>
        </p:txBody>
      </p:sp>
    </p:spTree>
    <p:extLst>
      <p:ext uri="{BB962C8B-B14F-4D97-AF65-F5344CB8AC3E}">
        <p14:creationId xmlns:p14="http://schemas.microsoft.com/office/powerpoint/2010/main" val="346826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6C1E5-64FD-4480-F7D5-560A8429C2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58C0AA-59FE-568B-98DE-66762EEFF6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8DC7CB-8C68-A749-CFB5-ACF2E497214A}"/>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B519AE6C-7E1E-0984-41A0-7BDBA3629BE7}"/>
              </a:ext>
            </a:extLst>
          </p:cNvPr>
          <p:cNvSpPr>
            <a:spLocks noGrp="1"/>
          </p:cNvSpPr>
          <p:nvPr>
            <p:ph type="sldNum" sz="quarter" idx="10"/>
          </p:nvPr>
        </p:nvSpPr>
        <p:spPr/>
        <p:txBody>
          <a:bodyPr/>
          <a:lstStyle/>
          <a:p>
            <a:fld id="{F6DFC774-9651-124E-92C8-AF35A15CD53D}" type="slidenum">
              <a:rPr lang="en-US" smtClean="0"/>
              <a:t>17</a:t>
            </a:fld>
            <a:endParaRPr lang="en-US"/>
          </a:p>
        </p:txBody>
      </p:sp>
    </p:spTree>
    <p:extLst>
      <p:ext uri="{BB962C8B-B14F-4D97-AF65-F5344CB8AC3E}">
        <p14:creationId xmlns:p14="http://schemas.microsoft.com/office/powerpoint/2010/main" val="649879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61182-02B9-E6CD-8743-D8DAF53977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471733-AD58-9742-6281-498C856159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D86DAD-0383-E659-0E91-B2201C9BDD6A}"/>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DE3DF034-0F07-550E-37B5-49141A42411E}"/>
              </a:ext>
            </a:extLst>
          </p:cNvPr>
          <p:cNvSpPr>
            <a:spLocks noGrp="1"/>
          </p:cNvSpPr>
          <p:nvPr>
            <p:ph type="sldNum" sz="quarter" idx="10"/>
          </p:nvPr>
        </p:nvSpPr>
        <p:spPr/>
        <p:txBody>
          <a:bodyPr/>
          <a:lstStyle/>
          <a:p>
            <a:fld id="{F6DFC774-9651-124E-92C8-AF35A15CD53D}" type="slidenum">
              <a:rPr lang="en-US" smtClean="0"/>
              <a:t>18</a:t>
            </a:fld>
            <a:endParaRPr lang="en-US"/>
          </a:p>
        </p:txBody>
      </p:sp>
    </p:spTree>
    <p:extLst>
      <p:ext uri="{BB962C8B-B14F-4D97-AF65-F5344CB8AC3E}">
        <p14:creationId xmlns:p14="http://schemas.microsoft.com/office/powerpoint/2010/main" val="1569910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C7640-053B-5865-975F-EC4D6A9FC6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39484A-1698-4472-5458-52AD4766EF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191E03-B0F7-979E-52F6-A3E58BF33533}"/>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7641D6F8-AAF5-A84E-9552-B3AD72488B1A}"/>
              </a:ext>
            </a:extLst>
          </p:cNvPr>
          <p:cNvSpPr>
            <a:spLocks noGrp="1"/>
          </p:cNvSpPr>
          <p:nvPr>
            <p:ph type="sldNum" sz="quarter" idx="10"/>
          </p:nvPr>
        </p:nvSpPr>
        <p:spPr/>
        <p:txBody>
          <a:bodyPr/>
          <a:lstStyle/>
          <a:p>
            <a:fld id="{F6DFC774-9651-124E-92C8-AF35A15CD53D}" type="slidenum">
              <a:rPr lang="en-US" smtClean="0"/>
              <a:t>19</a:t>
            </a:fld>
            <a:endParaRPr lang="en-US"/>
          </a:p>
        </p:txBody>
      </p:sp>
    </p:spTree>
    <p:extLst>
      <p:ext uri="{BB962C8B-B14F-4D97-AF65-F5344CB8AC3E}">
        <p14:creationId xmlns:p14="http://schemas.microsoft.com/office/powerpoint/2010/main" val="3970090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specific origin of Daoist philosophy and practices is unclear. In China, tradition attributes the publicizing of these ways to the Yellow Emperor, who supposedly ruled from 2697 to 2597 </a:t>
            </a:r>
            <a:r>
              <a:rPr lang="en-US" dirty="0" err="1"/>
              <a:t>bce</a:t>
            </a:r>
            <a:r>
              <a:rPr lang="en-US" dirty="0"/>
              <a:t>. He was said to have studied with an ancient sage and to have developed meditation, health, and military practices based on what he learned. After ruling for 100 years, he ascended to heaven on a dragon’s back and became one of the Immortals.</a:t>
            </a:r>
          </a:p>
          <a:p>
            <a:r>
              <a:rPr lang="en-US" b="0" i="0" dirty="0">
                <a:solidFill>
                  <a:srgbClr val="202122"/>
                </a:solidFill>
                <a:effectLst/>
                <a:latin typeface="Arial" panose="020B0604020202020204" pitchFamily="34" charset="0"/>
              </a:rPr>
              <a:t>mural painting from Han dynasty</a:t>
            </a:r>
            <a:endParaRPr lang="en-US" dirty="0"/>
          </a:p>
        </p:txBody>
      </p:sp>
      <p:sp>
        <p:nvSpPr>
          <p:cNvPr id="4" name="Slide Number Placeholder 3"/>
          <p:cNvSpPr>
            <a:spLocks noGrp="1"/>
          </p:cNvSpPr>
          <p:nvPr>
            <p:ph type="sldNum" sz="quarter" idx="5"/>
          </p:nvPr>
        </p:nvSpPr>
        <p:spPr/>
        <p:txBody>
          <a:bodyPr/>
          <a:lstStyle/>
          <a:p>
            <a:fld id="{F6DFC774-9651-124E-92C8-AF35A15CD53D}" type="slidenum">
              <a:rPr lang="en-US" smtClean="0"/>
              <a:t>20</a:t>
            </a:fld>
            <a:endParaRPr lang="en-US"/>
          </a:p>
        </p:txBody>
      </p:sp>
    </p:spTree>
    <p:extLst>
      <p:ext uri="{BB962C8B-B14F-4D97-AF65-F5344CB8AC3E}">
        <p14:creationId xmlns:p14="http://schemas.microsoft.com/office/powerpoint/2010/main" val="1829541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1E196-0FC9-91EF-218B-4DA4DA380D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A728A9-1CC9-9E45-B6A2-A5C6C76B27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45462A-B063-FEFB-D6CF-6FD9711E0A97}"/>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088D1E95-47EC-BCC2-2852-9CCEC1C0EDD8}"/>
              </a:ext>
            </a:extLst>
          </p:cNvPr>
          <p:cNvSpPr>
            <a:spLocks noGrp="1"/>
          </p:cNvSpPr>
          <p:nvPr>
            <p:ph type="sldNum" sz="quarter" idx="10"/>
          </p:nvPr>
        </p:nvSpPr>
        <p:spPr/>
        <p:txBody>
          <a:bodyPr/>
          <a:lstStyle/>
          <a:p>
            <a:fld id="{F6DFC774-9651-124E-92C8-AF35A15CD53D}" type="slidenum">
              <a:rPr lang="en-US" smtClean="0"/>
              <a:t>21</a:t>
            </a:fld>
            <a:endParaRPr lang="en-US"/>
          </a:p>
        </p:txBody>
      </p:sp>
    </p:spTree>
    <p:extLst>
      <p:ext uri="{BB962C8B-B14F-4D97-AF65-F5344CB8AC3E}">
        <p14:creationId xmlns:p14="http://schemas.microsoft.com/office/powerpoint/2010/main" val="619123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F896D3B1-C447-4F26-9401-1D881DA35AA3}"/>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Notes Placeholder 2">
            <a:extLst>
              <a:ext uri="{FF2B5EF4-FFF2-40B4-BE49-F238E27FC236}">
                <a16:creationId xmlns:a16="http://schemas.microsoft.com/office/drawing/2014/main" id="{89A14967-4DB4-4079-A396-DA3C9D4F40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Left image retrieved from https://commons.wikimedia.org/wiki/File:Mawangdui_LaoTsu_Ms2.JPG</a:t>
            </a:r>
          </a:p>
          <a:p>
            <a:pPr eaLnBrk="1" hangingPunct="1">
              <a:spcBef>
                <a:spcPct val="0"/>
              </a:spcBef>
            </a:pPr>
            <a:r>
              <a:rPr lang="en-US" altLang="en-US"/>
              <a:t>Right image retrieved from https://commons.wikimedia.org/wiki/File:DaodeTianzun.jpg</a:t>
            </a:r>
          </a:p>
        </p:txBody>
      </p:sp>
      <p:sp>
        <p:nvSpPr>
          <p:cNvPr id="19459" name="Slide Number Placeholder 3">
            <a:extLst>
              <a:ext uri="{FF2B5EF4-FFF2-40B4-BE49-F238E27FC236}">
                <a16:creationId xmlns:a16="http://schemas.microsoft.com/office/drawing/2014/main" id="{F4F34769-7FF0-412E-9F9B-6667285C7C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FBC62414-E342-47EB-92C1-BAC266044810}" type="slidenum">
              <a:rPr lang="en-US" altLang="en-US" sz="1200"/>
              <a:pPr eaLnBrk="1" hangingPunct="1"/>
              <a:t>22</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8D89C-216E-78A2-9DDF-BEB0B2E210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EFD61A-2561-03D7-6A58-F17284EE68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98A98D-9F9D-B7C2-FADF-E0BD0CFB47FD}"/>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22F49BEF-D6D5-0BB7-8DE7-E4A2EAC06A15}"/>
              </a:ext>
            </a:extLst>
          </p:cNvPr>
          <p:cNvSpPr>
            <a:spLocks noGrp="1"/>
          </p:cNvSpPr>
          <p:nvPr>
            <p:ph type="sldNum" sz="quarter" idx="10"/>
          </p:nvPr>
        </p:nvSpPr>
        <p:spPr/>
        <p:txBody>
          <a:bodyPr/>
          <a:lstStyle/>
          <a:p>
            <a:fld id="{F6DFC774-9651-124E-92C8-AF35A15CD53D}" type="slidenum">
              <a:rPr lang="en-US" smtClean="0"/>
              <a:t>23</a:t>
            </a:fld>
            <a:endParaRPr lang="en-US"/>
          </a:p>
        </p:txBody>
      </p:sp>
    </p:spTree>
    <p:extLst>
      <p:ext uri="{BB962C8B-B14F-4D97-AF65-F5344CB8AC3E}">
        <p14:creationId xmlns:p14="http://schemas.microsoft.com/office/powerpoint/2010/main" val="2970133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heart of Daoist teachings is the idea of Dao, the “unnamable,” the “eternally real.”4 Modern-day master Da Liu asserts that Dao is so ingrained in Chinese understanding that it is a basic concept that cannot be defined, like “goodness.” Moreover, Dao is a mystical reality that cannot be grasped by the mind. </a:t>
            </a:r>
          </a:p>
        </p:txBody>
      </p:sp>
      <p:sp>
        <p:nvSpPr>
          <p:cNvPr id="4" name="Slide Number Placeholder 3"/>
          <p:cNvSpPr>
            <a:spLocks noGrp="1"/>
          </p:cNvSpPr>
          <p:nvPr>
            <p:ph type="sldNum" sz="quarter" idx="5"/>
          </p:nvPr>
        </p:nvSpPr>
        <p:spPr/>
        <p:txBody>
          <a:bodyPr/>
          <a:lstStyle/>
          <a:p>
            <a:fld id="{F6DFC774-9651-124E-92C8-AF35A15CD53D}" type="slidenum">
              <a:rPr lang="en-US" smtClean="0"/>
              <a:t>25</a:t>
            </a:fld>
            <a:endParaRPr lang="en-US"/>
          </a:p>
        </p:txBody>
      </p:sp>
    </p:spTree>
    <p:extLst>
      <p:ext uri="{BB962C8B-B14F-4D97-AF65-F5344CB8AC3E}">
        <p14:creationId xmlns:p14="http://schemas.microsoft.com/office/powerpoint/2010/main" val="1888456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FC774-9651-124E-92C8-AF35A15CD53D}" type="slidenum">
              <a:rPr lang="en-US" smtClean="0"/>
              <a:t>26</a:t>
            </a:fld>
            <a:endParaRPr lang="en-US"/>
          </a:p>
        </p:txBody>
      </p:sp>
    </p:spTree>
    <p:extLst>
      <p:ext uri="{BB962C8B-B14F-4D97-AF65-F5344CB8AC3E}">
        <p14:creationId xmlns:p14="http://schemas.microsoft.com/office/powerpoint/2010/main" val="215471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religions that will be treated as separate entities in this chapter and the following one are, in fact, more subtly blended and practiced. Daoism and Confucianism, though they may seem quite opposite to each other, co-exist as complementary value systems in East Asian societies, and a person’s thought and actions may encompass both streams. The idea of distinct religions is not prominent in Chinese thought. Even though scholars may trace the historical threads of Daoism, Confucianism, and Buddhism, Chinese people tend to refer to their religious practices simply as “worshiping,” and temples may include images from more than one of the “Three Teachings.”</a:t>
            </a:r>
          </a:p>
          <a:p>
            <a:r>
              <a:rPr lang="en-US" dirty="0"/>
              <a:t>three other major religions were developing in East Asia. Daoism and Confucianism grew largely in China, and later spread to Japan and Korea; Shinto is considered distinctively Japanese. In this chapter we will explore the two that developed in China from similar roots but with different emphases: Daoism and Confucianism. Buddhism also spread to East Asia, where its encounter with Chinese traditions developed its world-affirming qualities. Buddhism is now the most common religion in China. There are also popular religious practices and beliefs that persist alongside, and mixed with, the more formalized religious ways, even as China becomes highly modernized and economically progressive.</a:t>
            </a:r>
          </a:p>
        </p:txBody>
      </p:sp>
      <p:sp>
        <p:nvSpPr>
          <p:cNvPr id="4" name="Slide Number Placeholder 3"/>
          <p:cNvSpPr>
            <a:spLocks noGrp="1"/>
          </p:cNvSpPr>
          <p:nvPr>
            <p:ph type="sldNum" sz="quarter" idx="5"/>
          </p:nvPr>
        </p:nvSpPr>
        <p:spPr/>
        <p:txBody>
          <a:bodyPr/>
          <a:lstStyle/>
          <a:p>
            <a:fld id="{F6DFC774-9651-124E-92C8-AF35A15CD53D}" type="slidenum">
              <a:rPr lang="en-US" smtClean="0"/>
              <a:t>5</a:t>
            </a:fld>
            <a:endParaRPr lang="en-US"/>
          </a:p>
        </p:txBody>
      </p:sp>
    </p:spTree>
    <p:extLst>
      <p:ext uri="{BB962C8B-B14F-4D97-AF65-F5344CB8AC3E}">
        <p14:creationId xmlns:p14="http://schemas.microsoft.com/office/powerpoint/2010/main" val="1314324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548BC-A3BC-9979-BD58-D8866116A7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E7C071-0D26-71F3-A43C-AB56716128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9B56FE-54AF-C6D6-DE99-A9CEF7D4CDDD}"/>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7EFA7739-03F7-5A6B-1055-080BE0053CBB}"/>
              </a:ext>
            </a:extLst>
          </p:cNvPr>
          <p:cNvSpPr>
            <a:spLocks noGrp="1"/>
          </p:cNvSpPr>
          <p:nvPr>
            <p:ph type="sldNum" sz="quarter" idx="10"/>
          </p:nvPr>
        </p:nvSpPr>
        <p:spPr/>
        <p:txBody>
          <a:bodyPr/>
          <a:lstStyle/>
          <a:p>
            <a:fld id="{F6DFC774-9651-124E-92C8-AF35A15CD53D}" type="slidenum">
              <a:rPr lang="en-US" smtClean="0"/>
              <a:t>27</a:t>
            </a:fld>
            <a:endParaRPr lang="en-US"/>
          </a:p>
        </p:txBody>
      </p:sp>
    </p:spTree>
    <p:extLst>
      <p:ext uri="{BB962C8B-B14F-4D97-AF65-F5344CB8AC3E}">
        <p14:creationId xmlns:p14="http://schemas.microsoft.com/office/powerpoint/2010/main" val="3230583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millennia the classic philosophical, or literati, form of Daoism has been pursued by intellectuals and artists, who explore the concepts about the Dao expressed in ancient texts and perhaps also try to apply them to their social and political environment in the effort to create a condition of harmony known as the Great Peace. The two most salient texts of the classic Daoist tradition are the Dao de </a:t>
            </a:r>
            <a:r>
              <a:rPr lang="en-US" dirty="0" err="1"/>
              <a:t>jing</a:t>
            </a:r>
            <a:r>
              <a:rPr lang="en-US" dirty="0"/>
              <a:t> and the Zhuangzi. The Dao de </a:t>
            </a:r>
            <a:r>
              <a:rPr lang="en-US" dirty="0" err="1"/>
              <a:t>jing</a:t>
            </a:r>
            <a:r>
              <a:rPr lang="en-US" dirty="0"/>
              <a:t> (Tao </a:t>
            </a:r>
            <a:r>
              <a:rPr lang="en-US" dirty="0" err="1"/>
              <a:t>te</a:t>
            </a:r>
            <a:r>
              <a:rPr lang="en-US" dirty="0"/>
              <a:t> Ching, “The Classic of the Way and its Power”) has been translated many times into Western languages, including more than 100 English translations, for its ideas are not only fascinating but also elusive for translators. According to tradition, the book was written for a border guard by Laozi (Lao-tzu), a curator of the royal library of the Zhou dynasty, when he left society for the mountains at the reported age of 160. The guard had recognized Laozi as a sage and begged him to leave behind a record of his wisdom. Laozi reportedly complied by inscribing the 5,000 words now known as the Dao de </a:t>
            </a:r>
            <a:r>
              <a:rPr lang="en-US" dirty="0" err="1"/>
              <a:t>jing</a:t>
            </a:r>
            <a:r>
              <a:rPr lang="en-US" dirty="0"/>
              <a:t>. This is traditionally said to have happened during the sixth century </a:t>
            </a:r>
            <a:r>
              <a:rPr lang="en-US" dirty="0" err="1"/>
              <a:t>bce</a:t>
            </a:r>
            <a:r>
              <a:rPr lang="en-US" dirty="0"/>
              <a:t>, with Laozi somewhat older than Confucius. But archaeological finds date the earliest existent version of the Dao de </a:t>
            </a:r>
            <a:r>
              <a:rPr lang="en-US" dirty="0" err="1"/>
              <a:t>jing</a:t>
            </a:r>
            <a:r>
              <a:rPr lang="en-US" dirty="0"/>
              <a:t> to 350 </a:t>
            </a:r>
            <a:r>
              <a:rPr lang="en-US" dirty="0" err="1"/>
              <a:t>bce</a:t>
            </a:r>
            <a:r>
              <a:rPr lang="en-US" dirty="0"/>
              <a:t> and suggest it was an alternative to Confucianism. Many scholars think it was an oral tradition, derived from the teachings of several sages, and question whether there was ever a single person corresponding to the name Laozi (Old Master).</a:t>
            </a:r>
          </a:p>
        </p:txBody>
      </p:sp>
      <p:sp>
        <p:nvSpPr>
          <p:cNvPr id="4" name="Slide Number Placeholder 3"/>
          <p:cNvSpPr>
            <a:spLocks noGrp="1"/>
          </p:cNvSpPr>
          <p:nvPr>
            <p:ph type="sldNum" sz="quarter" idx="5"/>
          </p:nvPr>
        </p:nvSpPr>
        <p:spPr/>
        <p:txBody>
          <a:bodyPr/>
          <a:lstStyle/>
          <a:p>
            <a:fld id="{F6DFC774-9651-124E-92C8-AF35A15CD53D}" type="slidenum">
              <a:rPr lang="en-US" smtClean="0"/>
              <a:t>28</a:t>
            </a:fld>
            <a:endParaRPr lang="en-US"/>
          </a:p>
        </p:txBody>
      </p:sp>
    </p:spTree>
    <p:extLst>
      <p:ext uri="{BB962C8B-B14F-4D97-AF65-F5344CB8AC3E}">
        <p14:creationId xmlns:p14="http://schemas.microsoft.com/office/powerpoint/2010/main" val="1171192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millennia the classic philosophical, or literati, form of Daoism has been pursued by intellectuals and artists, who explore the concepts about the Dao expressed in ancient texts and perhaps also try to apply them to their social and political environment in the effort to create a condition of harmony known as the Great Peace. The two most salient texts of the classic Daoist tradition are the Dao de </a:t>
            </a:r>
            <a:r>
              <a:rPr lang="en-US" dirty="0" err="1"/>
              <a:t>jing</a:t>
            </a:r>
            <a:r>
              <a:rPr lang="en-US" dirty="0"/>
              <a:t> and the Zhuangzi. The Dao de </a:t>
            </a:r>
            <a:r>
              <a:rPr lang="en-US" dirty="0" err="1"/>
              <a:t>jing</a:t>
            </a:r>
            <a:r>
              <a:rPr lang="en-US" dirty="0"/>
              <a:t> (Tao </a:t>
            </a:r>
            <a:r>
              <a:rPr lang="en-US" dirty="0" err="1"/>
              <a:t>te</a:t>
            </a:r>
            <a:r>
              <a:rPr lang="en-US" dirty="0"/>
              <a:t> Ching, “The Classic of the Way and its Power”) has been translated many times into Western languages, including more than 100 English translations, for its ideas are not only fascinating but also elusive for translators. According to tradition, the book was written for a border guard by Laozi (Lao-tzu), a curator of the royal library of the Zhou dynasty, when he left society for the mountains at the reported age of 160. The guard had recognized Laozi as a sage and begged him to leave behind a record of his wisdom. Laozi reportedly complied by inscribing the 5,000 words now known as the Dao de </a:t>
            </a:r>
            <a:r>
              <a:rPr lang="en-US" dirty="0" err="1"/>
              <a:t>jing</a:t>
            </a:r>
            <a:r>
              <a:rPr lang="en-US" dirty="0"/>
              <a:t>. This is traditionally said to have happened during the sixth century </a:t>
            </a:r>
            <a:r>
              <a:rPr lang="en-US" dirty="0" err="1"/>
              <a:t>bce</a:t>
            </a:r>
            <a:r>
              <a:rPr lang="en-US" dirty="0"/>
              <a:t>, with Laozi somewhat older than Confucius. But archaeological finds date the earliest existent version of the Dao de </a:t>
            </a:r>
            <a:r>
              <a:rPr lang="en-US" dirty="0" err="1"/>
              <a:t>jing</a:t>
            </a:r>
            <a:r>
              <a:rPr lang="en-US" dirty="0"/>
              <a:t> to 350 </a:t>
            </a:r>
            <a:r>
              <a:rPr lang="en-US" dirty="0" err="1"/>
              <a:t>bce</a:t>
            </a:r>
            <a:r>
              <a:rPr lang="en-US" dirty="0"/>
              <a:t> and suggest it was an alternative to Confucianism. Many scholars think it was an oral tradition, derived from the teachings of several sages, and question whether there was ever a single person corresponding to the name Laozi (Old Master).</a:t>
            </a:r>
          </a:p>
        </p:txBody>
      </p:sp>
      <p:sp>
        <p:nvSpPr>
          <p:cNvPr id="4" name="Slide Number Placeholder 3"/>
          <p:cNvSpPr>
            <a:spLocks noGrp="1"/>
          </p:cNvSpPr>
          <p:nvPr>
            <p:ph type="sldNum" sz="quarter" idx="5"/>
          </p:nvPr>
        </p:nvSpPr>
        <p:spPr/>
        <p:txBody>
          <a:bodyPr/>
          <a:lstStyle/>
          <a:p>
            <a:fld id="{F6DFC774-9651-124E-92C8-AF35A15CD53D}" type="slidenum">
              <a:rPr lang="en-US" smtClean="0"/>
              <a:t>29</a:t>
            </a:fld>
            <a:endParaRPr lang="en-US"/>
          </a:p>
        </p:txBody>
      </p:sp>
    </p:spTree>
    <p:extLst>
      <p:ext uri="{BB962C8B-B14F-4D97-AF65-F5344CB8AC3E}">
        <p14:creationId xmlns:p14="http://schemas.microsoft.com/office/powerpoint/2010/main" val="2937354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6D811-B75A-1F6F-3A9B-888BBFCF48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139245-6734-77FD-A1D1-B2389848E9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F20609-7F83-65E3-87F4-38EDAE64FE7A}"/>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55BDFC86-D38D-D3DC-6487-BFD4172935EF}"/>
              </a:ext>
            </a:extLst>
          </p:cNvPr>
          <p:cNvSpPr>
            <a:spLocks noGrp="1"/>
          </p:cNvSpPr>
          <p:nvPr>
            <p:ph type="sldNum" sz="quarter" idx="10"/>
          </p:nvPr>
        </p:nvSpPr>
        <p:spPr/>
        <p:txBody>
          <a:bodyPr/>
          <a:lstStyle/>
          <a:p>
            <a:fld id="{F6DFC774-9651-124E-92C8-AF35A15CD53D}" type="slidenum">
              <a:rPr lang="en-US" smtClean="0"/>
              <a:t>30</a:t>
            </a:fld>
            <a:endParaRPr lang="en-US"/>
          </a:p>
        </p:txBody>
      </p:sp>
    </p:spTree>
    <p:extLst>
      <p:ext uri="{BB962C8B-B14F-4D97-AF65-F5344CB8AC3E}">
        <p14:creationId xmlns:p14="http://schemas.microsoft.com/office/powerpoint/2010/main" val="901375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D6011-DD6A-E9E3-0650-3631DFC5DC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BA6032-3951-4A61-6324-AE8CC3E8B8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3C38E9-AB35-7CC1-46C6-DC4E892393A6}"/>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533C124D-A620-98AE-D864-5FC439702471}"/>
              </a:ext>
            </a:extLst>
          </p:cNvPr>
          <p:cNvSpPr>
            <a:spLocks noGrp="1"/>
          </p:cNvSpPr>
          <p:nvPr>
            <p:ph type="sldNum" sz="quarter" idx="10"/>
          </p:nvPr>
        </p:nvSpPr>
        <p:spPr/>
        <p:txBody>
          <a:bodyPr/>
          <a:lstStyle/>
          <a:p>
            <a:fld id="{F6DFC774-9651-124E-92C8-AF35A15CD53D}" type="slidenum">
              <a:rPr lang="en-US" smtClean="0"/>
              <a:t>31</a:t>
            </a:fld>
            <a:endParaRPr lang="en-US"/>
          </a:p>
        </p:txBody>
      </p:sp>
    </p:spTree>
    <p:extLst>
      <p:ext uri="{BB962C8B-B14F-4D97-AF65-F5344CB8AC3E}">
        <p14:creationId xmlns:p14="http://schemas.microsoft.com/office/powerpoint/2010/main" val="2085362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4FB6D-BC50-B94A-1473-CA8362FB70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ACC14C-F87D-CADC-77E1-62636C526B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0FD49F-6BD5-C6CC-9D7F-78739940B486}"/>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42E61AE9-963F-8418-F557-A7CAD77488F3}"/>
              </a:ext>
            </a:extLst>
          </p:cNvPr>
          <p:cNvSpPr>
            <a:spLocks noGrp="1"/>
          </p:cNvSpPr>
          <p:nvPr>
            <p:ph type="sldNum" sz="quarter" idx="10"/>
          </p:nvPr>
        </p:nvSpPr>
        <p:spPr/>
        <p:txBody>
          <a:bodyPr/>
          <a:lstStyle/>
          <a:p>
            <a:fld id="{F6DFC774-9651-124E-92C8-AF35A15CD53D}" type="slidenum">
              <a:rPr lang="en-US" smtClean="0"/>
              <a:t>32</a:t>
            </a:fld>
            <a:endParaRPr lang="en-US"/>
          </a:p>
        </p:txBody>
      </p:sp>
    </p:spTree>
    <p:extLst>
      <p:ext uri="{BB962C8B-B14F-4D97-AF65-F5344CB8AC3E}">
        <p14:creationId xmlns:p14="http://schemas.microsoft.com/office/powerpoint/2010/main" val="2161950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6B62E-B864-73AA-CAA5-E7F88B79A3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32EE0-E314-DB61-81F8-8CA116AAA9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5A171D-BDBF-98F2-6D99-BA7C28FA43B7}"/>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BCC92095-C899-C388-D6C0-5AFE99CE587A}"/>
              </a:ext>
            </a:extLst>
          </p:cNvPr>
          <p:cNvSpPr>
            <a:spLocks noGrp="1"/>
          </p:cNvSpPr>
          <p:nvPr>
            <p:ph type="sldNum" sz="quarter" idx="10"/>
          </p:nvPr>
        </p:nvSpPr>
        <p:spPr/>
        <p:txBody>
          <a:bodyPr/>
          <a:lstStyle/>
          <a:p>
            <a:fld id="{F6DFC774-9651-124E-92C8-AF35A15CD53D}" type="slidenum">
              <a:rPr lang="en-US" smtClean="0"/>
              <a:t>33</a:t>
            </a:fld>
            <a:endParaRPr lang="en-US"/>
          </a:p>
        </p:txBody>
      </p:sp>
    </p:spTree>
    <p:extLst>
      <p:ext uri="{BB962C8B-B14F-4D97-AF65-F5344CB8AC3E}">
        <p14:creationId xmlns:p14="http://schemas.microsoft.com/office/powerpoint/2010/main" val="3973200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CBD68-A4C1-BF74-DE4E-5AF4C16043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DF2EC2-DDF0-4ADA-4337-71DB115EB6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3BE233-4862-098A-9FD0-DA78D16E5201}"/>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160BC328-2B2F-2E0F-FB57-F72386AC46B5}"/>
              </a:ext>
            </a:extLst>
          </p:cNvPr>
          <p:cNvSpPr>
            <a:spLocks noGrp="1"/>
          </p:cNvSpPr>
          <p:nvPr>
            <p:ph type="sldNum" sz="quarter" idx="10"/>
          </p:nvPr>
        </p:nvSpPr>
        <p:spPr/>
        <p:txBody>
          <a:bodyPr/>
          <a:lstStyle/>
          <a:p>
            <a:fld id="{F6DFC774-9651-124E-92C8-AF35A15CD53D}" type="slidenum">
              <a:rPr lang="en-US" smtClean="0"/>
              <a:t>34</a:t>
            </a:fld>
            <a:endParaRPr lang="en-US"/>
          </a:p>
        </p:txBody>
      </p:sp>
    </p:spTree>
    <p:extLst>
      <p:ext uri="{BB962C8B-B14F-4D97-AF65-F5344CB8AC3E}">
        <p14:creationId xmlns:p14="http://schemas.microsoft.com/office/powerpoint/2010/main" val="3758332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DB4D6-3C51-D867-A273-E47D1B7844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727AE4-FBC8-E93C-713D-050F49085C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245C80-279A-2BC7-C880-598BE2D538A3}"/>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D9F1A50A-23A3-3757-6174-62DE89D1A969}"/>
              </a:ext>
            </a:extLst>
          </p:cNvPr>
          <p:cNvSpPr>
            <a:spLocks noGrp="1"/>
          </p:cNvSpPr>
          <p:nvPr>
            <p:ph type="sldNum" sz="quarter" idx="10"/>
          </p:nvPr>
        </p:nvSpPr>
        <p:spPr/>
        <p:txBody>
          <a:bodyPr/>
          <a:lstStyle/>
          <a:p>
            <a:fld id="{F6DFC774-9651-124E-92C8-AF35A15CD53D}" type="slidenum">
              <a:rPr lang="en-US" smtClean="0"/>
              <a:t>35</a:t>
            </a:fld>
            <a:endParaRPr lang="en-US"/>
          </a:p>
        </p:txBody>
      </p:sp>
    </p:spTree>
    <p:extLst>
      <p:ext uri="{BB962C8B-B14F-4D97-AF65-F5344CB8AC3E}">
        <p14:creationId xmlns:p14="http://schemas.microsoft.com/office/powerpoint/2010/main" val="1144493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77600-B763-F857-5492-F8C1BE7B54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CB79CC-A559-8882-1AF4-95FE2EF944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ED6CC6-68A2-F500-75CD-04D8214A34F2}"/>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5E5DB455-6624-A145-43FC-1C0766B10BDC}"/>
              </a:ext>
            </a:extLst>
          </p:cNvPr>
          <p:cNvSpPr>
            <a:spLocks noGrp="1"/>
          </p:cNvSpPr>
          <p:nvPr>
            <p:ph type="sldNum" sz="quarter" idx="10"/>
          </p:nvPr>
        </p:nvSpPr>
        <p:spPr/>
        <p:txBody>
          <a:bodyPr/>
          <a:lstStyle/>
          <a:p>
            <a:fld id="{F6DFC774-9651-124E-92C8-AF35A15CD53D}" type="slidenum">
              <a:rPr lang="en-US" smtClean="0"/>
              <a:t>36</a:t>
            </a:fld>
            <a:endParaRPr lang="en-US"/>
          </a:p>
        </p:txBody>
      </p:sp>
    </p:spTree>
    <p:extLst>
      <p:ext uri="{BB962C8B-B14F-4D97-AF65-F5344CB8AC3E}">
        <p14:creationId xmlns:p14="http://schemas.microsoft.com/office/powerpoint/2010/main" val="2552160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Confucius, Lao Tzu and Buddha meeting, symbolizing the harmony between the three philosophers and their teachings</a:t>
            </a:r>
          </a:p>
        </p:txBody>
      </p:sp>
      <p:sp>
        <p:nvSpPr>
          <p:cNvPr id="4" name="Slide Number Placeholder 3"/>
          <p:cNvSpPr>
            <a:spLocks noGrp="1"/>
          </p:cNvSpPr>
          <p:nvPr>
            <p:ph type="sldNum" sz="quarter" idx="5"/>
          </p:nvPr>
        </p:nvSpPr>
        <p:spPr/>
        <p:txBody>
          <a:bodyPr/>
          <a:lstStyle/>
          <a:p>
            <a:fld id="{F6DFC774-9651-124E-92C8-AF35A15CD53D}" type="slidenum">
              <a:rPr lang="en-US" smtClean="0"/>
              <a:t>6</a:t>
            </a:fld>
            <a:endParaRPr lang="en-US"/>
          </a:p>
        </p:txBody>
      </p:sp>
    </p:spTree>
    <p:extLst>
      <p:ext uri="{BB962C8B-B14F-4D97-AF65-F5344CB8AC3E}">
        <p14:creationId xmlns:p14="http://schemas.microsoft.com/office/powerpoint/2010/main" val="4532942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001E9-10F0-1580-BA77-D9D4DB3257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F24D26-0D52-01AC-50D1-63B21E016E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9A175D-D75B-4E09-97D5-8D4A356A974E}"/>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16E9EDAB-83E6-A161-5D9E-0E7E1ACF57C1}"/>
              </a:ext>
            </a:extLst>
          </p:cNvPr>
          <p:cNvSpPr>
            <a:spLocks noGrp="1"/>
          </p:cNvSpPr>
          <p:nvPr>
            <p:ph type="sldNum" sz="quarter" idx="10"/>
          </p:nvPr>
        </p:nvSpPr>
        <p:spPr/>
        <p:txBody>
          <a:bodyPr/>
          <a:lstStyle/>
          <a:p>
            <a:fld id="{F6DFC774-9651-124E-92C8-AF35A15CD53D}" type="slidenum">
              <a:rPr lang="en-US" smtClean="0"/>
              <a:t>38</a:t>
            </a:fld>
            <a:endParaRPr lang="en-US"/>
          </a:p>
        </p:txBody>
      </p:sp>
    </p:spTree>
    <p:extLst>
      <p:ext uri="{BB962C8B-B14F-4D97-AF65-F5344CB8AC3E}">
        <p14:creationId xmlns:p14="http://schemas.microsoft.com/office/powerpoint/2010/main" val="21467888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80D18-E154-05A3-A5DD-54C2F94EEF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A1585A-F58B-5DB7-739E-087792A8FB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0B9DE8-B79F-7577-0DF9-3FCEC9FE9F6C}"/>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9AB0AE18-512A-F1B3-6DD7-B75D11CF5B5C}"/>
              </a:ext>
            </a:extLst>
          </p:cNvPr>
          <p:cNvSpPr>
            <a:spLocks noGrp="1"/>
          </p:cNvSpPr>
          <p:nvPr>
            <p:ph type="sldNum" sz="quarter" idx="10"/>
          </p:nvPr>
        </p:nvSpPr>
        <p:spPr/>
        <p:txBody>
          <a:bodyPr/>
          <a:lstStyle/>
          <a:p>
            <a:fld id="{F6DFC774-9651-124E-92C8-AF35A15CD53D}" type="slidenum">
              <a:rPr lang="en-US" smtClean="0"/>
              <a:t>39</a:t>
            </a:fld>
            <a:endParaRPr lang="en-US"/>
          </a:p>
        </p:txBody>
      </p:sp>
    </p:spTree>
    <p:extLst>
      <p:ext uri="{BB962C8B-B14F-4D97-AF65-F5344CB8AC3E}">
        <p14:creationId xmlns:p14="http://schemas.microsoft.com/office/powerpoint/2010/main" val="4010548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2CDAD-6F6C-3736-E87B-3DA1816E45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11B654-78A5-1E4D-2E3C-96C2BC5C47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BDC99B-68F9-22FA-034F-90F7EA283932}"/>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5236A618-881D-8A0B-4F97-9AE939B955F1}"/>
              </a:ext>
            </a:extLst>
          </p:cNvPr>
          <p:cNvSpPr>
            <a:spLocks noGrp="1"/>
          </p:cNvSpPr>
          <p:nvPr>
            <p:ph type="sldNum" sz="quarter" idx="10"/>
          </p:nvPr>
        </p:nvSpPr>
        <p:spPr/>
        <p:txBody>
          <a:bodyPr/>
          <a:lstStyle/>
          <a:p>
            <a:fld id="{F6DFC774-9651-124E-92C8-AF35A15CD53D}" type="slidenum">
              <a:rPr lang="en-US" smtClean="0"/>
              <a:t>40</a:t>
            </a:fld>
            <a:endParaRPr lang="en-US"/>
          </a:p>
        </p:txBody>
      </p:sp>
    </p:spTree>
    <p:extLst>
      <p:ext uri="{BB962C8B-B14F-4D97-AF65-F5344CB8AC3E}">
        <p14:creationId xmlns:p14="http://schemas.microsoft.com/office/powerpoint/2010/main" val="738667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3746B-9B02-9FE0-01C4-3DF3B64C3E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1B5555-F244-902E-1E29-BDADC5CCCF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8CFC1C-0B23-A211-3D1B-BE3B3A85C935}"/>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6FFC92CA-4FEC-5F81-D894-EA893E8B01FB}"/>
              </a:ext>
            </a:extLst>
          </p:cNvPr>
          <p:cNvSpPr>
            <a:spLocks noGrp="1"/>
          </p:cNvSpPr>
          <p:nvPr>
            <p:ph type="sldNum" sz="quarter" idx="10"/>
          </p:nvPr>
        </p:nvSpPr>
        <p:spPr/>
        <p:txBody>
          <a:bodyPr/>
          <a:lstStyle/>
          <a:p>
            <a:fld id="{F6DFC774-9651-124E-92C8-AF35A15CD53D}" type="slidenum">
              <a:rPr lang="en-US" smtClean="0"/>
              <a:t>41</a:t>
            </a:fld>
            <a:endParaRPr lang="en-US"/>
          </a:p>
        </p:txBody>
      </p:sp>
    </p:spTree>
    <p:extLst>
      <p:ext uri="{BB962C8B-B14F-4D97-AF65-F5344CB8AC3E}">
        <p14:creationId xmlns:p14="http://schemas.microsoft.com/office/powerpoint/2010/main" val="20413454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15654-9C81-F38A-59C4-8FDD3B7051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BB1232-7B0D-C438-E8DE-06445D5745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03053B-380C-2D0F-3CF6-1BE7FE75B911}"/>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CF7107A1-9B69-F129-7F17-78055E249EF5}"/>
              </a:ext>
            </a:extLst>
          </p:cNvPr>
          <p:cNvSpPr>
            <a:spLocks noGrp="1"/>
          </p:cNvSpPr>
          <p:nvPr>
            <p:ph type="sldNum" sz="quarter" idx="10"/>
          </p:nvPr>
        </p:nvSpPr>
        <p:spPr/>
        <p:txBody>
          <a:bodyPr/>
          <a:lstStyle/>
          <a:p>
            <a:fld id="{F6DFC774-9651-124E-92C8-AF35A15CD53D}" type="slidenum">
              <a:rPr lang="en-US" smtClean="0"/>
              <a:t>42</a:t>
            </a:fld>
            <a:endParaRPr lang="en-US"/>
          </a:p>
        </p:txBody>
      </p:sp>
    </p:spTree>
    <p:extLst>
      <p:ext uri="{BB962C8B-B14F-4D97-AF65-F5344CB8AC3E}">
        <p14:creationId xmlns:p14="http://schemas.microsoft.com/office/powerpoint/2010/main" val="17610927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6D2C7-E520-E373-007D-B68100B483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E8CC80-6F2E-0F38-D0B2-5F094F0AE4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6F7B25-1B80-F3FF-EFB8-435773FAABB8}"/>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FDB6D422-0A57-780A-FDCC-D0D3667692A3}"/>
              </a:ext>
            </a:extLst>
          </p:cNvPr>
          <p:cNvSpPr>
            <a:spLocks noGrp="1"/>
          </p:cNvSpPr>
          <p:nvPr>
            <p:ph type="sldNum" sz="quarter" idx="10"/>
          </p:nvPr>
        </p:nvSpPr>
        <p:spPr/>
        <p:txBody>
          <a:bodyPr/>
          <a:lstStyle/>
          <a:p>
            <a:fld id="{F6DFC774-9651-124E-92C8-AF35A15CD53D}" type="slidenum">
              <a:rPr lang="en-US" smtClean="0"/>
              <a:t>43</a:t>
            </a:fld>
            <a:endParaRPr lang="en-US"/>
          </a:p>
        </p:txBody>
      </p:sp>
    </p:spTree>
    <p:extLst>
      <p:ext uri="{BB962C8B-B14F-4D97-AF65-F5344CB8AC3E}">
        <p14:creationId xmlns:p14="http://schemas.microsoft.com/office/powerpoint/2010/main" val="11617350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4D26C-F73C-E658-183B-13549685AA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46AFC4-195D-025E-AAE8-FD8D38665D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34C7F5-8D66-859F-6203-D0817CB82330}"/>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BA7E1FCF-FB59-CF3E-3DF3-73DB16DC2A73}"/>
              </a:ext>
            </a:extLst>
          </p:cNvPr>
          <p:cNvSpPr>
            <a:spLocks noGrp="1"/>
          </p:cNvSpPr>
          <p:nvPr>
            <p:ph type="sldNum" sz="quarter" idx="10"/>
          </p:nvPr>
        </p:nvSpPr>
        <p:spPr/>
        <p:txBody>
          <a:bodyPr/>
          <a:lstStyle/>
          <a:p>
            <a:fld id="{F6DFC774-9651-124E-92C8-AF35A15CD53D}" type="slidenum">
              <a:rPr lang="en-US" smtClean="0"/>
              <a:t>44</a:t>
            </a:fld>
            <a:endParaRPr lang="en-US"/>
          </a:p>
        </p:txBody>
      </p:sp>
    </p:spTree>
    <p:extLst>
      <p:ext uri="{BB962C8B-B14F-4D97-AF65-F5344CB8AC3E}">
        <p14:creationId xmlns:p14="http://schemas.microsoft.com/office/powerpoint/2010/main" val="27640550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02F45-A426-70BC-ECB9-8A500EBB6E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9D2CB0-665D-CA4B-E929-7BE17079AD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BAEA2A-ACE9-A6E3-566E-D875B13FC7BC}"/>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2B7E809F-D958-096E-8369-9863F397BC2D}"/>
              </a:ext>
            </a:extLst>
          </p:cNvPr>
          <p:cNvSpPr>
            <a:spLocks noGrp="1"/>
          </p:cNvSpPr>
          <p:nvPr>
            <p:ph type="sldNum" sz="quarter" idx="10"/>
          </p:nvPr>
        </p:nvSpPr>
        <p:spPr/>
        <p:txBody>
          <a:bodyPr/>
          <a:lstStyle/>
          <a:p>
            <a:fld id="{F6DFC774-9651-124E-92C8-AF35A15CD53D}" type="slidenum">
              <a:rPr lang="en-US" smtClean="0"/>
              <a:t>45</a:t>
            </a:fld>
            <a:endParaRPr lang="en-US"/>
          </a:p>
        </p:txBody>
      </p:sp>
    </p:spTree>
    <p:extLst>
      <p:ext uri="{BB962C8B-B14F-4D97-AF65-F5344CB8AC3E}">
        <p14:creationId xmlns:p14="http://schemas.microsoft.com/office/powerpoint/2010/main" val="17643726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0823-25FC-6649-2193-D254B7D849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BD94A3-3321-B963-7529-B1FFC9D06F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38218D-6428-BAD5-0D5C-6DA3F7A29814}"/>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3D039553-4579-0998-86CF-A19EB064D825}"/>
              </a:ext>
            </a:extLst>
          </p:cNvPr>
          <p:cNvSpPr>
            <a:spLocks noGrp="1"/>
          </p:cNvSpPr>
          <p:nvPr>
            <p:ph type="sldNum" sz="quarter" idx="10"/>
          </p:nvPr>
        </p:nvSpPr>
        <p:spPr/>
        <p:txBody>
          <a:bodyPr/>
          <a:lstStyle/>
          <a:p>
            <a:fld id="{F6DFC774-9651-124E-92C8-AF35A15CD53D}" type="slidenum">
              <a:rPr lang="en-US" smtClean="0"/>
              <a:t>46</a:t>
            </a:fld>
            <a:endParaRPr lang="en-US"/>
          </a:p>
        </p:txBody>
      </p:sp>
    </p:spTree>
    <p:extLst>
      <p:ext uri="{BB962C8B-B14F-4D97-AF65-F5344CB8AC3E}">
        <p14:creationId xmlns:p14="http://schemas.microsoft.com/office/powerpoint/2010/main" val="1461194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01375-171E-9351-1D0E-8FF6013A97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D85BC1-FBAA-BD25-5431-D67E1F96D4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42B0A0-0E88-8515-0903-89E7F982FD82}"/>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1D4548C1-6C63-1380-CC48-A6DDCBC5C077}"/>
              </a:ext>
            </a:extLst>
          </p:cNvPr>
          <p:cNvSpPr>
            <a:spLocks noGrp="1"/>
          </p:cNvSpPr>
          <p:nvPr>
            <p:ph type="sldNum" sz="quarter" idx="10"/>
          </p:nvPr>
        </p:nvSpPr>
        <p:spPr/>
        <p:txBody>
          <a:bodyPr/>
          <a:lstStyle/>
          <a:p>
            <a:fld id="{F6DFC774-9651-124E-92C8-AF35A15CD53D}" type="slidenum">
              <a:rPr lang="en-US" smtClean="0"/>
              <a:t>47</a:t>
            </a:fld>
            <a:endParaRPr lang="en-US"/>
          </a:p>
        </p:txBody>
      </p:sp>
    </p:spTree>
    <p:extLst>
      <p:ext uri="{BB962C8B-B14F-4D97-AF65-F5344CB8AC3E}">
        <p14:creationId xmlns:p14="http://schemas.microsoft.com/office/powerpoint/2010/main" val="360565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p:cNvSpPr>
            <a:spLocks noGrp="1"/>
          </p:cNvSpPr>
          <p:nvPr>
            <p:ph type="sldNum" sz="quarter" idx="10"/>
          </p:nvPr>
        </p:nvSpPr>
        <p:spPr/>
        <p:txBody>
          <a:bodyPr/>
          <a:lstStyle/>
          <a:p>
            <a:fld id="{F6DFC774-9651-124E-92C8-AF35A15CD53D}" type="slidenum">
              <a:rPr lang="en-US" smtClean="0"/>
              <a:t>10</a:t>
            </a:fld>
            <a:endParaRPr lang="en-US"/>
          </a:p>
        </p:txBody>
      </p:sp>
    </p:spTree>
    <p:extLst>
      <p:ext uri="{BB962C8B-B14F-4D97-AF65-F5344CB8AC3E}">
        <p14:creationId xmlns:p14="http://schemas.microsoft.com/office/powerpoint/2010/main" val="42273334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62CB1-9A7A-5D7F-B6F5-CCE5971629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05BCC8-9966-E035-E340-67CA1A283E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17E426-1F04-07F8-7212-681F010A57F1}"/>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CEA3E093-63E9-0322-CC62-A611F152074C}"/>
              </a:ext>
            </a:extLst>
          </p:cNvPr>
          <p:cNvSpPr>
            <a:spLocks noGrp="1"/>
          </p:cNvSpPr>
          <p:nvPr>
            <p:ph type="sldNum" sz="quarter" idx="10"/>
          </p:nvPr>
        </p:nvSpPr>
        <p:spPr/>
        <p:txBody>
          <a:bodyPr/>
          <a:lstStyle/>
          <a:p>
            <a:fld id="{F6DFC774-9651-124E-92C8-AF35A15CD53D}" type="slidenum">
              <a:rPr lang="en-US" smtClean="0"/>
              <a:t>48</a:t>
            </a:fld>
            <a:endParaRPr lang="en-US"/>
          </a:p>
        </p:txBody>
      </p:sp>
    </p:spTree>
    <p:extLst>
      <p:ext uri="{BB962C8B-B14F-4D97-AF65-F5344CB8AC3E}">
        <p14:creationId xmlns:p14="http://schemas.microsoft.com/office/powerpoint/2010/main" val="2305931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75A9F-A4EE-5052-173F-8935C05762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002A9D-E78F-363E-100E-60250599AC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7D6389-6AEC-5707-885A-89E954B5D9F0}"/>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EEF9DB46-5FE4-C1F1-7FA0-E5C92D107BA5}"/>
              </a:ext>
            </a:extLst>
          </p:cNvPr>
          <p:cNvSpPr>
            <a:spLocks noGrp="1"/>
          </p:cNvSpPr>
          <p:nvPr>
            <p:ph type="sldNum" sz="quarter" idx="10"/>
          </p:nvPr>
        </p:nvSpPr>
        <p:spPr/>
        <p:txBody>
          <a:bodyPr/>
          <a:lstStyle/>
          <a:p>
            <a:fld id="{F6DFC774-9651-124E-92C8-AF35A15CD53D}" type="slidenum">
              <a:rPr lang="en-US" smtClean="0"/>
              <a:t>49</a:t>
            </a:fld>
            <a:endParaRPr lang="en-US"/>
          </a:p>
        </p:txBody>
      </p:sp>
    </p:spTree>
    <p:extLst>
      <p:ext uri="{BB962C8B-B14F-4D97-AF65-F5344CB8AC3E}">
        <p14:creationId xmlns:p14="http://schemas.microsoft.com/office/powerpoint/2010/main" val="624268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CE620-AD56-9D32-42D9-BAB39F653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55C89B-8AB0-C9D7-3159-E7924F5C61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2EABA4-133F-3A30-850A-E4A01638499D}"/>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0E04E5B6-FA01-D655-1A39-A4D837993BED}"/>
              </a:ext>
            </a:extLst>
          </p:cNvPr>
          <p:cNvSpPr>
            <a:spLocks noGrp="1"/>
          </p:cNvSpPr>
          <p:nvPr>
            <p:ph type="sldNum" sz="quarter" idx="10"/>
          </p:nvPr>
        </p:nvSpPr>
        <p:spPr/>
        <p:txBody>
          <a:bodyPr/>
          <a:lstStyle/>
          <a:p>
            <a:fld id="{F6DFC774-9651-124E-92C8-AF35A15CD53D}" type="slidenum">
              <a:rPr lang="en-US" smtClean="0"/>
              <a:t>11</a:t>
            </a:fld>
            <a:endParaRPr lang="en-US"/>
          </a:p>
        </p:txBody>
      </p:sp>
    </p:spTree>
    <p:extLst>
      <p:ext uri="{BB962C8B-B14F-4D97-AF65-F5344CB8AC3E}">
        <p14:creationId xmlns:p14="http://schemas.microsoft.com/office/powerpoint/2010/main" val="1950799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E36F4-93F1-7D60-D1B8-582EFD9EC2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7ED47C-2CB8-3257-C4E6-832D102433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C020A4-772B-60B2-89AA-9ECEAC0B7C46}"/>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D49708E1-720A-BACB-A52E-31D7EB5F337C}"/>
              </a:ext>
            </a:extLst>
          </p:cNvPr>
          <p:cNvSpPr>
            <a:spLocks noGrp="1"/>
          </p:cNvSpPr>
          <p:nvPr>
            <p:ph type="sldNum" sz="quarter" idx="10"/>
          </p:nvPr>
        </p:nvSpPr>
        <p:spPr/>
        <p:txBody>
          <a:bodyPr/>
          <a:lstStyle/>
          <a:p>
            <a:fld id="{F6DFC774-9651-124E-92C8-AF35A15CD53D}" type="slidenum">
              <a:rPr lang="en-US" smtClean="0"/>
              <a:t>12</a:t>
            </a:fld>
            <a:endParaRPr lang="en-US"/>
          </a:p>
        </p:txBody>
      </p:sp>
    </p:spTree>
    <p:extLst>
      <p:ext uri="{BB962C8B-B14F-4D97-AF65-F5344CB8AC3E}">
        <p14:creationId xmlns:p14="http://schemas.microsoft.com/office/powerpoint/2010/main" val="4291590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DFC774-9651-124E-92C8-AF35A15CD53D}" type="slidenum">
              <a:rPr lang="en-US" smtClean="0"/>
              <a:t>13</a:t>
            </a:fld>
            <a:endParaRPr lang="en-US"/>
          </a:p>
        </p:txBody>
      </p:sp>
    </p:spTree>
    <p:extLst>
      <p:ext uri="{BB962C8B-B14F-4D97-AF65-F5344CB8AC3E}">
        <p14:creationId xmlns:p14="http://schemas.microsoft.com/office/powerpoint/2010/main" val="3691639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reign of the Shang kings, there was a highest god, above deified humans, deities of the local environment, royal ancestors, and gods and goddesses of the cosmic forces. This highest god was </a:t>
            </a:r>
            <a:r>
              <a:rPr lang="en-US" dirty="0" err="1"/>
              <a:t>Shangdi</a:t>
            </a:r>
            <a:r>
              <a:rPr lang="en-US" dirty="0"/>
              <a:t> (Shang </a:t>
            </a:r>
            <a:r>
              <a:rPr lang="en-US" dirty="0" err="1"/>
              <a:t>Ti</a:t>
            </a:r>
            <a:r>
              <a:rPr lang="en-US" dirty="0"/>
              <a:t>) the </a:t>
            </a:r>
            <a:r>
              <a:rPr lang="en-US" dirty="0" err="1"/>
              <a:t>Lordon</a:t>
            </a:r>
            <a:r>
              <a:rPr lang="en-US" dirty="0"/>
              <a:t>-High. He was understood as a masculine deity who ruled over important phenomena such as the weather, crops, battles, and the king’s health. It was the king who was chiefly responsible for maintaining harmony between the transcendent realm of gods and ancestors and the earthly world. During the Zhou (Chou) dynasty (c.  1046–221  </a:t>
            </a:r>
            <a:r>
              <a:rPr lang="en-US" dirty="0" err="1"/>
              <a:t>bce</a:t>
            </a:r>
            <a:r>
              <a:rPr lang="en-US" dirty="0"/>
              <a:t>), which overthrew the Shang, the rulers continued to play major spiritual roles. However, the focus shifted from </a:t>
            </a:r>
            <a:r>
              <a:rPr lang="en-US" dirty="0" err="1"/>
              <a:t>Shangdi</a:t>
            </a:r>
            <a:r>
              <a:rPr lang="en-US" dirty="0"/>
              <a:t> to Tian, a more impersonal power controlling the universe. Though typically translated as “Heaven,” the character tian has also been translated as “Supreme Ultimate” and “One above man.” It may also be used to refer to the high god of the Chou dynasty, derived from the word for “sky.” Its precise meaning is not agreed upon, but it became an important point of reference for rulers as well as philosophers.</a:t>
            </a:r>
          </a:p>
        </p:txBody>
      </p:sp>
      <p:sp>
        <p:nvSpPr>
          <p:cNvPr id="4" name="Slide Number Placeholder 3"/>
          <p:cNvSpPr>
            <a:spLocks noGrp="1"/>
          </p:cNvSpPr>
          <p:nvPr>
            <p:ph type="sldNum" sz="quarter" idx="5"/>
          </p:nvPr>
        </p:nvSpPr>
        <p:spPr/>
        <p:txBody>
          <a:bodyPr/>
          <a:lstStyle/>
          <a:p>
            <a:fld id="{F6DFC774-9651-124E-92C8-AF35A15CD53D}" type="slidenum">
              <a:rPr lang="en-US" smtClean="0"/>
              <a:t>14</a:t>
            </a:fld>
            <a:endParaRPr lang="en-US"/>
          </a:p>
        </p:txBody>
      </p:sp>
    </p:spTree>
    <p:extLst>
      <p:ext uri="{BB962C8B-B14F-4D97-AF65-F5344CB8AC3E}">
        <p14:creationId xmlns:p14="http://schemas.microsoft.com/office/powerpoint/2010/main" val="459542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27A10-DFFC-D3E0-4025-7695B22321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F8404-634B-0E74-156F-B2F6C31297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AF9F4A-E3E5-0EDB-FECB-3015C979E45C}"/>
              </a:ext>
            </a:extLst>
          </p:cNvPr>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Simon Man-ho Wong, interviewed September 21, 2013.</a:t>
            </a:r>
            <a:endParaRPr lang="en-US" dirty="0"/>
          </a:p>
        </p:txBody>
      </p:sp>
      <p:sp>
        <p:nvSpPr>
          <p:cNvPr id="4" name="Slide Number Placeholder 3">
            <a:extLst>
              <a:ext uri="{FF2B5EF4-FFF2-40B4-BE49-F238E27FC236}">
                <a16:creationId xmlns:a16="http://schemas.microsoft.com/office/drawing/2014/main" id="{9B2B05FD-3C1E-4141-B6F0-AA5A488EA693}"/>
              </a:ext>
            </a:extLst>
          </p:cNvPr>
          <p:cNvSpPr>
            <a:spLocks noGrp="1"/>
          </p:cNvSpPr>
          <p:nvPr>
            <p:ph type="sldNum" sz="quarter" idx="10"/>
          </p:nvPr>
        </p:nvSpPr>
        <p:spPr/>
        <p:txBody>
          <a:bodyPr/>
          <a:lstStyle/>
          <a:p>
            <a:fld id="{F6DFC774-9651-124E-92C8-AF35A15CD53D}" type="slidenum">
              <a:rPr lang="en-US" smtClean="0"/>
              <a:t>15</a:t>
            </a:fld>
            <a:endParaRPr lang="en-US"/>
          </a:p>
        </p:txBody>
      </p:sp>
    </p:spTree>
    <p:extLst>
      <p:ext uri="{BB962C8B-B14F-4D97-AF65-F5344CB8AC3E}">
        <p14:creationId xmlns:p14="http://schemas.microsoft.com/office/powerpoint/2010/main" val="290627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4"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1600200"/>
            <a:ext cx="3485658" cy="4514640"/>
          </a:xfrm>
          <a:prstGeom prst="rect">
            <a:avLst/>
          </a:prstGeom>
        </p:spPr>
      </p:pic>
    </p:spTree>
    <p:extLst>
      <p:ext uri="{BB962C8B-B14F-4D97-AF65-F5344CB8AC3E}">
        <p14:creationId xmlns:p14="http://schemas.microsoft.com/office/powerpoint/2010/main" val="380605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5509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8/24/2024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414019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8/24/2024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67804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8/24/2024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5718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8/24/2024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9067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8/24/2024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37589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8/24/2024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6431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8/24/2024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4210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emf"/><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76998"/>
            <a:ext cx="9137650" cy="457202"/>
            <a:chOff x="0" y="6511923"/>
            <a:chExt cx="9137650" cy="430215"/>
          </a:xfrm>
          <a:solidFill>
            <a:schemeClr val="bg2">
              <a:lumMod val="25000"/>
            </a:schemeClr>
          </a:solidFill>
        </p:grpSpPr>
        <p:pic>
          <p:nvPicPr>
            <p:cNvPr id="8" name="Always Learning Logo" descr="Pearson: Always Learning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0" y="6511926"/>
              <a:ext cx="1660525" cy="43021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9" name="Pears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10" name="Copyright" descr="Copyright 2015, 2012, 2009"/>
            <p:cNvSpPr txBox="1">
              <a:spLocks noChangeArrowheads="1"/>
            </p:cNvSpPr>
            <p:nvPr/>
          </p:nvSpPr>
          <p:spPr bwMode="auto">
            <a:xfrm>
              <a:off x="1566068" y="6511923"/>
              <a:ext cx="6130132"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
        <p:nvSpPr>
          <p:cNvPr id="13" name="Title 10"/>
          <p:cNvSpPr txBox="1">
            <a:spLocks/>
          </p:cNvSpPr>
          <p:nvPr/>
        </p:nvSpPr>
        <p:spPr>
          <a:xfrm>
            <a:off x="457200" y="215372"/>
            <a:ext cx="8229600" cy="601058"/>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400" dirty="0">
                <a:solidFill>
                  <a:schemeClr val="bg1"/>
                </a:solidFill>
              </a:rPr>
              <a:t>Living Religions</a:t>
            </a:r>
            <a:endParaRPr lang="en-US" sz="2000" dirty="0">
              <a:solidFill>
                <a:schemeClr val="bg1"/>
              </a:solidFill>
            </a:endParaRPr>
          </a:p>
        </p:txBody>
      </p:sp>
      <p:sp>
        <p:nvSpPr>
          <p:cNvPr id="14" name="Text Placeholder 6"/>
          <p:cNvSpPr txBox="1">
            <a:spLocks/>
          </p:cNvSpPr>
          <p:nvPr/>
        </p:nvSpPr>
        <p:spPr>
          <a:xfrm>
            <a:off x="457200" y="816430"/>
            <a:ext cx="8229600" cy="478970"/>
          </a:xfrm>
          <a:prstGeom prst="rect">
            <a:avLst/>
          </a:prstGeom>
        </p:spPr>
        <p:txBody>
          <a:bodyPr>
            <a:noAutofit/>
          </a:bodyPr>
          <a:lstStyle>
            <a:lvl1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1pPr>
            <a:lvl2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3pPr>
            <a:lvl4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4pPr>
            <a:lvl5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5pPr>
            <a:lvl6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6pPr>
            <a:lvl7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7pPr>
            <a:lvl8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8pPr>
            <a:lvl9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9pPr>
          </a:lstStyle>
          <a:p>
            <a:r>
              <a:rPr lang="en-US" sz="2400" dirty="0">
                <a:solidFill>
                  <a:schemeClr val="bg1"/>
                </a:solidFill>
              </a:rPr>
              <a:t>Tenth Edition</a:t>
            </a:r>
            <a:endParaRPr lang="en-US" dirty="0"/>
          </a:p>
        </p:txBody>
      </p:sp>
    </p:spTree>
    <p:extLst>
      <p:ext uri="{BB962C8B-B14F-4D97-AF65-F5344CB8AC3E}">
        <p14:creationId xmlns:p14="http://schemas.microsoft.com/office/powerpoint/2010/main" val="3671177032"/>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00800"/>
            <a:ext cx="9144000" cy="457200"/>
            <a:chOff x="0" y="6511925"/>
            <a:chExt cx="9137650" cy="430213"/>
          </a:xfrm>
          <a:solidFill>
            <a:schemeClr val="bg2">
              <a:lumMod val="25000"/>
            </a:schemeClr>
          </a:solidFill>
        </p:grpSpPr>
        <p:pic>
          <p:nvPicPr>
            <p:cNvPr id="8" name="Pears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9" name="Copyright" descr="Copyright 2015, 2012, 2009"/>
            <p:cNvSpPr txBox="1">
              <a:spLocks noChangeArrowheads="1"/>
            </p:cNvSpPr>
            <p:nvPr/>
          </p:nvSpPr>
          <p:spPr bwMode="auto">
            <a:xfrm>
              <a:off x="0" y="6511926"/>
              <a:ext cx="7696200"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    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Tree>
    <p:extLst>
      <p:ext uri="{BB962C8B-B14F-4D97-AF65-F5344CB8AC3E}">
        <p14:creationId xmlns:p14="http://schemas.microsoft.com/office/powerpoint/2010/main" val="362215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Chapter 6</a:t>
            </a:r>
          </a:p>
        </p:txBody>
      </p:sp>
      <p:sp>
        <p:nvSpPr>
          <p:cNvPr id="3" name="Text Placeholder 2"/>
          <p:cNvSpPr>
            <a:spLocks noGrp="1"/>
          </p:cNvSpPr>
          <p:nvPr>
            <p:ph type="body" sz="quarter" idx="15"/>
          </p:nvPr>
        </p:nvSpPr>
        <p:spPr/>
        <p:txBody>
          <a:bodyPr/>
          <a:lstStyle/>
          <a:p>
            <a:r>
              <a:rPr lang="en-US" dirty="0"/>
              <a:t>Daoism &amp; Confucianism</a:t>
            </a:r>
          </a:p>
        </p:txBody>
      </p:sp>
    </p:spTree>
    <p:extLst>
      <p:ext uri="{BB962C8B-B14F-4D97-AF65-F5344CB8AC3E}">
        <p14:creationId xmlns:p14="http://schemas.microsoft.com/office/powerpoint/2010/main" val="2436185768"/>
      </p:ext>
    </p:extLst>
  </p:cSld>
  <p:clrMapOvr>
    <a:masterClrMapping/>
  </p:clrMapOvr>
  <mc:AlternateContent xmlns:mc="http://schemas.openxmlformats.org/markup-compatibility/2006" xmlns:p14="http://schemas.microsoft.com/office/powerpoint/2010/main">
    <mc:Choice Requires="p14">
      <p:transition spd="slow" p14:dur="2000" advTm="8842"/>
    </mc:Choice>
    <mc:Fallback xmlns="">
      <p:transition spd="slow" advTm="884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26968A-480C-F677-2A51-D089E2C2EEF1}"/>
              </a:ext>
            </a:extLst>
          </p:cNvPr>
          <p:cNvSpPr>
            <a:spLocks noGrp="1"/>
          </p:cNvSpPr>
          <p:nvPr>
            <p:ph type="title"/>
          </p:nvPr>
        </p:nvSpPr>
        <p:spPr/>
        <p:txBody>
          <a:bodyPr/>
          <a:lstStyle/>
          <a:p>
            <a:r>
              <a:rPr lang="en-US" dirty="0"/>
              <a:t>6.1 Ancient traditions</a:t>
            </a:r>
          </a:p>
        </p:txBody>
      </p:sp>
      <p:sp>
        <p:nvSpPr>
          <p:cNvPr id="3" name="Content Placeholder 2"/>
          <p:cNvSpPr>
            <a:spLocks noGrp="1"/>
          </p:cNvSpPr>
          <p:nvPr>
            <p:ph idx="1"/>
          </p:nvPr>
        </p:nvSpPr>
        <p:spPr/>
        <p:txBody>
          <a:bodyPr/>
          <a:lstStyle/>
          <a:p>
            <a:endParaRPr lang="en-US" dirty="0"/>
          </a:p>
          <a:p>
            <a:endParaRPr lang="en-US" dirty="0"/>
          </a:p>
          <a:p>
            <a:r>
              <a:rPr lang="en-US" dirty="0"/>
              <a:t>The spiritual ways of ancient Chinese civilization, dating back to 2000 BCE, have influenced all later developments</a:t>
            </a:r>
          </a:p>
          <a:p>
            <a:pPr marL="0" indent="0">
              <a:buNone/>
            </a:pPr>
            <a:endParaRPr lang="en-US" dirty="0"/>
          </a:p>
        </p:txBody>
      </p:sp>
    </p:spTree>
    <p:extLst>
      <p:ext uri="{BB962C8B-B14F-4D97-AF65-F5344CB8AC3E}">
        <p14:creationId xmlns:p14="http://schemas.microsoft.com/office/powerpoint/2010/main" val="563386946"/>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BEA38-856E-AA60-66A1-4B1937CC271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25B26FD-6279-B030-97D0-18FE9B93D9AE}"/>
              </a:ext>
            </a:extLst>
          </p:cNvPr>
          <p:cNvSpPr>
            <a:spLocks noGrp="1"/>
          </p:cNvSpPr>
          <p:nvPr>
            <p:ph type="title"/>
          </p:nvPr>
        </p:nvSpPr>
        <p:spPr/>
        <p:txBody>
          <a:bodyPr>
            <a:noAutofit/>
          </a:bodyPr>
          <a:lstStyle/>
          <a:p>
            <a:r>
              <a:rPr lang="en-US" sz="3200" dirty="0"/>
              <a:t>6.1 Ancient traditions</a:t>
            </a:r>
            <a:br>
              <a:rPr lang="en-US" sz="3200" dirty="0"/>
            </a:br>
            <a:r>
              <a:rPr lang="en-US" sz="3200" dirty="0"/>
              <a:t>Worship and divination</a:t>
            </a:r>
          </a:p>
        </p:txBody>
      </p:sp>
      <p:sp>
        <p:nvSpPr>
          <p:cNvPr id="3" name="Content Placeholder 2">
            <a:extLst>
              <a:ext uri="{FF2B5EF4-FFF2-40B4-BE49-F238E27FC236}">
                <a16:creationId xmlns:a16="http://schemas.microsoft.com/office/drawing/2014/main" id="{9F07DA0C-CF14-C881-505F-A9F7E722A085}"/>
              </a:ext>
            </a:extLst>
          </p:cNvPr>
          <p:cNvSpPr>
            <a:spLocks noGrp="1"/>
          </p:cNvSpPr>
          <p:nvPr>
            <p:ph idx="1"/>
          </p:nvPr>
        </p:nvSpPr>
        <p:spPr/>
        <p:txBody>
          <a:bodyPr>
            <a:normAutofit fontScale="92500" lnSpcReduction="10000"/>
          </a:bodyPr>
          <a:lstStyle/>
          <a:p>
            <a:r>
              <a:rPr lang="en-US" dirty="0"/>
              <a:t>Ancestor veneration in the form of rituals called </a:t>
            </a:r>
            <a:r>
              <a:rPr lang="en-US" b="1" dirty="0"/>
              <a:t>li</a:t>
            </a:r>
            <a:r>
              <a:rPr lang="en-US" dirty="0"/>
              <a:t> involves funerals, mourning rites, and continuing sacrifices.</a:t>
            </a:r>
          </a:p>
          <a:p>
            <a:r>
              <a:rPr lang="en-US" dirty="0"/>
              <a:t>Ancestors not cared for were thought to cause trouble for their descendants, and kings sought the guidance of their ancestors through divination using oracle bones.</a:t>
            </a:r>
          </a:p>
          <a:p>
            <a:r>
              <a:rPr lang="en-US" dirty="0"/>
              <a:t>The world was thought to be full of invisible spirits—be they ancestors, the spirits of charismatic humans, or nature spirits.</a:t>
            </a:r>
          </a:p>
        </p:txBody>
      </p:sp>
    </p:spTree>
    <p:extLst>
      <p:ext uri="{BB962C8B-B14F-4D97-AF65-F5344CB8AC3E}">
        <p14:creationId xmlns:p14="http://schemas.microsoft.com/office/powerpoint/2010/main" val="3067320293"/>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291B9-C535-5673-C28D-93CAD234047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706AC3E-1C49-B110-CEF0-C678F87916E5}"/>
              </a:ext>
            </a:extLst>
          </p:cNvPr>
          <p:cNvSpPr>
            <a:spLocks noGrp="1"/>
          </p:cNvSpPr>
          <p:nvPr>
            <p:ph type="title"/>
          </p:nvPr>
        </p:nvSpPr>
        <p:spPr/>
        <p:txBody>
          <a:bodyPr>
            <a:normAutofit/>
          </a:bodyPr>
          <a:lstStyle/>
          <a:p>
            <a:r>
              <a:rPr lang="en-US" sz="3200" dirty="0"/>
              <a:t>6.1 Ancient traditions</a:t>
            </a:r>
            <a:br>
              <a:rPr lang="en-US" sz="3200" dirty="0"/>
            </a:br>
            <a:r>
              <a:rPr lang="en-US" sz="3200" dirty="0"/>
              <a:t>Worship and divination</a:t>
            </a:r>
          </a:p>
        </p:txBody>
      </p:sp>
      <p:sp>
        <p:nvSpPr>
          <p:cNvPr id="3" name="Content Placeholder 2">
            <a:extLst>
              <a:ext uri="{FF2B5EF4-FFF2-40B4-BE49-F238E27FC236}">
                <a16:creationId xmlns:a16="http://schemas.microsoft.com/office/drawing/2014/main" id="{A9A6F2C7-86BE-973C-3CAD-00BAB2E0469F}"/>
              </a:ext>
            </a:extLst>
          </p:cNvPr>
          <p:cNvSpPr>
            <a:spLocks noGrp="1"/>
          </p:cNvSpPr>
          <p:nvPr>
            <p:ph idx="1"/>
          </p:nvPr>
        </p:nvSpPr>
        <p:spPr/>
        <p:txBody>
          <a:bodyPr>
            <a:normAutofit fontScale="92500" lnSpcReduction="10000"/>
          </a:bodyPr>
          <a:lstStyle/>
          <a:p>
            <a:r>
              <a:rPr lang="en-US" dirty="0"/>
              <a:t>Various rites were used to ward off the actions of demons and ghosts.</a:t>
            </a:r>
          </a:p>
          <a:p>
            <a:r>
              <a:rPr lang="en-US" dirty="0"/>
              <a:t>During the reign of the Shang kings, the ancient belief was in </a:t>
            </a:r>
            <a:r>
              <a:rPr lang="en-US" b="1" dirty="0" err="1"/>
              <a:t>Shangdi</a:t>
            </a:r>
            <a:r>
              <a:rPr lang="en-US" dirty="0"/>
              <a:t> (Shang Ti), the highest god or Lord-on-High, who was understood to be a masculine deity that ruled the universe.</a:t>
            </a:r>
          </a:p>
          <a:p>
            <a:r>
              <a:rPr lang="en-US" dirty="0"/>
              <a:t>In later eras, there was greater focus on the idea of Heaven as an impersonal power. Rulers justified their rule by citing the </a:t>
            </a:r>
            <a:r>
              <a:rPr lang="en-US" b="1" dirty="0"/>
              <a:t>Mandate of Heaven</a:t>
            </a:r>
            <a:r>
              <a:rPr lang="en-US" dirty="0"/>
              <a:t>.</a:t>
            </a:r>
          </a:p>
        </p:txBody>
      </p:sp>
    </p:spTree>
    <p:extLst>
      <p:ext uri="{BB962C8B-B14F-4D97-AF65-F5344CB8AC3E}">
        <p14:creationId xmlns:p14="http://schemas.microsoft.com/office/powerpoint/2010/main" val="2624367133"/>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A map of the Chinese Zhou Dynasty&#10;c.  1046 BC – 256 BC"/>
          <p:cNvSpPr>
            <a:spLocks noGrp="1"/>
          </p:cNvSpPr>
          <p:nvPr>
            <p:ph type="title"/>
          </p:nvPr>
        </p:nvSpPr>
        <p:spPr>
          <a:xfrm>
            <a:off x="457200" y="76200"/>
            <a:ext cx="8229600" cy="1143000"/>
          </a:xfrm>
        </p:spPr>
        <p:txBody>
          <a:bodyPr>
            <a:normAutofit fontScale="90000"/>
          </a:bodyPr>
          <a:lstStyle/>
          <a:p>
            <a:r>
              <a:rPr lang="en-US" sz="4000" dirty="0"/>
              <a:t>Zhou Dynasty</a:t>
            </a:r>
            <a:br>
              <a:rPr lang="en-US" sz="4000" dirty="0"/>
            </a:br>
            <a:r>
              <a:rPr lang="pl-PL" sz="4000" dirty="0"/>
              <a:t>c.  1046 BC – 256 BC</a:t>
            </a:r>
            <a:endParaRPr lang="en-US" sz="4000" dirty="0"/>
          </a:p>
        </p:txBody>
      </p:sp>
      <p:pic>
        <p:nvPicPr>
          <p:cNvPr id="6" name="Content Placeholder 5" descr="Map&#10;&#10;Description automatically generated">
            <a:extLst>
              <a:ext uri="{FF2B5EF4-FFF2-40B4-BE49-F238E27FC236}">
                <a16:creationId xmlns:a16="http://schemas.microsoft.com/office/drawing/2014/main" id="{12BE639A-7BE3-421A-94AB-91B61B5D32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0" y="1705769"/>
            <a:ext cx="6096000" cy="4314825"/>
          </a:xfrm>
        </p:spPr>
      </p:pic>
    </p:spTree>
    <p:extLst>
      <p:ext uri="{BB962C8B-B14F-4D97-AF65-F5344CB8AC3E}">
        <p14:creationId xmlns:p14="http://schemas.microsoft.com/office/powerpoint/2010/main" val="372099562"/>
      </p:ext>
    </p:extLst>
  </p:cSld>
  <p:clrMapOvr>
    <a:masterClrMapping/>
  </p:clrMapOvr>
  <mc:AlternateContent xmlns:mc="http://schemas.openxmlformats.org/markup-compatibility/2006" xmlns:p14="http://schemas.microsoft.com/office/powerpoint/2010/main">
    <mc:Choice Requires="p14">
      <p:transition spd="slow" p14:dur="2000" advTm="17874"/>
    </mc:Choice>
    <mc:Fallback xmlns="">
      <p:transition spd="slow" advTm="1787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dirty="0"/>
              <a:t>Worship and Divination (2 of 2)</a:t>
            </a:r>
          </a:p>
        </p:txBody>
      </p:sp>
      <p:sp>
        <p:nvSpPr>
          <p:cNvPr id="3" name="Content Placeholder 2"/>
          <p:cNvSpPr>
            <a:spLocks noGrp="1"/>
          </p:cNvSpPr>
          <p:nvPr>
            <p:ph idx="1"/>
          </p:nvPr>
        </p:nvSpPr>
        <p:spPr/>
        <p:txBody>
          <a:bodyPr>
            <a:normAutofit lnSpcReduction="10000"/>
          </a:bodyPr>
          <a:lstStyle/>
          <a:p>
            <a:r>
              <a:rPr lang="en-US" dirty="0"/>
              <a:t>“Mandate of Heaven” justified Zhou rule</a:t>
            </a:r>
          </a:p>
          <a:p>
            <a:pPr lvl="1"/>
            <a:r>
              <a:rPr lang="en-US" dirty="0"/>
              <a:t>The belief that Heaven responds to human virtue and, specifically, that it endows rulers with the authority to rule based on their virtue</a:t>
            </a:r>
          </a:p>
          <a:p>
            <a:pPr lvl="1"/>
            <a:r>
              <a:rPr lang="en-US" dirty="0"/>
              <a:t>It can also remove the mandate when a ruler’s virtue declines.</a:t>
            </a:r>
          </a:p>
          <a:p>
            <a:pPr lvl="1"/>
            <a:r>
              <a:rPr lang="en-US" dirty="0"/>
              <a:t>Rulers have a moral duty to maintain the welfare of the people and a spiritual duty to conduct respectful ceremonies for Heaven, Earth, and ancestors.</a:t>
            </a:r>
          </a:p>
        </p:txBody>
      </p:sp>
    </p:spTree>
    <p:extLst>
      <p:ext uri="{BB962C8B-B14F-4D97-AF65-F5344CB8AC3E}">
        <p14:creationId xmlns:p14="http://schemas.microsoft.com/office/powerpoint/2010/main" val="1867439854"/>
      </p:ext>
    </p:extLst>
  </p:cSld>
  <p:clrMapOvr>
    <a:masterClrMapping/>
  </p:clrMapOvr>
  <mc:AlternateContent xmlns:mc="http://schemas.openxmlformats.org/markup-compatibility/2006" xmlns:p14="http://schemas.microsoft.com/office/powerpoint/2010/main">
    <mc:Choice Requires="p14">
      <p:transition spd="slow" p14:dur="2000" advTm="30316"/>
    </mc:Choice>
    <mc:Fallback xmlns="">
      <p:transition spd="slow" advTm="3031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E04D5-90E5-4BC0-8313-C73D14304D0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9104BC2-CBE6-A6FC-C0A8-114497046B03}"/>
              </a:ext>
            </a:extLst>
          </p:cNvPr>
          <p:cNvSpPr>
            <a:spLocks noGrp="1"/>
          </p:cNvSpPr>
          <p:nvPr>
            <p:ph type="title"/>
          </p:nvPr>
        </p:nvSpPr>
        <p:spPr/>
        <p:txBody>
          <a:bodyPr>
            <a:normAutofit/>
          </a:bodyPr>
          <a:lstStyle/>
          <a:p>
            <a:r>
              <a:rPr lang="en-US" sz="3200" dirty="0"/>
              <a:t>6.1 Ancient traditions</a:t>
            </a:r>
            <a:br>
              <a:rPr lang="en-US" sz="3200" dirty="0"/>
            </a:br>
            <a:r>
              <a:rPr lang="en-US" sz="3200" dirty="0"/>
              <a:t>Cosmic balance</a:t>
            </a:r>
          </a:p>
        </p:txBody>
      </p:sp>
      <p:sp>
        <p:nvSpPr>
          <p:cNvPr id="3" name="Content Placeholder 2">
            <a:extLst>
              <a:ext uri="{FF2B5EF4-FFF2-40B4-BE49-F238E27FC236}">
                <a16:creationId xmlns:a16="http://schemas.microsoft.com/office/drawing/2014/main" id="{59E36338-8BD2-E3B4-4D17-4C9116169DF5}"/>
              </a:ext>
            </a:extLst>
          </p:cNvPr>
          <p:cNvSpPr>
            <a:spLocks noGrp="1"/>
          </p:cNvSpPr>
          <p:nvPr>
            <p:ph idx="1"/>
          </p:nvPr>
        </p:nvSpPr>
        <p:spPr/>
        <p:txBody>
          <a:bodyPr>
            <a:normAutofit/>
          </a:bodyPr>
          <a:lstStyle/>
          <a:p>
            <a:r>
              <a:rPr lang="en-US" dirty="0"/>
              <a:t>Also important is the belief that the universe is a manifestation of </a:t>
            </a:r>
            <a:r>
              <a:rPr lang="en-US" b="1" dirty="0"/>
              <a:t>qi (</a:t>
            </a:r>
            <a:r>
              <a:rPr lang="en-US" b="1" dirty="0" err="1"/>
              <a:t>c’hi</a:t>
            </a:r>
            <a:r>
              <a:rPr lang="en-US" b="1" dirty="0"/>
              <a:t>)</a:t>
            </a:r>
            <a:r>
              <a:rPr lang="en-US" dirty="0"/>
              <a:t>,</a:t>
            </a:r>
            <a:r>
              <a:rPr lang="en-US" b="1" dirty="0"/>
              <a:t> </a:t>
            </a:r>
            <a:r>
              <a:rPr lang="en-US" dirty="0"/>
              <a:t>an impersonal self-generating energy with two forces: </a:t>
            </a:r>
            <a:r>
              <a:rPr lang="en-US" b="1" dirty="0"/>
              <a:t>yin</a:t>
            </a:r>
            <a:r>
              <a:rPr lang="en-US" dirty="0"/>
              <a:t> (dark, receptive, female) and </a:t>
            </a:r>
            <a:r>
              <a:rPr lang="en-US" b="1" dirty="0"/>
              <a:t>yang</a:t>
            </a:r>
            <a:r>
              <a:rPr lang="en-US" dirty="0"/>
              <a:t> (bright, assertive, male). </a:t>
            </a:r>
          </a:p>
          <a:p>
            <a:r>
              <a:rPr lang="en-US" dirty="0"/>
              <a:t>The two forces operate in a regular pattern, a creative rhythm called the </a:t>
            </a:r>
            <a:r>
              <a:rPr lang="en-US" b="1" dirty="0"/>
              <a:t>Dao</a:t>
            </a:r>
            <a:r>
              <a:rPr lang="en-US" dirty="0"/>
              <a:t> (</a:t>
            </a:r>
            <a:r>
              <a:rPr lang="en-US" b="1" dirty="0"/>
              <a:t>Tao</a:t>
            </a:r>
            <a:r>
              <a:rPr lang="en-US" dirty="0"/>
              <a:t>) or way.</a:t>
            </a:r>
          </a:p>
        </p:txBody>
      </p:sp>
    </p:spTree>
    <p:extLst>
      <p:ext uri="{BB962C8B-B14F-4D97-AF65-F5344CB8AC3E}">
        <p14:creationId xmlns:p14="http://schemas.microsoft.com/office/powerpoint/2010/main" val="2983253164"/>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Cosmic Balance</a:t>
            </a:r>
          </a:p>
        </p:txBody>
      </p:sp>
      <p:sp>
        <p:nvSpPr>
          <p:cNvPr id="3" name="Content Placeholder 2"/>
          <p:cNvSpPr>
            <a:spLocks noGrp="1"/>
          </p:cNvSpPr>
          <p:nvPr>
            <p:ph sz="half" idx="1"/>
          </p:nvPr>
        </p:nvSpPr>
        <p:spPr/>
        <p:txBody>
          <a:bodyPr>
            <a:normAutofit lnSpcReduction="10000"/>
          </a:bodyPr>
          <a:lstStyle/>
          <a:p>
            <a:r>
              <a:rPr lang="en-US" b="1" dirty="0"/>
              <a:t>qi:</a:t>
            </a:r>
            <a:r>
              <a:rPr lang="en-US" dirty="0"/>
              <a:t> impersonal self-generating physical-spiritual substance.</a:t>
            </a:r>
          </a:p>
          <a:p>
            <a:r>
              <a:rPr lang="en-US" b="1" dirty="0"/>
              <a:t>yin:</a:t>
            </a:r>
            <a:r>
              <a:rPr lang="en-US" dirty="0"/>
              <a:t> the dark, receptive, “female” aspect of qi</a:t>
            </a:r>
          </a:p>
          <a:p>
            <a:r>
              <a:rPr lang="en-US" b="1" dirty="0"/>
              <a:t>yang:</a:t>
            </a:r>
            <a:r>
              <a:rPr lang="en-US" dirty="0"/>
              <a:t> the bright, assertive, “male” aspect of qi</a:t>
            </a:r>
          </a:p>
          <a:p>
            <a:r>
              <a:rPr lang="en-US" b="1" dirty="0"/>
              <a:t>Dao:</a:t>
            </a:r>
            <a:r>
              <a:rPr lang="en-US" dirty="0"/>
              <a:t> “way,” the creative rhythm of the universe</a:t>
            </a:r>
          </a:p>
          <a:p>
            <a:endParaRPr lang="en-US" dirty="0"/>
          </a:p>
        </p:txBody>
      </p:sp>
      <p:pic>
        <p:nvPicPr>
          <p:cNvPr id="11" name="Content Placeholder 10" descr="The symbol of cosmic balance with the two aspects of yin and yang">
            <a:extLst>
              <a:ext uri="{FF2B5EF4-FFF2-40B4-BE49-F238E27FC236}">
                <a16:creationId xmlns:a16="http://schemas.microsoft.com/office/drawing/2014/main" id="{F6D701D7-48A1-44B1-89A4-13B4D5EF5DC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72972" y="1981200"/>
            <a:ext cx="3731266" cy="3706555"/>
          </a:xfrm>
        </p:spPr>
      </p:pic>
    </p:spTree>
    <p:extLst>
      <p:ext uri="{BB962C8B-B14F-4D97-AF65-F5344CB8AC3E}">
        <p14:creationId xmlns:p14="http://schemas.microsoft.com/office/powerpoint/2010/main" val="1733313975"/>
      </p:ext>
    </p:extLst>
  </p:cSld>
  <p:clrMapOvr>
    <a:masterClrMapping/>
  </p:clrMapOvr>
  <mc:AlternateContent xmlns:mc="http://schemas.openxmlformats.org/markup-compatibility/2006" xmlns:p14="http://schemas.microsoft.com/office/powerpoint/2010/main">
    <mc:Choice Requires="p14">
      <p:transition spd="slow" p14:dur="2000" advTm="80933"/>
    </mc:Choice>
    <mc:Fallback xmlns="">
      <p:transition spd="slow" advTm="8093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A0F9C-31FB-8286-2AE7-B8D17FB86F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CBBF7A2-65B5-F088-9977-717245F4510D}"/>
              </a:ext>
            </a:extLst>
          </p:cNvPr>
          <p:cNvSpPr>
            <a:spLocks noGrp="1"/>
          </p:cNvSpPr>
          <p:nvPr>
            <p:ph type="title"/>
          </p:nvPr>
        </p:nvSpPr>
        <p:spPr/>
        <p:txBody>
          <a:bodyPr>
            <a:normAutofit/>
          </a:bodyPr>
          <a:lstStyle/>
          <a:p>
            <a:r>
              <a:rPr lang="en-US" sz="3200" dirty="0"/>
              <a:t>6.1 Ancient traditions</a:t>
            </a:r>
            <a:br>
              <a:rPr lang="en-US" sz="3200" dirty="0"/>
            </a:br>
            <a:r>
              <a:rPr lang="en-US" sz="3200" dirty="0"/>
              <a:t>Cosmic balance</a:t>
            </a:r>
          </a:p>
        </p:txBody>
      </p:sp>
      <p:sp>
        <p:nvSpPr>
          <p:cNvPr id="3" name="Content Placeholder 2">
            <a:extLst>
              <a:ext uri="{FF2B5EF4-FFF2-40B4-BE49-F238E27FC236}">
                <a16:creationId xmlns:a16="http://schemas.microsoft.com/office/drawing/2014/main" id="{34098BD1-F614-C222-F02C-F9F740FAB16D}"/>
              </a:ext>
            </a:extLst>
          </p:cNvPr>
          <p:cNvSpPr>
            <a:spLocks noGrp="1"/>
          </p:cNvSpPr>
          <p:nvPr>
            <p:ph idx="1"/>
          </p:nvPr>
        </p:nvSpPr>
        <p:spPr/>
        <p:txBody>
          <a:bodyPr>
            <a:normAutofit fontScale="85000" lnSpcReduction="20000"/>
          </a:bodyPr>
          <a:lstStyle/>
          <a:p>
            <a:r>
              <a:rPr lang="en-US" dirty="0"/>
              <a:t>Daoism is a scholarly (or </a:t>
            </a:r>
            <a:r>
              <a:rPr lang="en-US" b="1" dirty="0"/>
              <a:t>literati</a:t>
            </a:r>
            <a:r>
              <a:rPr lang="en-US" dirty="0"/>
              <a:t>) label applied to a wide array of beliefs and practices that range from a philosophical tradition to longevity practices. Religious Daoism may involve not only Daoist practices but Confucian virtues and Buddhist-style rituals.</a:t>
            </a:r>
          </a:p>
          <a:p>
            <a:r>
              <a:rPr lang="en-US" dirty="0"/>
              <a:t>For example, the worship of kitchen gods has mixed with Daoist elements, although Daoism as an institution has worked to distance itself from popular religion. Institutional Daoism seeks to be seen as a higher form of religion.</a:t>
            </a:r>
          </a:p>
          <a:p>
            <a:r>
              <a:rPr lang="en-US" dirty="0"/>
              <a:t>Daoism ultimately is a tradition of great mental and physical discipline.</a:t>
            </a:r>
          </a:p>
        </p:txBody>
      </p:sp>
    </p:spTree>
    <p:extLst>
      <p:ext uri="{BB962C8B-B14F-4D97-AF65-F5344CB8AC3E}">
        <p14:creationId xmlns:p14="http://schemas.microsoft.com/office/powerpoint/2010/main" val="2384406777"/>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FFB25-E311-7A21-507E-C7F74ED5FD0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BFC2CC4-30EB-4F55-BE91-24CBD0DBBADA}"/>
              </a:ext>
            </a:extLst>
          </p:cNvPr>
          <p:cNvSpPr>
            <a:spLocks noGrp="1"/>
          </p:cNvSpPr>
          <p:nvPr>
            <p:ph type="title"/>
          </p:nvPr>
        </p:nvSpPr>
        <p:spPr/>
        <p:txBody>
          <a:bodyPr>
            <a:normAutofit/>
          </a:bodyPr>
          <a:lstStyle/>
          <a:p>
            <a:r>
              <a:rPr lang="en-US" sz="3200" dirty="0"/>
              <a:t>6.2 Daoism—The way of nature and immortality</a:t>
            </a:r>
          </a:p>
        </p:txBody>
      </p:sp>
      <p:sp>
        <p:nvSpPr>
          <p:cNvPr id="3" name="Content Placeholder 2">
            <a:extLst>
              <a:ext uri="{FF2B5EF4-FFF2-40B4-BE49-F238E27FC236}">
                <a16:creationId xmlns:a16="http://schemas.microsoft.com/office/drawing/2014/main" id="{309A024B-6C27-311C-22D7-BA4AF4105A15}"/>
              </a:ext>
            </a:extLst>
          </p:cNvPr>
          <p:cNvSpPr>
            <a:spLocks noGrp="1"/>
          </p:cNvSpPr>
          <p:nvPr>
            <p:ph idx="1"/>
          </p:nvPr>
        </p:nvSpPr>
        <p:spPr/>
        <p:txBody>
          <a:bodyPr>
            <a:normAutofit fontScale="92500"/>
          </a:bodyPr>
          <a:lstStyle/>
          <a:p>
            <a:r>
              <a:rPr lang="en-US" dirty="0"/>
              <a:t>Various forms of divination have long been used to achieve harmony with the cosmic process.</a:t>
            </a:r>
          </a:p>
          <a:p>
            <a:r>
              <a:rPr lang="en-US" dirty="0"/>
              <a:t>One important divination technique uses divining objects such as coins cast six times, which creates a combination explained in the </a:t>
            </a:r>
            <a:r>
              <a:rPr lang="en-US" b="1" dirty="0" err="1"/>
              <a:t>Yijing</a:t>
            </a:r>
            <a:r>
              <a:rPr lang="en-US" dirty="0"/>
              <a:t> (</a:t>
            </a:r>
            <a:r>
              <a:rPr lang="en-US" b="1" dirty="0"/>
              <a:t>I Ching</a:t>
            </a:r>
            <a:r>
              <a:rPr lang="en-US" dirty="0"/>
              <a:t>) or Book of Changes.</a:t>
            </a:r>
          </a:p>
          <a:p>
            <a:r>
              <a:rPr lang="en-US" dirty="0"/>
              <a:t>Harmony with the cosmos is a central ideal in these ancient ways, and this ideal is expressed in differing ways in Daoism and Confucianism.</a:t>
            </a:r>
          </a:p>
        </p:txBody>
      </p:sp>
    </p:spTree>
    <p:extLst>
      <p:ext uri="{BB962C8B-B14F-4D97-AF65-F5344CB8AC3E}">
        <p14:creationId xmlns:p14="http://schemas.microsoft.com/office/powerpoint/2010/main" val="86121461"/>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F7B68-00A6-8777-6FAA-73C28241F7E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FE50B25-EF12-6CF0-9544-BFF327F97334}"/>
              </a:ext>
            </a:extLst>
          </p:cNvPr>
          <p:cNvSpPr>
            <a:spLocks noGrp="1"/>
          </p:cNvSpPr>
          <p:nvPr>
            <p:ph type="title"/>
          </p:nvPr>
        </p:nvSpPr>
        <p:spPr/>
        <p:txBody>
          <a:bodyPr>
            <a:normAutofit/>
          </a:bodyPr>
          <a:lstStyle/>
          <a:p>
            <a:r>
              <a:rPr lang="en-US" sz="3200" dirty="0"/>
              <a:t>6.2 Daoism—The way of nature and immortality</a:t>
            </a:r>
            <a:br>
              <a:rPr lang="en-US" sz="3200" dirty="0"/>
            </a:br>
            <a:r>
              <a:rPr lang="en-US" sz="3200" dirty="0"/>
              <a:t>Teachings of Daoist sages</a:t>
            </a:r>
          </a:p>
        </p:txBody>
      </p:sp>
      <p:sp>
        <p:nvSpPr>
          <p:cNvPr id="3" name="Content Placeholder 2">
            <a:extLst>
              <a:ext uri="{FF2B5EF4-FFF2-40B4-BE49-F238E27FC236}">
                <a16:creationId xmlns:a16="http://schemas.microsoft.com/office/drawing/2014/main" id="{A25A4AAB-DF2C-FBD5-5B34-0A5F1F024E07}"/>
              </a:ext>
            </a:extLst>
          </p:cNvPr>
          <p:cNvSpPr>
            <a:spLocks noGrp="1"/>
          </p:cNvSpPr>
          <p:nvPr>
            <p:ph idx="1"/>
          </p:nvPr>
        </p:nvSpPr>
        <p:spPr/>
        <p:txBody>
          <a:bodyPr>
            <a:normAutofit/>
          </a:bodyPr>
          <a:lstStyle/>
          <a:p>
            <a:r>
              <a:rPr lang="en-US" dirty="0"/>
              <a:t>The historical origin of Daoist philosophy is unclear, but it is said to have started with the Yellow Emperor who is said to have ruled from 2697 to 2597 BCE.</a:t>
            </a:r>
          </a:p>
          <a:p>
            <a:r>
              <a:rPr lang="en-US" dirty="0"/>
              <a:t>He is understood to have studied with an ancient sage who taught him about meditation, health, and military practices.</a:t>
            </a:r>
          </a:p>
        </p:txBody>
      </p:sp>
    </p:spTree>
    <p:extLst>
      <p:ext uri="{BB962C8B-B14F-4D97-AF65-F5344CB8AC3E}">
        <p14:creationId xmlns:p14="http://schemas.microsoft.com/office/powerpoint/2010/main" val="416310089"/>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Learning Objectives (</a:t>
            </a:r>
            <a:r>
              <a:rPr lang="en-US" dirty="0"/>
              <a:t>1 of 2)</a:t>
            </a:r>
          </a:p>
        </p:txBody>
      </p:sp>
      <p:sp>
        <p:nvSpPr>
          <p:cNvPr id="5" name="Content Placeholder 4"/>
          <p:cNvSpPr>
            <a:spLocks noGrp="1"/>
          </p:cNvSpPr>
          <p:nvPr>
            <p:ph idx="1"/>
          </p:nvPr>
        </p:nvSpPr>
        <p:spPr/>
        <p:txBody>
          <a:bodyPr>
            <a:normAutofit lnSpcReduction="10000"/>
          </a:bodyPr>
          <a:lstStyle/>
          <a:p>
            <a:pPr marL="0" indent="0">
              <a:buNone/>
            </a:pPr>
            <a:r>
              <a:rPr lang="da-DK" b="1" dirty="0"/>
              <a:t>6.1 </a:t>
            </a:r>
            <a:r>
              <a:rPr lang="en-US" dirty="0"/>
              <a:t>Describe the ancient Chinese tradition of ancestor worship and the concept of cosmic balance.</a:t>
            </a:r>
          </a:p>
          <a:p>
            <a:pPr marL="0" indent="0">
              <a:buNone/>
            </a:pPr>
            <a:r>
              <a:rPr lang="en-US" b="1" dirty="0"/>
              <a:t>6.2</a:t>
            </a:r>
            <a:r>
              <a:rPr lang="en-US" dirty="0"/>
              <a:t> Identify the basic principles for life in harmony with Dao.</a:t>
            </a:r>
          </a:p>
          <a:p>
            <a:pPr marL="0" indent="0">
              <a:buNone/>
            </a:pPr>
            <a:r>
              <a:rPr lang="en-US" b="1" dirty="0"/>
              <a:t>6.3</a:t>
            </a:r>
            <a:r>
              <a:rPr lang="en-US" dirty="0"/>
              <a:t> Outline the practices associated with popular religion and organized Daoism.</a:t>
            </a:r>
          </a:p>
          <a:p>
            <a:pPr marL="0" indent="0">
              <a:buNone/>
            </a:pPr>
            <a:r>
              <a:rPr lang="en-US" b="1" dirty="0"/>
              <a:t>6.4</a:t>
            </a:r>
            <a:r>
              <a:rPr lang="en-US" dirty="0"/>
              <a:t> Explain the increasing interest in Daoist practices and philosophy in the West.</a:t>
            </a:r>
          </a:p>
        </p:txBody>
      </p:sp>
    </p:spTree>
    <p:extLst>
      <p:ext uri="{BB962C8B-B14F-4D97-AF65-F5344CB8AC3E}">
        <p14:creationId xmlns:p14="http://schemas.microsoft.com/office/powerpoint/2010/main" val="2544906674"/>
      </p:ext>
    </p:extLst>
  </p:cSld>
  <p:clrMapOvr>
    <a:masterClrMapping/>
  </p:clrMapOvr>
  <mc:AlternateContent xmlns:mc="http://schemas.openxmlformats.org/markup-compatibility/2006" xmlns:p14="http://schemas.microsoft.com/office/powerpoint/2010/main">
    <mc:Choice Requires="p14">
      <p:transition spd="slow" p14:dur="2000" advTm="23996"/>
    </mc:Choice>
    <mc:Fallback xmlns="">
      <p:transition spd="slow" advTm="2399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Teachings of Daoist Sages (1 of 2)</a:t>
            </a:r>
          </a:p>
        </p:txBody>
      </p:sp>
      <p:sp>
        <p:nvSpPr>
          <p:cNvPr id="3" name="Content Placeholder 2"/>
          <p:cNvSpPr>
            <a:spLocks noGrp="1"/>
          </p:cNvSpPr>
          <p:nvPr>
            <p:ph sz="half" idx="1"/>
          </p:nvPr>
        </p:nvSpPr>
        <p:spPr/>
        <p:txBody>
          <a:bodyPr>
            <a:normAutofit fontScale="77500" lnSpcReduction="20000"/>
          </a:bodyPr>
          <a:lstStyle/>
          <a:p>
            <a:r>
              <a:rPr lang="en-US" sz="3300" dirty="0"/>
              <a:t>Tradition attributes the earliest teachings to the Yellow Emperor (r. 2687–2597 BCE).</a:t>
            </a:r>
          </a:p>
          <a:p>
            <a:r>
              <a:rPr lang="en-US" sz="3300" dirty="0"/>
              <a:t>'The Yellow Emperor created and changed a great many things; he invented weapons; he divide fields; he devised upper and lower garments, and established palaces and houses' </a:t>
            </a:r>
          </a:p>
        </p:txBody>
      </p:sp>
      <p:pic>
        <p:nvPicPr>
          <p:cNvPr id="7" name="Content Placeholder 6" descr="'The Yellow Emperor created and changed a great many things; he invented weapons; he divide fields; he devised upper and lower garments, and established palaces and houses' &#10;">
            <a:extLst>
              <a:ext uri="{FF2B5EF4-FFF2-40B4-BE49-F238E27FC236}">
                <a16:creationId xmlns:a16="http://schemas.microsoft.com/office/drawing/2014/main" id="{94EBAEA5-8119-4984-BCE3-5DF1A87D664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929554" y="1489515"/>
            <a:ext cx="3551238" cy="4758031"/>
          </a:xfrm>
        </p:spPr>
      </p:pic>
    </p:spTree>
    <p:extLst>
      <p:ext uri="{BB962C8B-B14F-4D97-AF65-F5344CB8AC3E}">
        <p14:creationId xmlns:p14="http://schemas.microsoft.com/office/powerpoint/2010/main" val="2223072207"/>
      </p:ext>
    </p:extLst>
  </p:cSld>
  <p:clrMapOvr>
    <a:masterClrMapping/>
  </p:clrMapOvr>
  <mc:AlternateContent xmlns:mc="http://schemas.openxmlformats.org/markup-compatibility/2006" xmlns:p14="http://schemas.microsoft.com/office/powerpoint/2010/main">
    <mc:Choice Requires="p14">
      <p:transition spd="slow" p14:dur="2000" advTm="57960"/>
    </mc:Choice>
    <mc:Fallback xmlns="">
      <p:transition spd="slow" advTm="5796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835D5-FF36-D20F-E763-9F004FAD50F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E683144-DFAE-35F6-8BFE-0505AE3CB587}"/>
              </a:ext>
            </a:extLst>
          </p:cNvPr>
          <p:cNvSpPr>
            <a:spLocks noGrp="1"/>
          </p:cNvSpPr>
          <p:nvPr>
            <p:ph type="title"/>
          </p:nvPr>
        </p:nvSpPr>
        <p:spPr/>
        <p:txBody>
          <a:bodyPr>
            <a:normAutofit/>
          </a:bodyPr>
          <a:lstStyle/>
          <a:p>
            <a:r>
              <a:rPr lang="en-US" sz="3200" dirty="0"/>
              <a:t>6.2 Daoism—The way of nature and immortality</a:t>
            </a:r>
            <a:br>
              <a:rPr lang="en-US" sz="3200" dirty="0"/>
            </a:br>
            <a:r>
              <a:rPr lang="en-US" sz="3200" dirty="0"/>
              <a:t>Teachings of Daoist sages</a:t>
            </a:r>
          </a:p>
        </p:txBody>
      </p:sp>
      <p:sp>
        <p:nvSpPr>
          <p:cNvPr id="3" name="Content Placeholder 2">
            <a:extLst>
              <a:ext uri="{FF2B5EF4-FFF2-40B4-BE49-F238E27FC236}">
                <a16:creationId xmlns:a16="http://schemas.microsoft.com/office/drawing/2014/main" id="{4B3C4F1C-3D12-DA20-A3EF-5B36196D4616}"/>
              </a:ext>
            </a:extLst>
          </p:cNvPr>
          <p:cNvSpPr>
            <a:spLocks noGrp="1"/>
          </p:cNvSpPr>
          <p:nvPr>
            <p:ph idx="1"/>
          </p:nvPr>
        </p:nvSpPr>
        <p:spPr/>
        <p:txBody>
          <a:bodyPr>
            <a:normAutofit/>
          </a:bodyPr>
          <a:lstStyle/>
          <a:p>
            <a:r>
              <a:rPr lang="en-US" dirty="0"/>
              <a:t>There are two major texts of the Daoist literati or philosophical tradition.</a:t>
            </a:r>
          </a:p>
          <a:p>
            <a:r>
              <a:rPr lang="en-US" dirty="0"/>
              <a:t>The first is the Dao de </a:t>
            </a:r>
            <a:r>
              <a:rPr lang="en-US" dirty="0" err="1"/>
              <a:t>jing</a:t>
            </a:r>
            <a:r>
              <a:rPr lang="en-US" dirty="0"/>
              <a:t> (Tao </a:t>
            </a:r>
            <a:r>
              <a:rPr lang="en-US" dirty="0" err="1"/>
              <a:t>te</a:t>
            </a:r>
            <a:r>
              <a:rPr lang="en-US" dirty="0"/>
              <a:t> Ching, “The Classic of the Way and Its Power”).</a:t>
            </a:r>
          </a:p>
          <a:p>
            <a:r>
              <a:rPr lang="en-US" dirty="0"/>
              <a:t>Chinese tradition states that the Dao de </a:t>
            </a:r>
            <a:r>
              <a:rPr lang="en-US" dirty="0" err="1"/>
              <a:t>jing</a:t>
            </a:r>
            <a:r>
              <a:rPr lang="en-US" dirty="0"/>
              <a:t> was written by Laozi in the sixth century BCE, but archeological evidence suggests the text may be somewhat later.</a:t>
            </a:r>
          </a:p>
        </p:txBody>
      </p:sp>
    </p:spTree>
    <p:extLst>
      <p:ext uri="{BB962C8B-B14F-4D97-AF65-F5344CB8AC3E}">
        <p14:creationId xmlns:p14="http://schemas.microsoft.com/office/powerpoint/2010/main" val="1362560027"/>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BA12B046-D111-45A5-B8BC-8529E30D8945}"/>
              </a:ext>
            </a:extLst>
          </p:cNvPr>
          <p:cNvSpPr>
            <a:spLocks noGrp="1"/>
          </p:cNvSpPr>
          <p:nvPr>
            <p:ph type="title"/>
          </p:nvPr>
        </p:nvSpPr>
        <p:spPr bwMode="auto">
          <a:xfrm>
            <a:off x="701675" y="520700"/>
            <a:ext cx="7658100"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r>
              <a:rPr lang="en-US" altLang="en-US" sz="4800">
                <a:latin typeface="Helvetica" panose="020B0604020202020204" pitchFamily="34" charset="0"/>
              </a:rPr>
              <a:t>Daoism</a:t>
            </a:r>
          </a:p>
        </p:txBody>
      </p:sp>
      <p:pic>
        <p:nvPicPr>
          <p:cNvPr id="4" name="Picture 3" descr="Screen Shot 2014-10-27 at 3.17.55 PM.png">
            <a:extLst>
              <a:ext uri="{FF2B5EF4-FFF2-40B4-BE49-F238E27FC236}">
                <a16:creationId xmlns:a16="http://schemas.microsoft.com/office/drawing/2014/main" id="{47B92F6C-3A0E-49F9-A534-EE15D71F869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787385" y="1389797"/>
            <a:ext cx="3171285" cy="46046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435" name="TextBox 2">
            <a:extLst>
              <a:ext uri="{FF2B5EF4-FFF2-40B4-BE49-F238E27FC236}">
                <a16:creationId xmlns:a16="http://schemas.microsoft.com/office/drawing/2014/main" id="{53C2E9F2-12DC-4E5A-8D76-1D2FD12CB077}"/>
              </a:ext>
            </a:extLst>
          </p:cNvPr>
          <p:cNvSpPr txBox="1">
            <a:spLocks noChangeArrowheads="1"/>
          </p:cNvSpPr>
          <p:nvPr/>
        </p:nvSpPr>
        <p:spPr bwMode="auto">
          <a:xfrm>
            <a:off x="4800600" y="6045200"/>
            <a:ext cx="3225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eaLnBrk="1" hangingPunct="1"/>
            <a:r>
              <a:rPr lang="en-US" altLang="en-US" sz="2200" i="1"/>
              <a:t>Undated painting of Laozi</a:t>
            </a:r>
          </a:p>
        </p:txBody>
      </p:sp>
      <p:sp>
        <p:nvSpPr>
          <p:cNvPr id="18436" name="TextBox 4" descr="On the left is a Manuscript of Laozi’s Classic of the Way and the Virtue, 2nd century BCE&#10;On the right is an undated painting of Laozi">
            <a:extLst>
              <a:ext uri="{FF2B5EF4-FFF2-40B4-BE49-F238E27FC236}">
                <a16:creationId xmlns:a16="http://schemas.microsoft.com/office/drawing/2014/main" id="{EA831588-146A-4024-90BA-1D5645596DFE}"/>
              </a:ext>
            </a:extLst>
          </p:cNvPr>
          <p:cNvSpPr txBox="1">
            <a:spLocks noChangeArrowheads="1"/>
          </p:cNvSpPr>
          <p:nvPr/>
        </p:nvSpPr>
        <p:spPr bwMode="auto">
          <a:xfrm>
            <a:off x="452439" y="5614194"/>
            <a:ext cx="38909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eaLnBrk="1" hangingPunct="1"/>
            <a:r>
              <a:rPr lang="en-US" altLang="en-US" sz="1800" i="1" dirty="0"/>
              <a:t>Manuscript of Laozi’s </a:t>
            </a:r>
            <a:r>
              <a:rPr lang="en-US" altLang="en-US" sz="1800" dirty="0"/>
              <a:t>Classic of the Way and the Virtue</a:t>
            </a:r>
            <a:r>
              <a:rPr lang="en-US" altLang="en-US" sz="1800" i="1" dirty="0"/>
              <a:t>, 2</a:t>
            </a:r>
            <a:r>
              <a:rPr lang="en-US" altLang="en-US" sz="1800" i="1" baseline="30000" dirty="0"/>
              <a:t>nd</a:t>
            </a:r>
            <a:r>
              <a:rPr lang="en-US" altLang="en-US" sz="1800" i="1" dirty="0"/>
              <a:t> century BCE</a:t>
            </a:r>
          </a:p>
        </p:txBody>
      </p:sp>
      <p:pic>
        <p:nvPicPr>
          <p:cNvPr id="9" name="Picture 8" descr="On the left is the ">
            <a:extLst>
              <a:ext uri="{FF2B5EF4-FFF2-40B4-BE49-F238E27FC236}">
                <a16:creationId xmlns:a16="http://schemas.microsoft.com/office/drawing/2014/main" id="{46A9F8B5-B094-46CD-9EA6-300F8332962E}"/>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059121" y="1493837"/>
            <a:ext cx="2711474" cy="39200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med" advTm="21976">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AA5AC-A296-79D6-B04D-F2E800B8934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82BA68-68DB-9D61-7A91-35AACBBC8F2D}"/>
              </a:ext>
            </a:extLst>
          </p:cNvPr>
          <p:cNvSpPr>
            <a:spLocks noGrp="1"/>
          </p:cNvSpPr>
          <p:nvPr>
            <p:ph type="title"/>
          </p:nvPr>
        </p:nvSpPr>
        <p:spPr/>
        <p:txBody>
          <a:bodyPr>
            <a:normAutofit/>
          </a:bodyPr>
          <a:lstStyle/>
          <a:p>
            <a:r>
              <a:rPr lang="en-US" sz="3200" dirty="0"/>
              <a:t>6.2 Daoism—The way of nature and immortality</a:t>
            </a:r>
            <a:br>
              <a:rPr lang="en-US" sz="3200" dirty="0"/>
            </a:br>
            <a:r>
              <a:rPr lang="en-US" sz="3200" dirty="0"/>
              <a:t>Teachings of Daoist sages</a:t>
            </a:r>
          </a:p>
        </p:txBody>
      </p:sp>
      <p:sp>
        <p:nvSpPr>
          <p:cNvPr id="3" name="Content Placeholder 2">
            <a:extLst>
              <a:ext uri="{FF2B5EF4-FFF2-40B4-BE49-F238E27FC236}">
                <a16:creationId xmlns:a16="http://schemas.microsoft.com/office/drawing/2014/main" id="{783FE3D8-3813-9A25-72A0-CA36DDCDA76C}"/>
              </a:ext>
            </a:extLst>
          </p:cNvPr>
          <p:cNvSpPr>
            <a:spLocks noGrp="1"/>
          </p:cNvSpPr>
          <p:nvPr>
            <p:ph idx="1"/>
          </p:nvPr>
        </p:nvSpPr>
        <p:spPr/>
        <p:txBody>
          <a:bodyPr>
            <a:normAutofit/>
          </a:bodyPr>
          <a:lstStyle/>
          <a:p>
            <a:r>
              <a:rPr lang="en-US" dirty="0"/>
              <a:t>The central theme of the </a:t>
            </a:r>
            <a:r>
              <a:rPr lang="en-US" b="1" dirty="0"/>
              <a:t>Dao de </a:t>
            </a:r>
            <a:r>
              <a:rPr lang="en-US" b="1" dirty="0" err="1"/>
              <a:t>jing</a:t>
            </a:r>
            <a:r>
              <a:rPr lang="en-US" b="1" dirty="0"/>
              <a:t> </a:t>
            </a:r>
            <a:r>
              <a:rPr lang="en-US" dirty="0"/>
              <a:t>is that one can live most happily by harmonizing one’s self with the universe and with the challenges of life in general by being receptive to the beauty and direction of nature and by being quiet.</a:t>
            </a:r>
          </a:p>
        </p:txBody>
      </p:sp>
    </p:spTree>
    <p:extLst>
      <p:ext uri="{BB962C8B-B14F-4D97-AF65-F5344CB8AC3E}">
        <p14:creationId xmlns:p14="http://schemas.microsoft.com/office/powerpoint/2010/main" val="2285589164"/>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Laozi (Old Master)</a:t>
            </a:r>
          </a:p>
        </p:txBody>
      </p:sp>
      <p:sp>
        <p:nvSpPr>
          <p:cNvPr id="4" name="Text Placeholder 3">
            <a:extLst>
              <a:ext uri="{FF2B5EF4-FFF2-40B4-BE49-F238E27FC236}">
                <a16:creationId xmlns:a16="http://schemas.microsoft.com/office/drawing/2014/main" id="{7C7D29B9-CA29-4748-B1F4-E777EDE2E4F7}"/>
              </a:ext>
            </a:extLst>
          </p:cNvPr>
          <p:cNvSpPr>
            <a:spLocks noGrp="1"/>
          </p:cNvSpPr>
          <p:nvPr>
            <p:ph type="body" idx="1"/>
          </p:nvPr>
        </p:nvSpPr>
        <p:spPr/>
        <p:txBody>
          <a:bodyPr>
            <a:normAutofit fontScale="77500" lnSpcReduction="20000"/>
          </a:bodyPr>
          <a:lstStyle/>
          <a:p>
            <a:r>
              <a:rPr lang="en-US" i="0" dirty="0">
                <a:solidFill>
                  <a:srgbClr val="333333"/>
                </a:solidFill>
                <a:effectLst/>
                <a:latin typeface="MetSerif"/>
              </a:rPr>
              <a:t>Daoist Immortal, probably Laozi </a:t>
            </a:r>
            <a:r>
              <a:rPr lang="en-US" i="0" dirty="0">
                <a:solidFill>
                  <a:srgbClr val="333333"/>
                </a:solidFill>
                <a:effectLst/>
                <a:latin typeface="MetSans"/>
              </a:rPr>
              <a:t>10th century CE</a:t>
            </a:r>
            <a:endParaRPr lang="en-US" dirty="0"/>
          </a:p>
        </p:txBody>
      </p:sp>
      <p:pic>
        <p:nvPicPr>
          <p:cNvPr id="9" name="Content Placeholder 8" descr="Two Daoist Immortals from the 10th and 14th centuries">
            <a:extLst>
              <a:ext uri="{FF2B5EF4-FFF2-40B4-BE49-F238E27FC236}">
                <a16:creationId xmlns:a16="http://schemas.microsoft.com/office/drawing/2014/main" id="{A16B7CDC-0E2F-4962-867A-1989C88F98B9}"/>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93915" y="2174875"/>
            <a:ext cx="2966758" cy="3951288"/>
          </a:xfrm>
        </p:spPr>
      </p:pic>
      <p:sp>
        <p:nvSpPr>
          <p:cNvPr id="6" name="Text Placeholder 5">
            <a:extLst>
              <a:ext uri="{FF2B5EF4-FFF2-40B4-BE49-F238E27FC236}">
                <a16:creationId xmlns:a16="http://schemas.microsoft.com/office/drawing/2014/main" id="{AD78B26E-48EC-47CC-B514-7A3E75937CA3}"/>
              </a:ext>
            </a:extLst>
          </p:cNvPr>
          <p:cNvSpPr>
            <a:spLocks noGrp="1"/>
          </p:cNvSpPr>
          <p:nvPr>
            <p:ph type="body" sz="quarter" idx="3"/>
          </p:nvPr>
        </p:nvSpPr>
        <p:spPr/>
        <p:txBody>
          <a:bodyPr>
            <a:normAutofit fontScale="77500" lnSpcReduction="20000"/>
          </a:bodyPr>
          <a:lstStyle/>
          <a:p>
            <a:r>
              <a:rPr lang="en-US" dirty="0"/>
              <a:t>Daoist immortal Laozi</a:t>
            </a:r>
          </a:p>
          <a:p>
            <a:r>
              <a:rPr lang="en-US" dirty="0"/>
              <a:t>dated 1438</a:t>
            </a:r>
          </a:p>
        </p:txBody>
      </p:sp>
      <p:pic>
        <p:nvPicPr>
          <p:cNvPr id="11" name="Content Placeholder 10" descr="A golden statue of a seated person&#10;&#10;Description automatically generated with low confidence">
            <a:extLst>
              <a:ext uri="{FF2B5EF4-FFF2-40B4-BE49-F238E27FC236}">
                <a16:creationId xmlns:a16="http://schemas.microsoft.com/office/drawing/2014/main" id="{B82D3C57-DE0A-46FB-BA4C-12EF1138D115}"/>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229497" y="2174875"/>
            <a:ext cx="2872830" cy="3951288"/>
          </a:xfrm>
        </p:spPr>
      </p:pic>
    </p:spTree>
    <p:extLst>
      <p:ext uri="{BB962C8B-B14F-4D97-AF65-F5344CB8AC3E}">
        <p14:creationId xmlns:p14="http://schemas.microsoft.com/office/powerpoint/2010/main" val="855008556"/>
      </p:ext>
    </p:extLst>
  </p:cSld>
  <p:clrMapOvr>
    <a:masterClrMapping/>
  </p:clrMapOvr>
  <mc:AlternateContent xmlns:mc="http://schemas.openxmlformats.org/markup-compatibility/2006" xmlns:p14="http://schemas.microsoft.com/office/powerpoint/2010/main">
    <mc:Choice Requires="p14">
      <p:transition spd="slow" p14:dur="2000" advTm="17624"/>
    </mc:Choice>
    <mc:Fallback xmlns="">
      <p:transition spd="slow" advTm="17624"/>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i="1" dirty="0"/>
              <a:t>Dao de </a:t>
            </a:r>
            <a:r>
              <a:rPr lang="en-US" sz="4400" i="1" dirty="0" err="1"/>
              <a:t>jing</a:t>
            </a:r>
            <a:r>
              <a:rPr lang="en-US" sz="4400" i="1" dirty="0"/>
              <a:t> - Mysticism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3300" dirty="0"/>
              <a:t>The way that can be spoken of </a:t>
            </a:r>
          </a:p>
          <a:p>
            <a:pPr marL="0" indent="0">
              <a:buNone/>
            </a:pPr>
            <a:r>
              <a:rPr lang="en-US" sz="3300" dirty="0"/>
              <a:t>Is not the constant way; </a:t>
            </a:r>
          </a:p>
          <a:p>
            <a:pPr marL="0" indent="0">
              <a:buNone/>
            </a:pPr>
            <a:r>
              <a:rPr lang="en-US" sz="3300" dirty="0"/>
              <a:t>The name that can be named </a:t>
            </a:r>
          </a:p>
          <a:p>
            <a:pPr marL="0" indent="0">
              <a:buNone/>
            </a:pPr>
            <a:r>
              <a:rPr lang="en-US" sz="3300" dirty="0"/>
              <a:t>Is not the constant name.</a:t>
            </a:r>
          </a:p>
          <a:p>
            <a:pPr marL="0" indent="0">
              <a:buNone/>
            </a:pPr>
            <a:r>
              <a:rPr lang="en-US" sz="3300" dirty="0"/>
              <a:t>The nameless was the beginning of heaven and earth; </a:t>
            </a:r>
          </a:p>
          <a:p>
            <a:pPr marL="0" indent="0">
              <a:buNone/>
            </a:pPr>
            <a:r>
              <a:rPr lang="en-US" sz="3300" dirty="0"/>
              <a:t>The named was the mother of the myriad creatures. </a:t>
            </a:r>
          </a:p>
          <a:p>
            <a:pPr marL="0" indent="0">
              <a:buNone/>
            </a:pPr>
            <a:r>
              <a:rPr lang="en-US" sz="3200" dirty="0"/>
              <a:t>						</a:t>
            </a:r>
            <a:endParaRPr lang="en-US" dirty="0"/>
          </a:p>
        </p:txBody>
      </p:sp>
    </p:spTree>
    <p:extLst>
      <p:ext uri="{BB962C8B-B14F-4D97-AF65-F5344CB8AC3E}">
        <p14:creationId xmlns:p14="http://schemas.microsoft.com/office/powerpoint/2010/main" val="3846369619"/>
      </p:ext>
    </p:extLst>
  </p:cSld>
  <p:clrMapOvr>
    <a:masterClrMapping/>
  </p:clrMapOvr>
  <mc:AlternateContent xmlns:mc="http://schemas.openxmlformats.org/markup-compatibility/2006" xmlns:p14="http://schemas.microsoft.com/office/powerpoint/2010/main">
    <mc:Choice Requires="p14">
      <p:transition spd="slow" p14:dur="2000" advTm="91104"/>
    </mc:Choice>
    <mc:Fallback xmlns="">
      <p:transition spd="slow" advTm="9110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Basic principles for the life in harmony with the Dao</a:t>
            </a:r>
            <a:endParaRPr lang="en-US" dirty="0"/>
          </a:p>
        </p:txBody>
      </p:sp>
      <p:sp>
        <p:nvSpPr>
          <p:cNvPr id="3" name="Content Placeholder 2"/>
          <p:cNvSpPr>
            <a:spLocks noGrp="1"/>
          </p:cNvSpPr>
          <p:nvPr>
            <p:ph idx="1"/>
          </p:nvPr>
        </p:nvSpPr>
        <p:spPr/>
        <p:txBody>
          <a:bodyPr>
            <a:normAutofit fontScale="92500" lnSpcReduction="20000"/>
          </a:bodyPr>
          <a:lstStyle/>
          <a:p>
            <a:r>
              <a:rPr lang="en-US" sz="3300" dirty="0"/>
              <a:t>The Daoist sage takes a low profile in the world.</a:t>
            </a:r>
          </a:p>
          <a:p>
            <a:r>
              <a:rPr lang="en-US" sz="3300" dirty="0"/>
              <a:t>He or she is like a valley, allowing everything needed to flow into his or her life, or like a stream. </a:t>
            </a:r>
          </a:p>
          <a:p>
            <a:r>
              <a:rPr lang="en-US" sz="3300" dirty="0"/>
              <a:t>Flowing water is a Daoist model for being. It bypasses and gently wears away obstacles rather than fruitlessly attacking them, effortlessly nourishes the “ten thousand things” of material life, works without struggling, leaves all accomplishments behind without possessing them. </a:t>
            </a:r>
            <a:r>
              <a:rPr lang="en-US" sz="3200" dirty="0"/>
              <a:t>						</a:t>
            </a:r>
            <a:endParaRPr lang="en-US" dirty="0"/>
          </a:p>
        </p:txBody>
      </p:sp>
    </p:spTree>
    <p:extLst>
      <p:ext uri="{BB962C8B-B14F-4D97-AF65-F5344CB8AC3E}">
        <p14:creationId xmlns:p14="http://schemas.microsoft.com/office/powerpoint/2010/main" val="2684171578"/>
      </p:ext>
    </p:extLst>
  </p:cSld>
  <p:clrMapOvr>
    <a:masterClrMapping/>
  </p:clrMapOvr>
  <mc:AlternateContent xmlns:mc="http://schemas.openxmlformats.org/markup-compatibility/2006" xmlns:p14="http://schemas.microsoft.com/office/powerpoint/2010/main">
    <mc:Choice Requires="p14">
      <p:transition spd="slow" p14:dur="2000" advTm="47451"/>
    </mc:Choice>
    <mc:Fallback xmlns="">
      <p:transition spd="slow" advTm="4745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58E25-C61D-FC5F-6898-203166DD34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838C26-B296-3C3D-6347-375638419CB0}"/>
              </a:ext>
            </a:extLst>
          </p:cNvPr>
          <p:cNvSpPr>
            <a:spLocks noGrp="1"/>
          </p:cNvSpPr>
          <p:nvPr>
            <p:ph type="title"/>
          </p:nvPr>
        </p:nvSpPr>
        <p:spPr/>
        <p:txBody>
          <a:bodyPr>
            <a:normAutofit/>
          </a:bodyPr>
          <a:lstStyle/>
          <a:p>
            <a:r>
              <a:rPr lang="en-US" sz="3200" dirty="0"/>
              <a:t>6.2 Daoism—The way of nature and immortality</a:t>
            </a:r>
            <a:br>
              <a:rPr lang="en-US" sz="3200" dirty="0"/>
            </a:br>
            <a:r>
              <a:rPr lang="en-US" sz="3200" dirty="0"/>
              <a:t>Teachings of Daoist sages</a:t>
            </a:r>
          </a:p>
        </p:txBody>
      </p:sp>
      <p:sp>
        <p:nvSpPr>
          <p:cNvPr id="3" name="Content Placeholder 2">
            <a:extLst>
              <a:ext uri="{FF2B5EF4-FFF2-40B4-BE49-F238E27FC236}">
                <a16:creationId xmlns:a16="http://schemas.microsoft.com/office/drawing/2014/main" id="{2A88EFC1-C986-9B91-22C9-05EC154DD90B}"/>
              </a:ext>
            </a:extLst>
          </p:cNvPr>
          <p:cNvSpPr>
            <a:spLocks noGrp="1"/>
          </p:cNvSpPr>
          <p:nvPr>
            <p:ph idx="1"/>
          </p:nvPr>
        </p:nvSpPr>
        <p:spPr/>
        <p:txBody>
          <a:bodyPr>
            <a:normAutofit/>
          </a:bodyPr>
          <a:lstStyle/>
          <a:p>
            <a:r>
              <a:rPr lang="en-US" dirty="0"/>
              <a:t>The second major text is the </a:t>
            </a:r>
            <a:r>
              <a:rPr lang="en-US" b="1" dirty="0"/>
              <a:t>Zhuangzi</a:t>
            </a:r>
            <a:r>
              <a:rPr lang="en-US" dirty="0"/>
              <a:t>, attributed to the author of the same name (c. 365–290 BCE), who maintained that the best approach to life in a chaotic civilization is detachment.</a:t>
            </a:r>
          </a:p>
        </p:txBody>
      </p:sp>
    </p:spTree>
    <p:extLst>
      <p:ext uri="{BB962C8B-B14F-4D97-AF65-F5344CB8AC3E}">
        <p14:creationId xmlns:p14="http://schemas.microsoft.com/office/powerpoint/2010/main" val="671272501"/>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Zhuangzi (Chuang-tzu) </a:t>
            </a:r>
            <a:br>
              <a:rPr lang="en-US" sz="4400" dirty="0"/>
            </a:br>
            <a:r>
              <a:rPr lang="en-US" sz="4400" dirty="0"/>
              <a:t>(c. 365–290 BCE) </a:t>
            </a:r>
            <a:endParaRPr lang="en-US" dirty="0"/>
          </a:p>
        </p:txBody>
      </p:sp>
      <p:sp>
        <p:nvSpPr>
          <p:cNvPr id="3" name="Content Placeholder 2"/>
          <p:cNvSpPr>
            <a:spLocks noGrp="1"/>
          </p:cNvSpPr>
          <p:nvPr>
            <p:ph sz="half" idx="1"/>
          </p:nvPr>
        </p:nvSpPr>
        <p:spPr/>
        <p:txBody>
          <a:bodyPr>
            <a:normAutofit/>
          </a:bodyPr>
          <a:lstStyle/>
          <a:p>
            <a:pPr lvl="1"/>
            <a:r>
              <a:rPr lang="en-US" sz="3200" dirty="0"/>
              <a:t>Elaborated on Daoist concepts</a:t>
            </a:r>
          </a:p>
          <a:p>
            <a:pPr lvl="1"/>
            <a:r>
              <a:rPr lang="en-US" sz="3200" dirty="0"/>
              <a:t>Asserted: best to detach from absurd civilization</a:t>
            </a:r>
          </a:p>
          <a:p>
            <a:pPr lvl="1"/>
            <a:r>
              <a:rPr lang="en-US" sz="3200" dirty="0"/>
              <a:t>Dao is “unnamable,” the “eternally real”</a:t>
            </a:r>
          </a:p>
          <a:p>
            <a:pPr marL="457200" lvl="1" indent="0">
              <a:buNone/>
            </a:pPr>
            <a:endParaRPr lang="en-US" sz="3200" dirty="0"/>
          </a:p>
        </p:txBody>
      </p:sp>
      <p:pic>
        <p:nvPicPr>
          <p:cNvPr id="6" name="Content Placeholder 5" descr="On the left is a painting of Zhuangzi">
            <a:extLst>
              <a:ext uri="{FF2B5EF4-FFF2-40B4-BE49-F238E27FC236}">
                <a16:creationId xmlns:a16="http://schemas.microsoft.com/office/drawing/2014/main" id="{1A7BC543-0856-4C9E-8F77-FAF40969B0D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05400" y="1543860"/>
            <a:ext cx="3048307" cy="4525962"/>
          </a:xfrm>
        </p:spPr>
      </p:pic>
    </p:spTree>
    <p:extLst>
      <p:ext uri="{BB962C8B-B14F-4D97-AF65-F5344CB8AC3E}">
        <p14:creationId xmlns:p14="http://schemas.microsoft.com/office/powerpoint/2010/main" val="2648253336"/>
      </p:ext>
    </p:extLst>
  </p:cSld>
  <p:clrMapOvr>
    <a:masterClrMapping/>
  </p:clrMapOvr>
  <mc:AlternateContent xmlns:mc="http://schemas.openxmlformats.org/markup-compatibility/2006" xmlns:p14="http://schemas.microsoft.com/office/powerpoint/2010/main">
    <mc:Choice Requires="p14">
      <p:transition spd="slow" p14:dur="2000" advTm="51583"/>
    </mc:Choice>
    <mc:Fallback xmlns="">
      <p:transition spd="slow" advTm="51583"/>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Zhuangzi (Chuang-tzu) </a:t>
            </a:r>
            <a:br>
              <a:rPr lang="en-US" sz="4400" dirty="0"/>
            </a:br>
            <a:r>
              <a:rPr lang="en-US" sz="4400" dirty="0"/>
              <a:t>(c. 365–290 BCE) </a:t>
            </a:r>
            <a:endParaRPr lang="en-US" dirty="0"/>
          </a:p>
        </p:txBody>
      </p:sp>
      <p:sp>
        <p:nvSpPr>
          <p:cNvPr id="3" name="Content Placeholder 2"/>
          <p:cNvSpPr>
            <a:spLocks noGrp="1"/>
          </p:cNvSpPr>
          <p:nvPr>
            <p:ph sz="half" idx="1"/>
          </p:nvPr>
        </p:nvSpPr>
        <p:spPr/>
        <p:txBody>
          <a:bodyPr>
            <a:normAutofit fontScale="77500" lnSpcReduction="20000"/>
          </a:bodyPr>
          <a:lstStyle/>
          <a:p>
            <a:r>
              <a:rPr lang="en-US" sz="3300" dirty="0"/>
              <a:t>These teachings were elaborated more emphatically and humorously by a sage named Zhuangzi </a:t>
            </a:r>
          </a:p>
          <a:p>
            <a:r>
              <a:rPr lang="en-US" sz="3300" dirty="0"/>
              <a:t>Unlike Laozi, whose philosophy was addressed to those in leadership positions, Zhuangzi asserted that the best way to live in a chaotic, absurd civilization is to become detached from it.</a:t>
            </a:r>
            <a:endParaRPr lang="en-US" dirty="0"/>
          </a:p>
        </p:txBody>
      </p:sp>
      <p:pic>
        <p:nvPicPr>
          <p:cNvPr id="6" name="Content Placeholder 5" descr="On the left is a painting of Zhuangzi">
            <a:extLst>
              <a:ext uri="{FF2B5EF4-FFF2-40B4-BE49-F238E27FC236}">
                <a16:creationId xmlns:a16="http://schemas.microsoft.com/office/drawing/2014/main" id="{1A7BC543-0856-4C9E-8F77-FAF40969B0D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05400" y="1543860"/>
            <a:ext cx="3048307" cy="4525962"/>
          </a:xfrm>
        </p:spPr>
      </p:pic>
    </p:spTree>
    <p:extLst>
      <p:ext uri="{BB962C8B-B14F-4D97-AF65-F5344CB8AC3E}">
        <p14:creationId xmlns:p14="http://schemas.microsoft.com/office/powerpoint/2010/main" val="2366032832"/>
      </p:ext>
    </p:extLst>
  </p:cSld>
  <p:clrMapOvr>
    <a:masterClrMapping/>
  </p:clrMapOvr>
  <mc:AlternateContent xmlns:mc="http://schemas.openxmlformats.org/markup-compatibility/2006" xmlns:p14="http://schemas.microsoft.com/office/powerpoint/2010/main">
    <mc:Choice Requires="p14">
      <p:transition spd="slow" p14:dur="2000" advTm="59811"/>
    </mc:Choice>
    <mc:Fallback xmlns="">
      <p:transition spd="slow" advTm="5981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B4C12-4733-C1C9-F45B-7DFFA1CFE76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4F1BD74-4CEF-3760-1BAE-D39C02EB2B3F}"/>
              </a:ext>
            </a:extLst>
          </p:cNvPr>
          <p:cNvSpPr>
            <a:spLocks noGrp="1"/>
          </p:cNvSpPr>
          <p:nvPr>
            <p:ph type="title"/>
          </p:nvPr>
        </p:nvSpPr>
        <p:spPr/>
        <p:txBody>
          <a:bodyPr>
            <a:normAutofit/>
          </a:bodyPr>
          <a:lstStyle/>
          <a:p>
            <a:r>
              <a:rPr lang="en-US" sz="3200" dirty="0"/>
              <a:t>Introduction</a:t>
            </a:r>
            <a:br>
              <a:rPr lang="en-US" sz="3200" dirty="0"/>
            </a:br>
            <a:r>
              <a:rPr lang="en-US" sz="3200" dirty="0"/>
              <a:t>The general goals of Chapter 6 are:</a:t>
            </a:r>
          </a:p>
        </p:txBody>
      </p:sp>
      <p:sp>
        <p:nvSpPr>
          <p:cNvPr id="5" name="Content Placeholder 4">
            <a:extLst>
              <a:ext uri="{FF2B5EF4-FFF2-40B4-BE49-F238E27FC236}">
                <a16:creationId xmlns:a16="http://schemas.microsoft.com/office/drawing/2014/main" id="{5DCDF505-F61D-FE44-C640-138901802055}"/>
              </a:ext>
            </a:extLst>
          </p:cNvPr>
          <p:cNvSpPr>
            <a:spLocks noGrp="1"/>
          </p:cNvSpPr>
          <p:nvPr>
            <p:ph idx="1"/>
          </p:nvPr>
        </p:nvSpPr>
        <p:spPr/>
        <p:txBody>
          <a:bodyPr>
            <a:normAutofit/>
          </a:bodyPr>
          <a:lstStyle/>
          <a:p>
            <a:r>
              <a:rPr lang="en-US" dirty="0"/>
              <a:t>(1) to present the foundations and defining characteristics of Daoism and Confucianism; (2) to highlight the differences between these two religions but also explain their complementary relationship; and </a:t>
            </a:r>
          </a:p>
          <a:p>
            <a:r>
              <a:rPr lang="en-US" dirty="0"/>
              <a:t>(3) to describe the many forms of Chinese religious expression.</a:t>
            </a:r>
          </a:p>
        </p:txBody>
      </p:sp>
    </p:spTree>
    <p:extLst>
      <p:ext uri="{BB962C8B-B14F-4D97-AF65-F5344CB8AC3E}">
        <p14:creationId xmlns:p14="http://schemas.microsoft.com/office/powerpoint/2010/main" val="3531694270"/>
      </p:ext>
    </p:extLst>
  </p:cSld>
  <p:clrMapOvr>
    <a:masterClrMapping/>
  </p:clrMapOvr>
  <mc:AlternateContent xmlns:mc="http://schemas.openxmlformats.org/markup-compatibility/2006" xmlns:p14="http://schemas.microsoft.com/office/powerpoint/2010/main">
    <mc:Choice Requires="p14">
      <p:transition spd="slow" p14:dur="2000" advTm="23996"/>
    </mc:Choice>
    <mc:Fallback xmlns="">
      <p:transition spd="slow" advTm="2399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4B866-2532-B06A-F66A-048E413B094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C31C8B0-18DD-92C7-388C-CB446C212166}"/>
              </a:ext>
            </a:extLst>
          </p:cNvPr>
          <p:cNvSpPr>
            <a:spLocks noGrp="1"/>
          </p:cNvSpPr>
          <p:nvPr>
            <p:ph type="title"/>
          </p:nvPr>
        </p:nvSpPr>
        <p:spPr/>
        <p:txBody>
          <a:bodyPr>
            <a:normAutofit/>
          </a:bodyPr>
          <a:lstStyle/>
          <a:p>
            <a:r>
              <a:rPr lang="en-US" sz="3200" dirty="0"/>
              <a:t>6.3 Popular religion and organized Daoism</a:t>
            </a:r>
          </a:p>
        </p:txBody>
      </p:sp>
      <p:sp>
        <p:nvSpPr>
          <p:cNvPr id="3" name="Content Placeholder 2">
            <a:extLst>
              <a:ext uri="{FF2B5EF4-FFF2-40B4-BE49-F238E27FC236}">
                <a16:creationId xmlns:a16="http://schemas.microsoft.com/office/drawing/2014/main" id="{36B2855F-7F34-C140-2C47-481C49E433F8}"/>
              </a:ext>
            </a:extLst>
          </p:cNvPr>
          <p:cNvSpPr>
            <a:spLocks noGrp="1"/>
          </p:cNvSpPr>
          <p:nvPr>
            <p:ph idx="1"/>
          </p:nvPr>
        </p:nvSpPr>
        <p:spPr/>
        <p:txBody>
          <a:bodyPr>
            <a:normAutofit/>
          </a:bodyPr>
          <a:lstStyle/>
          <a:p>
            <a:r>
              <a:rPr lang="en-US" dirty="0"/>
              <a:t>The second century CE saw the beginning of organized groups or sects of Daoism, using long-standing practices such as alchemy, faith healing, sorcery, and power objects.</a:t>
            </a:r>
          </a:p>
          <a:p>
            <a:r>
              <a:rPr lang="en-US" dirty="0"/>
              <a:t>Chinese popular religious practice has long included worship of spirits who may affect one’s destiny.</a:t>
            </a:r>
          </a:p>
        </p:txBody>
      </p:sp>
    </p:spTree>
    <p:extLst>
      <p:ext uri="{BB962C8B-B14F-4D97-AF65-F5344CB8AC3E}">
        <p14:creationId xmlns:p14="http://schemas.microsoft.com/office/powerpoint/2010/main" val="42385452"/>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E81DE-D62C-9357-B9A5-F5F46D12D5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BA617E1-9F77-57BC-0D33-08C8A8E0C9D5}"/>
              </a:ext>
            </a:extLst>
          </p:cNvPr>
          <p:cNvSpPr>
            <a:spLocks noGrp="1"/>
          </p:cNvSpPr>
          <p:nvPr>
            <p:ph type="title"/>
          </p:nvPr>
        </p:nvSpPr>
        <p:spPr/>
        <p:txBody>
          <a:bodyPr>
            <a:normAutofit/>
          </a:bodyPr>
          <a:lstStyle/>
          <a:p>
            <a:r>
              <a:rPr lang="en-US" sz="3200" dirty="0"/>
              <a:t>6.3 Popular religion and organized Daoism</a:t>
            </a:r>
          </a:p>
        </p:txBody>
      </p:sp>
      <p:sp>
        <p:nvSpPr>
          <p:cNvPr id="3" name="Content Placeholder 2">
            <a:extLst>
              <a:ext uri="{FF2B5EF4-FFF2-40B4-BE49-F238E27FC236}">
                <a16:creationId xmlns:a16="http://schemas.microsoft.com/office/drawing/2014/main" id="{0635580A-AD28-A369-D076-DCBE0D140D48}"/>
              </a:ext>
            </a:extLst>
          </p:cNvPr>
          <p:cNvSpPr>
            <a:spLocks noGrp="1"/>
          </p:cNvSpPr>
          <p:nvPr>
            <p:ph idx="1"/>
          </p:nvPr>
        </p:nvSpPr>
        <p:spPr/>
        <p:txBody>
          <a:bodyPr>
            <a:normAutofit/>
          </a:bodyPr>
          <a:lstStyle/>
          <a:p>
            <a:r>
              <a:rPr lang="en-US" dirty="0"/>
              <a:t>The Kitchen God is one of the familiar spirits and may be propitiated with animal offerings.</a:t>
            </a:r>
          </a:p>
          <a:p>
            <a:r>
              <a:rPr lang="en-US" dirty="0"/>
              <a:t>Folk tradition asserts that the </a:t>
            </a:r>
            <a:r>
              <a:rPr lang="en-US" b="1" dirty="0"/>
              <a:t>Kitchen God</a:t>
            </a:r>
            <a:r>
              <a:rPr lang="en-US" dirty="0"/>
              <a:t>, or spirit, lives in a family’s kitchen and makes an annual report to </a:t>
            </a:r>
            <a:r>
              <a:rPr lang="en-US" b="1" dirty="0"/>
              <a:t>Jade Emperor </a:t>
            </a:r>
            <a:r>
              <a:rPr lang="en-US" dirty="0"/>
              <a:t>the about the family’s virtues and failings.</a:t>
            </a:r>
            <a:r>
              <a:rPr lang="en-US" b="1" dirty="0"/>
              <a:t> </a:t>
            </a:r>
            <a:endParaRPr lang="en-US" dirty="0"/>
          </a:p>
        </p:txBody>
      </p:sp>
    </p:spTree>
    <p:extLst>
      <p:ext uri="{BB962C8B-B14F-4D97-AF65-F5344CB8AC3E}">
        <p14:creationId xmlns:p14="http://schemas.microsoft.com/office/powerpoint/2010/main" val="2154780167"/>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1BAFF-CADA-7D3B-90D6-13FC4838193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A598C4C-7AB4-E6AD-F069-B38454925B04}"/>
              </a:ext>
            </a:extLst>
          </p:cNvPr>
          <p:cNvSpPr>
            <a:spLocks noGrp="1"/>
          </p:cNvSpPr>
          <p:nvPr>
            <p:ph type="title"/>
          </p:nvPr>
        </p:nvSpPr>
        <p:spPr/>
        <p:txBody>
          <a:bodyPr>
            <a:normAutofit/>
          </a:bodyPr>
          <a:lstStyle/>
          <a:p>
            <a:r>
              <a:rPr lang="en-US" sz="3200" dirty="0"/>
              <a:t>6.3 Popular religion and organized Daoism</a:t>
            </a:r>
          </a:p>
        </p:txBody>
      </p:sp>
      <p:pic>
        <p:nvPicPr>
          <p:cNvPr id="5" name="Content Placeholder 4" descr="On the left is an image of the Kitchen God during the Lantern Festival">
            <a:extLst>
              <a:ext uri="{FF2B5EF4-FFF2-40B4-BE49-F238E27FC236}">
                <a16:creationId xmlns:a16="http://schemas.microsoft.com/office/drawing/2014/main" id="{16BC1632-84C5-D720-7F99-8E18E7317C6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27361" y="1600200"/>
            <a:ext cx="2898277" cy="4525963"/>
          </a:xfrm>
        </p:spPr>
      </p:pic>
      <p:sp>
        <p:nvSpPr>
          <p:cNvPr id="6" name="Content Placeholder 5">
            <a:extLst>
              <a:ext uri="{FF2B5EF4-FFF2-40B4-BE49-F238E27FC236}">
                <a16:creationId xmlns:a16="http://schemas.microsoft.com/office/drawing/2014/main" id="{D6ABDA3B-8FE3-841B-1A44-5A3163352A2B}"/>
              </a:ext>
            </a:extLst>
          </p:cNvPr>
          <p:cNvSpPr>
            <a:spLocks noGrp="1"/>
          </p:cNvSpPr>
          <p:nvPr>
            <p:ph sz="half" idx="2"/>
          </p:nvPr>
        </p:nvSpPr>
        <p:spPr/>
        <p:txBody>
          <a:bodyPr/>
          <a:lstStyle/>
          <a:p>
            <a:r>
              <a:rPr lang="en-US" dirty="0"/>
              <a:t>To ensure a good report, during the Lantern Festival at the end of Chinese New Year celebrations, the Kitchen God may be offered something sweet or intoxicating.</a:t>
            </a:r>
          </a:p>
          <a:p>
            <a:pPr marL="0" indent="0">
              <a:buNone/>
            </a:pPr>
            <a:endParaRPr lang="en-US" dirty="0"/>
          </a:p>
        </p:txBody>
      </p:sp>
    </p:spTree>
    <p:extLst>
      <p:ext uri="{BB962C8B-B14F-4D97-AF65-F5344CB8AC3E}">
        <p14:creationId xmlns:p14="http://schemas.microsoft.com/office/powerpoint/2010/main" val="2059996251"/>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611A3-4468-4D7E-5F6C-FA968B7313C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45A9F43-0BE7-D0AF-B45C-91E05B2D754F}"/>
              </a:ext>
            </a:extLst>
          </p:cNvPr>
          <p:cNvSpPr>
            <a:spLocks noGrp="1"/>
          </p:cNvSpPr>
          <p:nvPr>
            <p:ph type="title"/>
          </p:nvPr>
        </p:nvSpPr>
        <p:spPr/>
        <p:txBody>
          <a:bodyPr>
            <a:normAutofit/>
          </a:bodyPr>
          <a:lstStyle/>
          <a:p>
            <a:r>
              <a:rPr lang="en-US" sz="3200" dirty="0"/>
              <a:t>6.3 Popular religion and organized Daoism</a:t>
            </a:r>
          </a:p>
        </p:txBody>
      </p:sp>
      <p:sp>
        <p:nvSpPr>
          <p:cNvPr id="3" name="Content Placeholder 2">
            <a:extLst>
              <a:ext uri="{FF2B5EF4-FFF2-40B4-BE49-F238E27FC236}">
                <a16:creationId xmlns:a16="http://schemas.microsoft.com/office/drawing/2014/main" id="{9B4A6892-AD1A-EA2F-5E0F-560E3BCDD0F7}"/>
              </a:ext>
            </a:extLst>
          </p:cNvPr>
          <p:cNvSpPr>
            <a:spLocks noGrp="1"/>
          </p:cNvSpPr>
          <p:nvPr>
            <p:ph idx="1"/>
          </p:nvPr>
        </p:nvSpPr>
        <p:spPr/>
        <p:txBody>
          <a:bodyPr>
            <a:normAutofit/>
          </a:bodyPr>
          <a:lstStyle/>
          <a:p>
            <a:r>
              <a:rPr lang="en-US" dirty="0"/>
              <a:t>Villages may make collective offerings to spirits affecting their well-being.</a:t>
            </a:r>
          </a:p>
          <a:p>
            <a:r>
              <a:rPr lang="en-US" dirty="0"/>
              <a:t>The use of talismans is also widespread, as well as worship of virtuous people understood to have become divine after death.</a:t>
            </a:r>
          </a:p>
          <a:p>
            <a:r>
              <a:rPr lang="en-US" dirty="0"/>
              <a:t>Families may hire either Daoist or Buddhist priests to perform funeral rites.</a:t>
            </a:r>
          </a:p>
        </p:txBody>
      </p:sp>
    </p:spTree>
    <p:extLst>
      <p:ext uri="{BB962C8B-B14F-4D97-AF65-F5344CB8AC3E}">
        <p14:creationId xmlns:p14="http://schemas.microsoft.com/office/powerpoint/2010/main" val="1148038212"/>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EA812-137C-7B21-C231-97C1CD0C992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9B9DE55-367E-8EFB-0481-6FA5D80C148D}"/>
              </a:ext>
            </a:extLst>
          </p:cNvPr>
          <p:cNvSpPr>
            <a:spLocks noGrp="1"/>
          </p:cNvSpPr>
          <p:nvPr>
            <p:ph type="title"/>
          </p:nvPr>
        </p:nvSpPr>
        <p:spPr/>
        <p:txBody>
          <a:bodyPr>
            <a:normAutofit/>
          </a:bodyPr>
          <a:lstStyle/>
          <a:p>
            <a:r>
              <a:rPr lang="en-US" sz="3200" dirty="0"/>
              <a:t>6.3 Popular religion and organized Daoism</a:t>
            </a:r>
          </a:p>
        </p:txBody>
      </p:sp>
      <p:sp>
        <p:nvSpPr>
          <p:cNvPr id="3" name="Content Placeholder 2">
            <a:extLst>
              <a:ext uri="{FF2B5EF4-FFF2-40B4-BE49-F238E27FC236}">
                <a16:creationId xmlns:a16="http://schemas.microsoft.com/office/drawing/2014/main" id="{9BCD4B3D-86A2-A2E5-D53C-62E95EE66936}"/>
              </a:ext>
            </a:extLst>
          </p:cNvPr>
          <p:cNvSpPr>
            <a:spLocks noGrp="1"/>
          </p:cNvSpPr>
          <p:nvPr>
            <p:ph idx="1"/>
          </p:nvPr>
        </p:nvSpPr>
        <p:spPr/>
        <p:txBody>
          <a:bodyPr>
            <a:normAutofit/>
          </a:bodyPr>
          <a:lstStyle/>
          <a:p>
            <a:r>
              <a:rPr lang="en-US" dirty="0"/>
              <a:t>Some forms of Daoism advocate withdrawal from the hectic activity of everyday life for a life of contemplation and seeking harmony. One means of seeking harmony is </a:t>
            </a:r>
            <a:r>
              <a:rPr lang="en-US" b="1" dirty="0"/>
              <a:t>feng shui</a:t>
            </a:r>
            <a:r>
              <a:rPr lang="en-US" dirty="0"/>
              <a:t>, a form of </a:t>
            </a:r>
            <a:r>
              <a:rPr lang="en-US" b="1" dirty="0"/>
              <a:t>geomancy</a:t>
            </a:r>
            <a:r>
              <a:rPr lang="en-US" dirty="0"/>
              <a:t> that examines the flow of </a:t>
            </a:r>
            <a:r>
              <a:rPr lang="en-US" b="1" dirty="0"/>
              <a:t>qi</a:t>
            </a:r>
            <a:r>
              <a:rPr lang="en-US" dirty="0"/>
              <a:t> to determine the ideal placement of a building, grave, or even home furnishings.</a:t>
            </a:r>
          </a:p>
        </p:txBody>
      </p:sp>
    </p:spTree>
    <p:extLst>
      <p:ext uri="{BB962C8B-B14F-4D97-AF65-F5344CB8AC3E}">
        <p14:creationId xmlns:p14="http://schemas.microsoft.com/office/powerpoint/2010/main" val="1383734984"/>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50C91-7B3D-941E-7C9E-2C827BAA812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BC55BA0-4420-FC56-39B8-B924237E1655}"/>
              </a:ext>
            </a:extLst>
          </p:cNvPr>
          <p:cNvSpPr>
            <a:spLocks noGrp="1"/>
          </p:cNvSpPr>
          <p:nvPr>
            <p:ph type="title"/>
          </p:nvPr>
        </p:nvSpPr>
        <p:spPr/>
        <p:txBody>
          <a:bodyPr>
            <a:normAutofit/>
          </a:bodyPr>
          <a:lstStyle/>
          <a:p>
            <a:r>
              <a:rPr lang="en-US" sz="3200" dirty="0"/>
              <a:t>6.3 Popular religion and organized Daoism</a:t>
            </a:r>
            <a:br>
              <a:rPr lang="en-US" sz="3200" dirty="0"/>
            </a:br>
            <a:r>
              <a:rPr lang="en-US" sz="3200" dirty="0"/>
              <a:t>Inner alchemy</a:t>
            </a:r>
          </a:p>
        </p:txBody>
      </p:sp>
      <p:sp>
        <p:nvSpPr>
          <p:cNvPr id="3" name="Content Placeholder 2">
            <a:extLst>
              <a:ext uri="{FF2B5EF4-FFF2-40B4-BE49-F238E27FC236}">
                <a16:creationId xmlns:a16="http://schemas.microsoft.com/office/drawing/2014/main" id="{738A9EF4-6F8F-61D7-51EE-DA834A266BAF}"/>
              </a:ext>
            </a:extLst>
          </p:cNvPr>
          <p:cNvSpPr>
            <a:spLocks noGrp="1"/>
          </p:cNvSpPr>
          <p:nvPr>
            <p:ph idx="1"/>
          </p:nvPr>
        </p:nvSpPr>
        <p:spPr/>
        <p:txBody>
          <a:bodyPr>
            <a:normAutofit lnSpcReduction="10000"/>
          </a:bodyPr>
          <a:lstStyle/>
          <a:p>
            <a:r>
              <a:rPr lang="en-US" dirty="0"/>
              <a:t>One key component of Daoist practices is individual spiritual practices for self-cultivation, longevity, and perhaps immortality.</a:t>
            </a:r>
          </a:p>
          <a:p>
            <a:r>
              <a:rPr lang="en-US" dirty="0"/>
              <a:t>These practices, said to be passed down secretly from teacher to pupil, seek to use the energy available to the body for physical health and intuitive perception of the universal order.</a:t>
            </a:r>
          </a:p>
        </p:txBody>
      </p:sp>
    </p:spTree>
    <p:extLst>
      <p:ext uri="{BB962C8B-B14F-4D97-AF65-F5344CB8AC3E}">
        <p14:creationId xmlns:p14="http://schemas.microsoft.com/office/powerpoint/2010/main" val="1690454030"/>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CA806-F31B-3C90-4FD1-89337D57C66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824035-AC37-73F4-4F05-9193A9BBEE3A}"/>
              </a:ext>
            </a:extLst>
          </p:cNvPr>
          <p:cNvSpPr>
            <a:spLocks noGrp="1"/>
          </p:cNvSpPr>
          <p:nvPr>
            <p:ph type="title"/>
          </p:nvPr>
        </p:nvSpPr>
        <p:spPr/>
        <p:txBody>
          <a:bodyPr>
            <a:normAutofit/>
          </a:bodyPr>
          <a:lstStyle/>
          <a:p>
            <a:r>
              <a:rPr lang="en-US" sz="3200" dirty="0"/>
              <a:t>6.3 Popular religion and organized Daoism</a:t>
            </a:r>
            <a:br>
              <a:rPr lang="en-US" sz="3200" dirty="0"/>
            </a:br>
            <a:r>
              <a:rPr lang="en-US" sz="3200" dirty="0"/>
              <a:t>Inner alchemy</a:t>
            </a:r>
          </a:p>
        </p:txBody>
      </p:sp>
      <p:sp>
        <p:nvSpPr>
          <p:cNvPr id="3" name="Content Placeholder 2">
            <a:extLst>
              <a:ext uri="{FF2B5EF4-FFF2-40B4-BE49-F238E27FC236}">
                <a16:creationId xmlns:a16="http://schemas.microsoft.com/office/drawing/2014/main" id="{833CB9C0-0E42-492D-F537-DBD182D0781F}"/>
              </a:ext>
            </a:extLst>
          </p:cNvPr>
          <p:cNvSpPr>
            <a:spLocks noGrp="1"/>
          </p:cNvSpPr>
          <p:nvPr>
            <p:ph idx="1"/>
          </p:nvPr>
        </p:nvSpPr>
        <p:spPr/>
        <p:txBody>
          <a:bodyPr>
            <a:normAutofit fontScale="92500" lnSpcReduction="20000"/>
          </a:bodyPr>
          <a:lstStyle/>
          <a:p>
            <a:r>
              <a:rPr lang="en-US" dirty="0"/>
              <a:t>The body contains the “three treasures” of generative force (</a:t>
            </a:r>
            <a:r>
              <a:rPr lang="en-US" b="1" dirty="0" err="1"/>
              <a:t>jing</a:t>
            </a:r>
            <a:r>
              <a:rPr lang="en-US" dirty="0"/>
              <a:t>), vital life force (</a:t>
            </a:r>
            <a:r>
              <a:rPr lang="en-US" b="1" dirty="0"/>
              <a:t>qi</a:t>
            </a:r>
            <a:r>
              <a:rPr lang="en-US" dirty="0"/>
              <a:t>), and spirit (</a:t>
            </a:r>
            <a:r>
              <a:rPr lang="en-US" b="1" dirty="0" err="1"/>
              <a:t>shen</a:t>
            </a:r>
            <a:r>
              <a:rPr lang="en-US" dirty="0"/>
              <a:t>).</a:t>
            </a:r>
          </a:p>
          <a:p>
            <a:r>
              <a:rPr lang="en-US" dirty="0"/>
              <a:t>Breathing techniques, diets, visualization, and so on, may be used to activate the three treasures.</a:t>
            </a:r>
          </a:p>
          <a:p>
            <a:r>
              <a:rPr lang="en-US" dirty="0"/>
              <a:t>Literature and folk tradition refer to sages thought to be centuries old; especially famous are the Eight Immortals.</a:t>
            </a:r>
          </a:p>
          <a:p>
            <a:r>
              <a:rPr lang="en-US" dirty="0"/>
              <a:t>The Daoist canon includes writings of some female sages who undertook transformative exercises.</a:t>
            </a:r>
          </a:p>
          <a:p>
            <a:endParaRPr lang="en-US" dirty="0"/>
          </a:p>
        </p:txBody>
      </p:sp>
    </p:spTree>
    <p:extLst>
      <p:ext uri="{BB962C8B-B14F-4D97-AF65-F5344CB8AC3E}">
        <p14:creationId xmlns:p14="http://schemas.microsoft.com/office/powerpoint/2010/main" val="1518109979"/>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Autofit/>
          </a:bodyPr>
          <a:lstStyle/>
          <a:p>
            <a:r>
              <a:rPr lang="en-US" sz="3600" dirty="0"/>
              <a:t>Deities and Daoist Masters (Immortals)</a:t>
            </a:r>
          </a:p>
        </p:txBody>
      </p:sp>
      <p:sp>
        <p:nvSpPr>
          <p:cNvPr id="9" name="Text Placeholder 8">
            <a:extLst>
              <a:ext uri="{FF2B5EF4-FFF2-40B4-BE49-F238E27FC236}">
                <a16:creationId xmlns:a16="http://schemas.microsoft.com/office/drawing/2014/main" id="{3FB2D8C0-71DF-496B-A6B4-EB7F264EF2B1}"/>
              </a:ext>
            </a:extLst>
          </p:cNvPr>
          <p:cNvSpPr>
            <a:spLocks noGrp="1"/>
          </p:cNvSpPr>
          <p:nvPr>
            <p:ph type="body" idx="1"/>
          </p:nvPr>
        </p:nvSpPr>
        <p:spPr/>
        <p:txBody>
          <a:bodyPr>
            <a:normAutofit fontScale="85000" lnSpcReduction="20000"/>
          </a:bodyPr>
          <a:lstStyle/>
          <a:p>
            <a:pPr algn="ctr"/>
            <a:r>
              <a:rPr lang="en-US" dirty="0"/>
              <a:t>Jade Emperor	</a:t>
            </a:r>
          </a:p>
        </p:txBody>
      </p:sp>
      <p:pic>
        <p:nvPicPr>
          <p:cNvPr id="8" name="Content Placeholder 7" descr="On the left is a painting of the Jade Emperor&#10;On the left is ">
            <a:extLst>
              <a:ext uri="{FF2B5EF4-FFF2-40B4-BE49-F238E27FC236}">
                <a16:creationId xmlns:a16="http://schemas.microsoft.com/office/drawing/2014/main" id="{51FA9AB0-67A7-4CEF-B5DC-6542B0E60F0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143526" y="2174875"/>
            <a:ext cx="2667536" cy="3951288"/>
          </a:xfrm>
        </p:spPr>
      </p:pic>
      <p:sp>
        <p:nvSpPr>
          <p:cNvPr id="10" name="Text Placeholder 9">
            <a:extLst>
              <a:ext uri="{FF2B5EF4-FFF2-40B4-BE49-F238E27FC236}">
                <a16:creationId xmlns:a16="http://schemas.microsoft.com/office/drawing/2014/main" id="{3CDA0AF3-CAE8-4F2E-AEC8-222AB2368276}"/>
              </a:ext>
            </a:extLst>
          </p:cNvPr>
          <p:cNvSpPr>
            <a:spLocks noGrp="1"/>
          </p:cNvSpPr>
          <p:nvPr>
            <p:ph type="body" sz="quarter" idx="3"/>
          </p:nvPr>
        </p:nvSpPr>
        <p:spPr>
          <a:xfrm>
            <a:off x="4572000" y="1295400"/>
            <a:ext cx="4114800" cy="879475"/>
          </a:xfrm>
        </p:spPr>
        <p:txBody>
          <a:bodyPr>
            <a:normAutofit fontScale="85000" lnSpcReduction="20000"/>
          </a:bodyPr>
          <a:lstStyle/>
          <a:p>
            <a:r>
              <a:rPr lang="en-US" dirty="0"/>
              <a:t>He </a:t>
            </a:r>
            <a:r>
              <a:rPr lang="en-US" dirty="0" err="1"/>
              <a:t>Xiangu</a:t>
            </a:r>
            <a:r>
              <a:rPr lang="en-US" dirty="0"/>
              <a:t>—the only female immortal, depicted carrying a lotus, the symbol of purity</a:t>
            </a:r>
          </a:p>
        </p:txBody>
      </p:sp>
      <p:pic>
        <p:nvPicPr>
          <p:cNvPr id="13" name="Content Placeholder 12" descr="He Xiangu—the only female immortal, depicted carrying a lotus, the symbol of purity&#10;On the right is the Jade Emperor&#10;These are Daoist Masters">
            <a:extLst>
              <a:ext uri="{FF2B5EF4-FFF2-40B4-BE49-F238E27FC236}">
                <a16:creationId xmlns:a16="http://schemas.microsoft.com/office/drawing/2014/main" id="{9C80953A-CC0F-4456-A6F6-39FCC75A19EC}"/>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491639" y="2174875"/>
            <a:ext cx="2348546" cy="3951288"/>
          </a:xfrm>
        </p:spPr>
      </p:pic>
    </p:spTree>
    <p:extLst>
      <p:ext uri="{BB962C8B-B14F-4D97-AF65-F5344CB8AC3E}">
        <p14:creationId xmlns:p14="http://schemas.microsoft.com/office/powerpoint/2010/main" val="3906418174"/>
      </p:ext>
    </p:extLst>
  </p:cSld>
  <p:clrMapOvr>
    <a:masterClrMapping/>
  </p:clrMapOvr>
  <mc:AlternateContent xmlns:mc="http://schemas.openxmlformats.org/markup-compatibility/2006" xmlns:p14="http://schemas.microsoft.com/office/powerpoint/2010/main">
    <mc:Choice Requires="p14">
      <p:transition spd="slow" p14:dur="2000" advTm="10946"/>
    </mc:Choice>
    <mc:Fallback xmlns="">
      <p:transition spd="slow" advTm="10946"/>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54A02-6355-C321-C584-64FD9375CFE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C4894F2-11DB-F413-50A9-C4F5D8CCD1C7}"/>
              </a:ext>
            </a:extLst>
          </p:cNvPr>
          <p:cNvSpPr>
            <a:spLocks noGrp="1"/>
          </p:cNvSpPr>
          <p:nvPr>
            <p:ph type="title"/>
          </p:nvPr>
        </p:nvSpPr>
        <p:spPr/>
        <p:txBody>
          <a:bodyPr>
            <a:normAutofit/>
          </a:bodyPr>
          <a:lstStyle/>
          <a:p>
            <a:r>
              <a:rPr lang="en-US" sz="3200" dirty="0"/>
              <a:t>6.3 Popular religion and organized Daoism</a:t>
            </a:r>
            <a:br>
              <a:rPr lang="en-US" sz="3200" dirty="0"/>
            </a:br>
            <a:r>
              <a:rPr lang="en-US" sz="3200" dirty="0"/>
              <a:t>Inner alchemy</a:t>
            </a:r>
          </a:p>
        </p:txBody>
      </p:sp>
      <p:sp>
        <p:nvSpPr>
          <p:cNvPr id="3" name="Content Placeholder 2" descr="The Queen Mother of the West is an important celestial being who guards the elixir of life.&#10;">
            <a:extLst>
              <a:ext uri="{FF2B5EF4-FFF2-40B4-BE49-F238E27FC236}">
                <a16:creationId xmlns:a16="http://schemas.microsoft.com/office/drawing/2014/main" id="{9C01B106-D883-AF52-6A63-FAF268C2BBC2}"/>
              </a:ext>
            </a:extLst>
          </p:cNvPr>
          <p:cNvSpPr>
            <a:spLocks noGrp="1"/>
          </p:cNvSpPr>
          <p:nvPr>
            <p:ph sz="half" idx="1"/>
          </p:nvPr>
        </p:nvSpPr>
        <p:spPr/>
        <p:txBody>
          <a:bodyPr>
            <a:normAutofit/>
          </a:bodyPr>
          <a:lstStyle/>
          <a:p>
            <a:r>
              <a:rPr lang="en-US" dirty="0"/>
              <a:t>The Queen Mother of the West is an important celestial being who guards the elixir of life.</a:t>
            </a:r>
          </a:p>
        </p:txBody>
      </p:sp>
      <p:pic>
        <p:nvPicPr>
          <p:cNvPr id="6" name="Content Placeholder 5" descr="A painting of a person and a child&#10;&#10;Description automatically generated">
            <a:extLst>
              <a:ext uri="{FF2B5EF4-FFF2-40B4-BE49-F238E27FC236}">
                <a16:creationId xmlns:a16="http://schemas.microsoft.com/office/drawing/2014/main" id="{F4E2E7E3-4C4E-1157-B5B7-CD526154F36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45276" y="1600200"/>
            <a:ext cx="3844447" cy="4525963"/>
          </a:xfrm>
        </p:spPr>
      </p:pic>
    </p:spTree>
    <p:extLst>
      <p:ext uri="{BB962C8B-B14F-4D97-AF65-F5344CB8AC3E}">
        <p14:creationId xmlns:p14="http://schemas.microsoft.com/office/powerpoint/2010/main" val="2787953639"/>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2041F-3050-A043-F3B7-04191A7792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E1FDF78-093C-DD8D-2B0E-64E935FB45D4}"/>
              </a:ext>
            </a:extLst>
          </p:cNvPr>
          <p:cNvSpPr>
            <a:spLocks noGrp="1"/>
          </p:cNvSpPr>
          <p:nvPr>
            <p:ph type="title"/>
          </p:nvPr>
        </p:nvSpPr>
        <p:spPr/>
        <p:txBody>
          <a:bodyPr>
            <a:normAutofit/>
          </a:bodyPr>
          <a:lstStyle/>
          <a:p>
            <a:r>
              <a:rPr lang="en-US" sz="3200" dirty="0"/>
              <a:t>6.3 Daoist Sects</a:t>
            </a:r>
          </a:p>
        </p:txBody>
      </p:sp>
      <p:sp>
        <p:nvSpPr>
          <p:cNvPr id="3" name="Content Placeholder 2">
            <a:extLst>
              <a:ext uri="{FF2B5EF4-FFF2-40B4-BE49-F238E27FC236}">
                <a16:creationId xmlns:a16="http://schemas.microsoft.com/office/drawing/2014/main" id="{D705169A-2511-C9F2-7946-7898876B194E}"/>
              </a:ext>
            </a:extLst>
          </p:cNvPr>
          <p:cNvSpPr>
            <a:spLocks noGrp="1"/>
          </p:cNvSpPr>
          <p:nvPr>
            <p:ph idx="1"/>
          </p:nvPr>
        </p:nvSpPr>
        <p:spPr/>
        <p:txBody>
          <a:bodyPr>
            <a:normAutofit fontScale="92500"/>
          </a:bodyPr>
          <a:lstStyle/>
          <a:p>
            <a:r>
              <a:rPr lang="en-US" dirty="0"/>
              <a:t>Institutionalization of such ancient, esoteric, and popular practices into distinctive religious movements, with revealed texts, detailed rituals, and priests serving as ritual specialists, developed in the Han Dynasty (206 BCE–220 BCE).</a:t>
            </a:r>
          </a:p>
          <a:p>
            <a:r>
              <a:rPr lang="en-US" dirty="0"/>
              <a:t>At the same time, in western China, Zhang </a:t>
            </a:r>
            <a:r>
              <a:rPr lang="en-US" dirty="0" err="1"/>
              <a:t>Daoling</a:t>
            </a:r>
            <a:r>
              <a:rPr lang="en-US" dirty="0"/>
              <a:t> (Chang Tao-ling) had a vision in which he was the appointed Dao on earth and was given the title </a:t>
            </a:r>
            <a:r>
              <a:rPr lang="en-US" b="1" dirty="0"/>
              <a:t>Celestial Master</a:t>
            </a:r>
            <a:r>
              <a:rPr lang="en-US" dirty="0"/>
              <a:t>.</a:t>
            </a:r>
          </a:p>
        </p:txBody>
      </p:sp>
    </p:spTree>
    <p:extLst>
      <p:ext uri="{BB962C8B-B14F-4D97-AF65-F5344CB8AC3E}">
        <p14:creationId xmlns:p14="http://schemas.microsoft.com/office/powerpoint/2010/main" val="3521500536"/>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9F96D-F79F-F5B1-82AC-D0BD4EFEC02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B29CFFB-E0C4-7564-A7C8-6B0F1EFE4BBB}"/>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0D5B3162-F494-F389-85C7-36A188D13665}"/>
              </a:ext>
            </a:extLst>
          </p:cNvPr>
          <p:cNvSpPr>
            <a:spLocks noGrp="1"/>
          </p:cNvSpPr>
          <p:nvPr>
            <p:ph idx="1"/>
          </p:nvPr>
        </p:nvSpPr>
        <p:spPr/>
        <p:txBody>
          <a:bodyPr>
            <a:normAutofit fontScale="85000" lnSpcReduction="10000"/>
          </a:bodyPr>
          <a:lstStyle/>
          <a:p>
            <a:r>
              <a:rPr lang="en-US" dirty="0"/>
              <a:t>Daoism and Confucianism are two religious traditions of ancient China.</a:t>
            </a:r>
          </a:p>
          <a:p>
            <a:r>
              <a:rPr lang="en-US" dirty="0"/>
              <a:t>As religious and social forces, they have coexisted for centuries in China and have spread to other Asian regions such as Korea and Japan.</a:t>
            </a:r>
          </a:p>
          <a:p>
            <a:r>
              <a:rPr lang="en-US" dirty="0"/>
              <a:t>While their respective approaches to religious questions such as the meaning of existence and the most productive way to approach life’s problems are different, they coexist and offer complementary values of such a nature that one person’s actions and thoughts can encompass both sets of traditions.</a:t>
            </a:r>
          </a:p>
        </p:txBody>
      </p:sp>
    </p:spTree>
    <p:extLst>
      <p:ext uri="{BB962C8B-B14F-4D97-AF65-F5344CB8AC3E}">
        <p14:creationId xmlns:p14="http://schemas.microsoft.com/office/powerpoint/2010/main" val="3247869068"/>
      </p:ext>
    </p:extLst>
  </p:cSld>
  <p:clrMapOvr>
    <a:masterClrMapping/>
  </p:clrMapOvr>
  <mc:AlternateContent xmlns:mc="http://schemas.openxmlformats.org/markup-compatibility/2006" xmlns:p14="http://schemas.microsoft.com/office/powerpoint/2010/main">
    <mc:Choice Requires="p14">
      <p:transition spd="slow" p14:dur="2000" advTm="23996"/>
    </mc:Choice>
    <mc:Fallback xmlns="">
      <p:transition spd="slow" advTm="23996"/>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E01DC-9891-CD0F-C1D4-DBD5A7425EE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5D1406-8A9E-851F-7C82-2A06CC0440A2}"/>
              </a:ext>
            </a:extLst>
          </p:cNvPr>
          <p:cNvSpPr>
            <a:spLocks noGrp="1"/>
          </p:cNvSpPr>
          <p:nvPr>
            <p:ph type="title"/>
          </p:nvPr>
        </p:nvSpPr>
        <p:spPr/>
        <p:txBody>
          <a:bodyPr>
            <a:normAutofit/>
          </a:bodyPr>
          <a:lstStyle/>
          <a:p>
            <a:r>
              <a:rPr lang="en-US" sz="3200" dirty="0"/>
              <a:t>6.3 Daoist Sects</a:t>
            </a:r>
          </a:p>
        </p:txBody>
      </p:sp>
      <p:sp>
        <p:nvSpPr>
          <p:cNvPr id="3" name="Content Placeholder 2">
            <a:extLst>
              <a:ext uri="{FF2B5EF4-FFF2-40B4-BE49-F238E27FC236}">
                <a16:creationId xmlns:a16="http://schemas.microsoft.com/office/drawing/2014/main" id="{8149C91A-45AA-1D63-B7B7-FA6B57FBDC69}"/>
              </a:ext>
            </a:extLst>
          </p:cNvPr>
          <p:cNvSpPr>
            <a:spLocks noGrp="1"/>
          </p:cNvSpPr>
          <p:nvPr>
            <p:ph idx="1"/>
          </p:nvPr>
        </p:nvSpPr>
        <p:spPr/>
        <p:txBody>
          <a:bodyPr>
            <a:normAutofit/>
          </a:bodyPr>
          <a:lstStyle/>
          <a:p>
            <a:r>
              <a:rPr lang="en-US" dirty="0"/>
              <a:t>The organized Daoist sects developed complex rituals and texts and had organized clergy.</a:t>
            </a:r>
          </a:p>
          <a:p>
            <a:r>
              <a:rPr lang="en-US" dirty="0"/>
              <a:t>Some sects were founded on the basis of visionary revelations.</a:t>
            </a:r>
          </a:p>
          <a:p>
            <a:r>
              <a:rPr lang="en-US" dirty="0"/>
              <a:t>Some, such as </a:t>
            </a:r>
            <a:r>
              <a:rPr lang="en-US" b="1" dirty="0"/>
              <a:t>Highest Purity Daoism</a:t>
            </a:r>
            <a:r>
              <a:rPr lang="en-US" dirty="0"/>
              <a:t>, </a:t>
            </a:r>
            <a:r>
              <a:rPr lang="en-US" b="1" dirty="0"/>
              <a:t>advocated celibacy</a:t>
            </a:r>
            <a:r>
              <a:rPr lang="en-US" dirty="0"/>
              <a:t>.</a:t>
            </a:r>
          </a:p>
        </p:txBody>
      </p:sp>
    </p:spTree>
    <p:extLst>
      <p:ext uri="{BB962C8B-B14F-4D97-AF65-F5344CB8AC3E}">
        <p14:creationId xmlns:p14="http://schemas.microsoft.com/office/powerpoint/2010/main" val="3178172683"/>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30657-8AAD-A857-17FE-ACD68916570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AB01874-2004-F2F9-E397-A9B6364A70EB}"/>
              </a:ext>
            </a:extLst>
          </p:cNvPr>
          <p:cNvSpPr>
            <a:spLocks noGrp="1"/>
          </p:cNvSpPr>
          <p:nvPr>
            <p:ph type="title"/>
          </p:nvPr>
        </p:nvSpPr>
        <p:spPr/>
        <p:txBody>
          <a:bodyPr>
            <a:normAutofit/>
          </a:bodyPr>
          <a:lstStyle/>
          <a:p>
            <a:r>
              <a:rPr lang="en-US" sz="3200" dirty="0"/>
              <a:t>6.3 Daoist Sects</a:t>
            </a:r>
          </a:p>
        </p:txBody>
      </p:sp>
      <p:sp>
        <p:nvSpPr>
          <p:cNvPr id="3" name="Content Placeholder 2">
            <a:extLst>
              <a:ext uri="{FF2B5EF4-FFF2-40B4-BE49-F238E27FC236}">
                <a16:creationId xmlns:a16="http://schemas.microsoft.com/office/drawing/2014/main" id="{176ABC59-7EBD-238D-1D23-F9A7E3D67541}"/>
              </a:ext>
            </a:extLst>
          </p:cNvPr>
          <p:cNvSpPr>
            <a:spLocks noGrp="1"/>
          </p:cNvSpPr>
          <p:nvPr>
            <p:ph idx="1"/>
          </p:nvPr>
        </p:nvSpPr>
        <p:spPr/>
        <p:txBody>
          <a:bodyPr>
            <a:normAutofit lnSpcReduction="10000"/>
          </a:bodyPr>
          <a:lstStyle/>
          <a:p>
            <a:r>
              <a:rPr lang="en-US" dirty="0"/>
              <a:t>In the fourth century, the Numinous Treasure group arose, assimilating elements of Buddhism.</a:t>
            </a:r>
          </a:p>
          <a:p>
            <a:r>
              <a:rPr lang="en-US" dirty="0"/>
              <a:t>It, in turn, was succeeded by a school called Complete Perfection, the dominant Daoist monastic tradition since the twelfth century.</a:t>
            </a:r>
          </a:p>
          <a:p>
            <a:r>
              <a:rPr lang="en-US" dirty="0"/>
              <a:t>Complete Perfection incorporates Daoist inner alchemy, Chan Buddhist meditation, and Confucian social morality.</a:t>
            </a:r>
          </a:p>
        </p:txBody>
      </p:sp>
    </p:spTree>
    <p:extLst>
      <p:ext uri="{BB962C8B-B14F-4D97-AF65-F5344CB8AC3E}">
        <p14:creationId xmlns:p14="http://schemas.microsoft.com/office/powerpoint/2010/main" val="2790065102"/>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5E7E5-5443-CAF8-83BC-E4A8428CA8C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B13967-87E4-5AD9-F406-1E08F8097A5A}"/>
              </a:ext>
            </a:extLst>
          </p:cNvPr>
          <p:cNvSpPr>
            <a:spLocks noGrp="1"/>
          </p:cNvSpPr>
          <p:nvPr>
            <p:ph type="title"/>
          </p:nvPr>
        </p:nvSpPr>
        <p:spPr/>
        <p:txBody>
          <a:bodyPr>
            <a:normAutofit/>
          </a:bodyPr>
          <a:lstStyle/>
          <a:p>
            <a:r>
              <a:rPr lang="en-US" sz="3200" dirty="0"/>
              <a:t>6.3 Daoist Sects</a:t>
            </a:r>
          </a:p>
        </p:txBody>
      </p:sp>
      <p:sp>
        <p:nvSpPr>
          <p:cNvPr id="3" name="Content Placeholder 2">
            <a:extLst>
              <a:ext uri="{FF2B5EF4-FFF2-40B4-BE49-F238E27FC236}">
                <a16:creationId xmlns:a16="http://schemas.microsoft.com/office/drawing/2014/main" id="{E113FBB2-04D5-CD74-0898-3E94CC0960F4}"/>
              </a:ext>
            </a:extLst>
          </p:cNvPr>
          <p:cNvSpPr>
            <a:spLocks noGrp="1"/>
          </p:cNvSpPr>
          <p:nvPr>
            <p:ph sz="half" idx="1"/>
          </p:nvPr>
        </p:nvSpPr>
        <p:spPr>
          <a:xfrm>
            <a:off x="457200" y="1600201"/>
            <a:ext cx="8229600" cy="1371600"/>
          </a:xfrm>
        </p:spPr>
        <p:txBody>
          <a:bodyPr>
            <a:normAutofit/>
          </a:bodyPr>
          <a:lstStyle/>
          <a:p>
            <a:r>
              <a:rPr lang="en-US" dirty="0"/>
              <a:t>The present Daoist canon, compiled in 1445 CE, contains more than 1,500 scriptures but has not yet been thoroughly studied by non-Daoist scholars.</a:t>
            </a:r>
          </a:p>
        </p:txBody>
      </p:sp>
      <p:pic>
        <p:nvPicPr>
          <p:cNvPr id="6" name="Content Placeholder 5" descr="A page from the Daoist Canon&#10;">
            <a:extLst>
              <a:ext uri="{FF2B5EF4-FFF2-40B4-BE49-F238E27FC236}">
                <a16:creationId xmlns:a16="http://schemas.microsoft.com/office/drawing/2014/main" id="{570639BD-26DF-6F63-A696-FB97ACE4CA3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905000" y="3346451"/>
            <a:ext cx="4870632" cy="2895599"/>
          </a:xfrm>
        </p:spPr>
      </p:pic>
    </p:spTree>
    <p:extLst>
      <p:ext uri="{BB962C8B-B14F-4D97-AF65-F5344CB8AC3E}">
        <p14:creationId xmlns:p14="http://schemas.microsoft.com/office/powerpoint/2010/main" val="2783242517"/>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428EB-E84C-326F-C0EC-D3AC8031D9A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A69058-A30E-FA2D-B82D-C1CED67A3611}"/>
              </a:ext>
            </a:extLst>
          </p:cNvPr>
          <p:cNvSpPr>
            <a:spLocks noGrp="1"/>
          </p:cNvSpPr>
          <p:nvPr>
            <p:ph type="title"/>
          </p:nvPr>
        </p:nvSpPr>
        <p:spPr/>
        <p:txBody>
          <a:bodyPr>
            <a:normAutofit/>
          </a:bodyPr>
          <a:lstStyle/>
          <a:p>
            <a:r>
              <a:rPr lang="en-US" sz="3200" dirty="0"/>
              <a:t>6.3 Daoist Sects</a:t>
            </a:r>
          </a:p>
        </p:txBody>
      </p:sp>
      <p:sp>
        <p:nvSpPr>
          <p:cNvPr id="3" name="Content Placeholder 2">
            <a:extLst>
              <a:ext uri="{FF2B5EF4-FFF2-40B4-BE49-F238E27FC236}">
                <a16:creationId xmlns:a16="http://schemas.microsoft.com/office/drawing/2014/main" id="{5DF14F8E-76C6-60E4-D836-2900B4BC873A}"/>
              </a:ext>
            </a:extLst>
          </p:cNvPr>
          <p:cNvSpPr>
            <a:spLocks noGrp="1"/>
          </p:cNvSpPr>
          <p:nvPr>
            <p:ph idx="1"/>
          </p:nvPr>
        </p:nvSpPr>
        <p:spPr/>
        <p:txBody>
          <a:bodyPr>
            <a:normAutofit/>
          </a:bodyPr>
          <a:lstStyle/>
          <a:p>
            <a:r>
              <a:rPr lang="en-US" dirty="0"/>
              <a:t>A Daoist or Buddhist priest may be hired by a deceased person’s family to perform rituals to help the deceased.</a:t>
            </a:r>
          </a:p>
          <a:p>
            <a:r>
              <a:rPr lang="en-US" dirty="0"/>
              <a:t>Each Temple has a side shrine dedicated to Tudi Gong (</a:t>
            </a:r>
            <a:r>
              <a:rPr lang="en-US" dirty="0" err="1"/>
              <a:t>T’u-ti</a:t>
            </a:r>
            <a:r>
              <a:rPr lang="en-US" dirty="0"/>
              <a:t> Kung), the local earth god who helps transport offerings to the deceased.</a:t>
            </a:r>
          </a:p>
        </p:txBody>
      </p:sp>
    </p:spTree>
    <p:extLst>
      <p:ext uri="{BB962C8B-B14F-4D97-AF65-F5344CB8AC3E}">
        <p14:creationId xmlns:p14="http://schemas.microsoft.com/office/powerpoint/2010/main" val="3189413031"/>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9889D-C9A5-4249-B427-8378D37E570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46048B-6858-955E-1551-3C8BE2EBDA88}"/>
              </a:ext>
            </a:extLst>
          </p:cNvPr>
          <p:cNvSpPr>
            <a:spLocks noGrp="1"/>
          </p:cNvSpPr>
          <p:nvPr>
            <p:ph type="title"/>
          </p:nvPr>
        </p:nvSpPr>
        <p:spPr/>
        <p:txBody>
          <a:bodyPr>
            <a:normAutofit/>
          </a:bodyPr>
          <a:lstStyle/>
          <a:p>
            <a:r>
              <a:rPr lang="en-US" sz="3200" dirty="0"/>
              <a:t>6.3 Daoist Sects</a:t>
            </a:r>
          </a:p>
        </p:txBody>
      </p:sp>
      <p:sp>
        <p:nvSpPr>
          <p:cNvPr id="3" name="Content Placeholder 2">
            <a:extLst>
              <a:ext uri="{FF2B5EF4-FFF2-40B4-BE49-F238E27FC236}">
                <a16:creationId xmlns:a16="http://schemas.microsoft.com/office/drawing/2014/main" id="{A4635F8D-CB71-EFC7-FBF2-0E63502DDF39}"/>
              </a:ext>
            </a:extLst>
          </p:cNvPr>
          <p:cNvSpPr>
            <a:spLocks noGrp="1"/>
          </p:cNvSpPr>
          <p:nvPr>
            <p:ph sz="half" idx="1"/>
          </p:nvPr>
        </p:nvSpPr>
        <p:spPr/>
        <p:txBody>
          <a:bodyPr>
            <a:normAutofit fontScale="92500" lnSpcReduction="10000"/>
          </a:bodyPr>
          <a:lstStyle/>
          <a:p>
            <a:r>
              <a:rPr lang="en-US" dirty="0"/>
              <a:t>A Daoist or Buddhist priest may be hired by a deceased person’s family to perform rituals to help the deceased.</a:t>
            </a:r>
          </a:p>
          <a:p>
            <a:r>
              <a:rPr lang="en-US" dirty="0"/>
              <a:t>Each Temple has a side shrine dedicated to Tudi Gong (</a:t>
            </a:r>
            <a:r>
              <a:rPr lang="en-US" dirty="0" err="1"/>
              <a:t>T’u-ti</a:t>
            </a:r>
            <a:r>
              <a:rPr lang="en-US" dirty="0"/>
              <a:t> Kung), the local earth god who helps transport offerings to the deceased.</a:t>
            </a:r>
          </a:p>
        </p:txBody>
      </p:sp>
      <p:pic>
        <p:nvPicPr>
          <p:cNvPr id="6" name="Content Placeholder 5" descr="A stone fountain with a red and white object&#10;&#10;Shrine of the Earth God Tudigong">
            <a:extLst>
              <a:ext uri="{FF2B5EF4-FFF2-40B4-BE49-F238E27FC236}">
                <a16:creationId xmlns:a16="http://schemas.microsoft.com/office/drawing/2014/main" id="{93307498-4675-FAAD-7D63-D65F10503612}"/>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2348706"/>
            <a:ext cx="4038600" cy="3028950"/>
          </a:xfrm>
        </p:spPr>
      </p:pic>
    </p:spTree>
    <p:extLst>
      <p:ext uri="{BB962C8B-B14F-4D97-AF65-F5344CB8AC3E}">
        <p14:creationId xmlns:p14="http://schemas.microsoft.com/office/powerpoint/2010/main" val="2459261009"/>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85A52-07F6-48B7-949E-5D23714BA25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44607C3-98F0-D21B-7F2E-9237880A01C6}"/>
              </a:ext>
            </a:extLst>
          </p:cNvPr>
          <p:cNvSpPr>
            <a:spLocks noGrp="1"/>
          </p:cNvSpPr>
          <p:nvPr>
            <p:ph type="title"/>
          </p:nvPr>
        </p:nvSpPr>
        <p:spPr/>
        <p:txBody>
          <a:bodyPr>
            <a:normAutofit/>
          </a:bodyPr>
          <a:lstStyle/>
          <a:p>
            <a:r>
              <a:rPr lang="en-US" sz="3200" dirty="0"/>
              <a:t>6.4 Daoism today</a:t>
            </a:r>
          </a:p>
        </p:txBody>
      </p:sp>
      <p:sp>
        <p:nvSpPr>
          <p:cNvPr id="7" name="Content Placeholder 6">
            <a:extLst>
              <a:ext uri="{FF2B5EF4-FFF2-40B4-BE49-F238E27FC236}">
                <a16:creationId xmlns:a16="http://schemas.microsoft.com/office/drawing/2014/main" id="{03D69B73-0C04-3B01-6681-EF0553FCAB0F}"/>
              </a:ext>
            </a:extLst>
          </p:cNvPr>
          <p:cNvSpPr>
            <a:spLocks noGrp="1"/>
          </p:cNvSpPr>
          <p:nvPr>
            <p:ph idx="1"/>
          </p:nvPr>
        </p:nvSpPr>
        <p:spPr/>
        <p:txBody>
          <a:bodyPr>
            <a:normAutofit fontScale="92500" lnSpcReduction="20000"/>
          </a:bodyPr>
          <a:lstStyle/>
          <a:p>
            <a:r>
              <a:rPr lang="en-US" dirty="0"/>
              <a:t>Daoist practices are still pursued in communist mainland China as well as Taiwan, Hong Kong, Korea, and overseas Chinese communities.</a:t>
            </a:r>
          </a:p>
          <a:p>
            <a:r>
              <a:rPr lang="en-US" dirty="0"/>
              <a:t>Chinese temples combine Confucian, Buddhist, and Daoist elements; however, liturgy is usually Daoist.</a:t>
            </a:r>
          </a:p>
          <a:p>
            <a:r>
              <a:rPr lang="en-US" dirty="0"/>
              <a:t>Throughout Chinese history, rulers have sometimes demanded allegiance to their own particular form of religion and suppressed others.</a:t>
            </a:r>
          </a:p>
          <a:p>
            <a:r>
              <a:rPr lang="en-US" dirty="0"/>
              <a:t>Under communism, religion has been persecuted as well.</a:t>
            </a:r>
          </a:p>
        </p:txBody>
      </p:sp>
    </p:spTree>
    <p:extLst>
      <p:ext uri="{BB962C8B-B14F-4D97-AF65-F5344CB8AC3E}">
        <p14:creationId xmlns:p14="http://schemas.microsoft.com/office/powerpoint/2010/main" val="3501181347"/>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5DB12-81C7-580B-7171-C3AE9A48FCF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9E1E3B3-B21B-3CD1-D286-EDD0A35B3C41}"/>
              </a:ext>
            </a:extLst>
          </p:cNvPr>
          <p:cNvSpPr>
            <a:spLocks noGrp="1"/>
          </p:cNvSpPr>
          <p:nvPr>
            <p:ph type="title"/>
          </p:nvPr>
        </p:nvSpPr>
        <p:spPr/>
        <p:txBody>
          <a:bodyPr>
            <a:normAutofit/>
          </a:bodyPr>
          <a:lstStyle/>
          <a:p>
            <a:r>
              <a:rPr lang="en-US" sz="3200" dirty="0"/>
              <a:t>6.4 Daoism today</a:t>
            </a:r>
          </a:p>
        </p:txBody>
      </p:sp>
      <p:sp>
        <p:nvSpPr>
          <p:cNvPr id="7" name="Content Placeholder 6">
            <a:extLst>
              <a:ext uri="{FF2B5EF4-FFF2-40B4-BE49-F238E27FC236}">
                <a16:creationId xmlns:a16="http://schemas.microsoft.com/office/drawing/2014/main" id="{82DC1E2D-A02C-6517-D8FB-7DC8F71601F9}"/>
              </a:ext>
            </a:extLst>
          </p:cNvPr>
          <p:cNvSpPr>
            <a:spLocks noGrp="1"/>
          </p:cNvSpPr>
          <p:nvPr>
            <p:ph idx="1"/>
          </p:nvPr>
        </p:nvSpPr>
        <p:spPr/>
        <p:txBody>
          <a:bodyPr>
            <a:normAutofit/>
          </a:bodyPr>
          <a:lstStyle/>
          <a:p>
            <a:r>
              <a:rPr lang="en-US" dirty="0"/>
              <a:t>Although the government of modern China (the Communist Party of the People’s Republic of China) remains officially antireligious, there has been a recent resurgence of religious practice throughout the country, and Confucian, Daoist, Buddhist, Muslim, and Christian religious sites are being built.</a:t>
            </a:r>
          </a:p>
        </p:txBody>
      </p:sp>
    </p:spTree>
    <p:extLst>
      <p:ext uri="{BB962C8B-B14F-4D97-AF65-F5344CB8AC3E}">
        <p14:creationId xmlns:p14="http://schemas.microsoft.com/office/powerpoint/2010/main" val="3114910545"/>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B95FB-28E0-A4C8-C77A-C26A80A03BB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FC6212D-352B-B1E5-2DF9-633E946A6BA8}"/>
              </a:ext>
            </a:extLst>
          </p:cNvPr>
          <p:cNvSpPr>
            <a:spLocks noGrp="1"/>
          </p:cNvSpPr>
          <p:nvPr>
            <p:ph type="title"/>
          </p:nvPr>
        </p:nvSpPr>
        <p:spPr/>
        <p:txBody>
          <a:bodyPr>
            <a:normAutofit/>
          </a:bodyPr>
          <a:lstStyle/>
          <a:p>
            <a:r>
              <a:rPr lang="en-US" sz="3200" dirty="0"/>
              <a:t>6.4 Daoism today</a:t>
            </a:r>
          </a:p>
        </p:txBody>
      </p:sp>
      <p:sp>
        <p:nvSpPr>
          <p:cNvPr id="7" name="Content Placeholder 6">
            <a:extLst>
              <a:ext uri="{FF2B5EF4-FFF2-40B4-BE49-F238E27FC236}">
                <a16:creationId xmlns:a16="http://schemas.microsoft.com/office/drawing/2014/main" id="{D3367FA8-1CC6-9DD5-DD47-D1361051A24C}"/>
              </a:ext>
            </a:extLst>
          </p:cNvPr>
          <p:cNvSpPr>
            <a:spLocks noGrp="1"/>
          </p:cNvSpPr>
          <p:nvPr>
            <p:ph idx="1"/>
          </p:nvPr>
        </p:nvSpPr>
        <p:spPr/>
        <p:txBody>
          <a:bodyPr>
            <a:normAutofit/>
          </a:bodyPr>
          <a:lstStyle/>
          <a:p>
            <a:r>
              <a:rPr lang="en-US" dirty="0"/>
              <a:t>Hong Kong, now part of the People’s Republic of China, has long been home to many Daoist practices, and Daoist organizations there pursue social welfare and educational programs.</a:t>
            </a:r>
          </a:p>
          <a:p>
            <a:r>
              <a:rPr lang="en-US" dirty="0"/>
              <a:t>Academic study of Daoism is intensifying as well.</a:t>
            </a:r>
          </a:p>
        </p:txBody>
      </p:sp>
    </p:spTree>
    <p:extLst>
      <p:ext uri="{BB962C8B-B14F-4D97-AF65-F5344CB8AC3E}">
        <p14:creationId xmlns:p14="http://schemas.microsoft.com/office/powerpoint/2010/main" val="2553542137"/>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A53CB-EE60-C9E3-1975-614D562EE99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3813F91-989B-F622-7B88-FC4DCE958C1B}"/>
              </a:ext>
            </a:extLst>
          </p:cNvPr>
          <p:cNvSpPr>
            <a:spLocks noGrp="1"/>
          </p:cNvSpPr>
          <p:nvPr>
            <p:ph type="title"/>
          </p:nvPr>
        </p:nvSpPr>
        <p:spPr/>
        <p:txBody>
          <a:bodyPr>
            <a:normAutofit/>
          </a:bodyPr>
          <a:lstStyle/>
          <a:p>
            <a:r>
              <a:rPr lang="en-US" sz="3200" dirty="0"/>
              <a:t>6.4 Daoism today</a:t>
            </a:r>
          </a:p>
        </p:txBody>
      </p:sp>
      <p:sp>
        <p:nvSpPr>
          <p:cNvPr id="7" name="Content Placeholder 6">
            <a:extLst>
              <a:ext uri="{FF2B5EF4-FFF2-40B4-BE49-F238E27FC236}">
                <a16:creationId xmlns:a16="http://schemas.microsoft.com/office/drawing/2014/main" id="{0095BE14-B346-DBD4-EBE5-7B2123115488}"/>
              </a:ext>
            </a:extLst>
          </p:cNvPr>
          <p:cNvSpPr>
            <a:spLocks noGrp="1"/>
          </p:cNvSpPr>
          <p:nvPr>
            <p:ph idx="1"/>
          </p:nvPr>
        </p:nvSpPr>
        <p:spPr/>
        <p:txBody>
          <a:bodyPr>
            <a:normAutofit/>
          </a:bodyPr>
          <a:lstStyle/>
          <a:p>
            <a:r>
              <a:rPr lang="en-US" dirty="0"/>
              <a:t>In both Asia and the West, Daoism continues in three major forms: organized religious institutions, societies for self-cultivation, and practitioners of techniques for spiritual development, health, and longevity.</a:t>
            </a:r>
          </a:p>
          <a:p>
            <a:r>
              <a:rPr lang="en-US" dirty="0"/>
              <a:t>Daoist ideas are also being promoted to help curb the environmental and social damage caused by rapid industrialization in China.</a:t>
            </a:r>
          </a:p>
        </p:txBody>
      </p:sp>
    </p:spTree>
    <p:extLst>
      <p:ext uri="{BB962C8B-B14F-4D97-AF65-F5344CB8AC3E}">
        <p14:creationId xmlns:p14="http://schemas.microsoft.com/office/powerpoint/2010/main" val="1689415637"/>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ABC40-1A24-6C7E-CFC2-FD92B7E2E95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CCC3CC9-BFE0-E18C-B9C0-6275C08580B9}"/>
              </a:ext>
            </a:extLst>
          </p:cNvPr>
          <p:cNvSpPr>
            <a:spLocks noGrp="1"/>
          </p:cNvSpPr>
          <p:nvPr>
            <p:ph type="title"/>
          </p:nvPr>
        </p:nvSpPr>
        <p:spPr/>
        <p:txBody>
          <a:bodyPr>
            <a:normAutofit/>
          </a:bodyPr>
          <a:lstStyle/>
          <a:p>
            <a:r>
              <a:rPr lang="en-US" sz="3200" dirty="0"/>
              <a:t>6.4 Daoism today</a:t>
            </a:r>
          </a:p>
        </p:txBody>
      </p:sp>
      <p:sp>
        <p:nvSpPr>
          <p:cNvPr id="7" name="Content Placeholder 6">
            <a:extLst>
              <a:ext uri="{FF2B5EF4-FFF2-40B4-BE49-F238E27FC236}">
                <a16:creationId xmlns:a16="http://schemas.microsoft.com/office/drawing/2014/main" id="{4EFE9EBE-97A4-84DD-CFFC-E15C0E8090F5}"/>
              </a:ext>
            </a:extLst>
          </p:cNvPr>
          <p:cNvSpPr>
            <a:spLocks noGrp="1"/>
          </p:cNvSpPr>
          <p:nvPr>
            <p:ph idx="1"/>
          </p:nvPr>
        </p:nvSpPr>
        <p:spPr/>
        <p:txBody>
          <a:bodyPr>
            <a:normAutofit fontScale="85000" lnSpcReduction="10000"/>
          </a:bodyPr>
          <a:lstStyle/>
          <a:p>
            <a:r>
              <a:rPr lang="en-US" dirty="0"/>
              <a:t>Spiritual development techniques such as acupuncture, traditional Chinese herbal medicine, and the energy training practice of </a:t>
            </a:r>
            <a:r>
              <a:rPr lang="en-US" b="1" dirty="0"/>
              <a:t>Taiji </a:t>
            </a:r>
            <a:r>
              <a:rPr lang="en-US" b="1" dirty="0" err="1"/>
              <a:t>quan</a:t>
            </a:r>
            <a:r>
              <a:rPr lang="en-US" b="1" dirty="0"/>
              <a:t> </a:t>
            </a:r>
            <a:r>
              <a:rPr lang="en-US" dirty="0"/>
              <a:t>(</a:t>
            </a:r>
            <a:r>
              <a:rPr lang="en-US" dirty="0" err="1"/>
              <a:t>T’ai</a:t>
            </a:r>
            <a:r>
              <a:rPr lang="en-US" dirty="0"/>
              <a:t> chi </a:t>
            </a:r>
            <a:r>
              <a:rPr lang="en-US" dirty="0" err="1"/>
              <a:t>ch’uan</a:t>
            </a:r>
            <a:r>
              <a:rPr lang="en-US" dirty="0"/>
              <a:t>, which is a series of dancelike postures that look like swimming in the air) are now popular (though not necessarily in a spiritual context, much like some western yoga practice).</a:t>
            </a:r>
          </a:p>
          <a:p>
            <a:r>
              <a:rPr lang="en-US" dirty="0"/>
              <a:t>Self-cultivation systems incorporating traditional health exercises are generally known as </a:t>
            </a:r>
            <a:r>
              <a:rPr lang="en-US" b="1" dirty="0"/>
              <a:t>Qigong</a:t>
            </a:r>
            <a:r>
              <a:rPr lang="en-US" dirty="0"/>
              <a:t> (ch’i-kung), used both in China and the West to cure disease and improve concentration and health.</a:t>
            </a:r>
          </a:p>
        </p:txBody>
      </p:sp>
    </p:spTree>
    <p:extLst>
      <p:ext uri="{BB962C8B-B14F-4D97-AF65-F5344CB8AC3E}">
        <p14:creationId xmlns:p14="http://schemas.microsoft.com/office/powerpoint/2010/main" val="80483281"/>
      </p:ext>
    </p:extLst>
  </p:cSld>
  <p:clrMapOvr>
    <a:masterClrMapping/>
  </p:clrMapOvr>
  <mc:AlternateContent xmlns:mc="http://schemas.openxmlformats.org/markup-compatibility/2006" xmlns:p14="http://schemas.microsoft.com/office/powerpoint/2010/main">
    <mc:Choice Requires="p14">
      <p:transition spd="slow" p14:dur="2000" advTm="55862"/>
    </mc:Choice>
    <mc:Fallback xmlns="">
      <p:transition spd="slow" advTm="5586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dirty="0"/>
              <a:t>East Asia Religious Traditions</a:t>
            </a:r>
          </a:p>
        </p:txBody>
      </p:sp>
      <p:sp>
        <p:nvSpPr>
          <p:cNvPr id="3" name="Content Placeholder 2"/>
          <p:cNvSpPr>
            <a:spLocks noGrp="1"/>
          </p:cNvSpPr>
          <p:nvPr>
            <p:ph idx="1"/>
          </p:nvPr>
        </p:nvSpPr>
        <p:spPr/>
        <p:txBody>
          <a:bodyPr>
            <a:normAutofit fontScale="77500" lnSpcReduction="20000"/>
          </a:bodyPr>
          <a:lstStyle/>
          <a:p>
            <a:r>
              <a:rPr lang="en-US" dirty="0"/>
              <a:t>Not absolutist – Believing in one’s received traditions as completely and exclusively true</a:t>
            </a:r>
          </a:p>
          <a:p>
            <a:r>
              <a:rPr lang="en-US" dirty="0"/>
              <a:t>Not exclusivist – Belief that one’s own tradition is the only true religion and that others are invalid</a:t>
            </a:r>
          </a:p>
          <a:p>
            <a:r>
              <a:rPr lang="en-US" dirty="0"/>
              <a:t>Treated as separate entities but are not</a:t>
            </a:r>
          </a:p>
          <a:p>
            <a:r>
              <a:rPr lang="en-US" dirty="0"/>
              <a:t>Daoism &amp; Confucianism – may seem opposite to each other, co-exist as complementary value systems in East Asian societies</a:t>
            </a:r>
          </a:p>
          <a:p>
            <a:r>
              <a:rPr lang="en-US" dirty="0"/>
              <a:t>China – Temples may include images from the Three Teachings</a:t>
            </a:r>
          </a:p>
          <a:p>
            <a:pPr lvl="1"/>
            <a:r>
              <a:rPr lang="en-US" dirty="0"/>
              <a:t>Buddhism</a:t>
            </a:r>
          </a:p>
          <a:p>
            <a:pPr lvl="1"/>
            <a:r>
              <a:rPr lang="en-US" dirty="0"/>
              <a:t>Daoism </a:t>
            </a:r>
          </a:p>
          <a:p>
            <a:pPr lvl="1"/>
            <a:r>
              <a:rPr lang="en-US" dirty="0"/>
              <a:t>Confucianism</a:t>
            </a:r>
          </a:p>
          <a:p>
            <a:endParaRPr lang="en-US" dirty="0"/>
          </a:p>
          <a:p>
            <a:pPr marL="457200" lvl="1" indent="0">
              <a:buNone/>
            </a:pPr>
            <a:endParaRPr lang="en-US" dirty="0"/>
          </a:p>
        </p:txBody>
      </p:sp>
    </p:spTree>
    <p:extLst>
      <p:ext uri="{BB962C8B-B14F-4D97-AF65-F5344CB8AC3E}">
        <p14:creationId xmlns:p14="http://schemas.microsoft.com/office/powerpoint/2010/main" val="945420759"/>
      </p:ext>
    </p:extLst>
  </p:cSld>
  <p:clrMapOvr>
    <a:masterClrMapping/>
  </p:clrMapOvr>
  <mc:AlternateContent xmlns:mc="http://schemas.openxmlformats.org/markup-compatibility/2006" xmlns:p14="http://schemas.microsoft.com/office/powerpoint/2010/main">
    <mc:Choice Requires="p14">
      <p:transition spd="slow" p14:dur="2000" advTm="125889"/>
    </mc:Choice>
    <mc:Fallback xmlns="">
      <p:transition spd="slow" advTm="125889"/>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BC6D-3C5F-56F6-1C65-8FC486D6EF93}"/>
              </a:ext>
            </a:extLst>
          </p:cNvPr>
          <p:cNvSpPr>
            <a:spLocks noGrp="1"/>
          </p:cNvSpPr>
          <p:nvPr>
            <p:ph type="title"/>
          </p:nvPr>
        </p:nvSpPr>
        <p:spPr/>
        <p:txBody>
          <a:bodyPr>
            <a:normAutofit/>
          </a:bodyPr>
          <a:lstStyle/>
          <a:p>
            <a:r>
              <a:rPr lang="en-US" sz="3600" dirty="0"/>
              <a:t>6.5 Confucianism—the practice of virtue</a:t>
            </a:r>
          </a:p>
        </p:txBody>
      </p:sp>
      <p:sp>
        <p:nvSpPr>
          <p:cNvPr id="3" name="Content Placeholder 2">
            <a:extLst>
              <a:ext uri="{FF2B5EF4-FFF2-40B4-BE49-F238E27FC236}">
                <a16:creationId xmlns:a16="http://schemas.microsoft.com/office/drawing/2014/main" id="{ED8F6477-672C-9735-03AD-F1257AAD1ACC}"/>
              </a:ext>
            </a:extLst>
          </p:cNvPr>
          <p:cNvSpPr>
            <a:spLocks noGrp="1"/>
          </p:cNvSpPr>
          <p:nvPr>
            <p:ph idx="1"/>
          </p:nvPr>
        </p:nvSpPr>
        <p:spPr/>
        <p:txBody>
          <a:bodyPr/>
          <a:lstStyle/>
          <a:p>
            <a:r>
              <a:rPr lang="en-US" dirty="0"/>
              <a:t>Confucianism originated about the same time as Daoism did, during the sixth century BCE, an era of great spiritual teaching throughout India, Greece, and China. </a:t>
            </a:r>
          </a:p>
          <a:p>
            <a:r>
              <a:rPr lang="en-US" dirty="0"/>
              <a:t>This was approximately the era of the Buddha, maybe Laozi, Persia’s empire, Athens’s Golden Age, and the Hebrew prophets.</a:t>
            </a:r>
          </a:p>
        </p:txBody>
      </p:sp>
    </p:spTree>
    <p:extLst>
      <p:ext uri="{BB962C8B-B14F-4D97-AF65-F5344CB8AC3E}">
        <p14:creationId xmlns:p14="http://schemas.microsoft.com/office/powerpoint/2010/main" val="4060186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6BAFF-0946-3426-B81B-899D7C825E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DE4F79-6553-74F9-BE51-CB3CBB0DC927}"/>
              </a:ext>
            </a:extLst>
          </p:cNvPr>
          <p:cNvSpPr>
            <a:spLocks noGrp="1"/>
          </p:cNvSpPr>
          <p:nvPr>
            <p:ph type="title"/>
          </p:nvPr>
        </p:nvSpPr>
        <p:spPr/>
        <p:txBody>
          <a:bodyPr>
            <a:normAutofit/>
          </a:bodyPr>
          <a:lstStyle/>
          <a:p>
            <a:r>
              <a:rPr lang="en-US" sz="3600" dirty="0"/>
              <a:t>6.5 Confucianism—the practice of virtue</a:t>
            </a:r>
          </a:p>
        </p:txBody>
      </p:sp>
      <p:sp>
        <p:nvSpPr>
          <p:cNvPr id="3" name="Content Placeholder 2">
            <a:extLst>
              <a:ext uri="{FF2B5EF4-FFF2-40B4-BE49-F238E27FC236}">
                <a16:creationId xmlns:a16="http://schemas.microsoft.com/office/drawing/2014/main" id="{A831836F-E72F-9E8B-2E6D-E10ADB7CE3BD}"/>
              </a:ext>
            </a:extLst>
          </p:cNvPr>
          <p:cNvSpPr>
            <a:spLocks noGrp="1"/>
          </p:cNvSpPr>
          <p:nvPr>
            <p:ph idx="1"/>
          </p:nvPr>
        </p:nvSpPr>
        <p:spPr/>
        <p:txBody>
          <a:bodyPr>
            <a:normAutofit fontScale="92500" lnSpcReduction="20000"/>
          </a:bodyPr>
          <a:lstStyle/>
          <a:p>
            <a:r>
              <a:rPr lang="en-US" dirty="0"/>
              <a:t>In Chinese, Confucius is known as Kong </a:t>
            </a:r>
            <a:r>
              <a:rPr lang="en-US" dirty="0" err="1"/>
              <a:t>Fuzi</a:t>
            </a:r>
            <a:r>
              <a:rPr lang="en-US" dirty="0"/>
              <a:t> (Master Kong) and his teachings are called </a:t>
            </a:r>
            <a:r>
              <a:rPr lang="en-US" b="1" dirty="0" err="1"/>
              <a:t>Rujiao</a:t>
            </a:r>
            <a:r>
              <a:rPr lang="en-US" dirty="0"/>
              <a:t>, “the teaching of the scholars.” Confucian tradition is based on ancient Chinese beliefs in Heaven, ancestor worship, and the efficacy of ritual.</a:t>
            </a:r>
          </a:p>
          <a:p>
            <a:r>
              <a:rPr lang="en-US" dirty="0"/>
              <a:t>Confucius developed from these a school of thought that emphasizes the cultivation of moral virtues and interaction between human rulers and Heaven, with political involvement as a way of transforming the world.</a:t>
            </a:r>
          </a:p>
        </p:txBody>
      </p:sp>
    </p:spTree>
    <p:extLst>
      <p:ext uri="{BB962C8B-B14F-4D97-AF65-F5344CB8AC3E}">
        <p14:creationId xmlns:p14="http://schemas.microsoft.com/office/powerpoint/2010/main" val="2220696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39BC6-3C48-2951-FB49-7C74730CD5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9C2DD0-C052-8BCF-C433-52863B05DA87}"/>
              </a:ext>
            </a:extLst>
          </p:cNvPr>
          <p:cNvSpPr>
            <a:spLocks noGrp="1"/>
          </p:cNvSpPr>
          <p:nvPr>
            <p:ph type="title"/>
          </p:nvPr>
        </p:nvSpPr>
        <p:spPr/>
        <p:txBody>
          <a:bodyPr>
            <a:normAutofit/>
          </a:bodyPr>
          <a:lstStyle/>
          <a:p>
            <a:r>
              <a:rPr lang="en-US" sz="3600" dirty="0"/>
              <a:t>6.5 Master Kong’s life</a:t>
            </a:r>
          </a:p>
        </p:txBody>
      </p:sp>
      <p:sp>
        <p:nvSpPr>
          <p:cNvPr id="3" name="Content Placeholder 2">
            <a:extLst>
              <a:ext uri="{FF2B5EF4-FFF2-40B4-BE49-F238E27FC236}">
                <a16:creationId xmlns:a16="http://schemas.microsoft.com/office/drawing/2014/main" id="{C630302F-1F80-4525-6175-A687B9163410}"/>
              </a:ext>
            </a:extLst>
          </p:cNvPr>
          <p:cNvSpPr>
            <a:spLocks noGrp="1"/>
          </p:cNvSpPr>
          <p:nvPr>
            <p:ph idx="1"/>
          </p:nvPr>
        </p:nvSpPr>
        <p:spPr/>
        <p:txBody>
          <a:bodyPr>
            <a:normAutofit/>
          </a:bodyPr>
          <a:lstStyle/>
          <a:p>
            <a:r>
              <a:rPr lang="en-US" dirty="0"/>
              <a:t>Confucius was born during the Zhou dynasty into a genteel family that had fallen on hard times due to a change in the ruling dynasty. </a:t>
            </a:r>
          </a:p>
          <a:p>
            <a:r>
              <a:rPr lang="en-US" dirty="0"/>
              <a:t>His father died when he was three, and his mother died when he was twenty-three. </a:t>
            </a:r>
          </a:p>
          <a:p>
            <a:r>
              <a:rPr lang="en-US" dirty="0"/>
              <a:t>After her death, he entered a three-year mourning period during which he studied ancient ceremonial rites.</a:t>
            </a:r>
          </a:p>
        </p:txBody>
      </p:sp>
    </p:spTree>
    <p:extLst>
      <p:ext uri="{BB962C8B-B14F-4D97-AF65-F5344CB8AC3E}">
        <p14:creationId xmlns:p14="http://schemas.microsoft.com/office/powerpoint/2010/main" val="22965290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19AB6-D715-49C1-D2AE-6416355BCC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7CC106-5236-B193-9CB1-30CF99EF9223}"/>
              </a:ext>
            </a:extLst>
          </p:cNvPr>
          <p:cNvSpPr>
            <a:spLocks noGrp="1"/>
          </p:cNvSpPr>
          <p:nvPr>
            <p:ph type="title"/>
          </p:nvPr>
        </p:nvSpPr>
        <p:spPr/>
        <p:txBody>
          <a:bodyPr>
            <a:normAutofit/>
          </a:bodyPr>
          <a:lstStyle/>
          <a:p>
            <a:r>
              <a:rPr lang="en-US" sz="3600" dirty="0"/>
              <a:t>6.5 Master Kong’s life</a:t>
            </a:r>
          </a:p>
        </p:txBody>
      </p:sp>
      <p:sp>
        <p:nvSpPr>
          <p:cNvPr id="3" name="Content Placeholder 2">
            <a:extLst>
              <a:ext uri="{FF2B5EF4-FFF2-40B4-BE49-F238E27FC236}">
                <a16:creationId xmlns:a16="http://schemas.microsoft.com/office/drawing/2014/main" id="{EB8C0946-1F23-1F48-BE7B-0156D057EC76}"/>
              </a:ext>
            </a:extLst>
          </p:cNvPr>
          <p:cNvSpPr>
            <a:spLocks noGrp="1"/>
          </p:cNvSpPr>
          <p:nvPr>
            <p:ph idx="1"/>
          </p:nvPr>
        </p:nvSpPr>
        <p:spPr/>
        <p:txBody>
          <a:bodyPr>
            <a:normAutofit fontScale="85000" lnSpcReduction="10000"/>
          </a:bodyPr>
          <a:lstStyle/>
          <a:p>
            <a:r>
              <a:rPr lang="en-US" dirty="0"/>
              <a:t>He instructed students in the Six Classics of China’s cultural heritage, the </a:t>
            </a:r>
            <a:r>
              <a:rPr lang="en-US" dirty="0" err="1"/>
              <a:t>Yijing</a:t>
            </a:r>
            <a:r>
              <a:rPr lang="en-US" dirty="0"/>
              <a:t>, poetry, history, rituals, music, and dance. Today, only five of the six survive; the one on music has either been destroyed or perhaps never existed.</a:t>
            </a:r>
          </a:p>
          <a:p>
            <a:r>
              <a:rPr lang="en-US" dirty="0"/>
              <a:t>Confucius inspired his disciples to put together excerpts of what he taught them, which became the Analects of Confucius.</a:t>
            </a:r>
          </a:p>
          <a:p>
            <a:r>
              <a:rPr lang="en-US" dirty="0"/>
              <a:t>His teaching was considered fairly unimportant during his lifetime, and it was only in subsequent centuries that his contributions were widely recognized.</a:t>
            </a:r>
          </a:p>
        </p:txBody>
      </p:sp>
    </p:spTree>
    <p:extLst>
      <p:ext uri="{BB962C8B-B14F-4D97-AF65-F5344CB8AC3E}">
        <p14:creationId xmlns:p14="http://schemas.microsoft.com/office/powerpoint/2010/main" val="727370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8BD1B-7B74-84CB-DEF2-4006128F1F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C1CBCE-DF3D-3A12-8016-12EB6A2C1D59}"/>
              </a:ext>
            </a:extLst>
          </p:cNvPr>
          <p:cNvSpPr>
            <a:spLocks noGrp="1"/>
          </p:cNvSpPr>
          <p:nvPr>
            <p:ph type="title"/>
          </p:nvPr>
        </p:nvSpPr>
        <p:spPr/>
        <p:txBody>
          <a:bodyPr>
            <a:normAutofit/>
          </a:bodyPr>
          <a:lstStyle/>
          <a:p>
            <a:r>
              <a:rPr lang="en-US" sz="3600" dirty="0"/>
              <a:t>6.5 The Confucian virtues</a:t>
            </a:r>
          </a:p>
        </p:txBody>
      </p:sp>
      <p:sp>
        <p:nvSpPr>
          <p:cNvPr id="3" name="Content Placeholder 2">
            <a:extLst>
              <a:ext uri="{FF2B5EF4-FFF2-40B4-BE49-F238E27FC236}">
                <a16:creationId xmlns:a16="http://schemas.microsoft.com/office/drawing/2014/main" id="{4D71A941-38FD-AD4F-F3FA-E402E77E7343}"/>
              </a:ext>
            </a:extLst>
          </p:cNvPr>
          <p:cNvSpPr>
            <a:spLocks noGrp="1"/>
          </p:cNvSpPr>
          <p:nvPr>
            <p:ph idx="1"/>
          </p:nvPr>
        </p:nvSpPr>
        <p:spPr/>
        <p:txBody>
          <a:bodyPr>
            <a:normAutofit/>
          </a:bodyPr>
          <a:lstStyle/>
          <a:p>
            <a:r>
              <a:rPr lang="en-US" dirty="0"/>
              <a:t>Codified during the Han Dynasty, there are five cardinal virtues: humaneness, righteousness and justice, civility (ritual propriety), wisdom, and faithfulness.</a:t>
            </a:r>
          </a:p>
          <a:p>
            <a:r>
              <a:rPr lang="en-US" dirty="0"/>
              <a:t>Ren (</a:t>
            </a:r>
            <a:r>
              <a:rPr lang="en-US" dirty="0" err="1"/>
              <a:t>jen</a:t>
            </a:r>
            <a:r>
              <a:rPr lang="en-US" dirty="0"/>
              <a:t>) was among these virtues and, according to Confucius, the only way to save society.</a:t>
            </a:r>
          </a:p>
        </p:txBody>
      </p:sp>
    </p:spTree>
    <p:extLst>
      <p:ext uri="{BB962C8B-B14F-4D97-AF65-F5344CB8AC3E}">
        <p14:creationId xmlns:p14="http://schemas.microsoft.com/office/powerpoint/2010/main" val="587420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6269B-569E-EEF5-4A83-20B6CADCC1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D055E0-F8CF-22BB-05B2-8B6AF2A3BF82}"/>
              </a:ext>
            </a:extLst>
          </p:cNvPr>
          <p:cNvSpPr>
            <a:spLocks noGrp="1"/>
          </p:cNvSpPr>
          <p:nvPr>
            <p:ph type="title"/>
          </p:nvPr>
        </p:nvSpPr>
        <p:spPr/>
        <p:txBody>
          <a:bodyPr>
            <a:normAutofit/>
          </a:bodyPr>
          <a:lstStyle/>
          <a:p>
            <a:r>
              <a:rPr lang="en-US" sz="3600" dirty="0"/>
              <a:t>6.5 The Confucian virtues</a:t>
            </a:r>
          </a:p>
        </p:txBody>
      </p:sp>
      <p:sp>
        <p:nvSpPr>
          <p:cNvPr id="3" name="Content Placeholder 2">
            <a:extLst>
              <a:ext uri="{FF2B5EF4-FFF2-40B4-BE49-F238E27FC236}">
                <a16:creationId xmlns:a16="http://schemas.microsoft.com/office/drawing/2014/main" id="{35103F8C-41EA-00BA-514B-A44ACAC35044}"/>
              </a:ext>
            </a:extLst>
          </p:cNvPr>
          <p:cNvSpPr>
            <a:spLocks noGrp="1"/>
          </p:cNvSpPr>
          <p:nvPr>
            <p:ph idx="1"/>
          </p:nvPr>
        </p:nvSpPr>
        <p:spPr/>
        <p:txBody>
          <a:bodyPr>
            <a:normAutofit/>
          </a:bodyPr>
          <a:lstStyle/>
          <a:p>
            <a:r>
              <a:rPr lang="en-US" b="1" dirty="0"/>
              <a:t>Ren</a:t>
            </a:r>
            <a:r>
              <a:rPr lang="en-US" dirty="0"/>
              <a:t> can be translated as innate goodness, love, benevolence, humaneness, and human-heartedness and, according to Confucius, the only way to save society. .</a:t>
            </a:r>
          </a:p>
          <a:p>
            <a:r>
              <a:rPr lang="en-US" dirty="0"/>
              <a:t>It is the most important virtue extolled by Confucianism.</a:t>
            </a:r>
          </a:p>
        </p:txBody>
      </p:sp>
    </p:spTree>
    <p:extLst>
      <p:ext uri="{BB962C8B-B14F-4D97-AF65-F5344CB8AC3E}">
        <p14:creationId xmlns:p14="http://schemas.microsoft.com/office/powerpoint/2010/main" val="3259334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423DA-E533-D6D7-4498-4F0366E221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871C9B-979D-D192-13F0-0A0F784378D6}"/>
              </a:ext>
            </a:extLst>
          </p:cNvPr>
          <p:cNvSpPr>
            <a:spLocks noGrp="1"/>
          </p:cNvSpPr>
          <p:nvPr>
            <p:ph type="title"/>
          </p:nvPr>
        </p:nvSpPr>
        <p:spPr/>
        <p:txBody>
          <a:bodyPr>
            <a:normAutofit/>
          </a:bodyPr>
          <a:lstStyle/>
          <a:p>
            <a:r>
              <a:rPr lang="en-US" sz="3600" dirty="0"/>
              <a:t>6.5 The Confucian virtues</a:t>
            </a:r>
          </a:p>
        </p:txBody>
      </p:sp>
      <p:sp>
        <p:nvSpPr>
          <p:cNvPr id="3" name="Content Placeholder 2">
            <a:extLst>
              <a:ext uri="{FF2B5EF4-FFF2-40B4-BE49-F238E27FC236}">
                <a16:creationId xmlns:a16="http://schemas.microsoft.com/office/drawing/2014/main" id="{E58B7B01-D685-576A-45C7-C00BD6C01CA1}"/>
              </a:ext>
            </a:extLst>
          </p:cNvPr>
          <p:cNvSpPr>
            <a:spLocks noGrp="1"/>
          </p:cNvSpPr>
          <p:nvPr>
            <p:ph idx="1"/>
          </p:nvPr>
        </p:nvSpPr>
        <p:spPr/>
        <p:txBody>
          <a:bodyPr>
            <a:normAutofit fontScale="92500"/>
          </a:bodyPr>
          <a:lstStyle/>
          <a:p>
            <a:r>
              <a:rPr lang="en-US" dirty="0"/>
              <a:t>A person devoted to </a:t>
            </a:r>
            <a:r>
              <a:rPr lang="en-US" b="1" dirty="0"/>
              <a:t>ren</a:t>
            </a:r>
            <a:r>
              <a:rPr lang="en-US" dirty="0"/>
              <a:t> is motivated by what is moral, not personal profit, seeks self-improvement rather than recognition, is mindful of parents, and believes human nature is essentially good.</a:t>
            </a:r>
          </a:p>
          <a:p>
            <a:r>
              <a:rPr lang="en-US" dirty="0"/>
              <a:t>Strong government was a key concern of Confucius; he believed that people must have faith in their rulers and that rulers in turn must lead virtuous lives to set a good example.</a:t>
            </a:r>
          </a:p>
        </p:txBody>
      </p:sp>
    </p:spTree>
    <p:extLst>
      <p:ext uri="{BB962C8B-B14F-4D97-AF65-F5344CB8AC3E}">
        <p14:creationId xmlns:p14="http://schemas.microsoft.com/office/powerpoint/2010/main" val="25572978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C149E-DA82-1548-A91C-E7EACDE98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3054E-0273-B5D9-499C-43F4D024627E}"/>
              </a:ext>
            </a:extLst>
          </p:cNvPr>
          <p:cNvSpPr>
            <a:spLocks noGrp="1"/>
          </p:cNvSpPr>
          <p:nvPr>
            <p:ph type="title"/>
          </p:nvPr>
        </p:nvSpPr>
        <p:spPr/>
        <p:txBody>
          <a:bodyPr>
            <a:normAutofit/>
          </a:bodyPr>
          <a:lstStyle/>
          <a:p>
            <a:r>
              <a:rPr lang="en-US" sz="3600" dirty="0"/>
              <a:t>6.5 The Confucian virtues</a:t>
            </a:r>
          </a:p>
        </p:txBody>
      </p:sp>
      <p:sp>
        <p:nvSpPr>
          <p:cNvPr id="3" name="Content Placeholder 2">
            <a:extLst>
              <a:ext uri="{FF2B5EF4-FFF2-40B4-BE49-F238E27FC236}">
                <a16:creationId xmlns:a16="http://schemas.microsoft.com/office/drawing/2014/main" id="{6FA677C6-61F1-899B-2E38-699C4A24AE8C}"/>
              </a:ext>
            </a:extLst>
          </p:cNvPr>
          <p:cNvSpPr>
            <a:spLocks noGrp="1"/>
          </p:cNvSpPr>
          <p:nvPr>
            <p:ph idx="1"/>
          </p:nvPr>
        </p:nvSpPr>
        <p:spPr/>
        <p:txBody>
          <a:bodyPr>
            <a:normAutofit/>
          </a:bodyPr>
          <a:lstStyle/>
          <a:p>
            <a:endParaRPr lang="en-US" dirty="0"/>
          </a:p>
          <a:p>
            <a:endParaRPr lang="en-US" dirty="0"/>
          </a:p>
          <a:p>
            <a:r>
              <a:rPr lang="en-US" dirty="0"/>
              <a:t>Confucianism emphasizes relationships over individuality; as an example, the modern character for ren combines “two” and “person.”</a:t>
            </a:r>
          </a:p>
        </p:txBody>
      </p:sp>
    </p:spTree>
    <p:extLst>
      <p:ext uri="{BB962C8B-B14F-4D97-AF65-F5344CB8AC3E}">
        <p14:creationId xmlns:p14="http://schemas.microsoft.com/office/powerpoint/2010/main" val="3516389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5F407-E0B4-41D1-1A1A-11ED0D442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A48B9C-C3F1-7DB1-BDBE-C45DD3BFDEC2}"/>
              </a:ext>
            </a:extLst>
          </p:cNvPr>
          <p:cNvSpPr>
            <a:spLocks noGrp="1"/>
          </p:cNvSpPr>
          <p:nvPr>
            <p:ph type="title"/>
          </p:nvPr>
        </p:nvSpPr>
        <p:spPr/>
        <p:txBody>
          <a:bodyPr>
            <a:normAutofit/>
          </a:bodyPr>
          <a:lstStyle/>
          <a:p>
            <a:r>
              <a:rPr lang="en-US" sz="3600" dirty="0"/>
              <a:t>6.5 The Confucian virtues</a:t>
            </a:r>
          </a:p>
        </p:txBody>
      </p:sp>
      <p:sp>
        <p:nvSpPr>
          <p:cNvPr id="3" name="Content Placeholder 2">
            <a:extLst>
              <a:ext uri="{FF2B5EF4-FFF2-40B4-BE49-F238E27FC236}">
                <a16:creationId xmlns:a16="http://schemas.microsoft.com/office/drawing/2014/main" id="{55F57680-2520-FC7E-6DC4-8BEDDBC5993D}"/>
              </a:ext>
            </a:extLst>
          </p:cNvPr>
          <p:cNvSpPr>
            <a:spLocks noGrp="1"/>
          </p:cNvSpPr>
          <p:nvPr>
            <p:ph idx="1"/>
          </p:nvPr>
        </p:nvSpPr>
        <p:spPr/>
        <p:txBody>
          <a:bodyPr>
            <a:normAutofit/>
          </a:bodyPr>
          <a:lstStyle/>
          <a:p>
            <a:r>
              <a:rPr lang="en-US" dirty="0"/>
              <a:t>There are five basic relationships essential for a stable society: parent/ child, older/younger siblings, husband/wife, friend and friend, and ruler and subject.</a:t>
            </a:r>
          </a:p>
          <a:p>
            <a:r>
              <a:rPr lang="en-US" dirty="0"/>
              <a:t>These relationships involve mutual obligations and responsibilities, with the first party in each of these relationships considered superior to the second.</a:t>
            </a:r>
          </a:p>
        </p:txBody>
      </p:sp>
    </p:spTree>
    <p:extLst>
      <p:ext uri="{BB962C8B-B14F-4D97-AF65-F5344CB8AC3E}">
        <p14:creationId xmlns:p14="http://schemas.microsoft.com/office/powerpoint/2010/main" val="11784897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03136-70E0-21DB-7794-4B6935B685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5E27C5-B7CF-BB7C-CA0E-A7DD5C5512F9}"/>
              </a:ext>
            </a:extLst>
          </p:cNvPr>
          <p:cNvSpPr>
            <a:spLocks noGrp="1"/>
          </p:cNvSpPr>
          <p:nvPr>
            <p:ph type="title"/>
          </p:nvPr>
        </p:nvSpPr>
        <p:spPr/>
        <p:txBody>
          <a:bodyPr>
            <a:normAutofit/>
          </a:bodyPr>
          <a:lstStyle/>
          <a:p>
            <a:r>
              <a:rPr lang="en-US" sz="3600" dirty="0"/>
              <a:t>6.5 The Confucian virtues</a:t>
            </a:r>
          </a:p>
        </p:txBody>
      </p:sp>
      <p:sp>
        <p:nvSpPr>
          <p:cNvPr id="3" name="Content Placeholder 2">
            <a:extLst>
              <a:ext uri="{FF2B5EF4-FFF2-40B4-BE49-F238E27FC236}">
                <a16:creationId xmlns:a16="http://schemas.microsoft.com/office/drawing/2014/main" id="{929F2376-16EC-A6D9-1819-41BACAC3A672}"/>
              </a:ext>
            </a:extLst>
          </p:cNvPr>
          <p:cNvSpPr>
            <a:spLocks noGrp="1"/>
          </p:cNvSpPr>
          <p:nvPr>
            <p:ph idx="1"/>
          </p:nvPr>
        </p:nvSpPr>
        <p:spPr/>
        <p:txBody>
          <a:bodyPr>
            <a:normAutofit/>
          </a:bodyPr>
          <a:lstStyle/>
          <a:p>
            <a:endParaRPr lang="en-US" dirty="0"/>
          </a:p>
          <a:p>
            <a:endParaRPr lang="en-US" dirty="0"/>
          </a:p>
          <a:p>
            <a:r>
              <a:rPr lang="en-US" dirty="0"/>
              <a:t>Individuals are to cultivate morality within themselves and in turn within their families, society, and government.</a:t>
            </a:r>
          </a:p>
        </p:txBody>
      </p:sp>
    </p:spTree>
    <p:extLst>
      <p:ext uri="{BB962C8B-B14F-4D97-AF65-F5344CB8AC3E}">
        <p14:creationId xmlns:p14="http://schemas.microsoft.com/office/powerpoint/2010/main" val="104342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East Asia Religious Traditions</a:t>
            </a:r>
          </a:p>
        </p:txBody>
      </p:sp>
      <p:sp>
        <p:nvSpPr>
          <p:cNvPr id="3" name="Content Placeholder 2"/>
          <p:cNvSpPr>
            <a:spLocks noGrp="1"/>
          </p:cNvSpPr>
          <p:nvPr>
            <p:ph sz="half" idx="1"/>
          </p:nvPr>
        </p:nvSpPr>
        <p:spPr/>
        <p:txBody>
          <a:bodyPr>
            <a:normAutofit/>
          </a:bodyPr>
          <a:lstStyle/>
          <a:p>
            <a:endParaRPr lang="en-US" dirty="0"/>
          </a:p>
          <a:p>
            <a:pPr marL="457200" lvl="1" indent="0">
              <a:buNone/>
            </a:pPr>
            <a:endParaRPr lang="en-US" dirty="0"/>
          </a:p>
        </p:txBody>
      </p:sp>
      <p:pic>
        <p:nvPicPr>
          <p:cNvPr id="6" name="Content Placeholder 5">
            <a:extLst>
              <a:ext uri="{FF2B5EF4-FFF2-40B4-BE49-F238E27FC236}">
                <a16:creationId xmlns:a16="http://schemas.microsoft.com/office/drawing/2014/main" id="{97216E9A-DBCE-4E77-96E4-7C0D3D75284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490689"/>
            <a:ext cx="4038600" cy="2744985"/>
          </a:xfrm>
        </p:spPr>
      </p:pic>
      <p:sp>
        <p:nvSpPr>
          <p:cNvPr id="5" name="TextBox 4" descr="Confucius, Lao Tzu and Buddha meeting, symbolizing the harmony between the three philosophers and their teachings&#10;">
            <a:extLst>
              <a:ext uri="{FF2B5EF4-FFF2-40B4-BE49-F238E27FC236}">
                <a16:creationId xmlns:a16="http://schemas.microsoft.com/office/drawing/2014/main" id="{F1737CC0-226A-50FC-FA44-E5D688D8582F}"/>
              </a:ext>
            </a:extLst>
          </p:cNvPr>
          <p:cNvSpPr txBox="1"/>
          <p:nvPr/>
        </p:nvSpPr>
        <p:spPr>
          <a:xfrm>
            <a:off x="76200" y="3124200"/>
            <a:ext cx="4572000" cy="923330"/>
          </a:xfrm>
          <a:prstGeom prst="rect">
            <a:avLst/>
          </a:prstGeom>
          <a:noFill/>
        </p:spPr>
        <p:txBody>
          <a:bodyPr wrap="square">
            <a:spAutoFit/>
          </a:bodyPr>
          <a:lstStyle/>
          <a:p>
            <a:r>
              <a:rPr lang="en-US" dirty="0"/>
              <a:t>Confucius, Lao Tzu and Buddha meeting, symbolizing the harmony between the three philosophers and their teachings</a:t>
            </a:r>
          </a:p>
        </p:txBody>
      </p:sp>
    </p:spTree>
    <p:extLst>
      <p:ext uri="{BB962C8B-B14F-4D97-AF65-F5344CB8AC3E}">
        <p14:creationId xmlns:p14="http://schemas.microsoft.com/office/powerpoint/2010/main" val="1193450107"/>
      </p:ext>
    </p:extLst>
  </p:cSld>
  <p:clrMapOvr>
    <a:masterClrMapping/>
  </p:clrMapOvr>
  <mc:AlternateContent xmlns:mc="http://schemas.openxmlformats.org/markup-compatibility/2006" xmlns:p14="http://schemas.microsoft.com/office/powerpoint/2010/main">
    <mc:Choice Requires="p14">
      <p:transition spd="slow" p14:dur="2000" advTm="37212"/>
    </mc:Choice>
    <mc:Fallback xmlns="">
      <p:transition spd="slow" advTm="37212"/>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AD821-EC76-2A25-A5B5-40ED8AE4D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39032-2DB4-5BDC-9011-4295FBE7D321}"/>
              </a:ext>
            </a:extLst>
          </p:cNvPr>
          <p:cNvSpPr>
            <a:spLocks noGrp="1"/>
          </p:cNvSpPr>
          <p:nvPr>
            <p:ph type="title"/>
          </p:nvPr>
        </p:nvSpPr>
        <p:spPr/>
        <p:txBody>
          <a:bodyPr>
            <a:normAutofit/>
          </a:bodyPr>
          <a:lstStyle/>
          <a:p>
            <a:r>
              <a:rPr lang="en-US" sz="3600" dirty="0"/>
              <a:t>6.5 The Confucian virtues</a:t>
            </a:r>
          </a:p>
        </p:txBody>
      </p:sp>
      <p:sp>
        <p:nvSpPr>
          <p:cNvPr id="3" name="Content Placeholder 2">
            <a:extLst>
              <a:ext uri="{FF2B5EF4-FFF2-40B4-BE49-F238E27FC236}">
                <a16:creationId xmlns:a16="http://schemas.microsoft.com/office/drawing/2014/main" id="{42FD28F8-3647-A490-C86D-15BAAC10198A}"/>
              </a:ext>
            </a:extLst>
          </p:cNvPr>
          <p:cNvSpPr>
            <a:spLocks noGrp="1"/>
          </p:cNvSpPr>
          <p:nvPr>
            <p:ph idx="1"/>
          </p:nvPr>
        </p:nvSpPr>
        <p:spPr/>
        <p:txBody>
          <a:bodyPr>
            <a:normAutofit fontScale="92500" lnSpcReduction="20000"/>
          </a:bodyPr>
          <a:lstStyle/>
          <a:p>
            <a:r>
              <a:rPr lang="en-US" dirty="0"/>
              <a:t>One’s relationship with parents is central; filial piety is a key moral principle.</a:t>
            </a:r>
          </a:p>
          <a:p>
            <a:r>
              <a:rPr lang="en-US" dirty="0"/>
              <a:t>There are three grades of filial piety: support one’s parents, avoid bringing humiliation to one’s parents and ancestors, and glorify them.</a:t>
            </a:r>
          </a:p>
          <a:p>
            <a:r>
              <a:rPr lang="en-US" dirty="0"/>
              <a:t>Filial piety extends to ancestor worship. The rites honoring ancestors and deities are called </a:t>
            </a:r>
            <a:r>
              <a:rPr lang="en-US" b="1" dirty="0"/>
              <a:t>li</a:t>
            </a:r>
            <a:r>
              <a:rPr lang="en-US" dirty="0"/>
              <a:t>, understood to be the earthly expressions of the natural cosmic order.</a:t>
            </a:r>
          </a:p>
          <a:p>
            <a:r>
              <a:rPr lang="en-US" dirty="0"/>
              <a:t>Confucius frequently eulogized about the Noble Person (</a:t>
            </a:r>
            <a:r>
              <a:rPr lang="en-US" b="1" dirty="0"/>
              <a:t>junzi</a:t>
            </a:r>
            <a:r>
              <a:rPr lang="en-US" dirty="0"/>
              <a:t>) of China’s high civilization.</a:t>
            </a:r>
          </a:p>
        </p:txBody>
      </p:sp>
    </p:spTree>
    <p:extLst>
      <p:ext uri="{BB962C8B-B14F-4D97-AF65-F5344CB8AC3E}">
        <p14:creationId xmlns:p14="http://schemas.microsoft.com/office/powerpoint/2010/main" val="15220435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DCEE6-1FF0-CC5E-4F4D-55F40D1BA2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8DA4D2-85B4-3F84-E236-224D9CE66F3A}"/>
              </a:ext>
            </a:extLst>
          </p:cNvPr>
          <p:cNvSpPr>
            <a:spLocks noGrp="1"/>
          </p:cNvSpPr>
          <p:nvPr>
            <p:ph type="title"/>
          </p:nvPr>
        </p:nvSpPr>
        <p:spPr/>
        <p:txBody>
          <a:bodyPr>
            <a:normAutofit/>
          </a:bodyPr>
          <a:lstStyle/>
          <a:p>
            <a:r>
              <a:rPr lang="en-US" sz="3600" dirty="0"/>
              <a:t>6.6 Confucianism after Confucius</a:t>
            </a:r>
          </a:p>
        </p:txBody>
      </p:sp>
      <p:sp>
        <p:nvSpPr>
          <p:cNvPr id="3" name="Content Placeholder 2">
            <a:extLst>
              <a:ext uri="{FF2B5EF4-FFF2-40B4-BE49-F238E27FC236}">
                <a16:creationId xmlns:a16="http://schemas.microsoft.com/office/drawing/2014/main" id="{0AD92208-B8F1-4904-D4E9-5CEC3D3E128F}"/>
              </a:ext>
            </a:extLst>
          </p:cNvPr>
          <p:cNvSpPr>
            <a:spLocks noGrp="1"/>
          </p:cNvSpPr>
          <p:nvPr>
            <p:ph idx="1"/>
          </p:nvPr>
        </p:nvSpPr>
        <p:spPr/>
        <p:txBody>
          <a:bodyPr>
            <a:normAutofit fontScale="85000" lnSpcReduction="20000"/>
          </a:bodyPr>
          <a:lstStyle/>
          <a:p>
            <a:r>
              <a:rPr lang="en-US" dirty="0"/>
              <a:t>Later followers of Confucius added to his thought.</a:t>
            </a:r>
          </a:p>
          <a:p>
            <a:r>
              <a:rPr lang="en-US" b="1" dirty="0"/>
              <a:t>Mengzi</a:t>
            </a:r>
            <a:r>
              <a:rPr lang="en-US" dirty="0"/>
              <a:t> (Latinized as Mencius) stressed the goodness of human nature, and the virtue of </a:t>
            </a:r>
            <a:r>
              <a:rPr lang="en-US" dirty="0" err="1"/>
              <a:t>yi</a:t>
            </a:r>
            <a:r>
              <a:rPr lang="en-US" dirty="0"/>
              <a:t> (righteous conduct).</a:t>
            </a:r>
          </a:p>
          <a:p>
            <a:r>
              <a:rPr lang="en-US" b="1" dirty="0"/>
              <a:t>Xunzi</a:t>
            </a:r>
            <a:r>
              <a:rPr lang="en-US" dirty="0"/>
              <a:t> in contrast argued that humans are self-centered by nature and that Heaven operates according to natural laws rather than intervening on the side of good government.</a:t>
            </a:r>
          </a:p>
          <a:p>
            <a:r>
              <a:rPr lang="en-US" dirty="0"/>
              <a:t>The goal in Confucian learning is to become a sage, fully cultivate one’s own inner virtues, and act according to righteousness and in accord with the Way of Heaven.</a:t>
            </a:r>
          </a:p>
        </p:txBody>
      </p:sp>
    </p:spTree>
    <p:extLst>
      <p:ext uri="{BB962C8B-B14F-4D97-AF65-F5344CB8AC3E}">
        <p14:creationId xmlns:p14="http://schemas.microsoft.com/office/powerpoint/2010/main" val="6851711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BE651-DFEB-31DC-A365-3094CCD650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B08B7-C268-26A7-F396-002A6B768A10}"/>
              </a:ext>
            </a:extLst>
          </p:cNvPr>
          <p:cNvSpPr>
            <a:spLocks noGrp="1"/>
          </p:cNvSpPr>
          <p:nvPr>
            <p:ph type="title"/>
          </p:nvPr>
        </p:nvSpPr>
        <p:spPr/>
        <p:txBody>
          <a:bodyPr>
            <a:normAutofit/>
          </a:bodyPr>
          <a:lstStyle/>
          <a:p>
            <a:r>
              <a:rPr lang="en-US" sz="3600" dirty="0"/>
              <a:t>6.6 The state cult</a:t>
            </a:r>
          </a:p>
        </p:txBody>
      </p:sp>
      <p:sp>
        <p:nvSpPr>
          <p:cNvPr id="3" name="Content Placeholder 2">
            <a:extLst>
              <a:ext uri="{FF2B5EF4-FFF2-40B4-BE49-F238E27FC236}">
                <a16:creationId xmlns:a16="http://schemas.microsoft.com/office/drawing/2014/main" id="{62D9B5B1-881A-D0B6-F644-55B433327041}"/>
              </a:ext>
            </a:extLst>
          </p:cNvPr>
          <p:cNvSpPr>
            <a:spLocks noGrp="1"/>
          </p:cNvSpPr>
          <p:nvPr>
            <p:ph idx="1"/>
          </p:nvPr>
        </p:nvSpPr>
        <p:spPr/>
        <p:txBody>
          <a:bodyPr>
            <a:normAutofit lnSpcReduction="10000"/>
          </a:bodyPr>
          <a:lstStyle/>
          <a:p>
            <a:r>
              <a:rPr lang="en-US" dirty="0"/>
              <a:t>Confucianism was adopted by the state during the Han dynasty.</a:t>
            </a:r>
          </a:p>
          <a:p>
            <a:r>
              <a:rPr lang="en-US" dirty="0"/>
              <a:t>During the Han dynasty, the traditional Book of Rites and Etiquette and Ritual were reconstructed, with an increased emphasis on offerings to cultivate and preserve harmony between humanity, Heaven, and Earth.</a:t>
            </a:r>
          </a:p>
          <a:p>
            <a:r>
              <a:rPr lang="en-US" dirty="0"/>
              <a:t>Government officials were responsible for ritual sacrifices.</a:t>
            </a:r>
          </a:p>
        </p:txBody>
      </p:sp>
    </p:spTree>
    <p:extLst>
      <p:ext uri="{BB962C8B-B14F-4D97-AF65-F5344CB8AC3E}">
        <p14:creationId xmlns:p14="http://schemas.microsoft.com/office/powerpoint/2010/main" val="20394536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0D300-49CF-14F2-4C50-090AC38E3B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B8683-C58D-6B75-F052-9C86FA591010}"/>
              </a:ext>
            </a:extLst>
          </p:cNvPr>
          <p:cNvSpPr>
            <a:spLocks noGrp="1"/>
          </p:cNvSpPr>
          <p:nvPr>
            <p:ph type="title"/>
          </p:nvPr>
        </p:nvSpPr>
        <p:spPr/>
        <p:txBody>
          <a:bodyPr>
            <a:normAutofit/>
          </a:bodyPr>
          <a:lstStyle/>
          <a:p>
            <a:r>
              <a:rPr lang="en-US" sz="3600" dirty="0"/>
              <a:t>6.6 The state cult</a:t>
            </a:r>
          </a:p>
        </p:txBody>
      </p:sp>
      <p:sp>
        <p:nvSpPr>
          <p:cNvPr id="3" name="Content Placeholder 2">
            <a:extLst>
              <a:ext uri="{FF2B5EF4-FFF2-40B4-BE49-F238E27FC236}">
                <a16:creationId xmlns:a16="http://schemas.microsoft.com/office/drawing/2014/main" id="{D557018E-E32A-0E57-A6D8-2DEECA8B7C03}"/>
              </a:ext>
            </a:extLst>
          </p:cNvPr>
          <p:cNvSpPr>
            <a:spLocks noGrp="1"/>
          </p:cNvSpPr>
          <p:nvPr>
            <p:ph idx="1"/>
          </p:nvPr>
        </p:nvSpPr>
        <p:spPr/>
        <p:txBody>
          <a:bodyPr>
            <a:normAutofit/>
          </a:bodyPr>
          <a:lstStyle/>
          <a:p>
            <a:r>
              <a:rPr lang="en-US" dirty="0"/>
              <a:t>At the family level, offerings were made to propitiate the family ancestors.</a:t>
            </a:r>
          </a:p>
          <a:p>
            <a:r>
              <a:rPr lang="en-US" dirty="0"/>
              <a:t>The most important ceremonies were performed by the emperor to give thanks and ask blessings from Heaven, earth, gods of the land and agriculture, and the dynastic ancestors.</a:t>
            </a:r>
          </a:p>
        </p:txBody>
      </p:sp>
    </p:spTree>
    <p:extLst>
      <p:ext uri="{BB962C8B-B14F-4D97-AF65-F5344CB8AC3E}">
        <p14:creationId xmlns:p14="http://schemas.microsoft.com/office/powerpoint/2010/main" val="17713437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8C4F1-3804-C09C-228E-9B855F20CD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C49370-0433-EAEB-E4EA-A51F512AD888}"/>
              </a:ext>
            </a:extLst>
          </p:cNvPr>
          <p:cNvSpPr>
            <a:spLocks noGrp="1"/>
          </p:cNvSpPr>
          <p:nvPr>
            <p:ph type="title"/>
          </p:nvPr>
        </p:nvSpPr>
        <p:spPr/>
        <p:txBody>
          <a:bodyPr>
            <a:normAutofit/>
          </a:bodyPr>
          <a:lstStyle/>
          <a:p>
            <a:r>
              <a:rPr lang="en-US" sz="3600" dirty="0"/>
              <a:t>6.6 Neo-Confucianism</a:t>
            </a:r>
          </a:p>
        </p:txBody>
      </p:sp>
      <p:sp>
        <p:nvSpPr>
          <p:cNvPr id="3" name="Content Placeholder 2">
            <a:extLst>
              <a:ext uri="{FF2B5EF4-FFF2-40B4-BE49-F238E27FC236}">
                <a16:creationId xmlns:a16="http://schemas.microsoft.com/office/drawing/2014/main" id="{7D1142D1-2A7E-4188-B44F-1F638A41F075}"/>
              </a:ext>
            </a:extLst>
          </p:cNvPr>
          <p:cNvSpPr>
            <a:spLocks noGrp="1"/>
          </p:cNvSpPr>
          <p:nvPr>
            <p:ph idx="1"/>
          </p:nvPr>
        </p:nvSpPr>
        <p:spPr/>
        <p:txBody>
          <a:bodyPr>
            <a:normAutofit/>
          </a:bodyPr>
          <a:lstStyle/>
          <a:p>
            <a:r>
              <a:rPr lang="en-US" dirty="0"/>
              <a:t>Neo-Confucianism, which was popular during the period of disunity that followed the fall of the Han dynasty, stressed the importance of meditation and dedication to becoming a noble person; its tenets encouraged women to offer themselves in total sacrifice to others.</a:t>
            </a:r>
          </a:p>
        </p:txBody>
      </p:sp>
    </p:spTree>
    <p:extLst>
      <p:ext uri="{BB962C8B-B14F-4D97-AF65-F5344CB8AC3E}">
        <p14:creationId xmlns:p14="http://schemas.microsoft.com/office/powerpoint/2010/main" val="33272931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74038-AB8C-6771-CC15-BB1D269E9A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C0F38F-4AD9-101A-78E7-FA46D2A2F439}"/>
              </a:ext>
            </a:extLst>
          </p:cNvPr>
          <p:cNvSpPr>
            <a:spLocks noGrp="1"/>
          </p:cNvSpPr>
          <p:nvPr>
            <p:ph type="title"/>
          </p:nvPr>
        </p:nvSpPr>
        <p:spPr/>
        <p:txBody>
          <a:bodyPr>
            <a:normAutofit/>
          </a:bodyPr>
          <a:lstStyle/>
          <a:p>
            <a:r>
              <a:rPr lang="en-US" sz="3600" dirty="0"/>
              <a:t>6.6 Neo-Confucianism</a:t>
            </a:r>
          </a:p>
        </p:txBody>
      </p:sp>
      <p:sp>
        <p:nvSpPr>
          <p:cNvPr id="3" name="Content Placeholder 2">
            <a:extLst>
              <a:ext uri="{FF2B5EF4-FFF2-40B4-BE49-F238E27FC236}">
                <a16:creationId xmlns:a16="http://schemas.microsoft.com/office/drawing/2014/main" id="{7D1FD292-D45C-BD6D-9381-BBF86FF7710F}"/>
              </a:ext>
            </a:extLst>
          </p:cNvPr>
          <p:cNvSpPr>
            <a:spLocks noGrp="1"/>
          </p:cNvSpPr>
          <p:nvPr>
            <p:ph idx="1"/>
          </p:nvPr>
        </p:nvSpPr>
        <p:spPr/>
        <p:txBody>
          <a:bodyPr>
            <a:normAutofit fontScale="92500"/>
          </a:bodyPr>
          <a:lstStyle/>
          <a:p>
            <a:r>
              <a:rPr lang="en-US" dirty="0"/>
              <a:t>People seeking government positions had to pass examinations based on the five Confucian Classics.</a:t>
            </a:r>
          </a:p>
          <a:p>
            <a:r>
              <a:rPr lang="en-US" dirty="0"/>
              <a:t>In addition to the five Confucian Classics, the Four Books (Analects, Mencius, Great Learning, and Doctrine of the Mean) formed the core of Confucian education.</a:t>
            </a:r>
          </a:p>
          <a:p>
            <a:r>
              <a:rPr lang="en-US" dirty="0"/>
              <a:t>Neo-Confucianists stressed the importance of meditation and dedication to becoming a sage.</a:t>
            </a:r>
          </a:p>
        </p:txBody>
      </p:sp>
    </p:spTree>
    <p:extLst>
      <p:ext uri="{BB962C8B-B14F-4D97-AF65-F5344CB8AC3E}">
        <p14:creationId xmlns:p14="http://schemas.microsoft.com/office/powerpoint/2010/main" val="3999800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40A95-D18F-11BC-C15B-FE947A5E2D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4D9B90-BC50-AAE7-C522-BA6B31F25741}"/>
              </a:ext>
            </a:extLst>
          </p:cNvPr>
          <p:cNvSpPr>
            <a:spLocks noGrp="1"/>
          </p:cNvSpPr>
          <p:nvPr>
            <p:ph type="title"/>
          </p:nvPr>
        </p:nvSpPr>
        <p:spPr/>
        <p:txBody>
          <a:bodyPr>
            <a:normAutofit/>
          </a:bodyPr>
          <a:lstStyle/>
          <a:p>
            <a:r>
              <a:rPr lang="en-US" sz="3600" dirty="0"/>
              <a:t>6.6 Neo-Confucianism</a:t>
            </a:r>
          </a:p>
        </p:txBody>
      </p:sp>
      <p:sp>
        <p:nvSpPr>
          <p:cNvPr id="3" name="Content Placeholder 2">
            <a:extLst>
              <a:ext uri="{FF2B5EF4-FFF2-40B4-BE49-F238E27FC236}">
                <a16:creationId xmlns:a16="http://schemas.microsoft.com/office/drawing/2014/main" id="{ED10B0A8-D189-A2BA-6350-5A945735C852}"/>
              </a:ext>
            </a:extLst>
          </p:cNvPr>
          <p:cNvSpPr>
            <a:spLocks noGrp="1"/>
          </p:cNvSpPr>
          <p:nvPr>
            <p:ph idx="1"/>
          </p:nvPr>
        </p:nvSpPr>
        <p:spPr/>
        <p:txBody>
          <a:bodyPr>
            <a:normAutofit/>
          </a:bodyPr>
          <a:lstStyle/>
          <a:p>
            <a:r>
              <a:rPr lang="en-US" dirty="0"/>
              <a:t>Neo-Confucianism spread to Korea and Japan.</a:t>
            </a:r>
          </a:p>
          <a:p>
            <a:r>
              <a:rPr lang="en-US" dirty="0"/>
              <a:t>In Korea, the religion became prominent, emphasizing education of scholar-officials and filial piety in the family.</a:t>
            </a:r>
          </a:p>
          <a:p>
            <a:r>
              <a:rPr lang="en-US" dirty="0"/>
              <a:t>In Japan, Neo-Confucian ideals influenced the development of scholar-samurai warriors and intense loyalty to the emperor.</a:t>
            </a:r>
          </a:p>
        </p:txBody>
      </p:sp>
    </p:spTree>
    <p:extLst>
      <p:ext uri="{BB962C8B-B14F-4D97-AF65-F5344CB8AC3E}">
        <p14:creationId xmlns:p14="http://schemas.microsoft.com/office/powerpoint/2010/main" val="35175938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AAD6D-A571-C6FF-B2AC-BE9A7BB8CC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B95E3D-FA8D-683D-3F9D-8A493B352080}"/>
              </a:ext>
            </a:extLst>
          </p:cNvPr>
          <p:cNvSpPr>
            <a:spLocks noGrp="1"/>
          </p:cNvSpPr>
          <p:nvPr>
            <p:ph type="title"/>
          </p:nvPr>
        </p:nvSpPr>
        <p:spPr/>
        <p:txBody>
          <a:bodyPr>
            <a:normAutofit/>
          </a:bodyPr>
          <a:lstStyle/>
          <a:p>
            <a:r>
              <a:rPr lang="en-US" sz="3600" dirty="0"/>
              <a:t>6.7 Confucianism in the modern world</a:t>
            </a:r>
          </a:p>
        </p:txBody>
      </p:sp>
      <p:sp>
        <p:nvSpPr>
          <p:cNvPr id="3" name="Content Placeholder 2">
            <a:extLst>
              <a:ext uri="{FF2B5EF4-FFF2-40B4-BE49-F238E27FC236}">
                <a16:creationId xmlns:a16="http://schemas.microsoft.com/office/drawing/2014/main" id="{0B82E26F-ADE9-E602-187F-D39105C53589}"/>
              </a:ext>
            </a:extLst>
          </p:cNvPr>
          <p:cNvSpPr>
            <a:spLocks noGrp="1"/>
          </p:cNvSpPr>
          <p:nvPr>
            <p:ph idx="1"/>
          </p:nvPr>
        </p:nvSpPr>
        <p:spPr/>
        <p:txBody>
          <a:bodyPr>
            <a:normAutofit/>
          </a:bodyPr>
          <a:lstStyle/>
          <a:p>
            <a:r>
              <a:rPr lang="en-US" dirty="0"/>
              <a:t>Confucian teaching on the importance of the scholarly life was strongly attacked by Mao Zedong. During the Cultural Revolution, Confucianism was attacked as one of the “Four Olds”—old ideas, culture, customs, and habits.</a:t>
            </a:r>
          </a:p>
          <a:p>
            <a:r>
              <a:rPr lang="en-US" dirty="0"/>
              <a:t>Confucian morality nonetheless forms the basis of Chinese ethics.</a:t>
            </a:r>
          </a:p>
        </p:txBody>
      </p:sp>
    </p:spTree>
    <p:extLst>
      <p:ext uri="{BB962C8B-B14F-4D97-AF65-F5344CB8AC3E}">
        <p14:creationId xmlns:p14="http://schemas.microsoft.com/office/powerpoint/2010/main" val="34371958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1D43A-018B-8B4E-B81F-644545167C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3FC1C-C7DC-5F03-F09D-67DF1738E2D0}"/>
              </a:ext>
            </a:extLst>
          </p:cNvPr>
          <p:cNvSpPr>
            <a:spLocks noGrp="1"/>
          </p:cNvSpPr>
          <p:nvPr>
            <p:ph type="title"/>
          </p:nvPr>
        </p:nvSpPr>
        <p:spPr/>
        <p:txBody>
          <a:bodyPr>
            <a:normAutofit/>
          </a:bodyPr>
          <a:lstStyle/>
          <a:p>
            <a:r>
              <a:rPr lang="en-US" sz="3600" dirty="0"/>
              <a:t>6.7 Confucianism in the modern world</a:t>
            </a:r>
          </a:p>
        </p:txBody>
      </p:sp>
      <p:sp>
        <p:nvSpPr>
          <p:cNvPr id="3" name="Content Placeholder 2">
            <a:extLst>
              <a:ext uri="{FF2B5EF4-FFF2-40B4-BE49-F238E27FC236}">
                <a16:creationId xmlns:a16="http://schemas.microsoft.com/office/drawing/2014/main" id="{DFF1278F-E161-E82F-4E1C-966B29D6A53F}"/>
              </a:ext>
            </a:extLst>
          </p:cNvPr>
          <p:cNvSpPr>
            <a:spLocks noGrp="1"/>
          </p:cNvSpPr>
          <p:nvPr>
            <p:ph idx="1"/>
          </p:nvPr>
        </p:nvSpPr>
        <p:spPr/>
        <p:txBody>
          <a:bodyPr>
            <a:normAutofit/>
          </a:bodyPr>
          <a:lstStyle/>
          <a:p>
            <a:r>
              <a:rPr lang="en-US" dirty="0"/>
              <a:t>After the ravages of the Cultural Revolution, there are a few hundred Confucian Temples that remained in China, with forty declared as National Cultural Heritage Sites.</a:t>
            </a:r>
          </a:p>
          <a:p>
            <a:r>
              <a:rPr lang="en-US" dirty="0"/>
              <a:t>People can visit and write requests on prayer cards.</a:t>
            </a:r>
          </a:p>
          <a:p>
            <a:r>
              <a:rPr lang="en-US" dirty="0"/>
              <a:t>Confucianism is helping to restore a sense of holy purpose into their lives.</a:t>
            </a:r>
          </a:p>
        </p:txBody>
      </p:sp>
    </p:spTree>
    <p:extLst>
      <p:ext uri="{BB962C8B-B14F-4D97-AF65-F5344CB8AC3E}">
        <p14:creationId xmlns:p14="http://schemas.microsoft.com/office/powerpoint/2010/main" val="17302064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30EDA-FDA4-014D-D0F0-C7002EF5C3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3B63-B1BE-D327-A0DF-33CA543FAF54}"/>
              </a:ext>
            </a:extLst>
          </p:cNvPr>
          <p:cNvSpPr>
            <a:spLocks noGrp="1"/>
          </p:cNvSpPr>
          <p:nvPr>
            <p:ph type="title"/>
          </p:nvPr>
        </p:nvSpPr>
        <p:spPr/>
        <p:txBody>
          <a:bodyPr>
            <a:normAutofit/>
          </a:bodyPr>
          <a:lstStyle/>
          <a:p>
            <a:r>
              <a:rPr lang="en-US" sz="3600" dirty="0"/>
              <a:t>6.7 Confucianism in the modern world</a:t>
            </a:r>
          </a:p>
        </p:txBody>
      </p:sp>
      <p:sp>
        <p:nvSpPr>
          <p:cNvPr id="3" name="Content Placeholder 2">
            <a:extLst>
              <a:ext uri="{FF2B5EF4-FFF2-40B4-BE49-F238E27FC236}">
                <a16:creationId xmlns:a16="http://schemas.microsoft.com/office/drawing/2014/main" id="{24B46098-C724-15F2-B057-988EC10B5F33}"/>
              </a:ext>
            </a:extLst>
          </p:cNvPr>
          <p:cNvSpPr>
            <a:spLocks noGrp="1"/>
          </p:cNvSpPr>
          <p:nvPr>
            <p:ph idx="1"/>
          </p:nvPr>
        </p:nvSpPr>
        <p:spPr/>
        <p:txBody>
          <a:bodyPr>
            <a:normAutofit/>
          </a:bodyPr>
          <a:lstStyle/>
          <a:p>
            <a:r>
              <a:rPr lang="en-US" dirty="0"/>
              <a:t>Recent Communist Party leaders have advocated Confucian virtues without naming them as such. Confucianism, however, is not officially recognized as a religion in China, while government approved forms of Buddhism, Islam, Daoism, Protestantism, and Christianity are.</a:t>
            </a:r>
          </a:p>
        </p:txBody>
      </p:sp>
    </p:spTree>
    <p:extLst>
      <p:ext uri="{BB962C8B-B14F-4D97-AF65-F5344CB8AC3E}">
        <p14:creationId xmlns:p14="http://schemas.microsoft.com/office/powerpoint/2010/main" val="281457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8BE92-D945-D0F3-D831-06C43F5711F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545EDDD-5F2C-7541-F0FB-F897EB174916}"/>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7C8C2416-4A29-2CBF-9937-C3CEC926A166}"/>
              </a:ext>
            </a:extLst>
          </p:cNvPr>
          <p:cNvSpPr>
            <a:spLocks noGrp="1"/>
          </p:cNvSpPr>
          <p:nvPr>
            <p:ph idx="1"/>
          </p:nvPr>
        </p:nvSpPr>
        <p:spPr/>
        <p:txBody>
          <a:bodyPr>
            <a:normAutofit/>
          </a:bodyPr>
          <a:lstStyle/>
          <a:p>
            <a:r>
              <a:rPr lang="en-US" dirty="0"/>
              <a:t>The encounter of Buddhism with the Chinese traditions opened this faith tradition to develop global qualities.</a:t>
            </a:r>
          </a:p>
          <a:p>
            <a:r>
              <a:rPr lang="en-US" dirty="0"/>
              <a:t>Buddhism is the most common religion in China.</a:t>
            </a:r>
          </a:p>
          <a:p>
            <a:r>
              <a:rPr lang="en-US" dirty="0"/>
              <a:t>Buddhism may complement aspects of Daoist and Confucian belief and practice.</a:t>
            </a:r>
          </a:p>
        </p:txBody>
      </p:sp>
    </p:spTree>
    <p:extLst>
      <p:ext uri="{BB962C8B-B14F-4D97-AF65-F5344CB8AC3E}">
        <p14:creationId xmlns:p14="http://schemas.microsoft.com/office/powerpoint/2010/main" val="1688582002"/>
      </p:ext>
    </p:extLst>
  </p:cSld>
  <p:clrMapOvr>
    <a:masterClrMapping/>
  </p:clrMapOvr>
  <mc:AlternateContent xmlns:mc="http://schemas.openxmlformats.org/markup-compatibility/2006" xmlns:p14="http://schemas.microsoft.com/office/powerpoint/2010/main">
    <mc:Choice Requires="p14">
      <p:transition spd="slow" p14:dur="2000" advTm="23996"/>
    </mc:Choice>
    <mc:Fallback xmlns="">
      <p:transition spd="slow" advTm="23996"/>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CD128-84CE-6B87-FCCA-FA69C14D09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09F4F7-D5B3-A3AD-36F4-E626BEF77456}"/>
              </a:ext>
            </a:extLst>
          </p:cNvPr>
          <p:cNvSpPr>
            <a:spLocks noGrp="1"/>
          </p:cNvSpPr>
          <p:nvPr>
            <p:ph type="title"/>
          </p:nvPr>
        </p:nvSpPr>
        <p:spPr/>
        <p:txBody>
          <a:bodyPr>
            <a:normAutofit/>
          </a:bodyPr>
          <a:lstStyle/>
          <a:p>
            <a:r>
              <a:rPr lang="en-US" sz="3600" dirty="0"/>
              <a:t>6.7 Confucianism in the modern world</a:t>
            </a:r>
          </a:p>
        </p:txBody>
      </p:sp>
      <p:sp>
        <p:nvSpPr>
          <p:cNvPr id="3" name="Content Placeholder 2">
            <a:extLst>
              <a:ext uri="{FF2B5EF4-FFF2-40B4-BE49-F238E27FC236}">
                <a16:creationId xmlns:a16="http://schemas.microsoft.com/office/drawing/2014/main" id="{FF535635-4F6D-5A97-C5BE-12FE6031A070}"/>
              </a:ext>
            </a:extLst>
          </p:cNvPr>
          <p:cNvSpPr>
            <a:spLocks noGrp="1"/>
          </p:cNvSpPr>
          <p:nvPr>
            <p:ph idx="1"/>
          </p:nvPr>
        </p:nvSpPr>
        <p:spPr/>
        <p:txBody>
          <a:bodyPr>
            <a:normAutofit/>
          </a:bodyPr>
          <a:lstStyle/>
          <a:p>
            <a:r>
              <a:rPr lang="en-US" dirty="0"/>
              <a:t>Some advocate “Capitalist Confucianism,” according to which business is conducted with the Confucian values of humanity, trustworthiness, sincerity, and altruism.</a:t>
            </a:r>
          </a:p>
          <a:p>
            <a:r>
              <a:rPr lang="en-US" dirty="0"/>
              <a:t>Partly for the sake of tourism, aspects of Confucianism are being revived, like the gala celebration of his birth.</a:t>
            </a:r>
          </a:p>
        </p:txBody>
      </p:sp>
    </p:spTree>
    <p:extLst>
      <p:ext uri="{BB962C8B-B14F-4D97-AF65-F5344CB8AC3E}">
        <p14:creationId xmlns:p14="http://schemas.microsoft.com/office/powerpoint/2010/main" val="5654723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E7F86-F312-B9B1-E1F0-D41A6B6DBC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CA83D-2AAD-A4AB-4984-4FF19CBD298A}"/>
              </a:ext>
            </a:extLst>
          </p:cNvPr>
          <p:cNvSpPr>
            <a:spLocks noGrp="1"/>
          </p:cNvSpPr>
          <p:nvPr>
            <p:ph type="title"/>
          </p:nvPr>
        </p:nvSpPr>
        <p:spPr/>
        <p:txBody>
          <a:bodyPr>
            <a:normAutofit/>
          </a:bodyPr>
          <a:lstStyle/>
          <a:p>
            <a:r>
              <a:rPr lang="en-US" sz="3600" dirty="0"/>
              <a:t>6.7 Confucianism in East Asia</a:t>
            </a:r>
          </a:p>
        </p:txBody>
      </p:sp>
      <p:sp>
        <p:nvSpPr>
          <p:cNvPr id="3" name="Content Placeholder 2">
            <a:extLst>
              <a:ext uri="{FF2B5EF4-FFF2-40B4-BE49-F238E27FC236}">
                <a16:creationId xmlns:a16="http://schemas.microsoft.com/office/drawing/2014/main" id="{174E07C3-0DB5-D21F-EBED-7338E87B100F}"/>
              </a:ext>
            </a:extLst>
          </p:cNvPr>
          <p:cNvSpPr>
            <a:spLocks noGrp="1"/>
          </p:cNvSpPr>
          <p:nvPr>
            <p:ph idx="1"/>
          </p:nvPr>
        </p:nvSpPr>
        <p:spPr/>
        <p:txBody>
          <a:bodyPr>
            <a:normAutofit lnSpcReduction="10000"/>
          </a:bodyPr>
          <a:lstStyle/>
          <a:p>
            <a:r>
              <a:rPr lang="en-US" dirty="0"/>
              <a:t>Singapore, Korea, Taiwan, and Japan have been strongly influenced by Confucian values.</a:t>
            </a:r>
          </a:p>
          <a:p>
            <a:r>
              <a:rPr lang="en-US" dirty="0"/>
              <a:t>According to Dr. Mary Evelyn Tucker, Confucianism is relevant now: “It aims to promote the flourishing social relations, effective educational systems, sustainable agricultural patterns, and human political governance within the context of the dynamic life-giving processes of the universe.”</a:t>
            </a:r>
          </a:p>
        </p:txBody>
      </p:sp>
    </p:spTree>
    <p:extLst>
      <p:ext uri="{BB962C8B-B14F-4D97-AF65-F5344CB8AC3E}">
        <p14:creationId xmlns:p14="http://schemas.microsoft.com/office/powerpoint/2010/main" val="819389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0B63C-3951-A6C9-6A47-492BA2FC1B8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51D70EE-2CDA-40D0-1B85-384AF896A2B2}"/>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8AB15564-FB8C-C59D-A9AC-E1E69D604CEA}"/>
              </a:ext>
            </a:extLst>
          </p:cNvPr>
          <p:cNvSpPr>
            <a:spLocks noGrp="1"/>
          </p:cNvSpPr>
          <p:nvPr>
            <p:ph idx="1"/>
          </p:nvPr>
        </p:nvSpPr>
        <p:spPr/>
        <p:txBody>
          <a:bodyPr>
            <a:normAutofit/>
          </a:bodyPr>
          <a:lstStyle/>
          <a:p>
            <a:r>
              <a:rPr lang="en-US" dirty="0"/>
              <a:t>The idea of distinct religions is not prominent in Chinese social thought.</a:t>
            </a:r>
          </a:p>
          <a:p>
            <a:r>
              <a:rPr lang="en-US" dirty="0"/>
              <a:t>Chinese people tend not to strictly distinguish Buddhism, Daoism, and Confucianism, referring to all their religious practices as “worshiping” and attending temples with images from all “Three Teachings.”</a:t>
            </a:r>
          </a:p>
        </p:txBody>
      </p:sp>
    </p:spTree>
    <p:extLst>
      <p:ext uri="{BB962C8B-B14F-4D97-AF65-F5344CB8AC3E}">
        <p14:creationId xmlns:p14="http://schemas.microsoft.com/office/powerpoint/2010/main" val="2846056987"/>
      </p:ext>
    </p:extLst>
  </p:cSld>
  <p:clrMapOvr>
    <a:masterClrMapping/>
  </p:clrMapOvr>
  <mc:AlternateContent xmlns:mc="http://schemas.openxmlformats.org/markup-compatibility/2006" xmlns:p14="http://schemas.microsoft.com/office/powerpoint/2010/main">
    <mc:Choice Requires="p14">
      <p:transition spd="slow" p14:dur="2000" advTm="23996"/>
    </mc:Choice>
    <mc:Fallback xmlns="">
      <p:transition spd="slow" advTm="2399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(2 of 2)</a:t>
            </a:r>
          </a:p>
        </p:txBody>
      </p:sp>
      <p:sp>
        <p:nvSpPr>
          <p:cNvPr id="3" name="Content Placeholder 2"/>
          <p:cNvSpPr>
            <a:spLocks noGrp="1"/>
          </p:cNvSpPr>
          <p:nvPr>
            <p:ph idx="1"/>
          </p:nvPr>
        </p:nvSpPr>
        <p:spPr/>
        <p:txBody>
          <a:bodyPr>
            <a:normAutofit/>
          </a:bodyPr>
          <a:lstStyle/>
          <a:p>
            <a:pPr marL="0" indent="0">
              <a:buNone/>
            </a:pPr>
            <a:r>
              <a:rPr lang="en-US" b="1" dirty="0"/>
              <a:t>6.5</a:t>
            </a:r>
            <a:r>
              <a:rPr lang="en-US" dirty="0"/>
              <a:t> Outline the major teachings of Confucius.</a:t>
            </a:r>
          </a:p>
          <a:p>
            <a:pPr marL="0" indent="0">
              <a:buNone/>
            </a:pPr>
            <a:r>
              <a:rPr lang="en-US" b="1" dirty="0"/>
              <a:t>6.6</a:t>
            </a:r>
            <a:r>
              <a:rPr lang="en-US" dirty="0"/>
              <a:t> Define Neo-Confucianism.</a:t>
            </a:r>
          </a:p>
          <a:p>
            <a:pPr marL="0" indent="0">
              <a:buNone/>
            </a:pPr>
            <a:r>
              <a:rPr lang="en-US" b="1" dirty="0"/>
              <a:t>6.7</a:t>
            </a:r>
            <a:r>
              <a:rPr lang="en-US" dirty="0"/>
              <a:t> Discuss the ways in which Confucianism is being adapted to modern concerns in mainland China and other parts of East Asia.</a:t>
            </a:r>
          </a:p>
        </p:txBody>
      </p:sp>
    </p:spTree>
    <p:extLst>
      <p:ext uri="{BB962C8B-B14F-4D97-AF65-F5344CB8AC3E}">
        <p14:creationId xmlns:p14="http://schemas.microsoft.com/office/powerpoint/2010/main" val="2778448196"/>
      </p:ext>
    </p:extLst>
  </p:cSld>
  <p:clrMapOvr>
    <a:masterClrMapping/>
  </p:clrMapOvr>
  <mc:AlternateContent xmlns:mc="http://schemas.openxmlformats.org/markup-compatibility/2006" xmlns:p14="http://schemas.microsoft.com/office/powerpoint/2010/main">
    <mc:Choice Requires="p14">
      <p:transition spd="slow" p14:dur="2000" advTm="7394"/>
    </mc:Choice>
    <mc:Fallback xmlns="">
      <p:transition spd="slow" advTm="7394"/>
    </mc:Fallback>
  </mc:AlternateContent>
</p:sld>
</file>

<file path=ppt/theme/theme1.xml><?xml version="1.0" encoding="utf-8"?>
<a:theme xmlns:a="http://schemas.openxmlformats.org/drawingml/2006/main" name="Beebe8e_PPT_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F48D25A0F93B40B3C251BE4F734EC1" ma:contentTypeVersion="11" ma:contentTypeDescription="Create a new document." ma:contentTypeScope="" ma:versionID="c8ab096645755f62cd508286a61059c0">
  <xsd:schema xmlns:xsd="http://www.w3.org/2001/XMLSchema" xmlns:xs="http://www.w3.org/2001/XMLSchema" xmlns:p="http://schemas.microsoft.com/office/2006/metadata/properties" xmlns:ns3="95416670-e7f0-472a-b86d-0b7a275a8686" targetNamespace="http://schemas.microsoft.com/office/2006/metadata/properties" ma:root="true" ma:fieldsID="eedf32a710244cc7961217ff544f1db4" ns3:_="">
    <xsd:import namespace="95416670-e7f0-472a-b86d-0b7a275a868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ObjectDetectorVersion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16670-e7f0-472a-b86d-0b7a275a86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680F0C-BEB4-4A02-B366-7B09B54A2A95}">
  <ds:schemaRefs>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purl.org/dc/elements/1.1/"/>
    <ds:schemaRef ds:uri="http://purl.org/dc/terms/"/>
    <ds:schemaRef ds:uri="http://www.w3.org/XML/1998/namespace"/>
    <ds:schemaRef ds:uri="http://schemas.microsoft.com/office/infopath/2007/PartnerControls"/>
    <ds:schemaRef ds:uri="95416670-e7f0-472a-b86d-0b7a275a8686"/>
  </ds:schemaRefs>
</ds:datastoreItem>
</file>

<file path=customXml/itemProps2.xml><?xml version="1.0" encoding="utf-8"?>
<ds:datastoreItem xmlns:ds="http://schemas.openxmlformats.org/officeDocument/2006/customXml" ds:itemID="{778DF182-07B9-407A-8E07-DEF0E88ADC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416670-e7f0-472a-b86d-0b7a275a86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EF883B-43DA-4759-812D-E2B791C18C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Beebe8e_PPT_master</Template>
  <TotalTime>2923</TotalTime>
  <Words>5756</Words>
  <Application>Microsoft Office PowerPoint</Application>
  <PresentationFormat>On-screen Show (4:3)</PresentationFormat>
  <Paragraphs>330</Paragraphs>
  <Slides>71</Slides>
  <Notes>41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71</vt:i4>
      </vt:variant>
    </vt:vector>
  </HeadingPairs>
  <TitlesOfParts>
    <vt:vector size="79" baseType="lpstr">
      <vt:lpstr>Arial</vt:lpstr>
      <vt:lpstr>Calibri</vt:lpstr>
      <vt:lpstr>Helvetica</vt:lpstr>
      <vt:lpstr>MetSans</vt:lpstr>
      <vt:lpstr>MetSerif</vt:lpstr>
      <vt:lpstr>Verdana</vt:lpstr>
      <vt:lpstr>Beebe8e_PPT_master</vt:lpstr>
      <vt:lpstr>Office Theme</vt:lpstr>
      <vt:lpstr>PowerPoint Presentation</vt:lpstr>
      <vt:lpstr>Learning Objectives (1 of 2)</vt:lpstr>
      <vt:lpstr>Introduction The general goals of Chapter 6 are:</vt:lpstr>
      <vt:lpstr>Introduction</vt:lpstr>
      <vt:lpstr>East Asia Religious Traditions</vt:lpstr>
      <vt:lpstr>East Asia Religious Traditions</vt:lpstr>
      <vt:lpstr>Introduction</vt:lpstr>
      <vt:lpstr>Introduction</vt:lpstr>
      <vt:lpstr>Learning Objectives (2 of 2)</vt:lpstr>
      <vt:lpstr>6.1 Ancient traditions</vt:lpstr>
      <vt:lpstr>6.1 Ancient traditions Worship and divination</vt:lpstr>
      <vt:lpstr>6.1 Ancient traditions Worship and divination</vt:lpstr>
      <vt:lpstr>Zhou Dynasty c.  1046 BC – 256 BC</vt:lpstr>
      <vt:lpstr>Worship and Divination (2 of 2)</vt:lpstr>
      <vt:lpstr>6.1 Ancient traditions Cosmic balance</vt:lpstr>
      <vt:lpstr>Cosmic Balance</vt:lpstr>
      <vt:lpstr>6.1 Ancient traditions Cosmic balance</vt:lpstr>
      <vt:lpstr>6.2 Daoism—The way of nature and immortality</vt:lpstr>
      <vt:lpstr>6.2 Daoism—The way of nature and immortality Teachings of Daoist sages</vt:lpstr>
      <vt:lpstr>Teachings of Daoist Sages (1 of 2)</vt:lpstr>
      <vt:lpstr>6.2 Daoism—The way of nature and immortality Teachings of Daoist sages</vt:lpstr>
      <vt:lpstr>Daoism</vt:lpstr>
      <vt:lpstr>6.2 Daoism—The way of nature and immortality Teachings of Daoist sages</vt:lpstr>
      <vt:lpstr>Laozi (Old Master)</vt:lpstr>
      <vt:lpstr>Dao de jing - Mysticism</vt:lpstr>
      <vt:lpstr>Basic principles for the life in harmony with the Dao</vt:lpstr>
      <vt:lpstr>6.2 Daoism—The way of nature and immortality Teachings of Daoist sages</vt:lpstr>
      <vt:lpstr>Zhuangzi (Chuang-tzu)  (c. 365–290 BCE) </vt:lpstr>
      <vt:lpstr>Zhuangzi (Chuang-tzu)  (c. 365–290 BCE) </vt:lpstr>
      <vt:lpstr>6.3 Popular religion and organized Daoism</vt:lpstr>
      <vt:lpstr>6.3 Popular religion and organized Daoism</vt:lpstr>
      <vt:lpstr>6.3 Popular religion and organized Daoism</vt:lpstr>
      <vt:lpstr>6.3 Popular religion and organized Daoism</vt:lpstr>
      <vt:lpstr>6.3 Popular religion and organized Daoism</vt:lpstr>
      <vt:lpstr>6.3 Popular religion and organized Daoism Inner alchemy</vt:lpstr>
      <vt:lpstr>6.3 Popular religion and organized Daoism Inner alchemy</vt:lpstr>
      <vt:lpstr>Deities and Daoist Masters (Immortals)</vt:lpstr>
      <vt:lpstr>6.3 Popular religion and organized Daoism Inner alchemy</vt:lpstr>
      <vt:lpstr>6.3 Daoist Sects</vt:lpstr>
      <vt:lpstr>6.3 Daoist Sects</vt:lpstr>
      <vt:lpstr>6.3 Daoist Sects</vt:lpstr>
      <vt:lpstr>6.3 Daoist Sects</vt:lpstr>
      <vt:lpstr>6.3 Daoist Sects</vt:lpstr>
      <vt:lpstr>6.3 Daoist Sects</vt:lpstr>
      <vt:lpstr>6.4 Daoism today</vt:lpstr>
      <vt:lpstr>6.4 Daoism today</vt:lpstr>
      <vt:lpstr>6.4 Daoism today</vt:lpstr>
      <vt:lpstr>6.4 Daoism today</vt:lpstr>
      <vt:lpstr>6.4 Daoism today</vt:lpstr>
      <vt:lpstr>6.5 Confucianism—the practice of virtue</vt:lpstr>
      <vt:lpstr>6.5 Confucianism—the practice of virtue</vt:lpstr>
      <vt:lpstr>6.5 Master Kong’s life</vt:lpstr>
      <vt:lpstr>6.5 Master Kong’s life</vt:lpstr>
      <vt:lpstr>6.5 The Confucian virtues</vt:lpstr>
      <vt:lpstr>6.5 The Confucian virtues</vt:lpstr>
      <vt:lpstr>6.5 The Confucian virtues</vt:lpstr>
      <vt:lpstr>6.5 The Confucian virtues</vt:lpstr>
      <vt:lpstr>6.5 The Confucian virtues</vt:lpstr>
      <vt:lpstr>6.5 The Confucian virtues</vt:lpstr>
      <vt:lpstr>6.5 The Confucian virtues</vt:lpstr>
      <vt:lpstr>6.6 Confucianism after Confucius</vt:lpstr>
      <vt:lpstr>6.6 The state cult</vt:lpstr>
      <vt:lpstr>6.6 The state cult</vt:lpstr>
      <vt:lpstr>6.6 Neo-Confucianism</vt:lpstr>
      <vt:lpstr>6.6 Neo-Confucianism</vt:lpstr>
      <vt:lpstr>6.6 Neo-Confucianism</vt:lpstr>
      <vt:lpstr>6.7 Confucianism in the modern world</vt:lpstr>
      <vt:lpstr>6.7 Confucianism in the modern world</vt:lpstr>
      <vt:lpstr>6.7 Confucianism in the modern world</vt:lpstr>
      <vt:lpstr>6.7 Confucianism in the modern world</vt:lpstr>
      <vt:lpstr>6.7 Confucianism in East Asia</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Warner Belanger III</cp:lastModifiedBy>
  <cp:revision>293</cp:revision>
  <dcterms:created xsi:type="dcterms:W3CDTF">2015-09-18T14:54:36Z</dcterms:created>
  <dcterms:modified xsi:type="dcterms:W3CDTF">2024-08-24T20:39:21Z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0x0101003CF48D25A0F93B40B3C251BE4F734EC1</vt:lpwstr>
  </property>
</Properties>
</file>