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46"/>
  </p:notesMasterIdLst>
  <p:sldIdLst>
    <p:sldId id="257" r:id="rId3"/>
    <p:sldId id="256" r:id="rId4"/>
    <p:sldId id="260" r:id="rId5"/>
    <p:sldId id="288" r:id="rId6"/>
    <p:sldId id="277" r:id="rId7"/>
    <p:sldId id="397" r:id="rId8"/>
    <p:sldId id="396" r:id="rId9"/>
    <p:sldId id="263" r:id="rId10"/>
    <p:sldId id="366" r:id="rId11"/>
    <p:sldId id="381" r:id="rId12"/>
    <p:sldId id="365" r:id="rId13"/>
    <p:sldId id="261" r:id="rId14"/>
    <p:sldId id="386" r:id="rId15"/>
    <p:sldId id="369" r:id="rId16"/>
    <p:sldId id="287" r:id="rId17"/>
    <p:sldId id="279" r:id="rId18"/>
    <p:sldId id="388" r:id="rId19"/>
    <p:sldId id="359" r:id="rId20"/>
    <p:sldId id="370" r:id="rId21"/>
    <p:sldId id="286" r:id="rId22"/>
    <p:sldId id="262" r:id="rId23"/>
    <p:sldId id="285" r:id="rId24"/>
    <p:sldId id="358" r:id="rId25"/>
    <p:sldId id="371" r:id="rId26"/>
    <p:sldId id="373" r:id="rId27"/>
    <p:sldId id="382" r:id="rId28"/>
    <p:sldId id="383" r:id="rId29"/>
    <p:sldId id="374" r:id="rId30"/>
    <p:sldId id="376" r:id="rId31"/>
    <p:sldId id="361" r:id="rId32"/>
    <p:sldId id="377" r:id="rId33"/>
    <p:sldId id="378" r:id="rId34"/>
    <p:sldId id="379" r:id="rId35"/>
    <p:sldId id="283" r:id="rId36"/>
    <p:sldId id="380" r:id="rId37"/>
    <p:sldId id="360" r:id="rId38"/>
    <p:sldId id="264" r:id="rId39"/>
    <p:sldId id="265" r:id="rId40"/>
    <p:sldId id="395" r:id="rId41"/>
    <p:sldId id="390" r:id="rId42"/>
    <p:sldId id="391" r:id="rId43"/>
    <p:sldId id="392" r:id="rId44"/>
    <p:sldId id="39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1" autoAdjust="0"/>
    <p:restoredTop sz="77638" autoAdjust="0"/>
  </p:normalViewPr>
  <p:slideViewPr>
    <p:cSldViewPr>
      <p:cViewPr varScale="1">
        <p:scale>
          <a:sx n="68" d="100"/>
          <a:sy n="68" d="100"/>
        </p:scale>
        <p:origin x="185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89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2/18/2024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 major threat to Zoroastrianism came from the spread of Islam after the death of Muhammad in 632  </a:t>
            </a:r>
            <a:r>
              <a:rPr lang="en-US" dirty="0" err="1"/>
              <a:t>ce</a:t>
            </a:r>
            <a:r>
              <a:rPr lang="en-US" dirty="0"/>
              <a:t>. Arabic Muslims defeated the Zoroastrian Iranian forces, and when Mongols invaded from the east they were gradually converted to Islam rather than Zoroastrianism. A number of Persian Zoroastrians avoided conversion to Islam by migrating to western India, whose spiritual origins were similar to their own. In India they were called Parsis (Persians). The sacred fire they consecrated on reaching India is said to have been kept burning continuously ever since. Some Parsis also migrated to what is now Pakistan. The numbers of Zoroastrians remaining in Iran dwindled over the centuries</a:t>
            </a:r>
          </a:p>
          <a:p>
            <a:r>
              <a:rPr lang="en-US" dirty="0"/>
              <a:t>under Muslim dominance. Even when Zoroastrians had become a minority in Iran, detailed instructions about the rituals and customs of the faith were preserved in a vast new literature, the Pahlavi texts, written or translated in Middle Persian from about the ninth century </a:t>
            </a:r>
            <a:r>
              <a:rPr lang="en-US" dirty="0" err="1"/>
              <a:t>ce</a:t>
            </a:r>
            <a:r>
              <a:rPr lang="en-US" dirty="0"/>
              <a:t>. A small community of believers still survives in Iran.</a:t>
            </a:r>
          </a:p>
        </p:txBody>
      </p:sp>
      <p:sp>
        <p:nvSpPr>
          <p:cNvPr id="4" name="Slide Number Placeholder 3"/>
          <p:cNvSpPr>
            <a:spLocks noGrp="1"/>
          </p:cNvSpPr>
          <p:nvPr>
            <p:ph type="sldNum" sz="quarter" idx="5"/>
          </p:nvPr>
        </p:nvSpPr>
        <p:spPr/>
        <p:txBody>
          <a:bodyPr/>
          <a:lstStyle/>
          <a:p>
            <a:fld id="{F6DFC774-9651-124E-92C8-AF35A15CD53D}" type="slidenum">
              <a:rPr lang="en-US" smtClean="0"/>
              <a:t>21</a:t>
            </a:fld>
            <a:endParaRPr lang="en-US"/>
          </a:p>
        </p:txBody>
      </p:sp>
    </p:spTree>
    <p:extLst>
      <p:ext uri="{BB962C8B-B14F-4D97-AF65-F5344CB8AC3E}">
        <p14:creationId xmlns:p14="http://schemas.microsoft.com/office/powerpoint/2010/main" val="11974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Zarathushtra</a:t>
            </a:r>
            <a:r>
              <a:rPr lang="en-US" dirty="0"/>
              <a:t> wrestled with the problem of the existence of evil. Many Western scholars describe </a:t>
            </a:r>
            <a:r>
              <a:rPr lang="en-US" dirty="0" err="1"/>
              <a:t>Zarathushtra’s</a:t>
            </a:r>
            <a:r>
              <a:rPr lang="en-US" dirty="0"/>
              <a:t> theology as cosmic dualism, with Ahura Mazda opposed by a dark force of equal power. Others feel that this is a later development in Zoroastrianism and that the original teaching was that although there were two opposing forces in the universe, Ahura Mazda was much the stronger. In any case, in Zoroastrian belief Ahura Mazda is a good creator who creates only perfection and purity.</a:t>
            </a:r>
          </a:p>
          <a:p>
            <a:r>
              <a:rPr lang="en-US" dirty="0"/>
              <a:t>The two principles will always actively oppose each other in humans and in creation as a whole until the good spirit is at last victorious. Evil, </a:t>
            </a:r>
            <a:r>
              <a:rPr lang="en-US" dirty="0" err="1"/>
              <a:t>Zarathushtra</a:t>
            </a:r>
            <a:r>
              <a:rPr lang="en-US" dirty="0"/>
              <a:t> asserts, is not all-powerful or eternal, but to assure the victory of good over evil humans must dedicate themselves as spiritual warriors on the side of </a:t>
            </a:r>
            <a:r>
              <a:rPr lang="en-US" dirty="0" err="1"/>
              <a:t>Spenta</a:t>
            </a:r>
            <a:r>
              <a:rPr lang="en-US" dirty="0"/>
              <a:t> </a:t>
            </a:r>
            <a:r>
              <a:rPr lang="en-US" dirty="0" err="1"/>
              <a:t>Mainyu</a:t>
            </a:r>
            <a:r>
              <a:rPr lang="en-US" dirty="0"/>
              <a:t>. Human beings are given the free will and mental capacity to choose between the two powers. In their thoughts, words, and deeds, they can grow in love, devotion, and service, or they can contribute to evil.</a:t>
            </a:r>
          </a:p>
          <a:p>
            <a:r>
              <a:rPr lang="en-US" dirty="0" err="1"/>
              <a:t>Zarathushtra</a:t>
            </a:r>
            <a:r>
              <a:rPr lang="en-US" dirty="0"/>
              <a:t> felt that </a:t>
            </a:r>
            <a:r>
              <a:rPr lang="en-US" dirty="0" err="1"/>
              <a:t>nonloving</a:t>
            </a:r>
            <a:r>
              <a:rPr lang="en-US" dirty="0"/>
              <a:t> acts in the name of religion aided the cause of evil. He railed against selfish ritualism and worship of the </a:t>
            </a:r>
            <a:r>
              <a:rPr lang="en-US" dirty="0" err="1"/>
              <a:t>daevas</a:t>
            </a:r>
            <a:r>
              <a:rPr lang="en-US" dirty="0"/>
              <a:t>, using the old word for the “shining deities” for what he considered dark forces and magic.</a:t>
            </a:r>
          </a:p>
        </p:txBody>
      </p:sp>
      <p:sp>
        <p:nvSpPr>
          <p:cNvPr id="4" name="Slide Number Placeholder 3"/>
          <p:cNvSpPr>
            <a:spLocks noGrp="1"/>
          </p:cNvSpPr>
          <p:nvPr>
            <p:ph type="sldNum" sz="quarter" idx="5"/>
          </p:nvPr>
        </p:nvSpPr>
        <p:spPr/>
        <p:txBody>
          <a:bodyPr/>
          <a:lstStyle/>
          <a:p>
            <a:fld id="{F6DFC774-9651-124E-92C8-AF35A15CD53D}" type="slidenum">
              <a:rPr lang="en-US" smtClean="0"/>
              <a:t>30</a:t>
            </a:fld>
            <a:endParaRPr lang="en-US"/>
          </a:p>
        </p:txBody>
      </p:sp>
    </p:spTree>
    <p:extLst>
      <p:ext uri="{BB962C8B-B14F-4D97-AF65-F5344CB8AC3E}">
        <p14:creationId xmlns:p14="http://schemas.microsoft.com/office/powerpoint/2010/main" val="3931686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Zarathushtra</a:t>
            </a:r>
            <a:r>
              <a:rPr lang="en-US" dirty="0"/>
              <a:t> said he experienced communion with Ahura Mazda and his attributes on many occasions. From these direct contacts with the divine, </a:t>
            </a:r>
            <a:r>
              <a:rPr lang="en-US" dirty="0" err="1"/>
              <a:t>Zarathushtra</a:t>
            </a:r>
            <a:r>
              <a:rPr lang="en-US" dirty="0"/>
              <a:t> reportedly determined that in contrast to the multiplicity of gods worshiped by the Indo-Iranians, Ahura Mazda was the wise Lord, from whom all good things flowed. </a:t>
            </a:r>
            <a:r>
              <a:rPr lang="en-US" dirty="0" err="1"/>
              <a:t>Zarathushtra</a:t>
            </a:r>
            <a:r>
              <a:rPr lang="en-US" dirty="0"/>
              <a:t> denounced all cruelty, selfishness, distortion, and hypocrisy in the name of religion. He insisted that Ahura Mazda creates only goodness and should be worshiped by good thoughts, words, and deeds. There is a cosmic battle between sustaining and destroying forces, and to assure the victory of good over evil, humans must dedicate themselves as spiritual warriors for goodness</a:t>
            </a:r>
          </a:p>
        </p:txBody>
      </p:sp>
      <p:sp>
        <p:nvSpPr>
          <p:cNvPr id="4" name="Slide Number Placeholder 3"/>
          <p:cNvSpPr>
            <a:spLocks noGrp="1"/>
          </p:cNvSpPr>
          <p:nvPr>
            <p:ph type="sldNum" sz="quarter" idx="5"/>
          </p:nvPr>
        </p:nvSpPr>
        <p:spPr/>
        <p:txBody>
          <a:bodyPr/>
          <a:lstStyle/>
          <a:p>
            <a:fld id="{F6DFC774-9651-124E-92C8-AF35A15CD53D}" type="slidenum">
              <a:rPr lang="en-US" smtClean="0"/>
              <a:t>34</a:t>
            </a:fld>
            <a:endParaRPr lang="en-US"/>
          </a:p>
        </p:txBody>
      </p:sp>
    </p:spTree>
    <p:extLst>
      <p:ext uri="{BB962C8B-B14F-4D97-AF65-F5344CB8AC3E}">
        <p14:creationId xmlns:p14="http://schemas.microsoft.com/office/powerpoint/2010/main" val="2799166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hese</a:t>
            </a:r>
            <a:r>
              <a:rPr lang="en-US" dirty="0"/>
              <a:t> Holy Immortals, the </a:t>
            </a:r>
            <a:r>
              <a:rPr lang="en-US" dirty="0" err="1"/>
              <a:t>Ameshta</a:t>
            </a:r>
            <a:r>
              <a:rPr lang="en-US" dirty="0"/>
              <a:t> </a:t>
            </a:r>
            <a:r>
              <a:rPr lang="en-US" dirty="0" err="1"/>
              <a:t>Spenta</a:t>
            </a:r>
            <a:r>
              <a:rPr lang="en-US" dirty="0"/>
              <a:t>, were described as luminous deities with shining eyes and beautiful forms, guardians of Ahura Mazda’s creation who held celestial councils in the heavens and descended to earth on radiant paths. They are chief among the angels, who also include many of the deities worshiped by the earlier Iranians. One of these is the popular Mithra, guardian of the light, protector of the truth, and bestower of wealth.</a:t>
            </a:r>
          </a:p>
        </p:txBody>
      </p:sp>
      <p:sp>
        <p:nvSpPr>
          <p:cNvPr id="4" name="Slide Number Placeholder 3"/>
          <p:cNvSpPr>
            <a:spLocks noGrp="1"/>
          </p:cNvSpPr>
          <p:nvPr>
            <p:ph type="sldNum" sz="quarter" idx="5"/>
          </p:nvPr>
        </p:nvSpPr>
        <p:spPr/>
        <p:txBody>
          <a:bodyPr/>
          <a:lstStyle/>
          <a:p>
            <a:fld id="{F6DFC774-9651-124E-92C8-AF35A15CD53D}" type="slidenum">
              <a:rPr lang="en-US" smtClean="0"/>
              <a:t>36</a:t>
            </a:fld>
            <a:endParaRPr lang="en-US"/>
          </a:p>
        </p:txBody>
      </p:sp>
    </p:spTree>
    <p:extLst>
      <p:ext uri="{BB962C8B-B14F-4D97-AF65-F5344CB8AC3E}">
        <p14:creationId xmlns:p14="http://schemas.microsoft.com/office/powerpoint/2010/main" val="3364455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Zoroastrians feel that the effects of our actions will be felt both in the present and in an afterlife</a:t>
            </a:r>
          </a:p>
          <a:p>
            <a:r>
              <a:rPr lang="en-US" dirty="0"/>
              <a:t>There is no eternal hell in Zoroastrianism, for good is ultimately victorious.</a:t>
            </a:r>
          </a:p>
          <a:p>
            <a:r>
              <a:rPr lang="en-US" dirty="0"/>
              <a:t>With the help of all individuals who choose goodness over evil, the world will gradually reach a state of perfection in which all souls, living or dead, are liberated forever from evil. This time is the </a:t>
            </a:r>
            <a:r>
              <a:rPr lang="en-US" dirty="0" err="1"/>
              <a:t>Frashokereti</a:t>
            </a:r>
            <a:r>
              <a:rPr lang="en-US" dirty="0"/>
              <a:t>, the “refreshment” of the world in which all of creation is resurrected into perfected immortality. Thenceforth the world will never grow old and never die. This refreshment requires the contributions of many people. Zoroastrianism therefore places great emphasis on the moral responsibility of each person, for the good of the whole</a:t>
            </a:r>
          </a:p>
        </p:txBody>
      </p:sp>
      <p:sp>
        <p:nvSpPr>
          <p:cNvPr id="4" name="Slide Number Placeholder 3"/>
          <p:cNvSpPr>
            <a:spLocks noGrp="1"/>
          </p:cNvSpPr>
          <p:nvPr>
            <p:ph type="sldNum" sz="quarter" idx="5"/>
          </p:nvPr>
        </p:nvSpPr>
        <p:spPr/>
        <p:txBody>
          <a:bodyPr/>
          <a:lstStyle/>
          <a:p>
            <a:fld id="{F6DFC774-9651-124E-92C8-AF35A15CD53D}" type="slidenum">
              <a:rPr lang="en-US" smtClean="0"/>
              <a:t>37</a:t>
            </a:fld>
            <a:endParaRPr lang="en-US"/>
          </a:p>
        </p:txBody>
      </p:sp>
    </p:spTree>
    <p:extLst>
      <p:ext uri="{BB962C8B-B14F-4D97-AF65-F5344CB8AC3E}">
        <p14:creationId xmlns:p14="http://schemas.microsoft.com/office/powerpoint/2010/main" val="3790527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Rituals are major elements of Zoroastrian practice. One that is particularly important is the act of tying the sacred cord (kusti) around one’s mid-section, traditionally performed at least five times a day. Symbolically, the faithful are girding themselves as soldiers for Ahura Mazda, strengthening their resolve to follow the spiritual path. The kusti is worn by both males and females, in contrast with the male-only Hindu tradition of the sacred thread, for women and men are treated equally in many ways within Zoroastrianism. While tying the kusti, the faithful recite a prayer to keep evil at bay. Zoroastrian rituals also emphasize purification. Water is venerated as a means or symbol of purification. The devout will often dip their fingers into water, apply it to their eyes and forehead, and raise their hands in prayer to Ahura Mazda. It is a great sin to pollute water or to place anything dead in it. Zoroastrians regard the natural world with profound reverence and are taught from childhood to avoid defiling it. </a:t>
            </a:r>
          </a:p>
        </p:txBody>
      </p:sp>
      <p:sp>
        <p:nvSpPr>
          <p:cNvPr id="4" name="Slide Number Placeholder 3"/>
          <p:cNvSpPr>
            <a:spLocks noGrp="1"/>
          </p:cNvSpPr>
          <p:nvPr>
            <p:ph type="sldNum" sz="quarter" idx="5"/>
          </p:nvPr>
        </p:nvSpPr>
        <p:spPr/>
        <p:txBody>
          <a:bodyPr/>
          <a:lstStyle/>
          <a:p>
            <a:fld id="{F6DFC774-9651-124E-92C8-AF35A15CD53D}" type="slidenum">
              <a:rPr lang="en-US" smtClean="0"/>
              <a:t>38</a:t>
            </a:fld>
            <a:endParaRPr lang="en-US"/>
          </a:p>
        </p:txBody>
      </p:sp>
    </p:spTree>
    <p:extLst>
      <p:ext uri="{BB962C8B-B14F-4D97-AF65-F5344CB8AC3E}">
        <p14:creationId xmlns:p14="http://schemas.microsoft.com/office/powerpoint/2010/main" val="1588157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Rituals are major elements of Zoroastrian practice. One that is particularly important is the act of tying the sacred cord (kusti) around one’s mid-section, traditionally performed at least five times a day. Symbolically, the faithful are girding themselves as soldiers for Ahura Mazda, strengthening their resolve to follow the spiritual path. The kusti is worn by both males and females, in contrast with the male-only Hindu tradition of the sacred thread, for women and men are treated equally in many ways within Zoroastrianism. While tying the kusti, the faithful recite a prayer to keep evil at bay. Zoroastrian rituals also emphasize purification. Water is venerated as a means or symbol of purification. The devout will often dip their fingers into water, apply it to their eyes and forehead, and raise their hands in prayer to Ahura Mazda. It is a great sin to pollute water or to place anything dead in it. Zoroastrians regard the natural world with profound reverence and are taught from childhood to avoid defiling it. </a:t>
            </a:r>
          </a:p>
        </p:txBody>
      </p:sp>
      <p:sp>
        <p:nvSpPr>
          <p:cNvPr id="4" name="Slide Number Placeholder 3"/>
          <p:cNvSpPr>
            <a:spLocks noGrp="1"/>
          </p:cNvSpPr>
          <p:nvPr>
            <p:ph type="sldNum" sz="quarter" idx="5"/>
          </p:nvPr>
        </p:nvSpPr>
        <p:spPr/>
        <p:txBody>
          <a:bodyPr/>
          <a:lstStyle/>
          <a:p>
            <a:fld id="{F6DFC774-9651-124E-92C8-AF35A15CD53D}" type="slidenum">
              <a:rPr lang="en-US" smtClean="0"/>
              <a:t>39</a:t>
            </a:fld>
            <a:endParaRPr lang="en-US"/>
          </a:p>
        </p:txBody>
      </p:sp>
    </p:spTree>
    <p:extLst>
      <p:ext uri="{BB962C8B-B14F-4D97-AF65-F5344CB8AC3E}">
        <p14:creationId xmlns:p14="http://schemas.microsoft.com/office/powerpoint/2010/main" val="263409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Parsis were influenced by Westernization and Protestant missionary activity, they became somewhat embarrassed about the mystical aspects of their faith. Some began reciting their prayers in English rather than the ancient </a:t>
            </a:r>
            <a:r>
              <a:rPr lang="en-US" dirty="0" err="1"/>
              <a:t>Avestan</a:t>
            </a:r>
            <a:r>
              <a:rPr lang="en-US" dirty="0"/>
              <a:t> language, and interpreting what they were doing as talking to God rather than uttering powerful sacred mantras. They tended to de-emphasize rituals and beliefs in an evil spirit and the end of the temporal world in favor of the more abstract philosophy and ethical standards of the Gathas. The pendulum now seems to be swinging in the other direction. Training is still available in Iran and India for the hereditary lineage of Zoroastrian priests, and there is now considerable interest in preserving and understanding the tradition. Religious historians, metaphysicians, and linguists have attempted to translate the ancient language, uncover the deep significance behind the rituals, and sift out the origins of the tradition from the thousands of years of later accretions. A program called “Return to Roots” seeks to strengthen Zoroastrian youth identity around the world, sponsoring visits to important sites in India. Such efforts have brought a renewed sense of pride and appreciation within Zoroastrianism.</a:t>
            </a:r>
          </a:p>
        </p:txBody>
      </p:sp>
      <p:sp>
        <p:nvSpPr>
          <p:cNvPr id="4" name="Slide Number Placeholder 3"/>
          <p:cNvSpPr>
            <a:spLocks noGrp="1"/>
          </p:cNvSpPr>
          <p:nvPr>
            <p:ph type="sldNum" sz="quarter" idx="5"/>
          </p:nvPr>
        </p:nvSpPr>
        <p:spPr/>
        <p:txBody>
          <a:bodyPr/>
          <a:lstStyle/>
          <a:p>
            <a:fld id="{F6DFC774-9651-124E-92C8-AF35A15CD53D}" type="slidenum">
              <a:rPr lang="en-US" smtClean="0"/>
              <a:t>40</a:t>
            </a:fld>
            <a:endParaRPr lang="en-US"/>
          </a:p>
        </p:txBody>
      </p:sp>
    </p:spTree>
    <p:extLst>
      <p:ext uri="{BB962C8B-B14F-4D97-AF65-F5344CB8AC3E}">
        <p14:creationId xmlns:p14="http://schemas.microsoft.com/office/powerpoint/2010/main" val="1979866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Parsis were influenced by Westernization and Protestant missionary activity, they became somewhat embarrassed about the mystical aspects of their faith. Some began reciting their prayers in English rather than the ancient </a:t>
            </a:r>
            <a:r>
              <a:rPr lang="en-US" dirty="0" err="1"/>
              <a:t>Avestan</a:t>
            </a:r>
            <a:r>
              <a:rPr lang="en-US" dirty="0"/>
              <a:t> language, and interpreting what they were doing as talking to God rather than uttering powerful sacred mantras. They tended to de-emphasize rituals and beliefs in an evil spirit and the end of the temporal world in favor of the more abstract philosophy and ethical standards of the Gathas. The pendulum now seems to be swinging in the other direction. Training is still available in Iran and India for the hereditary lineage of Zoroastrian priests, and there is now considerable interest in preserving and understanding the tradition. Religious historians, metaphysicians, and linguists have attempted to translate the ancient language, uncover the deep significance behind the rituals, and sift out the origins of the tradition from the thousands of years of later accretions. A program called “Return to Roots” seeks to strengthen Zoroastrian youth identity around the world, sponsoring visits to important sites in India. Such efforts have brought a renewed sense of pride and appreciation within Zoroastrianism.</a:t>
            </a:r>
          </a:p>
        </p:txBody>
      </p:sp>
      <p:sp>
        <p:nvSpPr>
          <p:cNvPr id="4" name="Slide Number Placeholder 3"/>
          <p:cNvSpPr>
            <a:spLocks noGrp="1"/>
          </p:cNvSpPr>
          <p:nvPr>
            <p:ph type="sldNum" sz="quarter" idx="5"/>
          </p:nvPr>
        </p:nvSpPr>
        <p:spPr/>
        <p:txBody>
          <a:bodyPr/>
          <a:lstStyle/>
          <a:p>
            <a:fld id="{F6DFC774-9651-124E-92C8-AF35A15CD53D}" type="slidenum">
              <a:rPr lang="en-US" smtClean="0"/>
              <a:t>41</a:t>
            </a:fld>
            <a:endParaRPr lang="en-US"/>
          </a:p>
        </p:txBody>
      </p:sp>
    </p:spTree>
    <p:extLst>
      <p:ext uri="{BB962C8B-B14F-4D97-AF65-F5344CB8AC3E}">
        <p14:creationId xmlns:p14="http://schemas.microsoft.com/office/powerpoint/2010/main" val="1993233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Parsis were influenced by Westernization and Protestant missionary activity, they became somewhat embarrassed about the mystical aspects of their faith. Some began reciting their prayers in English rather than the ancient </a:t>
            </a:r>
            <a:r>
              <a:rPr lang="en-US" dirty="0" err="1"/>
              <a:t>Avestan</a:t>
            </a:r>
            <a:r>
              <a:rPr lang="en-US" dirty="0"/>
              <a:t> language, and interpreting what they were doing as talking to God rather than uttering powerful sacred mantras. They tended to de-emphasize rituals and beliefs in an evil spirit and the end of the temporal world in favor of the more abstract philosophy and ethical standards of the Gathas. The pendulum now seems to be swinging in the other direction. Training is still available in Iran and India for the hereditary lineage of Zoroastrian priests, and there is now considerable interest in preserving and understanding the tradition. Religious historians, metaphysicians, and linguists have attempted to translate the ancient language, uncover the deep significance behind the rituals, and sift out the origins of the tradition from the thousands of years of later accretions. A program called “Return to Roots” seeks to strengthen Zoroastrian youth identity around the world, sponsoring visits to important sites in India. Such efforts have brought a renewed sense of pride and appreciation within Zoroastrianism.</a:t>
            </a:r>
          </a:p>
        </p:txBody>
      </p:sp>
      <p:sp>
        <p:nvSpPr>
          <p:cNvPr id="4" name="Slide Number Placeholder 3"/>
          <p:cNvSpPr>
            <a:spLocks noGrp="1"/>
          </p:cNvSpPr>
          <p:nvPr>
            <p:ph type="sldNum" sz="quarter" idx="5"/>
          </p:nvPr>
        </p:nvSpPr>
        <p:spPr/>
        <p:txBody>
          <a:bodyPr/>
          <a:lstStyle/>
          <a:p>
            <a:fld id="{F6DFC774-9651-124E-92C8-AF35A15CD53D}" type="slidenum">
              <a:rPr lang="en-US" smtClean="0"/>
              <a:t>42</a:t>
            </a:fld>
            <a:endParaRPr lang="en-US"/>
          </a:p>
        </p:txBody>
      </p:sp>
    </p:spTree>
    <p:extLst>
      <p:ext uri="{BB962C8B-B14F-4D97-AF65-F5344CB8AC3E}">
        <p14:creationId xmlns:p14="http://schemas.microsoft.com/office/powerpoint/2010/main" val="1203365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followers remain of this ancient way of combating evil with personal goodness. The number of Zoroastrians is falling toward possible extinction. In Yazd, the central area where Zoroastrianism is still practiced in Iran, a holy flame has been burning continuously for 1,500 years, but there are not enough devotees to keep a Tower of Silence open. If a Zoroastrian living in Iran wants traditional burial rites, the body must be shipped to Mumbai in India, where the last Tower of Silence is still operating. But Zoroastrian pilgrims from around the world still visit sacred shrines in Yazd.</a:t>
            </a:r>
          </a:p>
          <a:p>
            <a:r>
              <a:rPr lang="en-US" dirty="0"/>
              <a:t>Conversion to the faith is not emphasized, partly because of a desire not to dilute the teachings or the identity as a distinct faith community. In contemporary Iran, there is little incentive to convert, since Zoroastrians, like </a:t>
            </a:r>
            <a:r>
              <a:rPr lang="en-US" dirty="0" err="1"/>
              <a:t>Jewsand</a:t>
            </a:r>
            <a:r>
              <a:rPr lang="en-US" dirty="0"/>
              <a:t> Christians, are tolerated but limited in their privileges under Muslim rule. Historically, however, many Muslims converted to Zoroastrianism during the last years of the Pahlavi dynasty (1925–79). Some Zoroastrians in North America favor active conversion of non-Zoroastrians to the faith; others are opposed to proselytizing but favor the acceptance of those who are truly moved by personal religious experience. In India, the high priests of the Mumbai Zoroastrian community declared in 2003 that anyone marrying outside the religion would be excommunicated, but this brought such an outcry that they clarified that their statement was only a “guideline” to assure the survival of the Parsi faith. However, late marriage, low birth rates, and divorce remain concerns as the Parsi population continues to decline.</a:t>
            </a:r>
          </a:p>
        </p:txBody>
      </p:sp>
      <p:sp>
        <p:nvSpPr>
          <p:cNvPr id="4" name="Slide Number Placeholder 3"/>
          <p:cNvSpPr>
            <a:spLocks noGrp="1"/>
          </p:cNvSpPr>
          <p:nvPr>
            <p:ph type="sldNum" sz="quarter" idx="5"/>
          </p:nvPr>
        </p:nvSpPr>
        <p:spPr/>
        <p:txBody>
          <a:bodyPr/>
          <a:lstStyle/>
          <a:p>
            <a:fld id="{F6DFC774-9651-124E-92C8-AF35A15CD53D}" type="slidenum">
              <a:rPr lang="en-US" smtClean="0"/>
              <a:t>5</a:t>
            </a:fld>
            <a:endParaRPr lang="en-US"/>
          </a:p>
        </p:txBody>
      </p:sp>
    </p:spTree>
    <p:extLst>
      <p:ext uri="{BB962C8B-B14F-4D97-AF65-F5344CB8AC3E}">
        <p14:creationId xmlns:p14="http://schemas.microsoft.com/office/powerpoint/2010/main" val="3888956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Parsis were influenced by Westernization and Protestant missionary activity, they became somewhat embarrassed about the mystical aspects of their faith. Some began reciting their prayers in English rather than the ancient </a:t>
            </a:r>
            <a:r>
              <a:rPr lang="en-US" dirty="0" err="1"/>
              <a:t>Avestan</a:t>
            </a:r>
            <a:r>
              <a:rPr lang="en-US" dirty="0"/>
              <a:t> language, and interpreting what they were doing as talking to God rather than uttering powerful sacred mantras. They tended to de-emphasize rituals and beliefs in an evil spirit and the end of the temporal world in favor of the more abstract philosophy and ethical standards of the Gathas. The pendulum now seems to be swinging in the other direction. Training is still available in Iran and India for the hereditary lineage of Zoroastrian priests, and there is now considerable interest in preserving and understanding the tradition. Religious historians, metaphysicians, and linguists have attempted to translate the ancient language, uncover the deep significance behind the rituals, and sift out the origins of the tradition from the thousands of years of later accretions. A program called “Return to Roots” seeks to strengthen Zoroastrian youth identity around the world, sponsoring visits to important sites in India. Such efforts have brought a renewed sense of pride and appreciation within Zoroastrianism.</a:t>
            </a:r>
          </a:p>
        </p:txBody>
      </p:sp>
      <p:sp>
        <p:nvSpPr>
          <p:cNvPr id="4" name="Slide Number Placeholder 3"/>
          <p:cNvSpPr>
            <a:spLocks noGrp="1"/>
          </p:cNvSpPr>
          <p:nvPr>
            <p:ph type="sldNum" sz="quarter" idx="5"/>
          </p:nvPr>
        </p:nvSpPr>
        <p:spPr/>
        <p:txBody>
          <a:bodyPr/>
          <a:lstStyle/>
          <a:p>
            <a:fld id="{F6DFC774-9651-124E-92C8-AF35A15CD53D}" type="slidenum">
              <a:rPr lang="en-US" smtClean="0"/>
              <a:t>43</a:t>
            </a:fld>
            <a:endParaRPr lang="en-US"/>
          </a:p>
        </p:txBody>
      </p:sp>
    </p:spTree>
    <p:extLst>
      <p:ext uri="{BB962C8B-B14F-4D97-AF65-F5344CB8AC3E}">
        <p14:creationId xmlns:p14="http://schemas.microsoft.com/office/powerpoint/2010/main" val="106678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followers remain of this ancient way of combating evil with personal goodness. The number of Zoroastrians is falling toward possible extinction. In Yazd, the central area where Zoroastrianism is still practiced in Iran, a holy flame has been burning continuously for 1,500 years, but there are not enough devotees to keep a Tower of Silence open. If a Zoroastrian living in Iran wants traditional burial rites, the body must be shipped to Mumbai in India, where the last Tower of Silence is still operating. But Zoroastrian pilgrims from around the world still visit sacred shrines in Yazd.</a:t>
            </a:r>
          </a:p>
          <a:p>
            <a:r>
              <a:rPr lang="en-US" dirty="0"/>
              <a:t>Conversion to the faith is not emphasized, partly because of a desire not to dilute the teachings or the identity as a distinct faith community. In contemporary Iran, there is little incentive to convert, since Zoroastrians, like </a:t>
            </a:r>
            <a:r>
              <a:rPr lang="en-US" dirty="0" err="1"/>
              <a:t>Jewsand</a:t>
            </a:r>
            <a:r>
              <a:rPr lang="en-US" dirty="0"/>
              <a:t> Christians, are tolerated but limited in their privileges under Muslim rule. Historically, however, many Muslims converted to Zoroastrianism during the last years of the Pahlavi dynasty (1925–79). Some Zoroastrians in North America favor active conversion of non-Zoroastrians to the faith; others are opposed to proselytizing but favor the acceptance of those who are truly moved by personal religious experience. In India, the high priests of the Mumbai Zoroastrian community declared in 2003 that anyone marrying outside the religion would be excommunicated, but this brought such an outcry that they clarified that their statement was only a “guideline” to assure the survival of the Parsi faith. However, late marriage, low birth rates, and divorce remain concerns as the Parsi population continues to decline.</a:t>
            </a:r>
          </a:p>
        </p:txBody>
      </p:sp>
      <p:sp>
        <p:nvSpPr>
          <p:cNvPr id="4" name="Slide Number Placeholder 3"/>
          <p:cNvSpPr>
            <a:spLocks noGrp="1"/>
          </p:cNvSpPr>
          <p:nvPr>
            <p:ph type="sldNum" sz="quarter" idx="5"/>
          </p:nvPr>
        </p:nvSpPr>
        <p:spPr/>
        <p:txBody>
          <a:bodyPr/>
          <a:lstStyle/>
          <a:p>
            <a:fld id="{F6DFC774-9651-124E-92C8-AF35A15CD53D}" type="slidenum">
              <a:rPr lang="en-US" smtClean="0"/>
              <a:t>6</a:t>
            </a:fld>
            <a:endParaRPr lang="en-US"/>
          </a:p>
        </p:txBody>
      </p:sp>
    </p:spTree>
    <p:extLst>
      <p:ext uri="{BB962C8B-B14F-4D97-AF65-F5344CB8AC3E}">
        <p14:creationId xmlns:p14="http://schemas.microsoft.com/office/powerpoint/2010/main" val="1402679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Few followers remain of this ancient way of combating evil with personal goodness. The number of Zoroastrians is falling toward possible extinction. In Yazd, the central area where Zoroastrianism is still practiced in Iran, a holy flame has been burning continuously for 1,500 years, but there are not enough devotees to keep a Tower of Silence open. If a Zoroastrian living in Iran wants traditional burial rites, the body must be shipped to Mumbai in India, where the last Tower of Silence is still operating. But Zoroastrian pilgrims from around the world still visit sacred shrines in Yazd.</a:t>
            </a:r>
          </a:p>
          <a:p>
            <a:r>
              <a:rPr lang="en-US" dirty="0"/>
              <a:t>Conversion to the faith is not emphasized, partly because of a desire not to dilute the teachings or the identity as a distinct faith community. In contemporary Iran, there is little incentive to convert, since Zoroastrians, like </a:t>
            </a:r>
            <a:r>
              <a:rPr lang="en-US" dirty="0" err="1"/>
              <a:t>Jewsand</a:t>
            </a:r>
            <a:r>
              <a:rPr lang="en-US" dirty="0"/>
              <a:t> Christians, are tolerated but limited in their privileges under Muslim rule. Historically, however, many Muslims converted to Zoroastrianism during the last years of the Pahlavi dynasty (1925–79). Some Zoroastrians in North America favor active conversion of non-Zoroastrians to the faith; others are opposed to proselytizing but favor the acceptance of those who are truly moved by personal religious experience. In India, the high priests of the Mumbai Zoroastrian community declared in 2003 that anyone marrying outside the religion would be excommunicated, but this brought such an outcry that they clarified that their statement was only a “guideline” to assure the survival of the Parsi faith. However, late marriage, low birth rates, and divorce remain concerns as the Parsi population continues to decline.</a:t>
            </a:r>
          </a:p>
        </p:txBody>
      </p:sp>
      <p:sp>
        <p:nvSpPr>
          <p:cNvPr id="4" name="Slide Number Placeholder 3"/>
          <p:cNvSpPr>
            <a:spLocks noGrp="1"/>
          </p:cNvSpPr>
          <p:nvPr>
            <p:ph type="sldNum" sz="quarter" idx="5"/>
          </p:nvPr>
        </p:nvSpPr>
        <p:spPr/>
        <p:txBody>
          <a:bodyPr/>
          <a:lstStyle/>
          <a:p>
            <a:fld id="{F6DFC774-9651-124E-92C8-AF35A15CD53D}" type="slidenum">
              <a:rPr lang="en-US" smtClean="0"/>
              <a:t>7</a:t>
            </a:fld>
            <a:endParaRPr lang="en-US"/>
          </a:p>
        </p:txBody>
      </p:sp>
    </p:spTree>
    <p:extLst>
      <p:ext uri="{BB962C8B-B14F-4D97-AF65-F5344CB8AC3E}">
        <p14:creationId xmlns:p14="http://schemas.microsoft.com/office/powerpoint/2010/main" val="500728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time of Plato mentioned him as an ancient prophet. It is thought that </a:t>
            </a:r>
            <a:r>
              <a:rPr lang="en-US" dirty="0" err="1"/>
              <a:t>Zarathushtra</a:t>
            </a:r>
            <a:r>
              <a:rPr lang="en-US" dirty="0"/>
              <a:t> was trained as a priest in the Indo-Iranian tradition. He was also apparently a mystical seeker who spent many years in spiritual retreat. At the age of thirty, he is said to have had a stunning vision of a great shining being, </a:t>
            </a:r>
            <a:r>
              <a:rPr lang="en-US" dirty="0" err="1"/>
              <a:t>Vohu</a:t>
            </a:r>
            <a:r>
              <a:rPr lang="en-US" dirty="0"/>
              <a:t> </a:t>
            </a:r>
            <a:r>
              <a:rPr lang="en-US" dirty="0" err="1"/>
              <a:t>Manah</a:t>
            </a:r>
            <a:r>
              <a:rPr lang="en-US" dirty="0"/>
              <a:t>, the embodiment of the good mind. </a:t>
            </a:r>
            <a:r>
              <a:rPr lang="en-US" dirty="0" err="1"/>
              <a:t>Vohu</a:t>
            </a:r>
            <a:r>
              <a:rPr lang="en-US" dirty="0"/>
              <a:t> </a:t>
            </a:r>
            <a:r>
              <a:rPr lang="en-US" dirty="0" err="1"/>
              <a:t>Manah</a:t>
            </a:r>
            <a:r>
              <a:rPr lang="en-US" dirty="0"/>
              <a:t> led him into the presence of Ahura Mazda, the creator god. </a:t>
            </a:r>
          </a:p>
        </p:txBody>
      </p:sp>
      <p:sp>
        <p:nvSpPr>
          <p:cNvPr id="4" name="Slide Number Placeholder 3"/>
          <p:cNvSpPr>
            <a:spLocks noGrp="1"/>
          </p:cNvSpPr>
          <p:nvPr>
            <p:ph type="sldNum" sz="quarter" idx="5"/>
          </p:nvPr>
        </p:nvSpPr>
        <p:spPr/>
        <p:txBody>
          <a:bodyPr/>
          <a:lstStyle/>
          <a:p>
            <a:fld id="{F6DFC774-9651-124E-92C8-AF35A15CD53D}" type="slidenum">
              <a:rPr lang="en-US" smtClean="0"/>
              <a:t>12</a:t>
            </a:fld>
            <a:endParaRPr lang="en-US"/>
          </a:p>
        </p:txBody>
      </p:sp>
    </p:spTree>
    <p:extLst>
      <p:ext uri="{BB962C8B-B14F-4D97-AF65-F5344CB8AC3E}">
        <p14:creationId xmlns:p14="http://schemas.microsoft.com/office/powerpoint/2010/main" val="411219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a:t>
            </a:r>
            <a:r>
              <a:rPr lang="en-US" b="0" i="0" dirty="0" err="1">
                <a:solidFill>
                  <a:srgbClr val="202124"/>
                </a:solidFill>
                <a:effectLst/>
                <a:latin typeface="Roboto" panose="02000000000000000000" pitchFamily="2" charset="0"/>
              </a:rPr>
              <a:t>əˈkēmənəd</a:t>
            </a:r>
            <a:r>
              <a:rPr lang="en-US" b="0" i="0" dirty="0">
                <a:solidFill>
                  <a:srgbClr val="202124"/>
                </a:solidFill>
                <a:effectLst/>
                <a:latin typeface="Roboto" panose="02000000000000000000" pitchFamily="2" charset="0"/>
              </a:rPr>
              <a:t>/</a:t>
            </a:r>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15</a:t>
            </a:fld>
            <a:endParaRPr lang="en-US"/>
          </a:p>
        </p:txBody>
      </p:sp>
    </p:spTree>
    <p:extLst>
      <p:ext uri="{BB962C8B-B14F-4D97-AF65-F5344CB8AC3E}">
        <p14:creationId xmlns:p14="http://schemas.microsoft.com/office/powerpoint/2010/main" val="284208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Zarathushtra</a:t>
            </a:r>
            <a:r>
              <a:rPr lang="en-US" dirty="0"/>
              <a:t> poured forth his adoration for the Supreme in metric verses called Gathas. These hymns are the only words of the prophet that have been retained over centuries of vicissitudes. </a:t>
            </a:r>
          </a:p>
          <a:p>
            <a:r>
              <a:rPr lang="en-US" dirty="0"/>
              <a:t>tribe of priestly specialists in western Iran whose practices included magic and astrology—seem to have become involved with transmission of Zoroastrianism some time after </a:t>
            </a:r>
            <a:r>
              <a:rPr lang="en-US" dirty="0" err="1"/>
              <a:t>Zarathushtra</a:t>
            </a:r>
            <a:r>
              <a:rPr lang="en-US" dirty="0"/>
              <a:t> died ALTERED IT? </a:t>
            </a:r>
          </a:p>
          <a:p>
            <a:r>
              <a:rPr lang="en-US" dirty="0"/>
              <a:t>Book of Matthew</a:t>
            </a:r>
          </a:p>
          <a:p>
            <a:r>
              <a:rPr lang="en-US" dirty="0"/>
              <a:t>“Speak to me as friend to friend,” he implores Ahura Mazda. “Grant us the support which friend would give to friend.”1 The Gathas are the major existing source of information about </a:t>
            </a:r>
            <a:r>
              <a:rPr lang="en-US" dirty="0" err="1"/>
              <a:t>Zarathushtra’s</a:t>
            </a:r>
            <a:r>
              <a:rPr lang="en-US" dirty="0"/>
              <a:t> life and theology, but they are written in an ancient language whose meanings are now obscure. Scholars see linguistic and thematic links between the Gathas and the earliest Vedas.</a:t>
            </a:r>
          </a:p>
          <a:p>
            <a:r>
              <a:rPr lang="en-US" dirty="0"/>
              <a:t>The Jews within this territory were allowed to practice their own religion but may have adopted certain Zoroastrian beliefs, such as the belief that there is an evil aspect in life, an immortal soul, reward or punishment in an afterlife, and final resurrection of the body at the apocalyptic end of the present age—for these beliefs were absent from earlier Judaic religion. From Judaism, they may have passed indirectly into Christianity and Islam</a:t>
            </a:r>
          </a:p>
          <a:p>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16</a:t>
            </a:fld>
            <a:endParaRPr lang="en-US"/>
          </a:p>
        </p:txBody>
      </p:sp>
    </p:spTree>
    <p:extLst>
      <p:ext uri="{BB962C8B-B14F-4D97-AF65-F5344CB8AC3E}">
        <p14:creationId xmlns:p14="http://schemas.microsoft.com/office/powerpoint/2010/main" val="2411795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Zarathushtra</a:t>
            </a:r>
            <a:r>
              <a:rPr lang="en-US" dirty="0"/>
              <a:t> poured forth his adoration for the Supreme in metric verses called Gathas. These hymns are the only words of the prophet that have been retained over centuries of vicissitudes. </a:t>
            </a:r>
          </a:p>
          <a:p>
            <a:r>
              <a:rPr lang="en-US" dirty="0"/>
              <a:t>tribe of priestly specialists in western Iran whose practices included magic and astrology—seem to have become involved with transmission of Zoroastrianism some time after </a:t>
            </a:r>
            <a:r>
              <a:rPr lang="en-US" dirty="0" err="1"/>
              <a:t>Zarathushtra</a:t>
            </a:r>
            <a:r>
              <a:rPr lang="en-US" dirty="0"/>
              <a:t> died ALTERED IT? </a:t>
            </a:r>
          </a:p>
          <a:p>
            <a:r>
              <a:rPr lang="en-US" dirty="0"/>
              <a:t>Book of Matthew</a:t>
            </a:r>
          </a:p>
          <a:p>
            <a:r>
              <a:rPr lang="en-US" dirty="0"/>
              <a:t>“Speak to me as friend to friend,” he implores Ahura Mazda. “Grant us the support which friend would give to friend.”1 The Gathas are the major existing source of information about </a:t>
            </a:r>
            <a:r>
              <a:rPr lang="en-US" dirty="0" err="1"/>
              <a:t>Zarathushtra’s</a:t>
            </a:r>
            <a:r>
              <a:rPr lang="en-US" dirty="0"/>
              <a:t> life and theology, but they are written in an ancient language whose meanings are now obscure. Scholars see linguistic and thematic links between the Gathas and the earliest Vedas.</a:t>
            </a:r>
          </a:p>
          <a:p>
            <a:r>
              <a:rPr lang="en-US" dirty="0"/>
              <a:t>The Jews within this territory were allowed to practice their own religion but may have adopted certain Zoroastrian beliefs, such as the belief that there is an evil aspect in life, an immortal soul, reward or punishment in an afterlife, and final resurrection of the body at the apocalyptic end of the present age—for these beliefs were absent from earlier Judaic religion. From Judaism, they may have passed indirectly into Christianity and Islam</a:t>
            </a:r>
          </a:p>
          <a:p>
            <a:endParaRPr lang="en-US" dirty="0"/>
          </a:p>
        </p:txBody>
      </p:sp>
      <p:sp>
        <p:nvSpPr>
          <p:cNvPr id="4" name="Slide Number Placeholder 3"/>
          <p:cNvSpPr>
            <a:spLocks noGrp="1"/>
          </p:cNvSpPr>
          <p:nvPr>
            <p:ph type="sldNum" sz="quarter" idx="5"/>
          </p:nvPr>
        </p:nvSpPr>
        <p:spPr/>
        <p:txBody>
          <a:bodyPr/>
          <a:lstStyle/>
          <a:p>
            <a:fld id="{F6DFC774-9651-124E-92C8-AF35A15CD53D}" type="slidenum">
              <a:rPr lang="en-US" smtClean="0"/>
              <a:t>17</a:t>
            </a:fld>
            <a:endParaRPr lang="en-US"/>
          </a:p>
        </p:txBody>
      </p:sp>
    </p:spTree>
    <p:extLst>
      <p:ext uri="{BB962C8B-B14F-4D97-AF65-F5344CB8AC3E}">
        <p14:creationId xmlns:p14="http://schemas.microsoft.com/office/powerpoint/2010/main" val="2898578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spiritual tradition of devotion to Ahura Mazda was severely threatened by the 331 </a:t>
            </a:r>
            <a:r>
              <a:rPr lang="en-US" dirty="0" err="1"/>
              <a:t>bce</a:t>
            </a:r>
            <a:r>
              <a:rPr lang="en-US" dirty="0"/>
              <a:t> invasion of Alexander, known as “the Great” in the West but “the Accursed” in Iran. According to Zoroastrian belief, he ransacked the beautiful capital of Persepolis, destroying fire temples, burning the library containing the holy scriptures of </a:t>
            </a:r>
            <a:r>
              <a:rPr lang="en-US" dirty="0" err="1"/>
              <a:t>Zarathushtra</a:t>
            </a:r>
            <a:r>
              <a:rPr lang="en-US" dirty="0"/>
              <a:t>, and killing so many Zoroastrian priests that oral transmission of many scriptures was also lost. It is thought that the Gathas of </a:t>
            </a:r>
            <a:r>
              <a:rPr lang="en-US" dirty="0" err="1"/>
              <a:t>Zarathushtra</a:t>
            </a:r>
            <a:r>
              <a:rPr lang="en-US" dirty="0"/>
              <a:t> survived because many people knew them by heart, as they did the most commonly used ritual prayers.</a:t>
            </a:r>
          </a:p>
        </p:txBody>
      </p:sp>
      <p:sp>
        <p:nvSpPr>
          <p:cNvPr id="4" name="Slide Number Placeholder 3"/>
          <p:cNvSpPr>
            <a:spLocks noGrp="1"/>
          </p:cNvSpPr>
          <p:nvPr>
            <p:ph type="sldNum" sz="quarter" idx="5"/>
          </p:nvPr>
        </p:nvSpPr>
        <p:spPr/>
        <p:txBody>
          <a:bodyPr/>
          <a:lstStyle/>
          <a:p>
            <a:fld id="{F6DFC774-9651-124E-92C8-AF35A15CD53D}" type="slidenum">
              <a:rPr lang="en-US" smtClean="0"/>
              <a:t>18</a:t>
            </a:fld>
            <a:endParaRPr lang="en-US"/>
          </a:p>
        </p:txBody>
      </p:sp>
    </p:spTree>
    <p:extLst>
      <p:ext uri="{BB962C8B-B14F-4D97-AF65-F5344CB8AC3E}">
        <p14:creationId xmlns:p14="http://schemas.microsoft.com/office/powerpoint/2010/main" val="17004362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2/18/2024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7A</a:t>
            </a:r>
          </a:p>
        </p:txBody>
      </p:sp>
      <p:sp>
        <p:nvSpPr>
          <p:cNvPr id="3" name="Text Placeholder 2"/>
          <p:cNvSpPr>
            <a:spLocks noGrp="1"/>
          </p:cNvSpPr>
          <p:nvPr>
            <p:ph type="body" sz="quarter" idx="15"/>
          </p:nvPr>
        </p:nvSpPr>
        <p:spPr/>
        <p:txBody>
          <a:bodyPr/>
          <a:lstStyle/>
          <a:p>
            <a:r>
              <a:rPr lang="en-US" dirty="0"/>
              <a:t>Zoroastrianism</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24916"/>
    </mc:Choice>
    <mc:Fallback xmlns="">
      <p:transition spd="slow" advTm="249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2B783-36E7-92D5-598C-A9B0DF0C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825FD-F3FF-3CDB-76F4-7625BCE28B0B}"/>
              </a:ext>
            </a:extLst>
          </p:cNvPr>
          <p:cNvSpPr>
            <a:spLocks noGrp="1"/>
          </p:cNvSpPr>
          <p:nvPr>
            <p:ph type="title"/>
          </p:nvPr>
        </p:nvSpPr>
        <p:spPr>
          <a:xfrm>
            <a:off x="457200" y="76200"/>
            <a:ext cx="8229600" cy="1143000"/>
          </a:xfrm>
        </p:spPr>
        <p:txBody>
          <a:bodyPr>
            <a:normAutofit/>
          </a:bodyPr>
          <a:lstStyle/>
          <a:p>
            <a:r>
              <a:rPr lang="en-US" sz="4000" dirty="0"/>
              <a:t>7A.1 </a:t>
            </a:r>
            <a:r>
              <a:rPr lang="en-US" sz="4000" dirty="0" err="1"/>
              <a:t>Zarathushtra’s</a:t>
            </a:r>
            <a:r>
              <a:rPr lang="en-US" sz="4000" dirty="0"/>
              <a:t> mission</a:t>
            </a:r>
          </a:p>
        </p:txBody>
      </p:sp>
      <p:sp>
        <p:nvSpPr>
          <p:cNvPr id="3" name="Content Placeholder 2">
            <a:extLst>
              <a:ext uri="{FF2B5EF4-FFF2-40B4-BE49-F238E27FC236}">
                <a16:creationId xmlns:a16="http://schemas.microsoft.com/office/drawing/2014/main" id="{8FD8142E-FFE2-96AE-F74E-FE7F1DFC4AB1}"/>
              </a:ext>
            </a:extLst>
          </p:cNvPr>
          <p:cNvSpPr>
            <a:spLocks noGrp="1"/>
          </p:cNvSpPr>
          <p:nvPr>
            <p:ph idx="1"/>
          </p:nvPr>
        </p:nvSpPr>
        <p:spPr/>
        <p:txBody>
          <a:bodyPr>
            <a:normAutofit/>
          </a:bodyPr>
          <a:lstStyle/>
          <a:p>
            <a:endParaRPr lang="en-US" dirty="0"/>
          </a:p>
          <a:p>
            <a:r>
              <a:rPr lang="en-US" dirty="0" err="1"/>
              <a:t>Zarathushtra</a:t>
            </a:r>
            <a:r>
              <a:rPr lang="en-US" dirty="0"/>
              <a:t> composed metric verses called </a:t>
            </a:r>
            <a:r>
              <a:rPr lang="en-US" b="1" dirty="0"/>
              <a:t>Gathas</a:t>
            </a:r>
            <a:r>
              <a:rPr lang="en-US" dirty="0"/>
              <a:t>, which are linguistically and thematically linked to the </a:t>
            </a:r>
            <a:r>
              <a:rPr lang="en-US" b="1" dirty="0"/>
              <a:t>Rig Veda</a:t>
            </a:r>
            <a:r>
              <a:rPr lang="en-US" dirty="0"/>
              <a:t>.</a:t>
            </a:r>
          </a:p>
          <a:p>
            <a:r>
              <a:rPr lang="en-US" dirty="0"/>
              <a:t>This new religion did not catch on until </a:t>
            </a:r>
            <a:r>
              <a:rPr lang="en-US" b="1" dirty="0"/>
              <a:t>King </a:t>
            </a:r>
            <a:r>
              <a:rPr lang="en-US" b="1" dirty="0" err="1"/>
              <a:t>Vishtapa</a:t>
            </a:r>
            <a:r>
              <a:rPr lang="en-US" b="1" dirty="0"/>
              <a:t> </a:t>
            </a:r>
            <a:r>
              <a:rPr lang="en-US" dirty="0"/>
              <a:t>adopted </a:t>
            </a:r>
            <a:r>
              <a:rPr lang="en-US" dirty="0" err="1"/>
              <a:t>Zarathushtra’s</a:t>
            </a:r>
            <a:r>
              <a:rPr lang="en-US" dirty="0"/>
              <a:t> creed and proclaimed Zoroastrian as the state religion.</a:t>
            </a:r>
          </a:p>
        </p:txBody>
      </p:sp>
    </p:spTree>
    <p:extLst>
      <p:ext uri="{BB962C8B-B14F-4D97-AF65-F5344CB8AC3E}">
        <p14:creationId xmlns:p14="http://schemas.microsoft.com/office/powerpoint/2010/main" val="706966149"/>
      </p:ext>
    </p:extLst>
  </p:cSld>
  <p:clrMapOvr>
    <a:masterClrMapping/>
  </p:clrMapOvr>
  <mc:AlternateContent xmlns:mc="http://schemas.openxmlformats.org/markup-compatibility/2006">
    <mc:Choice xmlns:p14="http://schemas.microsoft.com/office/powerpoint/2010/main" Requires="p14">
      <p:transition spd="slow" p14:dur="2000" advTm="109197"/>
    </mc:Choice>
    <mc:Fallback>
      <p:transition spd="slow" advTm="1091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61169-437A-38BF-8922-06CDBC231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EE051-DD88-4BD0-78E6-867E13BC612D}"/>
              </a:ext>
            </a:extLst>
          </p:cNvPr>
          <p:cNvSpPr>
            <a:spLocks noGrp="1"/>
          </p:cNvSpPr>
          <p:nvPr>
            <p:ph type="title"/>
          </p:nvPr>
        </p:nvSpPr>
        <p:spPr>
          <a:xfrm>
            <a:off x="457200" y="76200"/>
            <a:ext cx="8229600" cy="1143000"/>
          </a:xfrm>
        </p:spPr>
        <p:txBody>
          <a:bodyPr>
            <a:normAutofit/>
          </a:bodyPr>
          <a:lstStyle/>
          <a:p>
            <a:r>
              <a:rPr lang="en-US" sz="4000" dirty="0"/>
              <a:t>7A.1 </a:t>
            </a:r>
            <a:r>
              <a:rPr lang="en-US" sz="4000" dirty="0" err="1"/>
              <a:t>Zarathushtra’s</a:t>
            </a:r>
            <a:r>
              <a:rPr lang="en-US" sz="4000" dirty="0"/>
              <a:t> mission</a:t>
            </a:r>
          </a:p>
        </p:txBody>
      </p:sp>
      <p:sp>
        <p:nvSpPr>
          <p:cNvPr id="3" name="Content Placeholder 2">
            <a:extLst>
              <a:ext uri="{FF2B5EF4-FFF2-40B4-BE49-F238E27FC236}">
                <a16:creationId xmlns:a16="http://schemas.microsoft.com/office/drawing/2014/main" id="{A3E6D649-D01D-40BE-056E-A79731DE158B}"/>
              </a:ext>
            </a:extLst>
          </p:cNvPr>
          <p:cNvSpPr>
            <a:spLocks noGrp="1"/>
          </p:cNvSpPr>
          <p:nvPr>
            <p:ph idx="1"/>
          </p:nvPr>
        </p:nvSpPr>
        <p:spPr/>
        <p:txBody>
          <a:bodyPr>
            <a:normAutofit fontScale="77500" lnSpcReduction="20000"/>
          </a:bodyPr>
          <a:lstStyle/>
          <a:p>
            <a:r>
              <a:rPr lang="en-US" dirty="0"/>
              <a:t>Zoroastrianism, one of the oldest world religions, originated in the second millennium BCE among Iranian tribes in Central Asia</a:t>
            </a:r>
          </a:p>
          <a:p>
            <a:r>
              <a:rPr lang="en-US" dirty="0"/>
              <a:t>Called Zoroastrianism in the West, after the Greek form Zoroaster for </a:t>
            </a:r>
            <a:r>
              <a:rPr lang="en-US" dirty="0" err="1"/>
              <a:t>Avestan</a:t>
            </a:r>
            <a:r>
              <a:rPr lang="en-US" dirty="0"/>
              <a:t> </a:t>
            </a:r>
            <a:r>
              <a:rPr lang="en-US" dirty="0" err="1"/>
              <a:t>Zarathushtra</a:t>
            </a:r>
            <a:r>
              <a:rPr lang="en-US" dirty="0"/>
              <a:t> (here: Zarathustra)</a:t>
            </a:r>
          </a:p>
          <a:p>
            <a:r>
              <a:rPr lang="en-US" dirty="0"/>
              <a:t>Also </a:t>
            </a:r>
            <a:r>
              <a:rPr lang="en-US" dirty="0" err="1"/>
              <a:t>Mazdaism</a:t>
            </a:r>
            <a:r>
              <a:rPr lang="en-US" dirty="0"/>
              <a:t> after Ahura Mazda, their supreme god</a:t>
            </a:r>
          </a:p>
          <a:p>
            <a:r>
              <a:rPr lang="en-US" dirty="0"/>
              <a:t>Later, after they moved south onto the Iranian Plateau, this religion became that of three great Iranian empires:</a:t>
            </a:r>
          </a:p>
          <a:p>
            <a:pPr lvl="1"/>
            <a:r>
              <a:rPr lang="en-US" dirty="0"/>
              <a:t>the Achaemenids (550–330 BCE)</a:t>
            </a:r>
          </a:p>
          <a:p>
            <a:pPr lvl="1"/>
            <a:r>
              <a:rPr lang="en-US" dirty="0"/>
              <a:t>the </a:t>
            </a:r>
            <a:r>
              <a:rPr lang="en-US" dirty="0" err="1"/>
              <a:t>Arsacids</a:t>
            </a:r>
            <a:r>
              <a:rPr lang="en-US" dirty="0"/>
              <a:t>/Parthians (247 BCE–224 CE)</a:t>
            </a:r>
          </a:p>
          <a:p>
            <a:pPr lvl="1"/>
            <a:r>
              <a:rPr lang="en-US" dirty="0"/>
              <a:t>the Sasanians (224–650)</a:t>
            </a:r>
          </a:p>
          <a:p>
            <a:r>
              <a:rPr lang="en-US" dirty="0"/>
              <a:t>No longer a state religion after the Arab conquest of Iran</a:t>
            </a:r>
          </a:p>
        </p:txBody>
      </p:sp>
    </p:spTree>
    <p:extLst>
      <p:ext uri="{BB962C8B-B14F-4D97-AF65-F5344CB8AC3E}">
        <p14:creationId xmlns:p14="http://schemas.microsoft.com/office/powerpoint/2010/main" val="2512566207"/>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a:t>7A.1 </a:t>
            </a:r>
            <a:r>
              <a:rPr lang="en-US" sz="4000" dirty="0" err="1"/>
              <a:t>Zarathushtra’s</a:t>
            </a:r>
            <a:r>
              <a:rPr lang="en-US" sz="4000" dirty="0"/>
              <a:t> Mission</a:t>
            </a:r>
          </a:p>
        </p:txBody>
      </p:sp>
      <p:sp>
        <p:nvSpPr>
          <p:cNvPr id="3" name="Content Placeholder 2"/>
          <p:cNvSpPr>
            <a:spLocks noGrp="1"/>
          </p:cNvSpPr>
          <p:nvPr>
            <p:ph idx="1"/>
          </p:nvPr>
        </p:nvSpPr>
        <p:spPr/>
        <p:txBody>
          <a:bodyPr>
            <a:normAutofit fontScale="85000" lnSpcReduction="10000"/>
          </a:bodyPr>
          <a:lstStyle/>
          <a:p>
            <a:r>
              <a:rPr lang="en-US" dirty="0"/>
              <a:t>Mazdayasna: “the worship of Ahura Mazda”</a:t>
            </a:r>
          </a:p>
          <a:p>
            <a:r>
              <a:rPr lang="en-US" dirty="0" err="1"/>
              <a:t>Zarathushtra</a:t>
            </a:r>
            <a:r>
              <a:rPr lang="en-US" dirty="0"/>
              <a:t>, the prophet (some time c. 1800–1500 BCE)</a:t>
            </a:r>
          </a:p>
          <a:p>
            <a:pPr lvl="1"/>
            <a:r>
              <a:rPr lang="en-US" dirty="0"/>
              <a:t>Mystical seeker; spent many years on spiritual retreat</a:t>
            </a:r>
          </a:p>
          <a:p>
            <a:pPr lvl="1"/>
            <a:r>
              <a:rPr lang="en-US" dirty="0"/>
              <a:t>At 30, he had a vision of a shining being, </a:t>
            </a:r>
            <a:r>
              <a:rPr lang="en-US" b="1" dirty="0" err="1"/>
              <a:t>Vohu</a:t>
            </a:r>
            <a:r>
              <a:rPr lang="en-US" b="1" dirty="0"/>
              <a:t> </a:t>
            </a:r>
            <a:r>
              <a:rPr lang="en-US" b="1" dirty="0" err="1"/>
              <a:t>Manah</a:t>
            </a:r>
            <a:endParaRPr lang="en-US" b="1" dirty="0"/>
          </a:p>
          <a:p>
            <a:pPr lvl="1"/>
            <a:r>
              <a:rPr lang="en-US" dirty="0"/>
              <a:t>Experienced communion with </a:t>
            </a:r>
            <a:r>
              <a:rPr lang="en-US" b="1" dirty="0" err="1"/>
              <a:t>Ahura</a:t>
            </a:r>
            <a:r>
              <a:rPr lang="en-US" b="1" dirty="0"/>
              <a:t> Mazda</a:t>
            </a:r>
            <a:r>
              <a:rPr lang="en-US" dirty="0"/>
              <a:t>, creator god</a:t>
            </a:r>
          </a:p>
          <a:p>
            <a:pPr lvl="1"/>
            <a:r>
              <a:rPr lang="en-US" dirty="0"/>
              <a:t>Composed </a:t>
            </a:r>
            <a:r>
              <a:rPr lang="en-US" b="1" dirty="0"/>
              <a:t>Gathas</a:t>
            </a:r>
            <a:r>
              <a:rPr lang="en-US" dirty="0"/>
              <a:t>, hymns in adoration of Ahura Mazda</a:t>
            </a:r>
          </a:p>
          <a:p>
            <a:pPr lvl="1"/>
            <a:r>
              <a:rPr lang="en-US" dirty="0" err="1"/>
              <a:t>Zarathushtra</a:t>
            </a:r>
            <a:r>
              <a:rPr lang="en-US" dirty="0"/>
              <a:t> is said to have preached for almost fifty years until his death by assassination at a fire temple at the age of seventy-seven.</a:t>
            </a:r>
          </a:p>
          <a:p>
            <a:pPr lvl="1"/>
            <a:endParaRPr lang="en-US" dirty="0"/>
          </a:p>
          <a:p>
            <a:pPr lvl="1"/>
            <a:endParaRPr lang="en-US" dirty="0"/>
          </a:p>
          <a:p>
            <a:endParaRPr lang="en-US" dirty="0"/>
          </a:p>
        </p:txBody>
      </p:sp>
    </p:spTree>
    <p:extLst>
      <p:ext uri="{BB962C8B-B14F-4D97-AF65-F5344CB8AC3E}">
        <p14:creationId xmlns:p14="http://schemas.microsoft.com/office/powerpoint/2010/main" val="1413913538"/>
      </p:ext>
    </p:extLst>
  </p:cSld>
  <p:clrMapOvr>
    <a:masterClrMapping/>
  </p:clrMapOvr>
  <mc:AlternateContent xmlns:mc="http://schemas.openxmlformats.org/markup-compatibility/2006" xmlns:p14="http://schemas.microsoft.com/office/powerpoint/2010/main">
    <mc:Choice Requires="p14">
      <p:transition spd="slow" p14:dur="2000" advTm="247405"/>
    </mc:Choice>
    <mc:Fallback xmlns="">
      <p:transition spd="slow" advTm="24740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8313A-D549-DE36-90E4-8133B4158CEF}"/>
              </a:ext>
            </a:extLst>
          </p:cNvPr>
          <p:cNvSpPr>
            <a:spLocks noGrp="1"/>
          </p:cNvSpPr>
          <p:nvPr>
            <p:ph type="title"/>
          </p:nvPr>
        </p:nvSpPr>
        <p:spPr/>
        <p:txBody>
          <a:bodyPr/>
          <a:lstStyle/>
          <a:p>
            <a:r>
              <a:rPr lang="en-US" dirty="0"/>
              <a:t>7A.1 </a:t>
            </a:r>
            <a:r>
              <a:rPr lang="en-US" dirty="0" err="1"/>
              <a:t>Zarathushtra’s</a:t>
            </a:r>
            <a:r>
              <a:rPr lang="en-US" dirty="0"/>
              <a:t> Mission</a:t>
            </a:r>
          </a:p>
        </p:txBody>
      </p:sp>
      <p:sp>
        <p:nvSpPr>
          <p:cNvPr id="3" name="Content Placeholder 2">
            <a:extLst>
              <a:ext uri="{FF2B5EF4-FFF2-40B4-BE49-F238E27FC236}">
                <a16:creationId xmlns:a16="http://schemas.microsoft.com/office/drawing/2014/main" id="{FC1CFDF8-E95A-BB9B-E80B-2064A75F3D14}"/>
              </a:ext>
            </a:extLst>
          </p:cNvPr>
          <p:cNvSpPr>
            <a:spLocks noGrp="1"/>
          </p:cNvSpPr>
          <p:nvPr>
            <p:ph idx="1"/>
          </p:nvPr>
        </p:nvSpPr>
        <p:spPr/>
        <p:txBody>
          <a:bodyPr>
            <a:normAutofit fontScale="77500" lnSpcReduction="20000"/>
          </a:bodyPr>
          <a:lstStyle/>
          <a:p>
            <a:r>
              <a:rPr lang="en-US" dirty="0" err="1"/>
              <a:t>Zarathushtra</a:t>
            </a:r>
            <a:r>
              <a:rPr lang="en-US" dirty="0"/>
              <a:t> poured forth his adoration for the Supreme in metric verses called </a:t>
            </a:r>
            <a:r>
              <a:rPr lang="en-US" b="1" dirty="0"/>
              <a:t>Gathas</a:t>
            </a:r>
            <a:r>
              <a:rPr lang="en-US" dirty="0"/>
              <a:t>. </a:t>
            </a:r>
          </a:p>
          <a:p>
            <a:r>
              <a:rPr lang="en-US" dirty="0"/>
              <a:t>These hymns are the only words of the prophet that have been retained over centuries of vicissitudes. </a:t>
            </a:r>
          </a:p>
          <a:p>
            <a:r>
              <a:rPr lang="en-US" dirty="0"/>
              <a:t>“Speak to me as friend to friend,” he implores Ahura Mazda.” </a:t>
            </a:r>
          </a:p>
          <a:p>
            <a:r>
              <a:rPr lang="en-US" dirty="0"/>
              <a:t>“Grant us the support which friend would give to friend.”</a:t>
            </a:r>
          </a:p>
          <a:p>
            <a:r>
              <a:rPr lang="en-US" dirty="0"/>
              <a:t>The Gathas are the major existing source of information about </a:t>
            </a:r>
            <a:r>
              <a:rPr lang="en-US" dirty="0" err="1"/>
              <a:t>Zarathushtra’s</a:t>
            </a:r>
            <a:r>
              <a:rPr lang="en-US" dirty="0"/>
              <a:t> life and theology, but they are written in an ancient language whose meanings are now obscure. Scholars see linguistic and thematic links between the Gathas and the earliest Vedas.</a:t>
            </a:r>
          </a:p>
        </p:txBody>
      </p:sp>
    </p:spTree>
    <p:extLst>
      <p:ext uri="{BB962C8B-B14F-4D97-AF65-F5344CB8AC3E}">
        <p14:creationId xmlns:p14="http://schemas.microsoft.com/office/powerpoint/2010/main" val="160247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5376C-D104-1790-1710-FEF984CE9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51A51-F7A3-6258-62CA-4CD1BB4CC66B}"/>
              </a:ext>
            </a:extLst>
          </p:cNvPr>
          <p:cNvSpPr>
            <a:spLocks noGrp="1"/>
          </p:cNvSpPr>
          <p:nvPr>
            <p:ph type="title"/>
          </p:nvPr>
        </p:nvSpPr>
        <p:spPr>
          <a:xfrm>
            <a:off x="457200" y="76200"/>
            <a:ext cx="8229600" cy="1143000"/>
          </a:xfrm>
        </p:spPr>
        <p:txBody>
          <a:bodyPr>
            <a:normAutofit/>
          </a:bodyPr>
          <a:lstStyle/>
          <a:p>
            <a:r>
              <a:rPr lang="en-US" sz="4000" dirty="0"/>
              <a:t>7A.2 Spread of Zoroastrian beliefs</a:t>
            </a:r>
          </a:p>
        </p:txBody>
      </p:sp>
      <p:sp>
        <p:nvSpPr>
          <p:cNvPr id="3" name="Content Placeholder 2">
            <a:extLst>
              <a:ext uri="{FF2B5EF4-FFF2-40B4-BE49-F238E27FC236}">
                <a16:creationId xmlns:a16="http://schemas.microsoft.com/office/drawing/2014/main" id="{BF91A7F7-CEF3-99C3-4817-4A1523527B0A}"/>
              </a:ext>
            </a:extLst>
          </p:cNvPr>
          <p:cNvSpPr>
            <a:spLocks noGrp="1"/>
          </p:cNvSpPr>
          <p:nvPr>
            <p:ph idx="1"/>
          </p:nvPr>
        </p:nvSpPr>
        <p:spPr/>
        <p:txBody>
          <a:bodyPr>
            <a:normAutofit fontScale="85000" lnSpcReduction="10000"/>
          </a:bodyPr>
          <a:lstStyle/>
          <a:p>
            <a:r>
              <a:rPr lang="en-US" dirty="0"/>
              <a:t>It is difficult to trace the spread of </a:t>
            </a:r>
            <a:r>
              <a:rPr lang="en-US" dirty="0" err="1"/>
              <a:t>Zarathushtra’s</a:t>
            </a:r>
            <a:r>
              <a:rPr lang="en-US" dirty="0"/>
              <a:t> ideas, but it may be linked to the priestly specialists from western Iran known as the </a:t>
            </a:r>
            <a:r>
              <a:rPr lang="en-US" b="1" dirty="0"/>
              <a:t>Magi</a:t>
            </a:r>
            <a:r>
              <a:rPr lang="en-US" dirty="0"/>
              <a:t>.</a:t>
            </a:r>
          </a:p>
          <a:p>
            <a:r>
              <a:rPr lang="en-US" dirty="0"/>
              <a:t>Under the Persian Empire established in the mid-sixth century BCE, Zoroastrian beliefs—such as the belief that there is an evil aspect in life, an immortal soul, reward or punishment in an afterlife, and bodily resurrection at the apocalyptic end of the present age—</a:t>
            </a:r>
            <a:r>
              <a:rPr lang="en-US" b="1" i="1" dirty="0"/>
              <a:t>may</a:t>
            </a:r>
            <a:r>
              <a:rPr lang="en-US" dirty="0"/>
              <a:t> have influenced the Jewish people in the region and perhaps from there indirectly passed into Christianity and Islam.</a:t>
            </a:r>
          </a:p>
        </p:txBody>
      </p:sp>
    </p:spTree>
    <p:extLst>
      <p:ext uri="{BB962C8B-B14F-4D97-AF65-F5344CB8AC3E}">
        <p14:creationId xmlns:p14="http://schemas.microsoft.com/office/powerpoint/2010/main" val="850328954"/>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20D9-C16A-4C66-A13E-AA2A1EE1735D}"/>
              </a:ext>
            </a:extLst>
          </p:cNvPr>
          <p:cNvSpPr>
            <a:spLocks noGrp="1"/>
          </p:cNvSpPr>
          <p:nvPr>
            <p:ph type="title"/>
          </p:nvPr>
        </p:nvSpPr>
        <p:spPr>
          <a:xfrm>
            <a:off x="457200" y="274638"/>
            <a:ext cx="8229600" cy="1143000"/>
          </a:xfrm>
        </p:spPr>
        <p:txBody>
          <a:bodyPr anchor="ctr">
            <a:normAutofit/>
          </a:bodyPr>
          <a:lstStyle/>
          <a:p>
            <a:pPr>
              <a:lnSpc>
                <a:spcPct val="90000"/>
              </a:lnSpc>
            </a:pPr>
            <a:r>
              <a:rPr lang="en-US" sz="3700"/>
              <a:t>Achaemenid Empire</a:t>
            </a:r>
            <a:br>
              <a:rPr lang="en-US" sz="3700"/>
            </a:br>
            <a:r>
              <a:rPr lang="en-US" sz="3700"/>
              <a:t>(550 BC–330 BC)</a:t>
            </a:r>
          </a:p>
        </p:txBody>
      </p:sp>
      <p:pic>
        <p:nvPicPr>
          <p:cNvPr id="9" name="Content Placeholder 8" descr="Map&#10;&#10;Description automatically generated">
            <a:extLst>
              <a:ext uri="{FF2B5EF4-FFF2-40B4-BE49-F238E27FC236}">
                <a16:creationId xmlns:a16="http://schemas.microsoft.com/office/drawing/2014/main" id="{F3D52963-BBE4-4F56-A227-AA028E7DDF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053" y="1524000"/>
            <a:ext cx="8887893" cy="4732791"/>
          </a:xfrm>
          <a:noFill/>
        </p:spPr>
      </p:pic>
    </p:spTree>
    <p:extLst>
      <p:ext uri="{BB962C8B-B14F-4D97-AF65-F5344CB8AC3E}">
        <p14:creationId xmlns:p14="http://schemas.microsoft.com/office/powerpoint/2010/main" val="3740814426"/>
      </p:ext>
    </p:extLst>
  </p:cSld>
  <p:clrMapOvr>
    <a:masterClrMapping/>
  </p:clrMapOvr>
  <mc:AlternateContent xmlns:mc="http://schemas.openxmlformats.org/markup-compatibility/2006" xmlns:p14="http://schemas.microsoft.com/office/powerpoint/2010/main">
    <mc:Choice Requires="p14">
      <p:transition spd="slow" p14:dur="2000" advTm="100601"/>
    </mc:Choice>
    <mc:Fallback xmlns="">
      <p:transition spd="slow" advTm="10060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7A.2 Spread of Zoroastrian beliefs</a:t>
            </a:r>
          </a:p>
        </p:txBody>
      </p:sp>
      <p:sp>
        <p:nvSpPr>
          <p:cNvPr id="3" name="Content Placeholder 2"/>
          <p:cNvSpPr>
            <a:spLocks noGrp="1"/>
          </p:cNvSpPr>
          <p:nvPr>
            <p:ph idx="1"/>
          </p:nvPr>
        </p:nvSpPr>
        <p:spPr/>
        <p:txBody>
          <a:bodyPr>
            <a:normAutofit fontScale="92500" lnSpcReduction="20000"/>
          </a:bodyPr>
          <a:lstStyle/>
          <a:p>
            <a:r>
              <a:rPr lang="en-US" dirty="0"/>
              <a:t>Magi: priestly tribe</a:t>
            </a:r>
          </a:p>
          <a:p>
            <a:r>
              <a:rPr lang="en-US" dirty="0" err="1"/>
              <a:t>Ahura</a:t>
            </a:r>
            <a:r>
              <a:rPr lang="en-US" dirty="0"/>
              <a:t> Mazda worshiped by </a:t>
            </a:r>
            <a:r>
              <a:rPr lang="en-US" dirty="0" err="1"/>
              <a:t>Achaemenid</a:t>
            </a:r>
            <a:r>
              <a:rPr lang="en-US" dirty="0"/>
              <a:t> kings of Persian Empire</a:t>
            </a:r>
          </a:p>
          <a:p>
            <a:r>
              <a:rPr lang="en-US" dirty="0"/>
              <a:t>King Cyrus’s reign</a:t>
            </a:r>
          </a:p>
          <a:p>
            <a:pPr lvl="1"/>
            <a:r>
              <a:rPr lang="en-US" dirty="0"/>
              <a:t>Mid-sixth century BCE</a:t>
            </a:r>
          </a:p>
          <a:p>
            <a:pPr lvl="1"/>
            <a:r>
              <a:rPr lang="en-US" dirty="0"/>
              <a:t>Religious tolerance</a:t>
            </a:r>
          </a:p>
          <a:p>
            <a:pPr lvl="1"/>
            <a:r>
              <a:rPr lang="en-US" dirty="0"/>
              <a:t>Possible Zoroastrian influence on Judaism</a:t>
            </a:r>
          </a:p>
          <a:p>
            <a:pPr lvl="2"/>
            <a:r>
              <a:rPr lang="en-US" dirty="0"/>
              <a:t>Evil aspect of life</a:t>
            </a:r>
          </a:p>
          <a:p>
            <a:pPr lvl="2"/>
            <a:r>
              <a:rPr lang="en-US" dirty="0"/>
              <a:t>Immortal soul</a:t>
            </a:r>
          </a:p>
          <a:p>
            <a:pPr lvl="2"/>
            <a:r>
              <a:rPr lang="en-US" dirty="0"/>
              <a:t>Reward and punishment in afterlife</a:t>
            </a:r>
          </a:p>
          <a:p>
            <a:pPr lvl="2"/>
            <a:r>
              <a:rPr lang="en-US" dirty="0"/>
              <a:t>Final resurrection</a:t>
            </a:r>
          </a:p>
          <a:p>
            <a:endParaRPr lang="en-US" dirty="0"/>
          </a:p>
        </p:txBody>
      </p:sp>
    </p:spTree>
    <p:extLst>
      <p:ext uri="{BB962C8B-B14F-4D97-AF65-F5344CB8AC3E}">
        <p14:creationId xmlns:p14="http://schemas.microsoft.com/office/powerpoint/2010/main" val="1733313975"/>
      </p:ext>
    </p:extLst>
  </p:cSld>
  <p:clrMapOvr>
    <a:masterClrMapping/>
  </p:clrMapOvr>
  <mc:AlternateContent xmlns:mc="http://schemas.openxmlformats.org/markup-compatibility/2006" xmlns:p14="http://schemas.microsoft.com/office/powerpoint/2010/main">
    <mc:Choice Requires="p14">
      <p:transition spd="slow" p14:dur="2000" advTm="224252"/>
    </mc:Choice>
    <mc:Fallback xmlns="">
      <p:transition spd="slow" advTm="22425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7A.2 Spread of Zoroastrian beliefs</a:t>
            </a:r>
          </a:p>
        </p:txBody>
      </p:sp>
      <p:sp>
        <p:nvSpPr>
          <p:cNvPr id="3" name="Content Placeholder 2"/>
          <p:cNvSpPr>
            <a:spLocks noGrp="1"/>
          </p:cNvSpPr>
          <p:nvPr>
            <p:ph idx="1"/>
          </p:nvPr>
        </p:nvSpPr>
        <p:spPr/>
        <p:txBody>
          <a:bodyPr>
            <a:normAutofit fontScale="85000" lnSpcReduction="10000"/>
          </a:bodyPr>
          <a:lstStyle/>
          <a:p>
            <a:r>
              <a:rPr lang="en-US" dirty="0"/>
              <a:t>The empire Cyrus created by far-reaching conquests stretched from the Indus Valley to what is now Greece. </a:t>
            </a:r>
          </a:p>
          <a:p>
            <a:r>
              <a:rPr lang="en-US" dirty="0"/>
              <a:t>The Jews within this territory were allowed to practice their own religion but may have adopted certain Zoroastrian beliefs, such as the belief that there is an evil aspect in life, an immortal soul, reward or punishment in an afterlife, and final resurrection of the body at the apocalyptic end of the present age—for these beliefs were absent from earlier Judaic religion.</a:t>
            </a:r>
          </a:p>
          <a:p>
            <a:r>
              <a:rPr lang="en-US" dirty="0"/>
              <a:t>From Judaism, they may have passed indirectly into Christianity and Islam.</a:t>
            </a:r>
          </a:p>
        </p:txBody>
      </p:sp>
    </p:spTree>
    <p:extLst>
      <p:ext uri="{BB962C8B-B14F-4D97-AF65-F5344CB8AC3E}">
        <p14:creationId xmlns:p14="http://schemas.microsoft.com/office/powerpoint/2010/main" val="3662209009"/>
      </p:ext>
    </p:extLst>
  </p:cSld>
  <p:clrMapOvr>
    <a:masterClrMapping/>
  </p:clrMapOvr>
  <mc:AlternateContent xmlns:mc="http://schemas.openxmlformats.org/markup-compatibility/2006">
    <mc:Choice xmlns:p14="http://schemas.microsoft.com/office/powerpoint/2010/main" Requires="p14">
      <p:transition spd="slow" p14:dur="2000" advTm="224252"/>
    </mc:Choice>
    <mc:Fallback>
      <p:transition spd="slow" advTm="22425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233D-EE70-4C7E-B28A-410AB3F29580}"/>
              </a:ext>
            </a:extLst>
          </p:cNvPr>
          <p:cNvSpPr>
            <a:spLocks noGrp="1"/>
          </p:cNvSpPr>
          <p:nvPr>
            <p:ph type="title"/>
          </p:nvPr>
        </p:nvSpPr>
        <p:spPr/>
        <p:txBody>
          <a:bodyPr>
            <a:normAutofit fontScale="90000"/>
          </a:bodyPr>
          <a:lstStyle/>
          <a:p>
            <a:r>
              <a:rPr lang="en-US" dirty="0"/>
              <a:t>Alexander the Great </a:t>
            </a:r>
            <a:br>
              <a:rPr lang="en-US" dirty="0"/>
            </a:br>
            <a:r>
              <a:rPr lang="en-US" dirty="0"/>
              <a:t>(356 BCE-323 BCE)</a:t>
            </a:r>
          </a:p>
        </p:txBody>
      </p:sp>
      <p:pic>
        <p:nvPicPr>
          <p:cNvPr id="5" name="Content Placeholder 4" descr="Map&#10;&#10;Description automatically generated">
            <a:extLst>
              <a:ext uri="{FF2B5EF4-FFF2-40B4-BE49-F238E27FC236}">
                <a16:creationId xmlns:a16="http://schemas.microsoft.com/office/drawing/2014/main" id="{2C6369CA-8F15-42C5-83F8-74DFBB61F4F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600200"/>
            <a:ext cx="8382000" cy="4713357"/>
          </a:xfrm>
        </p:spPr>
      </p:pic>
    </p:spTree>
    <p:extLst>
      <p:ext uri="{BB962C8B-B14F-4D97-AF65-F5344CB8AC3E}">
        <p14:creationId xmlns:p14="http://schemas.microsoft.com/office/powerpoint/2010/main" val="4091049156"/>
      </p:ext>
    </p:extLst>
  </p:cSld>
  <p:clrMapOvr>
    <a:masterClrMapping/>
  </p:clrMapOvr>
  <mc:AlternateContent xmlns:mc="http://schemas.openxmlformats.org/markup-compatibility/2006" xmlns:p14="http://schemas.microsoft.com/office/powerpoint/2010/main">
    <mc:Choice Requires="p14">
      <p:transition spd="slow" p14:dur="2000" advTm="134271"/>
    </mc:Choice>
    <mc:Fallback xmlns="">
      <p:transition spd="slow" advTm="13427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951D5-5120-F8B6-E3E7-AAA051FF8F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E8AF79-6C0F-1928-7586-62D03584D49B}"/>
              </a:ext>
            </a:extLst>
          </p:cNvPr>
          <p:cNvSpPr>
            <a:spLocks noGrp="1"/>
          </p:cNvSpPr>
          <p:nvPr>
            <p:ph type="title"/>
          </p:nvPr>
        </p:nvSpPr>
        <p:spPr>
          <a:xfrm>
            <a:off x="457200" y="76200"/>
            <a:ext cx="8229600" cy="1143000"/>
          </a:xfrm>
        </p:spPr>
        <p:txBody>
          <a:bodyPr>
            <a:normAutofit/>
          </a:bodyPr>
          <a:lstStyle/>
          <a:p>
            <a:r>
              <a:rPr lang="en-US" sz="4000" dirty="0"/>
              <a:t>7A.2 Spread of Zoroastrian beliefs</a:t>
            </a:r>
          </a:p>
        </p:txBody>
      </p:sp>
      <p:sp>
        <p:nvSpPr>
          <p:cNvPr id="3" name="Content Placeholder 2">
            <a:extLst>
              <a:ext uri="{FF2B5EF4-FFF2-40B4-BE49-F238E27FC236}">
                <a16:creationId xmlns:a16="http://schemas.microsoft.com/office/drawing/2014/main" id="{F6EAFAB0-52B3-E5B6-439B-30E2906E333A}"/>
              </a:ext>
            </a:extLst>
          </p:cNvPr>
          <p:cNvSpPr>
            <a:spLocks noGrp="1"/>
          </p:cNvSpPr>
          <p:nvPr>
            <p:ph idx="1"/>
          </p:nvPr>
        </p:nvSpPr>
        <p:spPr/>
        <p:txBody>
          <a:bodyPr>
            <a:normAutofit/>
          </a:bodyPr>
          <a:lstStyle/>
          <a:p>
            <a:r>
              <a:rPr lang="en-US" dirty="0"/>
              <a:t>After severe persecution subsequent to Alexander’s invasion in 331 BCE, Zoroastrianism was reestablished in Persia by the Parthians in the first century BCE and became a state religion under the Sassanids.</a:t>
            </a:r>
          </a:p>
          <a:p>
            <a:r>
              <a:rPr lang="en-US" dirty="0"/>
              <a:t>The surviving teachings of the faith were reassembled as the </a:t>
            </a:r>
            <a:r>
              <a:rPr lang="en-US" b="1" dirty="0" err="1"/>
              <a:t>Avesta</a:t>
            </a:r>
            <a:r>
              <a:rPr lang="en-US" dirty="0"/>
              <a:t> or holy texts.</a:t>
            </a:r>
          </a:p>
        </p:txBody>
      </p:sp>
    </p:spTree>
    <p:extLst>
      <p:ext uri="{BB962C8B-B14F-4D97-AF65-F5344CB8AC3E}">
        <p14:creationId xmlns:p14="http://schemas.microsoft.com/office/powerpoint/2010/main" val="3046639998"/>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Content Placeholder 4"/>
          <p:cNvSpPr>
            <a:spLocks noGrp="1"/>
          </p:cNvSpPr>
          <p:nvPr>
            <p:ph idx="1"/>
          </p:nvPr>
        </p:nvSpPr>
        <p:spPr/>
        <p:txBody>
          <a:bodyPr>
            <a:normAutofit/>
          </a:bodyPr>
          <a:lstStyle/>
          <a:p>
            <a:pPr marL="0" indent="0">
              <a:buNone/>
            </a:pPr>
            <a:r>
              <a:rPr lang="en-US" b="1" dirty="0"/>
              <a:t>7A.1</a:t>
            </a:r>
            <a:r>
              <a:rPr lang="en-US" dirty="0"/>
              <a:t> Describe the life and teachings of </a:t>
            </a:r>
            <a:r>
              <a:rPr lang="en-US" dirty="0" err="1"/>
              <a:t>Zarathushtra</a:t>
            </a:r>
            <a:r>
              <a:rPr lang="en-US" dirty="0"/>
              <a:t>.</a:t>
            </a:r>
          </a:p>
          <a:p>
            <a:pPr marL="0" indent="0">
              <a:buNone/>
            </a:pPr>
            <a:r>
              <a:rPr lang="en-US" b="1" dirty="0"/>
              <a:t>7A.2</a:t>
            </a:r>
            <a:r>
              <a:rPr lang="en-US" dirty="0"/>
              <a:t> Identify the key texts of Zoroastrianism.</a:t>
            </a:r>
          </a:p>
          <a:p>
            <a:pPr marL="0" indent="0">
              <a:buNone/>
            </a:pPr>
            <a:r>
              <a:rPr lang="en-US" b="1" dirty="0"/>
              <a:t>7A.3</a:t>
            </a:r>
            <a:r>
              <a:rPr lang="en-US" dirty="0"/>
              <a:t> Summarize the main Zoroastrian rituals.</a:t>
            </a:r>
          </a:p>
          <a:p>
            <a:pPr marL="0" indent="0">
              <a:buNone/>
            </a:pPr>
            <a:r>
              <a:rPr lang="en-US" b="1" dirty="0"/>
              <a:t>7A.4</a:t>
            </a:r>
            <a:r>
              <a:rPr lang="en-US" dirty="0"/>
              <a:t> Discuss Zoroastrianism in the modern world.</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31083"/>
    </mc:Choice>
    <mc:Fallback xmlns="">
      <p:transition spd="slow" advTm="3108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0360-0227-474A-997E-F2A564229408}"/>
              </a:ext>
            </a:extLst>
          </p:cNvPr>
          <p:cNvSpPr>
            <a:spLocks noGrp="1"/>
          </p:cNvSpPr>
          <p:nvPr>
            <p:ph type="title"/>
          </p:nvPr>
        </p:nvSpPr>
        <p:spPr/>
        <p:txBody>
          <a:bodyPr>
            <a:normAutofit fontScale="90000"/>
          </a:bodyPr>
          <a:lstStyle/>
          <a:p>
            <a:r>
              <a:rPr lang="en-US" dirty="0"/>
              <a:t>Sasanian Empire </a:t>
            </a:r>
            <a:br>
              <a:rPr lang="en-US" dirty="0"/>
            </a:br>
            <a:r>
              <a:rPr lang="en-US" dirty="0"/>
              <a:t>(226-651 CE)</a:t>
            </a:r>
          </a:p>
        </p:txBody>
      </p:sp>
      <p:pic>
        <p:nvPicPr>
          <p:cNvPr id="9" name="Content Placeholder 8" descr="Map&#10;&#10;Description automatically generated">
            <a:extLst>
              <a:ext uri="{FF2B5EF4-FFF2-40B4-BE49-F238E27FC236}">
                <a16:creationId xmlns:a16="http://schemas.microsoft.com/office/drawing/2014/main" id="{CB22AECE-7402-4C8E-93E4-EF0563C249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8588" y="1600200"/>
            <a:ext cx="6786823" cy="4525963"/>
          </a:xfrm>
        </p:spPr>
      </p:pic>
    </p:spTree>
    <p:extLst>
      <p:ext uri="{BB962C8B-B14F-4D97-AF65-F5344CB8AC3E}">
        <p14:creationId xmlns:p14="http://schemas.microsoft.com/office/powerpoint/2010/main" val="2737151841"/>
      </p:ext>
    </p:extLst>
  </p:cSld>
  <p:clrMapOvr>
    <a:masterClrMapping/>
  </p:clrMapOvr>
  <mc:AlternateContent xmlns:mc="http://schemas.openxmlformats.org/markup-compatibility/2006" xmlns:p14="http://schemas.microsoft.com/office/powerpoint/2010/main">
    <mc:Choice Requires="p14">
      <p:transition spd="slow" p14:dur="2000" advTm="91472"/>
    </mc:Choice>
    <mc:Fallback xmlns="">
      <p:transition spd="slow" advTm="9147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Spread of Zoroastrian beliefs (2 of 2)</a:t>
            </a:r>
          </a:p>
        </p:txBody>
      </p:sp>
      <p:sp>
        <p:nvSpPr>
          <p:cNvPr id="3" name="Content Placeholder 2"/>
          <p:cNvSpPr>
            <a:spLocks noGrp="1"/>
          </p:cNvSpPr>
          <p:nvPr>
            <p:ph idx="1"/>
          </p:nvPr>
        </p:nvSpPr>
        <p:spPr/>
        <p:txBody>
          <a:bodyPr>
            <a:normAutofit fontScale="92500"/>
          </a:bodyPr>
          <a:lstStyle/>
          <a:p>
            <a:r>
              <a:rPr lang="en-US" dirty="0"/>
              <a:t>Threatened by the invasion of Alexander (331 CE)</a:t>
            </a:r>
          </a:p>
          <a:p>
            <a:r>
              <a:rPr lang="en-US" dirty="0"/>
              <a:t>Parthians compiled the </a:t>
            </a:r>
            <a:r>
              <a:rPr lang="en-US" b="1" dirty="0" err="1"/>
              <a:t>Avesta</a:t>
            </a:r>
            <a:r>
              <a:rPr lang="en-US" b="1" dirty="0"/>
              <a:t>,</a:t>
            </a:r>
            <a:r>
              <a:rPr lang="en-US" dirty="0"/>
              <a:t> or “holy texts”</a:t>
            </a:r>
          </a:p>
          <a:p>
            <a:r>
              <a:rPr lang="en-US" dirty="0" err="1"/>
              <a:t>Sassanids</a:t>
            </a:r>
            <a:r>
              <a:rPr lang="en-US" dirty="0"/>
              <a:t> (third to seventh centuries CE) adopted Zoroastrianism as state religion</a:t>
            </a:r>
          </a:p>
          <a:p>
            <a:r>
              <a:rPr lang="en-US" dirty="0"/>
              <a:t>Threatened by spread of Islam</a:t>
            </a:r>
          </a:p>
          <a:p>
            <a:r>
              <a:rPr lang="en-US" dirty="0"/>
              <a:t>Many Persians (called </a:t>
            </a:r>
            <a:r>
              <a:rPr lang="en-US" b="1" dirty="0" err="1"/>
              <a:t>Parsis</a:t>
            </a:r>
            <a:r>
              <a:rPr lang="en-US" dirty="0"/>
              <a:t>) immigrated to India </a:t>
            </a:r>
          </a:p>
          <a:p>
            <a:r>
              <a:rPr lang="en-US" b="1" dirty="0"/>
              <a:t>Pahlavi texts:</a:t>
            </a:r>
            <a:r>
              <a:rPr lang="en-US" dirty="0"/>
              <a:t> detailed instructions about rituals and customs from ninth century</a:t>
            </a:r>
            <a:endParaRPr lang="en-US" b="1" dirty="0"/>
          </a:p>
        </p:txBody>
      </p:sp>
    </p:spTree>
    <p:extLst>
      <p:ext uri="{BB962C8B-B14F-4D97-AF65-F5344CB8AC3E}">
        <p14:creationId xmlns:p14="http://schemas.microsoft.com/office/powerpoint/2010/main" val="2663435618"/>
      </p:ext>
    </p:extLst>
  </p:cSld>
  <p:clrMapOvr>
    <a:masterClrMapping/>
  </p:clrMapOvr>
  <mc:AlternateContent xmlns:mc="http://schemas.openxmlformats.org/markup-compatibility/2006" xmlns:p14="http://schemas.microsoft.com/office/powerpoint/2010/main">
    <mc:Choice Requires="p14">
      <p:transition spd="slow" p14:dur="2000" advTm="176931"/>
    </mc:Choice>
    <mc:Fallback xmlns="">
      <p:transition spd="slow" advTm="17693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9D3A-2C2E-49F1-9A7C-16933F222612}"/>
              </a:ext>
            </a:extLst>
          </p:cNvPr>
          <p:cNvSpPr>
            <a:spLocks noGrp="1"/>
          </p:cNvSpPr>
          <p:nvPr>
            <p:ph type="title"/>
          </p:nvPr>
        </p:nvSpPr>
        <p:spPr/>
        <p:txBody>
          <a:bodyPr>
            <a:normAutofit fontScale="90000"/>
          </a:bodyPr>
          <a:lstStyle/>
          <a:p>
            <a:r>
              <a:rPr lang="en-US" dirty="0"/>
              <a:t>Parthian Empire (Arsacid Empire)</a:t>
            </a:r>
            <a:br>
              <a:rPr lang="en-US" dirty="0"/>
            </a:br>
            <a:r>
              <a:rPr lang="en-US" dirty="0"/>
              <a:t>247 BC to 224 AD</a:t>
            </a:r>
          </a:p>
        </p:txBody>
      </p:sp>
      <p:pic>
        <p:nvPicPr>
          <p:cNvPr id="5" name="Content Placeholder 4" descr="Map&#10;&#10;Description automatically generated">
            <a:extLst>
              <a:ext uri="{FF2B5EF4-FFF2-40B4-BE49-F238E27FC236}">
                <a16:creationId xmlns:a16="http://schemas.microsoft.com/office/drawing/2014/main" id="{302BA2AD-FA03-4009-BDBC-25C5EB1E0F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240" y="1600200"/>
            <a:ext cx="6857519" cy="4525963"/>
          </a:xfrm>
        </p:spPr>
      </p:pic>
    </p:spTree>
    <p:extLst>
      <p:ext uri="{BB962C8B-B14F-4D97-AF65-F5344CB8AC3E}">
        <p14:creationId xmlns:p14="http://schemas.microsoft.com/office/powerpoint/2010/main" val="1063379433"/>
      </p:ext>
    </p:extLst>
  </p:cSld>
  <p:clrMapOvr>
    <a:masterClrMapping/>
  </p:clrMapOvr>
  <mc:AlternateContent xmlns:mc="http://schemas.openxmlformats.org/markup-compatibility/2006" xmlns:p14="http://schemas.microsoft.com/office/powerpoint/2010/main">
    <mc:Choice Requires="p14">
      <p:transition spd="slow" p14:dur="2000" advTm="64841"/>
    </mc:Choice>
    <mc:Fallback xmlns="">
      <p:transition spd="slow" advTm="64841"/>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A8FF-B8C0-452D-838D-C83B6D1706A9}"/>
              </a:ext>
            </a:extLst>
          </p:cNvPr>
          <p:cNvSpPr>
            <a:spLocks noGrp="1"/>
          </p:cNvSpPr>
          <p:nvPr>
            <p:ph type="title"/>
          </p:nvPr>
        </p:nvSpPr>
        <p:spPr/>
        <p:txBody>
          <a:bodyPr/>
          <a:lstStyle/>
          <a:p>
            <a:pPr eaLnBrk="1" hangingPunct="1">
              <a:defRPr/>
            </a:pPr>
            <a:r>
              <a:rPr lang="en-US" dirty="0"/>
              <a:t>Age of Caliphs</a:t>
            </a:r>
          </a:p>
        </p:txBody>
      </p:sp>
      <p:pic>
        <p:nvPicPr>
          <p:cNvPr id="14339" name="Content Placeholder 3">
            <a:extLst>
              <a:ext uri="{FF2B5EF4-FFF2-40B4-BE49-F238E27FC236}">
                <a16:creationId xmlns:a16="http://schemas.microsoft.com/office/drawing/2014/main" id="{22EF9623-761C-464E-992E-24A2747745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58775" y="1752600"/>
            <a:ext cx="8404225" cy="4302125"/>
          </a:xfrm>
        </p:spPr>
      </p:pic>
    </p:spTree>
  </p:cSld>
  <p:clrMapOvr>
    <a:masterClrMapping/>
  </p:clrMapOvr>
  <mc:AlternateContent xmlns:mc="http://schemas.openxmlformats.org/markup-compatibility/2006" xmlns:p14="http://schemas.microsoft.com/office/powerpoint/2010/main">
    <mc:Choice Requires="p14">
      <p:transition spd="slow" p14:dur="2000" advTm="135473"/>
    </mc:Choice>
    <mc:Fallback xmlns="">
      <p:transition spd="slow" advTm="135473"/>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430A0-B501-CC94-7ED5-F7ACA15C1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D281-331B-AFA1-3564-FFC83A5422A9}"/>
              </a:ext>
            </a:extLst>
          </p:cNvPr>
          <p:cNvSpPr>
            <a:spLocks noGrp="1"/>
          </p:cNvSpPr>
          <p:nvPr>
            <p:ph type="title"/>
          </p:nvPr>
        </p:nvSpPr>
        <p:spPr>
          <a:xfrm>
            <a:off x="457200" y="76200"/>
            <a:ext cx="8229600" cy="1143000"/>
          </a:xfrm>
        </p:spPr>
        <p:txBody>
          <a:bodyPr>
            <a:normAutofit/>
          </a:bodyPr>
          <a:lstStyle/>
          <a:p>
            <a:r>
              <a:rPr lang="en-US" sz="4000" dirty="0"/>
              <a:t>7A.2 Spread of Zoroastrian beliefs</a:t>
            </a:r>
          </a:p>
        </p:txBody>
      </p:sp>
      <p:sp>
        <p:nvSpPr>
          <p:cNvPr id="3" name="Content Placeholder 2">
            <a:extLst>
              <a:ext uri="{FF2B5EF4-FFF2-40B4-BE49-F238E27FC236}">
                <a16:creationId xmlns:a16="http://schemas.microsoft.com/office/drawing/2014/main" id="{B1155417-69E0-9BEC-9B0E-1A6811A61722}"/>
              </a:ext>
            </a:extLst>
          </p:cNvPr>
          <p:cNvSpPr>
            <a:spLocks noGrp="1"/>
          </p:cNvSpPr>
          <p:nvPr>
            <p:ph idx="1"/>
          </p:nvPr>
        </p:nvSpPr>
        <p:spPr/>
        <p:txBody>
          <a:bodyPr>
            <a:noAutofit/>
          </a:bodyPr>
          <a:lstStyle/>
          <a:p>
            <a:r>
              <a:rPr lang="en-US" sz="2800" dirty="0"/>
              <a:t>The rise of Islam threatened Zoroastrianism, and many Zoroastrians fled to western India, where their descendants are now known as the Parsis.</a:t>
            </a:r>
          </a:p>
          <a:p>
            <a:r>
              <a:rPr lang="en-US" sz="2800" dirty="0"/>
              <a:t>A small number of Zoroastrians remaining in Persia preserved a new literature known as the </a:t>
            </a:r>
            <a:r>
              <a:rPr lang="en-US" sz="2800" b="1" dirty="0"/>
              <a:t>Pahlavi texts</a:t>
            </a:r>
            <a:r>
              <a:rPr lang="en-US" sz="2800" dirty="0"/>
              <a:t>, detailing ritual and custom.</a:t>
            </a:r>
          </a:p>
          <a:p>
            <a:r>
              <a:rPr lang="en-US" sz="2800" dirty="0"/>
              <a:t>Today, India—especially the Mumbai (Bombay) area—is the major center of Zoroastrian population; practices have been affected by Hinduism and other surrounding religious traditions.</a:t>
            </a:r>
          </a:p>
        </p:txBody>
      </p:sp>
    </p:spTree>
    <p:extLst>
      <p:ext uri="{BB962C8B-B14F-4D97-AF65-F5344CB8AC3E}">
        <p14:creationId xmlns:p14="http://schemas.microsoft.com/office/powerpoint/2010/main" val="1853372748"/>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E7C91-9190-536C-4E90-4F13F95E3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30B6E-0F94-904E-6F57-DDF027DEE0AD}"/>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The primacy of Ahura Mazda</a:t>
            </a:r>
          </a:p>
        </p:txBody>
      </p:sp>
      <p:sp>
        <p:nvSpPr>
          <p:cNvPr id="3" name="Content Placeholder 2">
            <a:extLst>
              <a:ext uri="{FF2B5EF4-FFF2-40B4-BE49-F238E27FC236}">
                <a16:creationId xmlns:a16="http://schemas.microsoft.com/office/drawing/2014/main" id="{150991D7-8E6A-27FC-14F2-1D267AB46255}"/>
              </a:ext>
            </a:extLst>
          </p:cNvPr>
          <p:cNvSpPr>
            <a:spLocks noGrp="1"/>
          </p:cNvSpPr>
          <p:nvPr>
            <p:ph idx="1"/>
          </p:nvPr>
        </p:nvSpPr>
        <p:spPr/>
        <p:txBody>
          <a:bodyPr>
            <a:normAutofit/>
          </a:bodyPr>
          <a:lstStyle/>
          <a:p>
            <a:endParaRPr lang="en-US" dirty="0"/>
          </a:p>
          <a:p>
            <a:r>
              <a:rPr lang="en-US" dirty="0" err="1"/>
              <a:t>Zarathushtra</a:t>
            </a:r>
            <a:r>
              <a:rPr lang="en-US" dirty="0"/>
              <a:t> is considered the first of the monotheists of the Western traditions.</a:t>
            </a:r>
          </a:p>
          <a:p>
            <a:r>
              <a:rPr lang="en-US" dirty="0"/>
              <a:t>He refers to this god, </a:t>
            </a:r>
            <a:r>
              <a:rPr lang="en-US" b="1" dirty="0"/>
              <a:t>Ahura Mazda</a:t>
            </a:r>
            <a:r>
              <a:rPr lang="en-US" dirty="0"/>
              <a:t>, by the masculine gender.</a:t>
            </a:r>
          </a:p>
        </p:txBody>
      </p:sp>
    </p:spTree>
    <p:extLst>
      <p:ext uri="{BB962C8B-B14F-4D97-AF65-F5344CB8AC3E}">
        <p14:creationId xmlns:p14="http://schemas.microsoft.com/office/powerpoint/2010/main" val="2331194601"/>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E7C91-9190-536C-4E90-4F13F95E3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30B6E-0F94-904E-6F57-DDF027DEE0AD}"/>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The primacy of Ahura Mazda</a:t>
            </a:r>
          </a:p>
        </p:txBody>
      </p:sp>
      <p:sp>
        <p:nvSpPr>
          <p:cNvPr id="3" name="Content Placeholder 2">
            <a:extLst>
              <a:ext uri="{FF2B5EF4-FFF2-40B4-BE49-F238E27FC236}">
                <a16:creationId xmlns:a16="http://schemas.microsoft.com/office/drawing/2014/main" id="{150991D7-8E6A-27FC-14F2-1D267AB46255}"/>
              </a:ext>
            </a:extLst>
          </p:cNvPr>
          <p:cNvSpPr>
            <a:spLocks noGrp="1"/>
          </p:cNvSpPr>
          <p:nvPr>
            <p:ph idx="1"/>
          </p:nvPr>
        </p:nvSpPr>
        <p:spPr/>
        <p:txBody>
          <a:bodyPr>
            <a:normAutofit fontScale="92500" lnSpcReduction="20000"/>
          </a:bodyPr>
          <a:lstStyle/>
          <a:p>
            <a:r>
              <a:rPr lang="en-US" dirty="0"/>
              <a:t>Though Ahura Mazda is the one Eternal Being, </a:t>
            </a:r>
            <a:r>
              <a:rPr lang="en-US" dirty="0" err="1"/>
              <a:t>Zarathushtra</a:t>
            </a:r>
            <a:r>
              <a:rPr lang="en-US" dirty="0"/>
              <a:t> also described six divine powers, called </a:t>
            </a:r>
            <a:r>
              <a:rPr lang="en-US" b="1" dirty="0"/>
              <a:t>Holy Immortals </a:t>
            </a:r>
            <a:r>
              <a:rPr lang="en-US" dirty="0"/>
              <a:t>or </a:t>
            </a:r>
            <a:r>
              <a:rPr lang="en-US" b="1" dirty="0" err="1"/>
              <a:t>Ameshta</a:t>
            </a:r>
            <a:r>
              <a:rPr lang="en-US" b="1" dirty="0"/>
              <a:t> Spenta</a:t>
            </a:r>
            <a:r>
              <a:rPr lang="en-US" dirty="0"/>
              <a:t>, as radiating from the godhead: </a:t>
            </a:r>
          </a:p>
          <a:p>
            <a:pPr marL="514350" indent="-514350">
              <a:buFont typeface="+mj-lt"/>
              <a:buAutoNum type="arabicPeriod"/>
            </a:pPr>
            <a:r>
              <a:rPr lang="en-US" dirty="0"/>
              <a:t>The Good Mind, </a:t>
            </a:r>
          </a:p>
          <a:p>
            <a:pPr marL="514350" indent="-514350">
              <a:buFont typeface="+mj-lt"/>
              <a:buAutoNum type="arabicPeriod"/>
            </a:pPr>
            <a:r>
              <a:rPr lang="en-US" dirty="0"/>
              <a:t>Righteousness, </a:t>
            </a:r>
          </a:p>
          <a:p>
            <a:pPr marL="514350" indent="-514350">
              <a:buFont typeface="+mj-lt"/>
              <a:buAutoNum type="arabicPeriod"/>
            </a:pPr>
            <a:r>
              <a:rPr lang="en-US" dirty="0"/>
              <a:t>Absolute Power, </a:t>
            </a:r>
          </a:p>
          <a:p>
            <a:pPr marL="514350" indent="-514350">
              <a:buFont typeface="+mj-lt"/>
              <a:buAutoNum type="arabicPeriod"/>
            </a:pPr>
            <a:r>
              <a:rPr lang="en-US" dirty="0"/>
              <a:t>Devotion, </a:t>
            </a:r>
          </a:p>
          <a:p>
            <a:pPr marL="514350" indent="-514350">
              <a:buFont typeface="+mj-lt"/>
              <a:buAutoNum type="arabicPeriod"/>
            </a:pPr>
            <a:r>
              <a:rPr lang="en-US" dirty="0"/>
              <a:t>Perfection, </a:t>
            </a:r>
          </a:p>
          <a:p>
            <a:pPr marL="514350" indent="-514350">
              <a:buFont typeface="+mj-lt"/>
              <a:buAutoNum type="arabicPeriod"/>
            </a:pPr>
            <a:r>
              <a:rPr lang="en-US" dirty="0"/>
              <a:t>Immortality.</a:t>
            </a:r>
          </a:p>
        </p:txBody>
      </p:sp>
    </p:spTree>
    <p:extLst>
      <p:ext uri="{BB962C8B-B14F-4D97-AF65-F5344CB8AC3E}">
        <p14:creationId xmlns:p14="http://schemas.microsoft.com/office/powerpoint/2010/main" val="122177375"/>
      </p:ext>
    </p:extLst>
  </p:cSld>
  <p:clrMapOvr>
    <a:masterClrMapping/>
  </p:clrMapOvr>
  <mc:AlternateContent xmlns:mc="http://schemas.openxmlformats.org/markup-compatibility/2006">
    <mc:Choice xmlns:p14="http://schemas.microsoft.com/office/powerpoint/2010/main" Requires="p14">
      <p:transition spd="slow" p14:dur="2000" advTm="109197"/>
    </mc:Choice>
    <mc:Fallback>
      <p:transition spd="slow" advTm="10919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E7C91-9190-536C-4E90-4F13F95E3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30B6E-0F94-904E-6F57-DDF027DEE0AD}"/>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The primacy of Ahura Mazda</a:t>
            </a:r>
          </a:p>
        </p:txBody>
      </p:sp>
      <p:sp>
        <p:nvSpPr>
          <p:cNvPr id="3" name="Content Placeholder 2">
            <a:extLst>
              <a:ext uri="{FF2B5EF4-FFF2-40B4-BE49-F238E27FC236}">
                <a16:creationId xmlns:a16="http://schemas.microsoft.com/office/drawing/2014/main" id="{150991D7-8E6A-27FC-14F2-1D267AB46255}"/>
              </a:ext>
            </a:extLst>
          </p:cNvPr>
          <p:cNvSpPr>
            <a:spLocks noGrp="1"/>
          </p:cNvSpPr>
          <p:nvPr>
            <p:ph idx="1"/>
          </p:nvPr>
        </p:nvSpPr>
        <p:spPr/>
        <p:txBody>
          <a:bodyPr>
            <a:normAutofit/>
          </a:bodyPr>
          <a:lstStyle/>
          <a:p>
            <a:r>
              <a:rPr lang="en-US" dirty="0"/>
              <a:t>These Holy Immortals were described as luminous deities with shining eyes and beautiful forms who held celestial counsel in the heavens and descended to earth on radiant paths.</a:t>
            </a:r>
          </a:p>
          <a:p>
            <a:r>
              <a:rPr lang="en-US" dirty="0"/>
              <a:t>They are chief among angels and guard light, truth, and wealth.</a:t>
            </a:r>
          </a:p>
        </p:txBody>
      </p:sp>
    </p:spTree>
    <p:extLst>
      <p:ext uri="{BB962C8B-B14F-4D97-AF65-F5344CB8AC3E}">
        <p14:creationId xmlns:p14="http://schemas.microsoft.com/office/powerpoint/2010/main" val="1508290134"/>
      </p:ext>
    </p:extLst>
  </p:cSld>
  <p:clrMapOvr>
    <a:masterClrMapping/>
  </p:clrMapOvr>
  <mc:AlternateContent xmlns:mc="http://schemas.openxmlformats.org/markup-compatibility/2006">
    <mc:Choice xmlns:p14="http://schemas.microsoft.com/office/powerpoint/2010/main" Requires="p14">
      <p:transition spd="slow" p14:dur="2000" advTm="109197"/>
    </mc:Choice>
    <mc:Fallback>
      <p:transition spd="slow" advTm="109197"/>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87107-765C-12DD-5C40-1DB6537A4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20453-B382-89E9-5BDF-1C90712BD6D4}"/>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The choice between good and evil</a:t>
            </a:r>
          </a:p>
        </p:txBody>
      </p:sp>
      <p:sp>
        <p:nvSpPr>
          <p:cNvPr id="3" name="Content Placeholder 2">
            <a:extLst>
              <a:ext uri="{FF2B5EF4-FFF2-40B4-BE49-F238E27FC236}">
                <a16:creationId xmlns:a16="http://schemas.microsoft.com/office/drawing/2014/main" id="{A8ADB01B-0905-9A62-7A9E-4879426F614E}"/>
              </a:ext>
            </a:extLst>
          </p:cNvPr>
          <p:cNvSpPr>
            <a:spLocks noGrp="1"/>
          </p:cNvSpPr>
          <p:nvPr>
            <p:ph idx="1"/>
          </p:nvPr>
        </p:nvSpPr>
        <p:spPr/>
        <p:txBody>
          <a:bodyPr>
            <a:normAutofit/>
          </a:bodyPr>
          <a:lstStyle/>
          <a:p>
            <a:r>
              <a:rPr lang="en-US" dirty="0"/>
              <a:t>Zarathustra wrestled with the problem of evil.</a:t>
            </a:r>
          </a:p>
          <a:p>
            <a:r>
              <a:rPr lang="en-US" dirty="0"/>
              <a:t>There is scholarly debate over whether Zarathustra taught a cosmic dualism or whether this is a later development in the religious system.</a:t>
            </a:r>
          </a:p>
          <a:p>
            <a:r>
              <a:rPr lang="en-US" dirty="0"/>
              <a:t>In any case, Ahura Mazda is believed to be the supreme good creator, who creates only perfection and purity.</a:t>
            </a:r>
          </a:p>
        </p:txBody>
      </p:sp>
    </p:spTree>
    <p:extLst>
      <p:ext uri="{BB962C8B-B14F-4D97-AF65-F5344CB8AC3E}">
        <p14:creationId xmlns:p14="http://schemas.microsoft.com/office/powerpoint/2010/main" val="509234018"/>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E6784-79B0-5AC7-5A20-2EDBB18345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AF5532-52DE-FA07-7E93-DE9FDBA7CF56}"/>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The choice between good and evil</a:t>
            </a:r>
          </a:p>
        </p:txBody>
      </p:sp>
      <p:sp>
        <p:nvSpPr>
          <p:cNvPr id="3" name="Content Placeholder 2">
            <a:extLst>
              <a:ext uri="{FF2B5EF4-FFF2-40B4-BE49-F238E27FC236}">
                <a16:creationId xmlns:a16="http://schemas.microsoft.com/office/drawing/2014/main" id="{E17A7133-4B23-7C15-2CFF-CAF6AF6ACBD1}"/>
              </a:ext>
            </a:extLst>
          </p:cNvPr>
          <p:cNvSpPr>
            <a:spLocks noGrp="1"/>
          </p:cNvSpPr>
          <p:nvPr>
            <p:ph idx="1"/>
          </p:nvPr>
        </p:nvSpPr>
        <p:spPr/>
        <p:txBody>
          <a:bodyPr>
            <a:normAutofit/>
          </a:bodyPr>
          <a:lstStyle/>
          <a:p>
            <a:endParaRPr lang="en-US" dirty="0"/>
          </a:p>
          <a:p>
            <a:endParaRPr lang="en-US" dirty="0"/>
          </a:p>
          <a:p>
            <a:r>
              <a:rPr lang="en-US" dirty="0"/>
              <a:t>Yet, there are two opposing powers: </a:t>
            </a:r>
            <a:r>
              <a:rPr lang="en-US" b="1" dirty="0"/>
              <a:t>Spenta Mainyu </a:t>
            </a:r>
            <a:r>
              <a:rPr lang="en-US" dirty="0"/>
              <a:t>(good) and </a:t>
            </a:r>
            <a:r>
              <a:rPr lang="en-US" b="1" dirty="0"/>
              <a:t>Angra Mainyu </a:t>
            </a:r>
            <a:r>
              <a:rPr lang="en-US" dirty="0"/>
              <a:t>(evil).</a:t>
            </a:r>
          </a:p>
          <a:p>
            <a:r>
              <a:rPr lang="en-US" dirty="0"/>
              <a:t>These two powers challenge human free will and mental capacity to choose between them.</a:t>
            </a:r>
          </a:p>
        </p:txBody>
      </p:sp>
    </p:spTree>
    <p:extLst>
      <p:ext uri="{BB962C8B-B14F-4D97-AF65-F5344CB8AC3E}">
        <p14:creationId xmlns:p14="http://schemas.microsoft.com/office/powerpoint/2010/main" val="3237316180"/>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dirty="0"/>
              <a:t>Zoroastrianism</a:t>
            </a:r>
            <a:br>
              <a:rPr lang="en-US" sz="4000" dirty="0"/>
            </a:br>
            <a:r>
              <a:rPr lang="en-US" sz="4000" dirty="0"/>
              <a:t>Introduction</a:t>
            </a:r>
          </a:p>
        </p:txBody>
      </p:sp>
      <p:sp>
        <p:nvSpPr>
          <p:cNvPr id="3" name="Content Placeholder 2"/>
          <p:cNvSpPr>
            <a:spLocks noGrp="1"/>
          </p:cNvSpPr>
          <p:nvPr>
            <p:ph idx="1"/>
          </p:nvPr>
        </p:nvSpPr>
        <p:spPr/>
        <p:txBody>
          <a:bodyPr>
            <a:normAutofit fontScale="85000" lnSpcReduction="10000"/>
          </a:bodyPr>
          <a:lstStyle/>
          <a:p>
            <a:r>
              <a:rPr lang="en-US" dirty="0"/>
              <a:t>Zoroastrianism originated in ancient Iran and for some of its history may have been practiced from the Iraq/ Turkey region to India, thus making it a sort of “bridge.”</a:t>
            </a:r>
          </a:p>
          <a:p>
            <a:r>
              <a:rPr lang="en-US" dirty="0"/>
              <a:t>For more than 1,000 years, Zoroastrianism may have been the official religion of the vast Iranian Empire that stretched from Iraq to Turkey or India.</a:t>
            </a:r>
          </a:p>
          <a:p>
            <a:r>
              <a:rPr lang="en-US" dirty="0"/>
              <a:t>It shares many concepts with Vedic Hinduism, and it is possible that the monotheistic thought that developed in Zoroastrianism influenced other faiths.</a:t>
            </a:r>
          </a:p>
          <a:p>
            <a:r>
              <a:rPr lang="en-US" dirty="0"/>
              <a:t>Today, it has perhaps only 124,000 to 190,000 practitioners.</a:t>
            </a:r>
          </a:p>
        </p:txBody>
      </p:sp>
    </p:spTree>
    <p:extLst>
      <p:ext uri="{BB962C8B-B14F-4D97-AF65-F5344CB8AC3E}">
        <p14:creationId xmlns:p14="http://schemas.microsoft.com/office/powerpoint/2010/main" val="1537671548"/>
      </p:ext>
    </p:extLst>
  </p:cSld>
  <p:clrMapOvr>
    <a:masterClrMapping/>
  </p:clrMapOvr>
  <mc:AlternateContent xmlns:mc="http://schemas.openxmlformats.org/markup-compatibility/2006" xmlns:p14="http://schemas.microsoft.com/office/powerpoint/2010/main">
    <mc:Choice Requires="p14">
      <p:transition spd="slow" p14:dur="2000" advTm="207142"/>
    </mc:Choice>
    <mc:Fallback xmlns="">
      <p:transition spd="slow" advTm="20714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choice between good and evil</a:t>
            </a:r>
          </a:p>
        </p:txBody>
      </p:sp>
      <p:sp>
        <p:nvSpPr>
          <p:cNvPr id="3" name="Content Placeholder 2"/>
          <p:cNvSpPr>
            <a:spLocks noGrp="1"/>
          </p:cNvSpPr>
          <p:nvPr>
            <p:ph idx="1"/>
          </p:nvPr>
        </p:nvSpPr>
        <p:spPr/>
        <p:txBody>
          <a:bodyPr>
            <a:normAutofit fontScale="85000" lnSpcReduction="20000"/>
          </a:bodyPr>
          <a:lstStyle/>
          <a:p>
            <a:r>
              <a:rPr lang="en-US" sz="3300" dirty="0"/>
              <a:t>Western scholars:</a:t>
            </a:r>
          </a:p>
          <a:p>
            <a:pPr lvl="1"/>
            <a:r>
              <a:rPr lang="en-US" sz="2900" dirty="0"/>
              <a:t>Cosmic dualism: the struggle between good and evil</a:t>
            </a:r>
          </a:p>
          <a:p>
            <a:pPr lvl="1"/>
            <a:r>
              <a:rPr lang="en-US" sz="2900" dirty="0"/>
              <a:t>Later development?</a:t>
            </a:r>
          </a:p>
          <a:p>
            <a:pPr lvl="1"/>
            <a:r>
              <a:rPr lang="en-US" sz="2900" dirty="0"/>
              <a:t>Zoroastrian belief Ahura Mazda is a good creator who creates only perfection and purity.</a:t>
            </a:r>
          </a:p>
          <a:p>
            <a:r>
              <a:rPr lang="en-US" sz="3300" dirty="0"/>
              <a:t>Two opposing powers:</a:t>
            </a:r>
          </a:p>
          <a:p>
            <a:pPr lvl="1"/>
            <a:r>
              <a:rPr lang="en-US" sz="2900" b="1" dirty="0" err="1"/>
              <a:t>Spenta</a:t>
            </a:r>
            <a:r>
              <a:rPr lang="en-US" sz="2900" b="1" dirty="0"/>
              <a:t> </a:t>
            </a:r>
            <a:r>
              <a:rPr lang="en-US" sz="2900" b="1" dirty="0" err="1"/>
              <a:t>Mainya</a:t>
            </a:r>
            <a:r>
              <a:rPr lang="en-US" sz="2900" dirty="0"/>
              <a:t>, the good spirit</a:t>
            </a:r>
          </a:p>
          <a:p>
            <a:pPr lvl="2"/>
            <a:r>
              <a:rPr lang="en-US" sz="2500" dirty="0"/>
              <a:t>Life, order, perfection, health, happiness, increase</a:t>
            </a:r>
          </a:p>
          <a:p>
            <a:pPr lvl="1"/>
            <a:r>
              <a:rPr lang="en-US" sz="2900" b="1" dirty="0" err="1"/>
              <a:t>Angra</a:t>
            </a:r>
            <a:r>
              <a:rPr lang="en-US" sz="2900" b="1" dirty="0"/>
              <a:t> </a:t>
            </a:r>
            <a:r>
              <a:rPr lang="en-US" sz="2900" b="1" dirty="0" err="1"/>
              <a:t>Mainyu</a:t>
            </a:r>
            <a:r>
              <a:rPr lang="en-US" sz="2900" dirty="0"/>
              <a:t>, the evil spirit</a:t>
            </a:r>
          </a:p>
          <a:p>
            <a:pPr lvl="2"/>
            <a:r>
              <a:rPr lang="en-US" sz="2500" dirty="0"/>
              <a:t>not-life, chaos, imperfection, disease, sorrow, destruction</a:t>
            </a:r>
          </a:p>
          <a:p>
            <a:r>
              <a:rPr lang="en-US" sz="3300" dirty="0" err="1"/>
              <a:t>Nonloving</a:t>
            </a:r>
            <a:r>
              <a:rPr lang="en-US" sz="3300" dirty="0"/>
              <a:t> acts in name of religion aid evil</a:t>
            </a:r>
          </a:p>
          <a:p>
            <a:endParaRPr lang="en-US" dirty="0"/>
          </a:p>
          <a:p>
            <a:pPr lvl="1"/>
            <a:endParaRPr lang="en-US" dirty="0"/>
          </a:p>
        </p:txBody>
      </p:sp>
    </p:spTree>
    <p:extLst>
      <p:ext uri="{BB962C8B-B14F-4D97-AF65-F5344CB8AC3E}">
        <p14:creationId xmlns:p14="http://schemas.microsoft.com/office/powerpoint/2010/main" val="3585069056"/>
      </p:ext>
    </p:extLst>
  </p:cSld>
  <p:clrMapOvr>
    <a:masterClrMapping/>
  </p:clrMapOvr>
  <mc:AlternateContent xmlns:mc="http://schemas.openxmlformats.org/markup-compatibility/2006" xmlns:p14="http://schemas.microsoft.com/office/powerpoint/2010/main">
    <mc:Choice Requires="p14">
      <p:transition spd="slow" p14:dur="2000" advTm="168475"/>
    </mc:Choice>
    <mc:Fallback xmlns="">
      <p:transition spd="slow" advTm="16847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6B243-9F6C-6CEC-E0E1-ED5681F58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6BFA0-3677-DAF8-D35C-47607270BDC4}"/>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Heaven, hell, and resurrection</a:t>
            </a:r>
          </a:p>
        </p:txBody>
      </p:sp>
      <p:sp>
        <p:nvSpPr>
          <p:cNvPr id="3" name="Content Placeholder 2">
            <a:extLst>
              <a:ext uri="{FF2B5EF4-FFF2-40B4-BE49-F238E27FC236}">
                <a16:creationId xmlns:a16="http://schemas.microsoft.com/office/drawing/2014/main" id="{38B47FBF-6B7B-D2D0-C5EB-E6B48BF797D5}"/>
              </a:ext>
            </a:extLst>
          </p:cNvPr>
          <p:cNvSpPr>
            <a:spLocks noGrp="1"/>
          </p:cNvSpPr>
          <p:nvPr>
            <p:ph idx="1"/>
          </p:nvPr>
        </p:nvSpPr>
        <p:spPr/>
        <p:txBody>
          <a:bodyPr>
            <a:normAutofit/>
          </a:bodyPr>
          <a:lstStyle/>
          <a:p>
            <a:r>
              <a:rPr lang="en-US" dirty="0"/>
              <a:t>In Zoroastrian belief, each person is judged at death according to the total goodness or evilness of our thoughts, deeds, and words.</a:t>
            </a:r>
          </a:p>
          <a:p>
            <a:r>
              <a:rPr lang="en-US" dirty="0"/>
              <a:t>Ahura Mazda is not the judge of rewards and merits; rather, by natural law, good deeds bring their own reward and evil deeds bring just punishment.</a:t>
            </a:r>
          </a:p>
        </p:txBody>
      </p:sp>
    </p:spTree>
    <p:extLst>
      <p:ext uri="{BB962C8B-B14F-4D97-AF65-F5344CB8AC3E}">
        <p14:creationId xmlns:p14="http://schemas.microsoft.com/office/powerpoint/2010/main" val="2345635210"/>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29420-5726-A0DC-8A31-EE68E12E0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41968-A306-60D7-3C0E-94F1DC305846}"/>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Heaven, hell, and resurrection</a:t>
            </a:r>
          </a:p>
        </p:txBody>
      </p:sp>
      <p:sp>
        <p:nvSpPr>
          <p:cNvPr id="3" name="Content Placeholder 2">
            <a:extLst>
              <a:ext uri="{FF2B5EF4-FFF2-40B4-BE49-F238E27FC236}">
                <a16:creationId xmlns:a16="http://schemas.microsoft.com/office/drawing/2014/main" id="{ED48D3FA-09F9-4E88-F41F-FE993FC0B694}"/>
              </a:ext>
            </a:extLst>
          </p:cNvPr>
          <p:cNvSpPr>
            <a:spLocks noGrp="1"/>
          </p:cNvSpPr>
          <p:nvPr>
            <p:ph idx="1"/>
          </p:nvPr>
        </p:nvSpPr>
        <p:spPr/>
        <p:txBody>
          <a:bodyPr>
            <a:normAutofit fontScale="92500" lnSpcReduction="10000"/>
          </a:bodyPr>
          <a:lstStyle/>
          <a:p>
            <a:r>
              <a:rPr lang="en-US" dirty="0"/>
              <a:t>The greater the goodness, the wider the bridge that leads to heaven; the greater the evil, the narrower the bridge.</a:t>
            </a:r>
          </a:p>
          <a:p>
            <a:r>
              <a:rPr lang="en-US" dirty="0"/>
              <a:t>Hell is considered to be a woeful, murky place. However, the world can reach a state of perfection with the help of those individuals who choose good over evil. All souls will eventually be liberated from evil.</a:t>
            </a:r>
          </a:p>
          <a:p>
            <a:r>
              <a:rPr lang="en-US" dirty="0"/>
              <a:t>Moral responsibility of each person is emphasized.</a:t>
            </a:r>
          </a:p>
        </p:txBody>
      </p:sp>
    </p:spTree>
    <p:extLst>
      <p:ext uri="{BB962C8B-B14F-4D97-AF65-F5344CB8AC3E}">
        <p14:creationId xmlns:p14="http://schemas.microsoft.com/office/powerpoint/2010/main" val="3884520531"/>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4E54-6DD4-3A0F-35D7-A4BECAC11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9FDD8-B38C-3374-10BC-09A5D5EBA018}"/>
              </a:ext>
            </a:extLst>
          </p:cNvPr>
          <p:cNvSpPr>
            <a:spLocks noGrp="1"/>
          </p:cNvSpPr>
          <p:nvPr>
            <p:ph type="title"/>
          </p:nvPr>
        </p:nvSpPr>
        <p:spPr>
          <a:xfrm>
            <a:off x="457200" y="76200"/>
            <a:ext cx="8229600" cy="1143000"/>
          </a:xfrm>
        </p:spPr>
        <p:txBody>
          <a:bodyPr>
            <a:normAutofit fontScale="90000"/>
          </a:bodyPr>
          <a:lstStyle/>
          <a:p>
            <a:r>
              <a:rPr lang="en-US" sz="4000" dirty="0"/>
              <a:t>7A.3 Zoroastrian teachings</a:t>
            </a:r>
            <a:br>
              <a:rPr lang="en-US" sz="4000" dirty="0"/>
            </a:br>
            <a:r>
              <a:rPr lang="en-US" sz="4000" dirty="0"/>
              <a:t>Religious practices</a:t>
            </a:r>
          </a:p>
        </p:txBody>
      </p:sp>
      <p:sp>
        <p:nvSpPr>
          <p:cNvPr id="3" name="Content Placeholder 2">
            <a:extLst>
              <a:ext uri="{FF2B5EF4-FFF2-40B4-BE49-F238E27FC236}">
                <a16:creationId xmlns:a16="http://schemas.microsoft.com/office/drawing/2014/main" id="{C842A7AF-9B26-F8B3-2255-47723E9B591E}"/>
              </a:ext>
            </a:extLst>
          </p:cNvPr>
          <p:cNvSpPr>
            <a:spLocks noGrp="1"/>
          </p:cNvSpPr>
          <p:nvPr>
            <p:ph idx="1"/>
          </p:nvPr>
        </p:nvSpPr>
        <p:spPr/>
        <p:txBody>
          <a:bodyPr>
            <a:normAutofit fontScale="85000" lnSpcReduction="10000"/>
          </a:bodyPr>
          <a:lstStyle/>
          <a:p>
            <a:r>
              <a:rPr lang="en-US" dirty="0"/>
              <a:t>Rituals are a major part of Zoroastrian practice, especially purification rituals involving water or fire.</a:t>
            </a:r>
          </a:p>
          <a:p>
            <a:r>
              <a:rPr lang="en-US" dirty="0"/>
              <a:t>Other rituals focus on purification.</a:t>
            </a:r>
          </a:p>
          <a:p>
            <a:r>
              <a:rPr lang="en-US" dirty="0"/>
              <a:t>Rituals are performed at fire temples.</a:t>
            </a:r>
          </a:p>
          <a:p>
            <a:r>
              <a:rPr lang="en-US" dirty="0"/>
              <a:t>At death, bodies are taken to Towers of Silence, where vultures eat the remains.</a:t>
            </a:r>
          </a:p>
          <a:p>
            <a:r>
              <a:rPr lang="en-US" dirty="0"/>
              <a:t>The near-extinction of vultures in India has caused a crisis for this traditional practice.</a:t>
            </a:r>
          </a:p>
          <a:p>
            <a:r>
              <a:rPr lang="en-US" dirty="0"/>
              <a:t>Zoroastrians offer prayers for the dead and observe death anniversaries</a:t>
            </a:r>
          </a:p>
        </p:txBody>
      </p:sp>
    </p:spTree>
    <p:extLst>
      <p:ext uri="{BB962C8B-B14F-4D97-AF65-F5344CB8AC3E}">
        <p14:creationId xmlns:p14="http://schemas.microsoft.com/office/powerpoint/2010/main" val="3900592294"/>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600" dirty="0" err="1"/>
              <a:t>Zarathushtra’s</a:t>
            </a:r>
            <a:r>
              <a:rPr lang="en-US" sz="3600" dirty="0"/>
              <a:t> Mission</a:t>
            </a:r>
          </a:p>
        </p:txBody>
      </p:sp>
      <p:sp>
        <p:nvSpPr>
          <p:cNvPr id="3" name="Content Placeholder 2"/>
          <p:cNvSpPr>
            <a:spLocks noGrp="1"/>
          </p:cNvSpPr>
          <p:nvPr>
            <p:ph idx="1"/>
          </p:nvPr>
        </p:nvSpPr>
        <p:spPr/>
        <p:txBody>
          <a:bodyPr>
            <a:normAutofit fontScale="77500" lnSpcReduction="20000"/>
          </a:bodyPr>
          <a:lstStyle/>
          <a:p>
            <a:r>
              <a:rPr lang="en-US" dirty="0"/>
              <a:t>Ahura Mazda was surrounded by angelic presences manifesting six attributes of the divine</a:t>
            </a:r>
          </a:p>
          <a:p>
            <a:r>
              <a:rPr lang="en-US" dirty="0"/>
              <a:t>Scholars suggest that these attributes represent earlier Indo-Iranian deities, transformed by </a:t>
            </a:r>
            <a:r>
              <a:rPr lang="en-US" dirty="0" err="1"/>
              <a:t>Zarathushtra</a:t>
            </a:r>
            <a:r>
              <a:rPr lang="en-US" dirty="0"/>
              <a:t> to suit his monotheistic belief but still retaining their association with forces of nature—the earth, the arch of the sky, water, plants, cattle, and fire</a:t>
            </a:r>
          </a:p>
          <a:p>
            <a:r>
              <a:rPr lang="en-US" dirty="0"/>
              <a:t>Cosmic battle between good and evil</a:t>
            </a:r>
          </a:p>
          <a:p>
            <a:r>
              <a:rPr lang="en-US" dirty="0"/>
              <a:t>Adopted as state religion by King </a:t>
            </a:r>
            <a:r>
              <a:rPr lang="en-US" dirty="0" err="1"/>
              <a:t>Vishtapa</a:t>
            </a:r>
            <a:endParaRPr lang="en-US" dirty="0"/>
          </a:p>
          <a:p>
            <a:r>
              <a:rPr lang="en-US" b="1" dirty="0"/>
              <a:t>Asura</a:t>
            </a:r>
            <a:r>
              <a:rPr lang="en-US" dirty="0"/>
              <a:t> – demon in Indian languages</a:t>
            </a:r>
          </a:p>
          <a:p>
            <a:r>
              <a:rPr lang="en-US" b="1" dirty="0" err="1"/>
              <a:t>Daeva</a:t>
            </a:r>
            <a:r>
              <a:rPr lang="en-US" dirty="0"/>
              <a:t> – demon in Iranian languages</a:t>
            </a:r>
          </a:p>
          <a:p>
            <a:r>
              <a:rPr lang="en-US" b="1" dirty="0"/>
              <a:t>Deva or Devi </a:t>
            </a:r>
            <a:r>
              <a:rPr lang="en-US" dirty="0"/>
              <a:t>– god or goddess in Indian languages</a:t>
            </a:r>
          </a:p>
          <a:p>
            <a:endParaRPr lang="en-US" dirty="0"/>
          </a:p>
        </p:txBody>
      </p:sp>
    </p:spTree>
    <p:extLst>
      <p:ext uri="{BB962C8B-B14F-4D97-AF65-F5344CB8AC3E}">
        <p14:creationId xmlns:p14="http://schemas.microsoft.com/office/powerpoint/2010/main" val="1041448399"/>
      </p:ext>
    </p:extLst>
  </p:cSld>
  <p:clrMapOvr>
    <a:masterClrMapping/>
  </p:clrMapOvr>
  <mc:AlternateContent xmlns:mc="http://schemas.openxmlformats.org/markup-compatibility/2006" xmlns:p14="http://schemas.microsoft.com/office/powerpoint/2010/main">
    <mc:Choice Requires="p14">
      <p:transition spd="slow" p14:dur="2000" advTm="172506"/>
    </mc:Choice>
    <mc:Fallback xmlns="">
      <p:transition spd="slow" advTm="172506"/>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31747-E9B9-72F3-E747-FD6F94A5B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58ACF-A858-1FB2-7939-9EEB8C94848B}"/>
              </a:ext>
            </a:extLst>
          </p:cNvPr>
          <p:cNvSpPr>
            <a:spLocks noGrp="1"/>
          </p:cNvSpPr>
          <p:nvPr>
            <p:ph type="title"/>
          </p:nvPr>
        </p:nvSpPr>
        <p:spPr>
          <a:xfrm>
            <a:off x="457200" y="76200"/>
            <a:ext cx="8229600" cy="1143000"/>
          </a:xfrm>
        </p:spPr>
        <p:txBody>
          <a:bodyPr>
            <a:normAutofit/>
          </a:bodyPr>
          <a:lstStyle/>
          <a:p>
            <a:r>
              <a:rPr lang="en-US" sz="4000" dirty="0"/>
              <a:t>7A.4 Zoroastrianism today</a:t>
            </a:r>
          </a:p>
        </p:txBody>
      </p:sp>
      <p:sp>
        <p:nvSpPr>
          <p:cNvPr id="3" name="Content Placeholder 2">
            <a:extLst>
              <a:ext uri="{FF2B5EF4-FFF2-40B4-BE49-F238E27FC236}">
                <a16:creationId xmlns:a16="http://schemas.microsoft.com/office/drawing/2014/main" id="{636BD228-A694-3716-5F10-0E95A7239E34}"/>
              </a:ext>
            </a:extLst>
          </p:cNvPr>
          <p:cNvSpPr>
            <a:spLocks noGrp="1"/>
          </p:cNvSpPr>
          <p:nvPr>
            <p:ph idx="1"/>
          </p:nvPr>
        </p:nvSpPr>
        <p:spPr/>
        <p:txBody>
          <a:bodyPr>
            <a:normAutofit fontScale="92500" lnSpcReduction="20000"/>
          </a:bodyPr>
          <a:lstStyle/>
          <a:p>
            <a:r>
              <a:rPr lang="en-US" dirty="0"/>
              <a:t>There are very few practitioners of Zoroastrianism today, which threatens this ancient religion.</a:t>
            </a:r>
          </a:p>
          <a:p>
            <a:r>
              <a:rPr lang="en-US" dirty="0"/>
              <a:t>For example, a Zoroastrian holy flame has been burning continuously for 1,500 years in Iran, but there are not enough devotees to keep the Tower of Silence open.</a:t>
            </a:r>
          </a:p>
          <a:p>
            <a:r>
              <a:rPr lang="en-US" dirty="0"/>
              <a:t>However, there is renewed interest in study and preservation of Zoroastrian texts and traditions.</a:t>
            </a:r>
          </a:p>
          <a:p>
            <a:r>
              <a:rPr lang="en-US" dirty="0"/>
              <a:t>Such efforts have brought a renewed sense of pride and appreciation within Zoroastrianism.</a:t>
            </a:r>
          </a:p>
        </p:txBody>
      </p:sp>
    </p:spTree>
    <p:extLst>
      <p:ext uri="{BB962C8B-B14F-4D97-AF65-F5344CB8AC3E}">
        <p14:creationId xmlns:p14="http://schemas.microsoft.com/office/powerpoint/2010/main" val="3251403369"/>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primacy of </a:t>
            </a:r>
            <a:r>
              <a:rPr lang="en-US" dirty="0" err="1"/>
              <a:t>Ahura</a:t>
            </a:r>
            <a:r>
              <a:rPr lang="en-US" dirty="0"/>
              <a:t> Mazda</a:t>
            </a:r>
          </a:p>
        </p:txBody>
      </p:sp>
      <p:sp>
        <p:nvSpPr>
          <p:cNvPr id="3" name="Content Placeholder 2"/>
          <p:cNvSpPr>
            <a:spLocks noGrp="1"/>
          </p:cNvSpPr>
          <p:nvPr>
            <p:ph idx="1"/>
          </p:nvPr>
        </p:nvSpPr>
        <p:spPr/>
        <p:txBody>
          <a:bodyPr>
            <a:normAutofit fontScale="92500" lnSpcReduction="10000"/>
          </a:bodyPr>
          <a:lstStyle/>
          <a:p>
            <a:r>
              <a:rPr lang="en-US" sz="3300" b="1" dirty="0" err="1"/>
              <a:t>Ameshta</a:t>
            </a:r>
            <a:r>
              <a:rPr lang="en-US" sz="3300" b="1" dirty="0"/>
              <a:t> Spenta:</a:t>
            </a:r>
            <a:r>
              <a:rPr lang="en-US" sz="3300" dirty="0"/>
              <a:t> Holy Immortals, personification of six divine attributes:</a:t>
            </a:r>
          </a:p>
          <a:p>
            <a:pPr lvl="1"/>
            <a:r>
              <a:rPr lang="en-US" sz="2900" dirty="0"/>
              <a:t>The Good Mind</a:t>
            </a:r>
          </a:p>
          <a:p>
            <a:pPr lvl="1"/>
            <a:r>
              <a:rPr lang="en-US" sz="2900" dirty="0"/>
              <a:t>Righteousness</a:t>
            </a:r>
          </a:p>
          <a:p>
            <a:pPr lvl="1"/>
            <a:r>
              <a:rPr lang="en-US" sz="2900" dirty="0"/>
              <a:t>Absolute Power</a:t>
            </a:r>
          </a:p>
          <a:p>
            <a:pPr lvl="1"/>
            <a:r>
              <a:rPr lang="en-US" sz="2900" dirty="0"/>
              <a:t>Devotion</a:t>
            </a:r>
          </a:p>
          <a:p>
            <a:pPr lvl="1"/>
            <a:r>
              <a:rPr lang="en-US" sz="2900" dirty="0"/>
              <a:t>Perfection</a:t>
            </a:r>
          </a:p>
          <a:p>
            <a:pPr lvl="1"/>
            <a:r>
              <a:rPr lang="en-US" sz="2900" dirty="0"/>
              <a:t>Immortality </a:t>
            </a:r>
          </a:p>
          <a:p>
            <a:pPr lvl="1"/>
            <a:r>
              <a:rPr lang="en-US" sz="2900" dirty="0"/>
              <a:t>personified and worshiped as deities after </a:t>
            </a:r>
            <a:r>
              <a:rPr lang="en-US" sz="2900" dirty="0" err="1"/>
              <a:t>Zarathushtra’s</a:t>
            </a:r>
            <a:r>
              <a:rPr lang="en-US" sz="2900" dirty="0"/>
              <a:t> death.</a:t>
            </a:r>
          </a:p>
          <a:p>
            <a:pPr lvl="1"/>
            <a:endParaRPr lang="en-US" sz="2900" dirty="0"/>
          </a:p>
          <a:p>
            <a:pPr lvl="1"/>
            <a:endParaRPr lang="en-US" sz="2900" dirty="0"/>
          </a:p>
          <a:p>
            <a:pPr marL="457200" lvl="1" indent="0">
              <a:buNone/>
            </a:pPr>
            <a:endParaRPr lang="en-US" dirty="0"/>
          </a:p>
          <a:p>
            <a:pPr lvl="1"/>
            <a:endParaRPr lang="en-US" dirty="0"/>
          </a:p>
        </p:txBody>
      </p:sp>
    </p:spTree>
    <p:extLst>
      <p:ext uri="{BB962C8B-B14F-4D97-AF65-F5344CB8AC3E}">
        <p14:creationId xmlns:p14="http://schemas.microsoft.com/office/powerpoint/2010/main" val="2196070165"/>
      </p:ext>
    </p:extLst>
  </p:cSld>
  <p:clrMapOvr>
    <a:masterClrMapping/>
  </p:clrMapOvr>
  <mc:AlternateContent xmlns:mc="http://schemas.openxmlformats.org/markup-compatibility/2006" xmlns:p14="http://schemas.microsoft.com/office/powerpoint/2010/main">
    <mc:Choice Requires="p14">
      <p:transition spd="slow" p14:dur="2000" advTm="71042"/>
    </mc:Choice>
    <mc:Fallback xmlns="">
      <p:transition spd="slow" advTm="7104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prstClr val="white"/>
                </a:solidFill>
              </a:rPr>
              <a:t>Heaven, hell, and resurrection</a:t>
            </a:r>
            <a:endParaRPr lang="en-US" sz="3200" dirty="0"/>
          </a:p>
        </p:txBody>
      </p:sp>
      <p:sp>
        <p:nvSpPr>
          <p:cNvPr id="3" name="Content Placeholder 2"/>
          <p:cNvSpPr>
            <a:spLocks noGrp="1"/>
          </p:cNvSpPr>
          <p:nvPr>
            <p:ph idx="1"/>
          </p:nvPr>
        </p:nvSpPr>
        <p:spPr/>
        <p:txBody>
          <a:bodyPr>
            <a:normAutofit fontScale="85000" lnSpcReduction="20000"/>
          </a:bodyPr>
          <a:lstStyle/>
          <a:p>
            <a:r>
              <a:rPr lang="en-US" dirty="0"/>
              <a:t>Each person will be judged according to goodness and evilness</a:t>
            </a:r>
          </a:p>
          <a:p>
            <a:pPr lvl="1"/>
            <a:r>
              <a:rPr lang="en-US" dirty="0"/>
              <a:t>Greater the good, the wider the bridge to heaven</a:t>
            </a:r>
          </a:p>
          <a:p>
            <a:pPr lvl="1"/>
            <a:r>
              <a:rPr lang="en-US" dirty="0"/>
              <a:t>Greater the evil, the narrower the bridge to heaven</a:t>
            </a:r>
          </a:p>
          <a:p>
            <a:pPr lvl="1"/>
            <a:r>
              <a:rPr lang="en-US" dirty="0"/>
              <a:t>Fall into hell, House of Lies</a:t>
            </a:r>
          </a:p>
          <a:p>
            <a:r>
              <a:rPr lang="en-US" dirty="0"/>
              <a:t>Punishment according to natural law</a:t>
            </a:r>
          </a:p>
          <a:p>
            <a:r>
              <a:rPr lang="en-US" dirty="0"/>
              <a:t>No eternal hell</a:t>
            </a:r>
          </a:p>
          <a:p>
            <a:r>
              <a:rPr lang="en-US" dirty="0"/>
              <a:t>Good is ultimately victorious</a:t>
            </a:r>
          </a:p>
          <a:p>
            <a:r>
              <a:rPr lang="en-US" b="1" dirty="0" err="1"/>
              <a:t>Frashokereti</a:t>
            </a:r>
            <a:r>
              <a:rPr lang="en-US" b="1" dirty="0"/>
              <a:t> </a:t>
            </a:r>
            <a:r>
              <a:rPr lang="en-US" dirty="0"/>
              <a:t>– the “refreshment” or renovation of the world in which all of creation is resurrected into perfected immortality and in perfect unity with Ahura Mazda</a:t>
            </a:r>
          </a:p>
        </p:txBody>
      </p:sp>
    </p:spTree>
    <p:extLst>
      <p:ext uri="{BB962C8B-B14F-4D97-AF65-F5344CB8AC3E}">
        <p14:creationId xmlns:p14="http://schemas.microsoft.com/office/powerpoint/2010/main" val="425074407"/>
      </p:ext>
    </p:extLst>
  </p:cSld>
  <p:clrMapOvr>
    <a:masterClrMapping/>
  </p:clrMapOvr>
  <mc:AlternateContent xmlns:mc="http://schemas.openxmlformats.org/markup-compatibility/2006" xmlns:p14="http://schemas.microsoft.com/office/powerpoint/2010/main">
    <mc:Choice Requires="p14">
      <p:transition spd="slow" p14:dur="2000" advTm="107051"/>
    </mc:Choice>
    <mc:Fallback xmlns="">
      <p:transition spd="slow" advTm="107051"/>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400" dirty="0"/>
              <a:t>Sacred cord (kusti) tied five times a day recite a prayer to keep evil at bay</a:t>
            </a:r>
          </a:p>
          <a:p>
            <a:r>
              <a:rPr lang="en-US" sz="3400" dirty="0"/>
              <a:t>Worn by both males and females</a:t>
            </a:r>
          </a:p>
          <a:p>
            <a:r>
              <a:rPr lang="en-US" sz="3400" dirty="0"/>
              <a:t>Purity emphasized.</a:t>
            </a:r>
          </a:p>
          <a:p>
            <a:r>
              <a:rPr lang="en-US" sz="3400" dirty="0"/>
              <a:t>Water: symbol for purification</a:t>
            </a:r>
            <a:endParaRPr lang="is-IS" sz="3000" dirty="0"/>
          </a:p>
          <a:p>
            <a:pPr lvl="1"/>
            <a:endParaRPr lang="is-IS" sz="3000" dirty="0"/>
          </a:p>
          <a:p>
            <a:pPr lvl="1"/>
            <a:endParaRPr lang="en-US" sz="3000" dirty="0"/>
          </a:p>
        </p:txBody>
      </p:sp>
      <p:sp>
        <p:nvSpPr>
          <p:cNvPr id="6" name="Title 1"/>
          <p:cNvSpPr>
            <a:spLocks noGrp="1"/>
          </p:cNvSpPr>
          <p:nvPr>
            <p:ph type="title"/>
          </p:nvPr>
        </p:nvSpPr>
        <p:spPr/>
        <p:txBody>
          <a:bodyPr>
            <a:noAutofit/>
          </a:bodyPr>
          <a:lstStyle/>
          <a:p>
            <a:r>
              <a:rPr lang="en-US" dirty="0"/>
              <a:t>Religious practices</a:t>
            </a:r>
          </a:p>
        </p:txBody>
      </p:sp>
    </p:spTree>
    <p:extLst>
      <p:ext uri="{BB962C8B-B14F-4D97-AF65-F5344CB8AC3E}">
        <p14:creationId xmlns:p14="http://schemas.microsoft.com/office/powerpoint/2010/main" val="370189827"/>
      </p:ext>
    </p:extLst>
  </p:cSld>
  <p:clrMapOvr>
    <a:masterClrMapping/>
  </p:clrMapOvr>
  <mc:AlternateContent xmlns:mc="http://schemas.openxmlformats.org/markup-compatibility/2006" xmlns:p14="http://schemas.microsoft.com/office/powerpoint/2010/main">
    <mc:Choice Requires="p14">
      <p:transition spd="slow" p14:dur="2000" advTm="83678"/>
    </mc:Choice>
    <mc:Fallback xmlns="">
      <p:transition spd="slow" advTm="83678"/>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400" dirty="0"/>
              <a:t>Fire ritual central</a:t>
            </a:r>
          </a:p>
          <a:p>
            <a:r>
              <a:rPr lang="en-US" sz="3400" dirty="0"/>
              <a:t>Funerary rites in a Tower of Silence</a:t>
            </a:r>
          </a:p>
          <a:p>
            <a:pPr lvl="1"/>
            <a:r>
              <a:rPr lang="en-US" sz="2600" dirty="0"/>
              <a:t>Vultures pick bones clean</a:t>
            </a:r>
          </a:p>
          <a:p>
            <a:pPr lvl="1"/>
            <a:r>
              <a:rPr lang="en-US" sz="2600" b="1" i="1" dirty="0"/>
              <a:t>fravashi</a:t>
            </a:r>
            <a:r>
              <a:rPr lang="en-US" sz="2600" dirty="0"/>
              <a:t>: eternal principle and guide or eternal principle and guide, of the deceased person is invoked. The </a:t>
            </a:r>
            <a:r>
              <a:rPr lang="en-US" sz="2600" b="1" i="1" dirty="0"/>
              <a:t>fravashi</a:t>
            </a:r>
            <a:r>
              <a:rPr lang="en-US" sz="2600" dirty="0"/>
              <a:t> is thought to continually evolve toward perfection and to help the living in their good works.</a:t>
            </a:r>
            <a:endParaRPr lang="is-IS" sz="2600" i="1" dirty="0"/>
          </a:p>
          <a:p>
            <a:pPr lvl="1"/>
            <a:endParaRPr lang="is-IS" sz="3000" dirty="0"/>
          </a:p>
          <a:p>
            <a:pPr lvl="1"/>
            <a:endParaRPr lang="is-IS" sz="3000" dirty="0"/>
          </a:p>
          <a:p>
            <a:pPr lvl="1"/>
            <a:endParaRPr lang="en-US" sz="3000" dirty="0"/>
          </a:p>
        </p:txBody>
      </p:sp>
      <p:sp>
        <p:nvSpPr>
          <p:cNvPr id="6" name="Title 1"/>
          <p:cNvSpPr>
            <a:spLocks noGrp="1"/>
          </p:cNvSpPr>
          <p:nvPr>
            <p:ph type="title"/>
          </p:nvPr>
        </p:nvSpPr>
        <p:spPr/>
        <p:txBody>
          <a:bodyPr>
            <a:noAutofit/>
          </a:bodyPr>
          <a:lstStyle/>
          <a:p>
            <a:r>
              <a:rPr lang="en-US" dirty="0"/>
              <a:t>Religious practices</a:t>
            </a:r>
          </a:p>
        </p:txBody>
      </p:sp>
    </p:spTree>
    <p:extLst>
      <p:ext uri="{BB962C8B-B14F-4D97-AF65-F5344CB8AC3E}">
        <p14:creationId xmlns:p14="http://schemas.microsoft.com/office/powerpoint/2010/main" val="3276481358"/>
      </p:ext>
    </p:extLst>
  </p:cSld>
  <p:clrMapOvr>
    <a:masterClrMapping/>
  </p:clrMapOvr>
  <mc:AlternateContent xmlns:mc="http://schemas.openxmlformats.org/markup-compatibility/2006">
    <mc:Choice xmlns:p14="http://schemas.microsoft.com/office/powerpoint/2010/main" Requires="p14">
      <p:transition spd="slow" p14:dur="2000" advTm="83678"/>
    </mc:Choice>
    <mc:Fallback>
      <p:transition spd="slow" advTm="8367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4000" dirty="0"/>
              <a:t>7A.1 </a:t>
            </a:r>
            <a:r>
              <a:rPr lang="en-US" sz="4000" dirty="0" err="1"/>
              <a:t>Zarathushtra’s</a:t>
            </a:r>
            <a:r>
              <a:rPr lang="en-US" sz="4000" dirty="0"/>
              <a:t> mission</a:t>
            </a:r>
          </a:p>
        </p:txBody>
      </p:sp>
      <p:sp>
        <p:nvSpPr>
          <p:cNvPr id="3" name="Content Placeholder 2"/>
          <p:cNvSpPr>
            <a:spLocks noGrp="1"/>
          </p:cNvSpPr>
          <p:nvPr>
            <p:ph idx="1"/>
          </p:nvPr>
        </p:nvSpPr>
        <p:spPr/>
        <p:txBody>
          <a:bodyPr>
            <a:normAutofit fontScale="92500" lnSpcReduction="10000"/>
          </a:bodyPr>
          <a:lstStyle/>
          <a:p>
            <a:r>
              <a:rPr lang="en-US" dirty="0"/>
              <a:t>This native religion of Iran was named after one of its reformers, </a:t>
            </a:r>
            <a:r>
              <a:rPr lang="en-US" b="1" dirty="0" err="1"/>
              <a:t>Zarathushtra</a:t>
            </a:r>
            <a:r>
              <a:rPr lang="en-US" dirty="0"/>
              <a:t> (Greek: </a:t>
            </a:r>
            <a:r>
              <a:rPr lang="en-US" b="1" dirty="0"/>
              <a:t>Zoroaster</a:t>
            </a:r>
            <a:r>
              <a:rPr lang="en-US" dirty="0"/>
              <a:t>); in Iran, it is known as </a:t>
            </a:r>
            <a:r>
              <a:rPr lang="en-US" b="1" dirty="0"/>
              <a:t>Mazdayasna</a:t>
            </a:r>
            <a:r>
              <a:rPr lang="en-US" dirty="0"/>
              <a:t>.</a:t>
            </a:r>
          </a:p>
          <a:p>
            <a:r>
              <a:rPr lang="en-US" dirty="0"/>
              <a:t>Although the exact dates of </a:t>
            </a:r>
            <a:r>
              <a:rPr lang="en-US" dirty="0" err="1"/>
              <a:t>Zarathushtra’s</a:t>
            </a:r>
            <a:r>
              <a:rPr lang="en-US" dirty="0"/>
              <a:t> life are not known, he may have lived sometime between 1800 and 1500 BCE in Central Asia.</a:t>
            </a:r>
          </a:p>
          <a:p>
            <a:r>
              <a:rPr lang="en-US" dirty="0"/>
              <a:t>The Greeks in the time of Plato referred to him as an ancient prophet.</a:t>
            </a:r>
          </a:p>
          <a:p>
            <a:r>
              <a:rPr lang="en-US" dirty="0" err="1"/>
              <a:t>Zarathushtra</a:t>
            </a:r>
            <a:r>
              <a:rPr lang="en-US" dirty="0"/>
              <a:t> was apparently trained as a priest in the Indo-Iranian tradition.</a:t>
            </a:r>
          </a:p>
        </p:txBody>
      </p:sp>
    </p:spTree>
    <p:extLst>
      <p:ext uri="{BB962C8B-B14F-4D97-AF65-F5344CB8AC3E}">
        <p14:creationId xmlns:p14="http://schemas.microsoft.com/office/powerpoint/2010/main" val="232264342"/>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idx="1"/>
          </p:nvPr>
        </p:nvSpPr>
        <p:spPr>
          <a:xfrm>
            <a:off x="457200" y="1600200"/>
            <a:ext cx="8229600" cy="4724400"/>
          </a:xfrm>
        </p:spPr>
        <p:txBody>
          <a:bodyPr>
            <a:normAutofit fontScale="92500"/>
          </a:bodyPr>
          <a:lstStyle/>
          <a:p>
            <a:r>
              <a:rPr lang="en-US" dirty="0"/>
              <a:t>North American Zoroastrians emphasize conversion.</a:t>
            </a:r>
          </a:p>
          <a:p>
            <a:r>
              <a:rPr lang="en-US" dirty="0"/>
              <a:t>In 2003, the </a:t>
            </a:r>
            <a:r>
              <a:rPr lang="en-US" dirty="0" err="1"/>
              <a:t>Parsi</a:t>
            </a:r>
            <a:r>
              <a:rPr lang="en-US" dirty="0"/>
              <a:t> community declared that anyone marrying outside the religion would be excommunicated.</a:t>
            </a:r>
          </a:p>
          <a:p>
            <a:r>
              <a:rPr lang="en-US" dirty="0"/>
              <a:t>Some now pray in English instead </a:t>
            </a:r>
            <a:r>
              <a:rPr lang="en-US"/>
              <a:t>of ancient Avestan</a:t>
            </a:r>
            <a:r>
              <a:rPr lang="en-US" dirty="0"/>
              <a:t> language.</a:t>
            </a:r>
          </a:p>
          <a:p>
            <a:r>
              <a:rPr lang="en-US" dirty="0"/>
              <a:t>“Return to Roots”: youth movement that supports Zoroastrian identity around the world</a:t>
            </a:r>
          </a:p>
        </p:txBody>
      </p:sp>
    </p:spTree>
    <p:extLst>
      <p:ext uri="{BB962C8B-B14F-4D97-AF65-F5344CB8AC3E}">
        <p14:creationId xmlns:p14="http://schemas.microsoft.com/office/powerpoint/2010/main" val="2195538120"/>
      </p:ext>
    </p:extLst>
  </p:cSld>
  <p:clrMapOvr>
    <a:masterClrMapping/>
  </p:clrMapOvr>
  <mc:AlternateContent xmlns:mc="http://schemas.openxmlformats.org/markup-compatibility/2006">
    <mc:Choice xmlns:p14="http://schemas.microsoft.com/office/powerpoint/2010/main" Requires="p14">
      <p:transition spd="slow" p14:dur="2000" advTm="140355"/>
    </mc:Choice>
    <mc:Fallback>
      <p:transition spd="slow" advTm="14035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idx="1"/>
          </p:nvPr>
        </p:nvSpPr>
        <p:spPr>
          <a:xfrm>
            <a:off x="457200" y="1600200"/>
            <a:ext cx="8229600" cy="4724400"/>
          </a:xfrm>
        </p:spPr>
        <p:txBody>
          <a:bodyPr>
            <a:normAutofit/>
          </a:bodyPr>
          <a:lstStyle/>
          <a:p>
            <a:endParaRPr lang="en-US" dirty="0"/>
          </a:p>
          <a:p>
            <a:r>
              <a:rPr lang="en-US" dirty="0"/>
              <a:t>Some Zoroastrians in North America favor active conversion of non-Zoroastrians to the faith; others are opposed to proselytizing but favor the acceptance of those who are truly moved by personal religious experience.</a:t>
            </a:r>
          </a:p>
        </p:txBody>
      </p:sp>
    </p:spTree>
    <p:extLst>
      <p:ext uri="{BB962C8B-B14F-4D97-AF65-F5344CB8AC3E}">
        <p14:creationId xmlns:p14="http://schemas.microsoft.com/office/powerpoint/2010/main" val="2325476519"/>
      </p:ext>
    </p:extLst>
  </p:cSld>
  <p:clrMapOvr>
    <a:masterClrMapping/>
  </p:clrMapOvr>
  <mc:AlternateContent xmlns:mc="http://schemas.openxmlformats.org/markup-compatibility/2006">
    <mc:Choice xmlns:p14="http://schemas.microsoft.com/office/powerpoint/2010/main" Requires="p14">
      <p:transition spd="slow" p14:dur="2000" advTm="140355"/>
    </mc:Choice>
    <mc:Fallback>
      <p:transition spd="slow" advTm="14035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idx="1"/>
          </p:nvPr>
        </p:nvSpPr>
        <p:spPr>
          <a:xfrm>
            <a:off x="457200" y="1600200"/>
            <a:ext cx="8229600" cy="4724400"/>
          </a:xfrm>
        </p:spPr>
        <p:txBody>
          <a:bodyPr>
            <a:normAutofit lnSpcReduction="10000"/>
          </a:bodyPr>
          <a:lstStyle/>
          <a:p>
            <a:r>
              <a:rPr lang="en-US" dirty="0"/>
              <a:t>In India, the high priests of the Mumbai Zoroastrian community declared in 2003 that anyone marrying outside the religion would be excommunicated, but this brought such an outcry that they clarified that their statement was only a “guideline” to assure the survival of the Parsi faith.</a:t>
            </a:r>
          </a:p>
          <a:p>
            <a:r>
              <a:rPr lang="en-US" dirty="0"/>
              <a:t>However, late marriage, low birth rates, and divorce remain concerns as the Parsi population continues to decline.</a:t>
            </a:r>
          </a:p>
        </p:txBody>
      </p:sp>
    </p:spTree>
    <p:extLst>
      <p:ext uri="{BB962C8B-B14F-4D97-AF65-F5344CB8AC3E}">
        <p14:creationId xmlns:p14="http://schemas.microsoft.com/office/powerpoint/2010/main" val="2632938269"/>
      </p:ext>
    </p:extLst>
  </p:cSld>
  <p:clrMapOvr>
    <a:masterClrMapping/>
  </p:clrMapOvr>
  <mc:AlternateContent xmlns:mc="http://schemas.openxmlformats.org/markup-compatibility/2006">
    <mc:Choice xmlns:p14="http://schemas.microsoft.com/office/powerpoint/2010/main" Requires="p14">
      <p:transition spd="slow" p14:dur="2000" advTm="140355"/>
    </mc:Choice>
    <mc:Fallback>
      <p:transition spd="slow" advTm="14035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idx="1"/>
          </p:nvPr>
        </p:nvSpPr>
        <p:spPr>
          <a:xfrm>
            <a:off x="457200" y="1600200"/>
            <a:ext cx="8229600" cy="4724400"/>
          </a:xfrm>
        </p:spPr>
        <p:txBody>
          <a:bodyPr>
            <a:normAutofit/>
          </a:bodyPr>
          <a:lstStyle/>
          <a:p>
            <a:r>
              <a:rPr lang="en-US" dirty="0"/>
              <a:t>When the Parsis were influenced by Westernization and Protestant missionary activity, they became somewhat embarrassed about the mystical aspects of their faith. </a:t>
            </a:r>
          </a:p>
          <a:p>
            <a:r>
              <a:rPr lang="en-US" dirty="0"/>
              <a:t>Some began reciting their prayers in English rather than the ancient </a:t>
            </a:r>
            <a:r>
              <a:rPr lang="en-US" dirty="0" err="1"/>
              <a:t>Avestan</a:t>
            </a:r>
            <a:r>
              <a:rPr lang="en-US" dirty="0"/>
              <a:t> language, and interpreting what they were doing as talking to God rather than uttering powerful sacred mantras.</a:t>
            </a:r>
          </a:p>
        </p:txBody>
      </p:sp>
    </p:spTree>
    <p:extLst>
      <p:ext uri="{BB962C8B-B14F-4D97-AF65-F5344CB8AC3E}">
        <p14:creationId xmlns:p14="http://schemas.microsoft.com/office/powerpoint/2010/main" val="748107128"/>
      </p:ext>
    </p:extLst>
  </p:cSld>
  <p:clrMapOvr>
    <a:masterClrMapping/>
  </p:clrMapOvr>
  <mc:AlternateContent xmlns:mc="http://schemas.openxmlformats.org/markup-compatibility/2006">
    <mc:Choice xmlns:p14="http://schemas.microsoft.com/office/powerpoint/2010/main" Requires="p14">
      <p:transition spd="slow" p14:dur="2000" advTm="140355"/>
    </mc:Choice>
    <mc:Fallback>
      <p:transition spd="slow" advTm="14035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idx="1"/>
          </p:nvPr>
        </p:nvSpPr>
        <p:spPr>
          <a:xfrm>
            <a:off x="457200" y="1600200"/>
            <a:ext cx="8229600" cy="4724400"/>
          </a:xfrm>
        </p:spPr>
        <p:txBody>
          <a:bodyPr>
            <a:normAutofit/>
          </a:bodyPr>
          <a:lstStyle/>
          <a:p>
            <a:pPr marL="0" indent="0">
              <a:buNone/>
            </a:pPr>
            <a:r>
              <a:rPr lang="en-US" b="1" dirty="0"/>
              <a:t>Where is Zoroastrianism still practiced today?</a:t>
            </a:r>
          </a:p>
          <a:p>
            <a:r>
              <a:rPr lang="en-US" dirty="0"/>
              <a:t>Yazd</a:t>
            </a:r>
          </a:p>
          <a:p>
            <a:pPr lvl="1"/>
            <a:r>
              <a:rPr lang="en-US" dirty="0"/>
              <a:t>Central area for Zoroastrianism in Iran</a:t>
            </a:r>
          </a:p>
          <a:p>
            <a:pPr lvl="1"/>
            <a:r>
              <a:rPr lang="en-US" dirty="0"/>
              <a:t>Holy flame burning for 1,500 years</a:t>
            </a:r>
          </a:p>
          <a:p>
            <a:r>
              <a:rPr lang="en-US" dirty="0"/>
              <a:t>Burial rites must be conducted in Mumbai, India</a:t>
            </a:r>
          </a:p>
          <a:p>
            <a:r>
              <a:rPr lang="en-US" dirty="0"/>
              <a:t>Muslims converted to Zoroastrianism during Pahlavi dynasty (1925–1979)</a:t>
            </a:r>
          </a:p>
        </p:txBody>
      </p:sp>
    </p:spTree>
    <p:extLst>
      <p:ext uri="{BB962C8B-B14F-4D97-AF65-F5344CB8AC3E}">
        <p14:creationId xmlns:p14="http://schemas.microsoft.com/office/powerpoint/2010/main" val="1079084026"/>
      </p:ext>
    </p:extLst>
  </p:cSld>
  <p:clrMapOvr>
    <a:masterClrMapping/>
  </p:clrMapOvr>
  <mc:AlternateContent xmlns:mc="http://schemas.openxmlformats.org/markup-compatibility/2006" xmlns:p14="http://schemas.microsoft.com/office/powerpoint/2010/main">
    <mc:Choice Requires="p14">
      <p:transition spd="slow" p14:dur="2000" advTm="160080"/>
    </mc:Choice>
    <mc:Fallback xmlns="">
      <p:transition spd="slow" advTm="1600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sz="half" idx="1"/>
          </p:nvPr>
        </p:nvSpPr>
        <p:spPr/>
        <p:txBody>
          <a:bodyPr>
            <a:normAutofit/>
          </a:bodyPr>
          <a:lstStyle/>
          <a:p>
            <a:pPr marL="0" indent="0">
              <a:buNone/>
            </a:pPr>
            <a:r>
              <a:rPr lang="en-US" b="1" dirty="0"/>
              <a:t>Where is Zoroastrianism still practiced today?</a:t>
            </a:r>
          </a:p>
          <a:p>
            <a:r>
              <a:rPr lang="en-US" dirty="0"/>
              <a:t>Burial rites must be conducted in Mumbai, India</a:t>
            </a:r>
          </a:p>
          <a:p>
            <a:r>
              <a:rPr lang="en-US" dirty="0"/>
              <a:t>5 Towers of Silence </a:t>
            </a:r>
          </a:p>
        </p:txBody>
      </p:sp>
      <p:pic>
        <p:nvPicPr>
          <p:cNvPr id="6" name="Content Placeholder 5" descr="A group of people on a stage&#10;&#10;Description automatically generated">
            <a:extLst>
              <a:ext uri="{FF2B5EF4-FFF2-40B4-BE49-F238E27FC236}">
                <a16:creationId xmlns:a16="http://schemas.microsoft.com/office/drawing/2014/main" id="{DBE82F85-14C3-17B4-D1FD-B9290D6FD1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625639"/>
            <a:ext cx="4038600" cy="2475084"/>
          </a:xfrm>
        </p:spPr>
      </p:pic>
    </p:spTree>
    <p:extLst>
      <p:ext uri="{BB962C8B-B14F-4D97-AF65-F5344CB8AC3E}">
        <p14:creationId xmlns:p14="http://schemas.microsoft.com/office/powerpoint/2010/main" val="1062666338"/>
      </p:ext>
    </p:extLst>
  </p:cSld>
  <p:clrMapOvr>
    <a:masterClrMapping/>
  </p:clrMapOvr>
  <mc:AlternateContent xmlns:mc="http://schemas.openxmlformats.org/markup-compatibility/2006">
    <mc:Choice xmlns:p14="http://schemas.microsoft.com/office/powerpoint/2010/main" Requires="p14">
      <p:transition spd="slow" p14:dur="2000" advTm="160080"/>
    </mc:Choice>
    <mc:Fallback>
      <p:transition spd="slow" advTm="16008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Zoroastrianism today</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b="1" dirty="0"/>
              <a:t>Where is Zoroastrianism still practiced today?</a:t>
            </a:r>
          </a:p>
          <a:p>
            <a:r>
              <a:rPr lang="en-US" dirty="0"/>
              <a:t>Yazd</a:t>
            </a:r>
          </a:p>
          <a:p>
            <a:pPr lvl="1"/>
            <a:r>
              <a:rPr lang="en-US" dirty="0"/>
              <a:t>Central area for Zoroastrianism in Iran</a:t>
            </a:r>
          </a:p>
          <a:p>
            <a:pPr lvl="1"/>
            <a:r>
              <a:rPr lang="en-US" dirty="0"/>
              <a:t>Holy flame burning for 1,500 years</a:t>
            </a:r>
          </a:p>
          <a:p>
            <a:pPr lvl="1"/>
            <a:r>
              <a:rPr lang="en-US" dirty="0"/>
              <a:t>A Zoroastrian priest adds wood to the Atash Bahram (Fire of Victory) in the sanctum at the Fire Temple of Yazd in central Iran on July 4.</a:t>
            </a:r>
          </a:p>
        </p:txBody>
      </p:sp>
      <p:pic>
        <p:nvPicPr>
          <p:cNvPr id="6" name="Content Placeholder 5" descr="A A person in a white coat standing in front of a large fire">
            <a:extLst>
              <a:ext uri="{FF2B5EF4-FFF2-40B4-BE49-F238E27FC236}">
                <a16:creationId xmlns:a16="http://schemas.microsoft.com/office/drawing/2014/main" id="{C90D84C4-D722-FCAF-2565-CBF5B28BDC5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2517759"/>
            <a:ext cx="4038600" cy="2690845"/>
          </a:xfrm>
        </p:spPr>
      </p:pic>
    </p:spTree>
    <p:extLst>
      <p:ext uri="{BB962C8B-B14F-4D97-AF65-F5344CB8AC3E}">
        <p14:creationId xmlns:p14="http://schemas.microsoft.com/office/powerpoint/2010/main" val="1466931521"/>
      </p:ext>
    </p:extLst>
  </p:cSld>
  <p:clrMapOvr>
    <a:masterClrMapping/>
  </p:clrMapOvr>
  <mc:AlternateContent xmlns:mc="http://schemas.openxmlformats.org/markup-compatibility/2006">
    <mc:Choice xmlns:p14="http://schemas.microsoft.com/office/powerpoint/2010/main" Requires="p14">
      <p:transition spd="slow" p14:dur="2000" advTm="160080"/>
    </mc:Choice>
    <mc:Fallback>
      <p:transition spd="slow" advTm="16008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Zoroastrian teachings</a:t>
            </a:r>
          </a:p>
        </p:txBody>
      </p:sp>
      <p:sp>
        <p:nvSpPr>
          <p:cNvPr id="3" name="Content Placeholder 2"/>
          <p:cNvSpPr>
            <a:spLocks noGrp="1"/>
          </p:cNvSpPr>
          <p:nvPr>
            <p:ph idx="1"/>
          </p:nvPr>
        </p:nvSpPr>
        <p:spPr/>
        <p:txBody>
          <a:bodyPr>
            <a:normAutofit/>
          </a:bodyPr>
          <a:lstStyle/>
          <a:p>
            <a:pPr marL="0" indent="0">
              <a:buNone/>
            </a:pPr>
            <a:r>
              <a:rPr lang="en-US" sz="3300" b="1" dirty="0"/>
              <a:t>What are the important rituals in Zoroastrianism?</a:t>
            </a:r>
            <a:endParaRPr lang="en-US" sz="3300" dirty="0"/>
          </a:p>
          <a:p>
            <a:r>
              <a:rPr lang="en-US" sz="3300" dirty="0"/>
              <a:t>After </a:t>
            </a:r>
            <a:r>
              <a:rPr lang="en-US" sz="3300" dirty="0" err="1"/>
              <a:t>Zarathushtra’s</a:t>
            </a:r>
            <a:r>
              <a:rPr lang="en-US" sz="3300" dirty="0"/>
              <a:t> death: teachings merged with earlier polytheistic trends</a:t>
            </a:r>
          </a:p>
          <a:p>
            <a:r>
              <a:rPr lang="en-US" sz="3300" dirty="0"/>
              <a:t>Today:</a:t>
            </a:r>
          </a:p>
          <a:p>
            <a:pPr lvl="1"/>
            <a:r>
              <a:rPr lang="en-US" sz="2900" dirty="0"/>
              <a:t>Uncertainty about what he taught</a:t>
            </a:r>
          </a:p>
          <a:p>
            <a:pPr lvl="1"/>
            <a:r>
              <a:rPr lang="en-US" sz="2900" dirty="0"/>
              <a:t>Enough is known</a:t>
            </a:r>
          </a:p>
          <a:p>
            <a:endParaRPr lang="en-US" sz="3300" dirty="0"/>
          </a:p>
          <a:p>
            <a:pPr marL="457200" lvl="1" indent="0">
              <a:buNone/>
            </a:pPr>
            <a:endParaRPr lang="en-US" dirty="0"/>
          </a:p>
          <a:p>
            <a:pPr lvl="1"/>
            <a:endParaRPr lang="en-US" dirty="0"/>
          </a:p>
        </p:txBody>
      </p:sp>
    </p:spTree>
    <p:extLst>
      <p:ext uri="{BB962C8B-B14F-4D97-AF65-F5344CB8AC3E}">
        <p14:creationId xmlns:p14="http://schemas.microsoft.com/office/powerpoint/2010/main" val="151438812"/>
      </p:ext>
    </p:extLst>
  </p:cSld>
  <p:clrMapOvr>
    <a:masterClrMapping/>
  </p:clrMapOvr>
  <mc:AlternateContent xmlns:mc="http://schemas.openxmlformats.org/markup-compatibility/2006" xmlns:p14="http://schemas.microsoft.com/office/powerpoint/2010/main">
    <mc:Choice Requires="p14">
      <p:transition spd="slow" p14:dur="2000" advTm="42047"/>
    </mc:Choice>
    <mc:Fallback xmlns="">
      <p:transition spd="slow" advTm="420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2B783-36E7-92D5-598C-A9B0DF0C50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825FD-F3FF-3CDB-76F4-7625BCE28B0B}"/>
              </a:ext>
            </a:extLst>
          </p:cNvPr>
          <p:cNvSpPr>
            <a:spLocks noGrp="1"/>
          </p:cNvSpPr>
          <p:nvPr>
            <p:ph type="title"/>
          </p:nvPr>
        </p:nvSpPr>
        <p:spPr>
          <a:xfrm>
            <a:off x="457200" y="76200"/>
            <a:ext cx="8229600" cy="1143000"/>
          </a:xfrm>
        </p:spPr>
        <p:txBody>
          <a:bodyPr>
            <a:normAutofit/>
          </a:bodyPr>
          <a:lstStyle/>
          <a:p>
            <a:r>
              <a:rPr lang="en-US" sz="4000" dirty="0"/>
              <a:t>7A.1 </a:t>
            </a:r>
            <a:r>
              <a:rPr lang="en-US" sz="4000" dirty="0" err="1"/>
              <a:t>Zarathushtra’s</a:t>
            </a:r>
            <a:r>
              <a:rPr lang="en-US" sz="4000" dirty="0"/>
              <a:t> mission</a:t>
            </a:r>
          </a:p>
        </p:txBody>
      </p:sp>
      <p:sp>
        <p:nvSpPr>
          <p:cNvPr id="3" name="Content Placeholder 2">
            <a:extLst>
              <a:ext uri="{FF2B5EF4-FFF2-40B4-BE49-F238E27FC236}">
                <a16:creationId xmlns:a16="http://schemas.microsoft.com/office/drawing/2014/main" id="{8FD8142E-FFE2-96AE-F74E-FE7F1DFC4AB1}"/>
              </a:ext>
            </a:extLst>
          </p:cNvPr>
          <p:cNvSpPr>
            <a:spLocks noGrp="1"/>
          </p:cNvSpPr>
          <p:nvPr>
            <p:ph idx="1"/>
          </p:nvPr>
        </p:nvSpPr>
        <p:spPr/>
        <p:txBody>
          <a:bodyPr>
            <a:normAutofit lnSpcReduction="10000"/>
          </a:bodyPr>
          <a:lstStyle/>
          <a:p>
            <a:r>
              <a:rPr lang="en-US" dirty="0" err="1"/>
              <a:t>Zarathushtra</a:t>
            </a:r>
            <a:r>
              <a:rPr lang="en-US" dirty="0"/>
              <a:t> experienced communion with the lord </a:t>
            </a:r>
            <a:r>
              <a:rPr lang="en-US" b="1" dirty="0"/>
              <a:t>Ahura Mazda </a:t>
            </a:r>
            <a:r>
              <a:rPr lang="en-US" dirty="0"/>
              <a:t>(</a:t>
            </a:r>
            <a:r>
              <a:rPr lang="en-US" b="1" dirty="0"/>
              <a:t>the creator god</a:t>
            </a:r>
            <a:r>
              <a:rPr lang="en-US" dirty="0"/>
              <a:t>) and taught that Ahura Mazda was the supreme lord (as opposed to the many deities worshiped in Indo-Iranian tradition).</a:t>
            </a:r>
          </a:p>
          <a:p>
            <a:r>
              <a:rPr lang="en-US" dirty="0" err="1"/>
              <a:t>Zarathushtra</a:t>
            </a:r>
            <a:r>
              <a:rPr lang="en-US" dirty="0"/>
              <a:t> spoke of a cosmic battle between sustaining and destroying forces in the world and taught that </a:t>
            </a:r>
            <a:r>
              <a:rPr lang="en-US" b="1" dirty="0"/>
              <a:t>Ahura Mazda </a:t>
            </a:r>
            <a:r>
              <a:rPr lang="en-US" dirty="0"/>
              <a:t>created only goodness.</a:t>
            </a:r>
          </a:p>
        </p:txBody>
      </p:sp>
    </p:spTree>
    <p:extLst>
      <p:ext uri="{BB962C8B-B14F-4D97-AF65-F5344CB8AC3E}">
        <p14:creationId xmlns:p14="http://schemas.microsoft.com/office/powerpoint/2010/main" val="3927259138"/>
      </p:ext>
    </p:extLst>
  </p:cSld>
  <p:clrMapOvr>
    <a:masterClrMapping/>
  </p:clrMapOvr>
  <mc:AlternateContent xmlns:mc="http://schemas.openxmlformats.org/markup-compatibility/2006" xmlns:p14="http://schemas.microsoft.com/office/powerpoint/2010/main">
    <mc:Choice Requires="p14">
      <p:transition spd="slow" p14:dur="2000" advTm="109197"/>
    </mc:Choice>
    <mc:Fallback xmlns="">
      <p:transition spd="slow" advTm="109197"/>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3007</TotalTime>
  <Words>5951</Words>
  <Application>Microsoft Office PowerPoint</Application>
  <PresentationFormat>On-screen Show (4:3)</PresentationFormat>
  <Paragraphs>271</Paragraphs>
  <Slides>43</Slides>
  <Notes>20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43</vt:i4>
      </vt:variant>
    </vt:vector>
  </HeadingPairs>
  <TitlesOfParts>
    <vt:vector size="49" baseType="lpstr">
      <vt:lpstr>Arial</vt:lpstr>
      <vt:lpstr>Calibri</vt:lpstr>
      <vt:lpstr>Roboto</vt:lpstr>
      <vt:lpstr>Verdana</vt:lpstr>
      <vt:lpstr>Beebe8e_PPT_master</vt:lpstr>
      <vt:lpstr>Office Theme</vt:lpstr>
      <vt:lpstr>PowerPoint Presentation</vt:lpstr>
      <vt:lpstr>Learning Objectives</vt:lpstr>
      <vt:lpstr>Zoroastrianism Introduction</vt:lpstr>
      <vt:lpstr>7A.1 Zarathushtra’s mission</vt:lpstr>
      <vt:lpstr>Zoroastrianism today</vt:lpstr>
      <vt:lpstr>Zoroastrianism today</vt:lpstr>
      <vt:lpstr>Zoroastrianism today</vt:lpstr>
      <vt:lpstr>Zoroastrian teachings</vt:lpstr>
      <vt:lpstr>7A.1 Zarathushtra’s mission</vt:lpstr>
      <vt:lpstr>7A.1 Zarathushtra’s mission</vt:lpstr>
      <vt:lpstr>7A.1 Zarathushtra’s mission</vt:lpstr>
      <vt:lpstr>7A.1 Zarathushtra’s Mission</vt:lpstr>
      <vt:lpstr>7A.1 Zarathushtra’s Mission</vt:lpstr>
      <vt:lpstr>7A.2 Spread of Zoroastrian beliefs</vt:lpstr>
      <vt:lpstr>Achaemenid Empire (550 BC–330 BC)</vt:lpstr>
      <vt:lpstr>7A.2 Spread of Zoroastrian beliefs</vt:lpstr>
      <vt:lpstr>7A.2 Spread of Zoroastrian beliefs</vt:lpstr>
      <vt:lpstr>Alexander the Great  (356 BCE-323 BCE)</vt:lpstr>
      <vt:lpstr>7A.2 Spread of Zoroastrian beliefs</vt:lpstr>
      <vt:lpstr>Sasanian Empire  (226-651 CE)</vt:lpstr>
      <vt:lpstr>Spread of Zoroastrian beliefs (2 of 2)</vt:lpstr>
      <vt:lpstr>Parthian Empire (Arsacid Empire) 247 BC to 224 AD</vt:lpstr>
      <vt:lpstr>Age of Caliphs</vt:lpstr>
      <vt:lpstr>7A.2 Spread of Zoroastrian beliefs</vt:lpstr>
      <vt:lpstr>7A.3 Zoroastrian teachings The primacy of Ahura Mazda</vt:lpstr>
      <vt:lpstr>7A.3 Zoroastrian teachings The primacy of Ahura Mazda</vt:lpstr>
      <vt:lpstr>7A.3 Zoroastrian teachings The primacy of Ahura Mazda</vt:lpstr>
      <vt:lpstr>7A.3 Zoroastrian teachings The choice between good and evil</vt:lpstr>
      <vt:lpstr>7A.3 Zoroastrian teachings The choice between good and evil</vt:lpstr>
      <vt:lpstr>The choice between good and evil</vt:lpstr>
      <vt:lpstr>7A.3 Zoroastrian teachings Heaven, hell, and resurrection</vt:lpstr>
      <vt:lpstr>7A.3 Zoroastrian teachings Heaven, hell, and resurrection</vt:lpstr>
      <vt:lpstr>7A.3 Zoroastrian teachings Religious practices</vt:lpstr>
      <vt:lpstr>Zarathushtra’s Mission</vt:lpstr>
      <vt:lpstr>7A.4 Zoroastrianism today</vt:lpstr>
      <vt:lpstr>The primacy of Ahura Mazda</vt:lpstr>
      <vt:lpstr>Heaven, hell, and resurrection</vt:lpstr>
      <vt:lpstr>Religious practices</vt:lpstr>
      <vt:lpstr>Religious practices</vt:lpstr>
      <vt:lpstr>Zoroastrianism today</vt:lpstr>
      <vt:lpstr>Zoroastrianism today</vt:lpstr>
      <vt:lpstr>Zoroastrianism today</vt:lpstr>
      <vt:lpstr>Zoroastrianism today</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223</cp:revision>
  <dcterms:created xsi:type="dcterms:W3CDTF">2015-09-18T14:54:36Z</dcterms:created>
  <dcterms:modified xsi:type="dcterms:W3CDTF">2024-02-18T18:39:51Z</dcterms:modified>
</cp:coreProperties>
</file>