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7" r:id="rId3"/>
    <p:sldId id="288" r:id="rId4"/>
    <p:sldId id="280" r:id="rId5"/>
    <p:sldId id="281" r:id="rId6"/>
    <p:sldId id="287" r:id="rId7"/>
    <p:sldId id="282" r:id="rId8"/>
    <p:sldId id="283" r:id="rId9"/>
    <p:sldId id="284" r:id="rId10"/>
    <p:sldId id="285" r:id="rId11"/>
    <p:sldId id="286" r:id="rId12"/>
    <p:sldId id="289" r:id="rId13"/>
    <p:sldId id="291" r:id="rId14"/>
    <p:sldId id="292" r:id="rId15"/>
    <p:sldId id="296" r:id="rId16"/>
    <p:sldId id="29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33"/>
    <p:restoredTop sz="96122"/>
  </p:normalViewPr>
  <p:slideViewPr>
    <p:cSldViewPr snapToGrid="0">
      <p:cViewPr varScale="1">
        <p:scale>
          <a:sx n="121" d="100"/>
          <a:sy n="121" d="100"/>
        </p:scale>
        <p:origin x="5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B93F-3E2A-C74F-BFEA-D26690FE2488}" type="datetimeFigureOut">
              <a:rPr lang="en-US" smtClean="0"/>
              <a:t>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F94C52-17AB-5243-9EED-E9B9384B3209}" type="slidenum">
              <a:rPr lang="en-US" smtClean="0"/>
              <a:t>‹#›</a:t>
            </a:fld>
            <a:endParaRPr lang="en-US"/>
          </a:p>
        </p:txBody>
      </p:sp>
    </p:spTree>
    <p:extLst>
      <p:ext uri="{BB962C8B-B14F-4D97-AF65-F5344CB8AC3E}">
        <p14:creationId xmlns:p14="http://schemas.microsoft.com/office/powerpoint/2010/main" val="4228936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F9AE07-89C6-F443-97AC-F6CE14E72020}"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235265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9AE07-89C6-F443-97AC-F6CE14E72020}"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1051366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9AE07-89C6-F443-97AC-F6CE14E72020}"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2914889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9AE07-89C6-F443-97AC-F6CE14E72020}"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968265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F9AE07-89C6-F443-97AC-F6CE14E72020}"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305238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F9AE07-89C6-F443-97AC-F6CE14E72020}"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2363342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F9AE07-89C6-F443-97AC-F6CE14E72020}"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310078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F9AE07-89C6-F443-97AC-F6CE14E72020}"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2474091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9AE07-89C6-F443-97AC-F6CE14E72020}"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85205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F9AE07-89C6-F443-97AC-F6CE14E72020}"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383331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F9AE07-89C6-F443-97AC-F6CE14E72020}"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2395963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9AE07-89C6-F443-97AC-F6CE14E72020}" type="datetimeFigureOut">
              <a:rPr lang="en-US" smtClean="0"/>
              <a:t>1/8/25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1F1EA7-ED5E-A14A-A819-62E43F955FCB}" type="slidenum">
              <a:rPr lang="en-US" smtClean="0"/>
              <a:t>‹#›</a:t>
            </a:fld>
            <a:endParaRPr lang="en-US"/>
          </a:p>
        </p:txBody>
      </p:sp>
    </p:spTree>
    <p:extLst>
      <p:ext uri="{BB962C8B-B14F-4D97-AF65-F5344CB8AC3E}">
        <p14:creationId xmlns:p14="http://schemas.microsoft.com/office/powerpoint/2010/main" val="1419290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NULL"/><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image" Target="../media/image32.png"/><Relationship Id="rId11" Type="http://schemas.openxmlformats.org/officeDocument/2006/relationships/image" Target="NULL"/><Relationship Id="rId5" Type="http://schemas.openxmlformats.org/officeDocument/2006/relationships/image" Target="../media/image31.png"/><Relationship Id="rId10" Type="http://schemas.openxmlformats.org/officeDocument/2006/relationships/image" Target="../media/image35.png"/><Relationship Id="rId4" Type="http://schemas.openxmlformats.org/officeDocument/2006/relationships/image" Target="../media/image30.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5.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4.png"/><Relationship Id="rId2" Type="http://schemas.openxmlformats.org/officeDocument/2006/relationships/image" Target="NULL"/><Relationship Id="rId1" Type="http://schemas.openxmlformats.org/officeDocument/2006/relationships/slideLayout" Target="../slideLayouts/slideLayout6.xml"/><Relationship Id="rId6" Type="http://schemas.openxmlformats.org/officeDocument/2006/relationships/image" Target="../media/image39.png"/><Relationship Id="rId11" Type="http://schemas.openxmlformats.org/officeDocument/2006/relationships/image" Target="NULL"/><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6.png"/><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NULL"/><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image" Target="NULL"/><Relationship Id="rId4" Type="http://schemas.openxmlformats.org/officeDocument/2006/relationships/image" Target="NULL"/></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 Id="rId5" Type="http://schemas.openxmlformats.org/officeDocument/2006/relationships/image" Target="../media/image58.png"/><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2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2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0.png"/><Relationship Id="rId7" Type="http://schemas.openxmlformats.org/officeDocument/2006/relationships/image" Target="../media/image14.png"/><Relationship Id="rId2" Type="http://schemas.openxmlformats.org/officeDocument/2006/relationships/image" Target="../media/image11.emf"/><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6.png"/><Relationship Id="rId5" Type="http://schemas.openxmlformats.org/officeDocument/2006/relationships/image" Target="../media/image12.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89.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4.png"/><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97.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90DC1-FD22-4F2D-E0C4-2B2A96B7A818}"/>
              </a:ext>
            </a:extLst>
          </p:cNvPr>
          <p:cNvSpPr>
            <a:spLocks noGrp="1"/>
          </p:cNvSpPr>
          <p:nvPr>
            <p:ph type="ctrTitle"/>
          </p:nvPr>
        </p:nvSpPr>
        <p:spPr/>
        <p:txBody>
          <a:bodyPr>
            <a:normAutofit fontScale="90000"/>
          </a:bodyPr>
          <a:lstStyle/>
          <a:p>
            <a:r>
              <a:rPr lang="en-US" dirty="0"/>
              <a:t>PHYS4260 Quantum Mechanics II</a:t>
            </a:r>
            <a:br>
              <a:rPr lang="en-US" dirty="0"/>
            </a:br>
            <a:r>
              <a:rPr lang="en-US" dirty="0"/>
              <a:t>Spring 2025</a:t>
            </a:r>
            <a:br>
              <a:rPr lang="en-US" dirty="0"/>
            </a:br>
            <a:endParaRPr lang="en-US" dirty="0"/>
          </a:p>
        </p:txBody>
      </p:sp>
      <p:sp>
        <p:nvSpPr>
          <p:cNvPr id="3" name="Subtitle 2">
            <a:extLst>
              <a:ext uri="{FF2B5EF4-FFF2-40B4-BE49-F238E27FC236}">
                <a16:creationId xmlns:a16="http://schemas.microsoft.com/office/drawing/2014/main" id="{C6165166-31DD-9AC8-B957-5FC5A0C85355}"/>
              </a:ext>
            </a:extLst>
          </p:cNvPr>
          <p:cNvSpPr>
            <a:spLocks noGrp="1"/>
          </p:cNvSpPr>
          <p:nvPr>
            <p:ph type="subTitle" idx="1"/>
          </p:nvPr>
        </p:nvSpPr>
        <p:spPr/>
        <p:txBody>
          <a:bodyPr>
            <a:normAutofit/>
          </a:bodyPr>
          <a:lstStyle/>
          <a:p>
            <a:r>
              <a:rPr lang="en-US" sz="4000" dirty="0"/>
              <a:t>Symmetries and Conservation laws</a:t>
            </a:r>
          </a:p>
        </p:txBody>
      </p:sp>
    </p:spTree>
    <p:extLst>
      <p:ext uri="{BB962C8B-B14F-4D97-AF65-F5344CB8AC3E}">
        <p14:creationId xmlns:p14="http://schemas.microsoft.com/office/powerpoint/2010/main" val="2224692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CEEADE9-E949-084C-72E8-51BE39B197EA}"/>
              </a:ext>
            </a:extLst>
          </p:cNvPr>
          <p:cNvSpPr txBox="1">
            <a:spLocks/>
          </p:cNvSpPr>
          <p:nvPr/>
        </p:nvSpPr>
        <p:spPr>
          <a:xfrm>
            <a:off x="354724" y="1"/>
            <a:ext cx="10515600" cy="9879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Parity</a:t>
            </a:r>
          </a:p>
        </p:txBody>
      </p:sp>
      <p:sp>
        <p:nvSpPr>
          <p:cNvPr id="4" name="TextBox 3">
            <a:extLst>
              <a:ext uri="{FF2B5EF4-FFF2-40B4-BE49-F238E27FC236}">
                <a16:creationId xmlns:a16="http://schemas.microsoft.com/office/drawing/2014/main" id="{0E789C79-DFCC-B610-C73C-706064CFEB75}"/>
              </a:ext>
            </a:extLst>
          </p:cNvPr>
          <p:cNvSpPr txBox="1"/>
          <p:nvPr/>
        </p:nvSpPr>
        <p:spPr>
          <a:xfrm>
            <a:off x="354724" y="987973"/>
            <a:ext cx="5691430" cy="369332"/>
          </a:xfrm>
          <a:prstGeom prst="rect">
            <a:avLst/>
          </a:prstGeom>
          <a:noFill/>
        </p:spPr>
        <p:txBody>
          <a:bodyPr wrap="none" rtlCol="0">
            <a:spAutoFit/>
          </a:bodyPr>
          <a:lstStyle/>
          <a:p>
            <a:r>
              <a:rPr lang="en-US" sz="1800" dirty="0">
                <a:effectLst/>
                <a:latin typeface="ACaslonPro"/>
              </a:rPr>
              <a:t>and this tells us how </a:t>
            </a:r>
            <a:r>
              <a:rPr lang="en-US" sz="1800" i="1" dirty="0">
                <a:effectLst/>
                <a:latin typeface="ACaslonPro"/>
              </a:rPr>
              <a:t>any </a:t>
            </a:r>
            <a:r>
              <a:rPr lang="en-US" sz="1800" dirty="0">
                <a:effectLst/>
                <a:latin typeface="ACaslonPro"/>
              </a:rPr>
              <a:t>operator transforms under parity </a:t>
            </a:r>
            <a:endParaRPr lang="en-US" dirty="0"/>
          </a:p>
        </p:txBody>
      </p:sp>
      <p:pic>
        <p:nvPicPr>
          <p:cNvPr id="6" name="Picture 5" descr="A black text on a white background&#10;&#10;Description automatically generated">
            <a:extLst>
              <a:ext uri="{FF2B5EF4-FFF2-40B4-BE49-F238E27FC236}">
                <a16:creationId xmlns:a16="http://schemas.microsoft.com/office/drawing/2014/main" id="{A07555C0-48E1-04A3-EC27-7541168C02D2}"/>
              </a:ext>
            </a:extLst>
          </p:cNvPr>
          <p:cNvPicPr>
            <a:picLocks noChangeAspect="1"/>
          </p:cNvPicPr>
          <p:nvPr/>
        </p:nvPicPr>
        <p:blipFill>
          <a:blip r:embed="rId2"/>
          <a:stretch>
            <a:fillRect/>
          </a:stretch>
        </p:blipFill>
        <p:spPr>
          <a:xfrm>
            <a:off x="2593702" y="1357305"/>
            <a:ext cx="5791747" cy="776671"/>
          </a:xfrm>
          <a:prstGeom prst="rect">
            <a:avLst/>
          </a:prstGeom>
        </p:spPr>
      </p:pic>
      <p:sp>
        <p:nvSpPr>
          <p:cNvPr id="7" name="TextBox 6">
            <a:extLst>
              <a:ext uri="{FF2B5EF4-FFF2-40B4-BE49-F238E27FC236}">
                <a16:creationId xmlns:a16="http://schemas.microsoft.com/office/drawing/2014/main" id="{4F099B4E-AF5F-2F32-BAE1-ACF16654F8E2}"/>
              </a:ext>
            </a:extLst>
          </p:cNvPr>
          <p:cNvSpPr txBox="1"/>
          <p:nvPr/>
        </p:nvSpPr>
        <p:spPr>
          <a:xfrm>
            <a:off x="343054" y="2160611"/>
            <a:ext cx="8979253" cy="369332"/>
          </a:xfrm>
          <a:prstGeom prst="rect">
            <a:avLst/>
          </a:prstGeom>
          <a:noFill/>
        </p:spPr>
        <p:txBody>
          <a:bodyPr wrap="none" rtlCol="0">
            <a:spAutoFit/>
          </a:bodyPr>
          <a:lstStyle/>
          <a:p>
            <a:r>
              <a:rPr lang="en-US" sz="1800" dirty="0">
                <a:effectLst/>
                <a:latin typeface="ACaslonPro"/>
              </a:rPr>
              <a:t>A system has </a:t>
            </a:r>
            <a:r>
              <a:rPr lang="en-US" sz="1800" b="1" dirty="0">
                <a:effectLst/>
                <a:latin typeface="ACaslonPro"/>
              </a:rPr>
              <a:t>inversion symmetry </a:t>
            </a:r>
            <a:r>
              <a:rPr lang="en-US" sz="1800" dirty="0">
                <a:effectLst/>
                <a:latin typeface="ACaslonPro"/>
              </a:rPr>
              <a:t>if the Hamiltonian is unchanged by a parity transformation: </a:t>
            </a:r>
            <a:endParaRPr lang="en-US" dirty="0"/>
          </a:p>
        </p:txBody>
      </p:sp>
      <p:pic>
        <p:nvPicPr>
          <p:cNvPr id="9" name="Picture 8" descr="A black letter on a white background&#10;&#10;Description automatically generated">
            <a:extLst>
              <a:ext uri="{FF2B5EF4-FFF2-40B4-BE49-F238E27FC236}">
                <a16:creationId xmlns:a16="http://schemas.microsoft.com/office/drawing/2014/main" id="{BAD88D5B-3217-DB25-7213-6DC1548625C1}"/>
              </a:ext>
            </a:extLst>
          </p:cNvPr>
          <p:cNvPicPr>
            <a:picLocks noChangeAspect="1"/>
          </p:cNvPicPr>
          <p:nvPr/>
        </p:nvPicPr>
        <p:blipFill>
          <a:blip r:embed="rId3"/>
          <a:stretch>
            <a:fillRect/>
          </a:stretch>
        </p:blipFill>
        <p:spPr>
          <a:xfrm>
            <a:off x="354724" y="2624755"/>
            <a:ext cx="2704707" cy="681859"/>
          </a:xfrm>
          <a:prstGeom prst="rect">
            <a:avLst/>
          </a:prstGeom>
        </p:spPr>
      </p:pic>
      <p:sp>
        <p:nvSpPr>
          <p:cNvPr id="10" name="TextBox 9">
            <a:extLst>
              <a:ext uri="{FF2B5EF4-FFF2-40B4-BE49-F238E27FC236}">
                <a16:creationId xmlns:a16="http://schemas.microsoft.com/office/drawing/2014/main" id="{037145E1-86E6-D7FF-AC10-9807DCFDF592}"/>
              </a:ext>
            </a:extLst>
          </p:cNvPr>
          <p:cNvSpPr txBox="1"/>
          <p:nvPr/>
        </p:nvSpPr>
        <p:spPr>
          <a:xfrm>
            <a:off x="3195144" y="2823058"/>
            <a:ext cx="4363439" cy="369332"/>
          </a:xfrm>
          <a:prstGeom prst="rect">
            <a:avLst/>
          </a:prstGeom>
          <a:noFill/>
        </p:spPr>
        <p:txBody>
          <a:bodyPr wrap="none" rtlCol="0">
            <a:spAutoFit/>
          </a:bodyPr>
          <a:lstStyle/>
          <a:p>
            <a:r>
              <a:rPr lang="en-US" sz="1800" dirty="0">
                <a:effectLst/>
                <a:latin typeface="ACaslonPro"/>
              </a:rPr>
              <a:t>or, using the unitarity of the parity operator, </a:t>
            </a:r>
            <a:endParaRPr lang="en-US" dirty="0"/>
          </a:p>
        </p:txBody>
      </p:sp>
      <p:pic>
        <p:nvPicPr>
          <p:cNvPr id="12" name="Picture 11" descr="A black and white math equation&#10;&#10;Description automatically generated with medium confidence">
            <a:extLst>
              <a:ext uri="{FF2B5EF4-FFF2-40B4-BE49-F238E27FC236}">
                <a16:creationId xmlns:a16="http://schemas.microsoft.com/office/drawing/2014/main" id="{BB7A16E1-BFCF-791B-7E79-BC9DD51B8034}"/>
              </a:ext>
            </a:extLst>
          </p:cNvPr>
          <p:cNvPicPr>
            <a:picLocks noChangeAspect="1"/>
          </p:cNvPicPr>
          <p:nvPr/>
        </p:nvPicPr>
        <p:blipFill>
          <a:blip r:embed="rId4"/>
          <a:stretch>
            <a:fillRect/>
          </a:stretch>
        </p:blipFill>
        <p:spPr>
          <a:xfrm>
            <a:off x="7424533" y="2622940"/>
            <a:ext cx="1897774" cy="850726"/>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B492D45-2623-907D-9F4D-6BF2D69FA83D}"/>
                  </a:ext>
                </a:extLst>
              </p:cNvPr>
              <p:cNvSpPr txBox="1"/>
              <p:nvPr/>
            </p:nvSpPr>
            <p:spPr>
              <a:xfrm>
                <a:off x="330465" y="3647530"/>
                <a:ext cx="11301042" cy="1477328"/>
              </a:xfrm>
              <a:prstGeom prst="rect">
                <a:avLst/>
              </a:prstGeom>
              <a:noFill/>
            </p:spPr>
            <p:txBody>
              <a:bodyPr wrap="none" rtlCol="0">
                <a:spAutoFit/>
              </a:bodyPr>
              <a:lstStyle/>
              <a:p>
                <a:r>
                  <a:rPr lang="en-US" sz="1800" dirty="0">
                    <a:effectLst/>
                    <a:latin typeface="ACaslonPro"/>
                  </a:rPr>
                  <a:t>If our Hamiltonian describes a particle of mass </a:t>
                </a:r>
                <a:r>
                  <a:rPr lang="en-US" sz="1800" i="1" dirty="0">
                    <a:effectLst/>
                    <a:latin typeface="ACaslonPro"/>
                  </a:rPr>
                  <a:t>m </a:t>
                </a:r>
                <a:r>
                  <a:rPr lang="en-US" sz="1800" dirty="0">
                    <a:effectLst/>
                    <a:latin typeface="ACaslonPro"/>
                  </a:rPr>
                  <a:t>in a one-dimensional potential </a:t>
                </a:r>
                <a14:m>
                  <m:oMath xmlns:m="http://schemas.openxmlformats.org/officeDocument/2006/math">
                    <m:r>
                      <a:rPr lang="en-US" sz="1800" i="1" dirty="0" smtClean="0">
                        <a:effectLst/>
                        <a:latin typeface="Cambria Math" panose="02040503050406030204" pitchFamily="18" charset="0"/>
                      </a:rPr>
                      <m:t>𝑉</m:t>
                    </m:r>
                    <m:r>
                      <a:rPr lang="en-US" sz="1800" i="1" dirty="0" smtClean="0">
                        <a:effectLst/>
                        <a:latin typeface="Cambria Math" panose="02040503050406030204" pitchFamily="18" charset="0"/>
                      </a:rPr>
                      <m:t>(</m:t>
                    </m:r>
                    <m:r>
                      <a:rPr lang="en-US" sz="1800" i="1" dirty="0" smtClean="0">
                        <a:effectLst/>
                        <a:latin typeface="Cambria Math" panose="02040503050406030204" pitchFamily="18" charset="0"/>
                      </a:rPr>
                      <m:t>𝑥</m:t>
                    </m:r>
                    <m:r>
                      <a:rPr lang="en-US" sz="1800" i="1" dirty="0" smtClean="0">
                        <a:effectLst/>
                        <a:latin typeface="Cambria Math" panose="02040503050406030204" pitchFamily="18" charset="0"/>
                      </a:rPr>
                      <m:t>)</m:t>
                    </m:r>
                  </m:oMath>
                </a14:m>
                <a:r>
                  <a:rPr lang="en-US" dirty="0"/>
                  <a:t>, then inversion symmetry simply </a:t>
                </a:r>
              </a:p>
              <a:p>
                <a:r>
                  <a:rPr lang="en-US" dirty="0"/>
                  <a:t>means that the potential is an even function of position: </a:t>
                </a:r>
                <a14:m>
                  <m:oMath xmlns:m="http://schemas.openxmlformats.org/officeDocument/2006/math">
                    <m:r>
                      <a:rPr lang="en-US" sz="1800" i="1" dirty="0" smtClean="0">
                        <a:effectLst/>
                        <a:latin typeface="Cambria Math" panose="02040503050406030204" pitchFamily="18" charset="0"/>
                      </a:rPr>
                      <m:t>𝑉</m:t>
                    </m:r>
                    <m:d>
                      <m:dPr>
                        <m:ctrlPr>
                          <a:rPr lang="en-US" sz="1800" i="1" dirty="0" smtClean="0">
                            <a:effectLst/>
                            <a:latin typeface="Cambria Math" panose="02040503050406030204" pitchFamily="18" charset="0"/>
                          </a:rPr>
                        </m:ctrlPr>
                      </m:dPr>
                      <m:e>
                        <m:r>
                          <a:rPr lang="en-US" sz="1800" i="1" dirty="0" smtClean="0">
                            <a:effectLst/>
                            <a:latin typeface="Cambria Math" panose="02040503050406030204" pitchFamily="18" charset="0"/>
                          </a:rPr>
                          <m:t>𝑥</m:t>
                        </m:r>
                      </m:e>
                    </m:d>
                    <m:r>
                      <a:rPr lang="en-US" sz="1800" b="0" i="1" dirty="0" smtClean="0">
                        <a:effectLst/>
                        <a:latin typeface="Cambria Math" panose="02040503050406030204" pitchFamily="18" charset="0"/>
                      </a:rPr>
                      <m:t>=</m:t>
                    </m:r>
                    <m:r>
                      <a:rPr lang="en-US" i="1" dirty="0">
                        <a:latin typeface="Cambria Math" panose="02040503050406030204" pitchFamily="18" charset="0"/>
                      </a:rPr>
                      <m:t>𝑉</m:t>
                    </m:r>
                    <m:d>
                      <m:dPr>
                        <m:ctrlPr>
                          <a:rPr lang="en-US" i="1" dirty="0">
                            <a:latin typeface="Cambria Math" panose="02040503050406030204" pitchFamily="18" charset="0"/>
                          </a:rPr>
                        </m:ctrlPr>
                      </m:dPr>
                      <m:e>
                        <m:r>
                          <a:rPr lang="en-US" b="0" i="1" dirty="0" smtClean="0">
                            <a:latin typeface="Cambria Math" panose="02040503050406030204" pitchFamily="18" charset="0"/>
                          </a:rPr>
                          <m:t>−</m:t>
                        </m:r>
                        <m:r>
                          <a:rPr lang="en-US" i="1" dirty="0">
                            <a:latin typeface="Cambria Math" panose="02040503050406030204" pitchFamily="18" charset="0"/>
                          </a:rPr>
                          <m:t>𝑥</m:t>
                        </m:r>
                      </m:e>
                    </m:d>
                    <m:r>
                      <a:rPr lang="en-US" b="0" i="0" dirty="0" smtClean="0">
                        <a:latin typeface="Cambria Math" panose="02040503050406030204" pitchFamily="18" charset="0"/>
                      </a:rPr>
                      <m:t>.</m:t>
                    </m:r>
                  </m:oMath>
                </a14:m>
                <a:r>
                  <a:rPr lang="en-US" dirty="0"/>
                  <a:t> </a:t>
                </a:r>
              </a:p>
              <a:p>
                <a:r>
                  <a:rPr lang="en-US" dirty="0"/>
                  <a:t>The implications of inversion symmetry are two:</a:t>
                </a:r>
              </a:p>
              <a:p>
                <a:endParaRPr lang="en-US" dirty="0"/>
              </a:p>
              <a:p>
                <a:r>
                  <a:rPr lang="en-US" b="1" dirty="0">
                    <a:highlight>
                      <a:srgbClr val="FFFF00"/>
                    </a:highlight>
                  </a:rPr>
                  <a:t>1. </a:t>
                </a:r>
                <a:r>
                  <a:rPr lang="en-US" sz="1800" b="1" dirty="0">
                    <a:effectLst/>
                    <a:highlight>
                      <a:srgbClr val="FFFF00"/>
                    </a:highlight>
                    <a:latin typeface="ACaslonPro"/>
                  </a:rPr>
                  <a:t>we can find a complete set of simultaneous eigenstates of </a:t>
                </a:r>
                <a14:m>
                  <m:oMath xmlns:m="http://schemas.openxmlformats.org/officeDocument/2006/math">
                    <m:acc>
                      <m:accPr>
                        <m:chr m:val="̂"/>
                        <m:ctrlPr>
                          <a:rPr lang="en-US" b="1" i="1" smtClean="0">
                            <a:highlight>
                              <a:srgbClr val="FFFF00"/>
                            </a:highlight>
                            <a:latin typeface="Cambria Math" panose="02040503050406030204" pitchFamily="18" charset="0"/>
                          </a:rPr>
                        </m:ctrlPr>
                      </m:accPr>
                      <m:e>
                        <m:r>
                          <a:rPr lang="el-GR" b="1" i="1">
                            <a:highlight>
                              <a:srgbClr val="FFFF00"/>
                            </a:highlight>
                            <a:latin typeface="Cambria Math" panose="02040503050406030204" pitchFamily="18" charset="0"/>
                            <a:ea typeface="Cambria Math" panose="02040503050406030204" pitchFamily="18" charset="0"/>
                          </a:rPr>
                          <m:t>𝜫</m:t>
                        </m:r>
                      </m:e>
                    </m:acc>
                  </m:oMath>
                </a14:m>
                <a:r>
                  <a:rPr lang="en-US" b="1" dirty="0">
                    <a:highlight>
                      <a:srgbClr val="FFFF00"/>
                    </a:highlight>
                  </a:rPr>
                  <a:t> and </a:t>
                </a:r>
                <a14:m>
                  <m:oMath xmlns:m="http://schemas.openxmlformats.org/officeDocument/2006/math">
                    <m:acc>
                      <m:accPr>
                        <m:chr m:val="̂"/>
                        <m:ctrlPr>
                          <a:rPr lang="en-US" b="1" i="1">
                            <a:highlight>
                              <a:srgbClr val="FFFF00"/>
                            </a:highlight>
                            <a:latin typeface="Cambria Math" panose="02040503050406030204" pitchFamily="18" charset="0"/>
                          </a:rPr>
                        </m:ctrlPr>
                      </m:accPr>
                      <m:e>
                        <m:r>
                          <a:rPr lang="en-US" b="1" i="1" smtClean="0">
                            <a:highlight>
                              <a:srgbClr val="FFFF00"/>
                            </a:highlight>
                            <a:latin typeface="Cambria Math" panose="02040503050406030204" pitchFamily="18" charset="0"/>
                            <a:ea typeface="Cambria Math" panose="02040503050406030204" pitchFamily="18" charset="0"/>
                          </a:rPr>
                          <m:t>𝑯</m:t>
                        </m:r>
                      </m:e>
                    </m:acc>
                  </m:oMath>
                </a14:m>
                <a:r>
                  <a:rPr lang="en-US" b="1" dirty="0">
                    <a:highlight>
                      <a:srgbClr val="FFFF00"/>
                    </a:highlight>
                  </a:rPr>
                  <a:t>.</a:t>
                </a:r>
                <a:r>
                  <a:rPr lang="en-US" dirty="0"/>
                  <a:t> Let’s name these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𝜓</m:t>
                        </m:r>
                      </m:e>
                      <m:sub>
                        <m:r>
                          <a:rPr lang="en-US" i="1">
                            <a:latin typeface="Cambria Math" panose="02040503050406030204" pitchFamily="18" charset="0"/>
                          </a:rPr>
                          <m:t>𝑛</m:t>
                        </m:r>
                      </m:sub>
                    </m:sSub>
                  </m:oMath>
                </a14:m>
                <a:r>
                  <a:rPr lang="en-US" dirty="0"/>
                  <a:t>.  They satisfy</a:t>
                </a:r>
              </a:p>
            </p:txBody>
          </p:sp>
        </mc:Choice>
        <mc:Fallback>
          <p:sp>
            <p:nvSpPr>
              <p:cNvPr id="13" name="TextBox 12">
                <a:extLst>
                  <a:ext uri="{FF2B5EF4-FFF2-40B4-BE49-F238E27FC236}">
                    <a16:creationId xmlns:a16="http://schemas.microsoft.com/office/drawing/2014/main" id="{5B492D45-2623-907D-9F4D-6BF2D69FA83D}"/>
                  </a:ext>
                </a:extLst>
              </p:cNvPr>
              <p:cNvSpPr txBox="1">
                <a:spLocks noRot="1" noChangeAspect="1" noMove="1" noResize="1" noEditPoints="1" noAdjustHandles="1" noChangeArrowheads="1" noChangeShapeType="1" noTextEdit="1"/>
              </p:cNvSpPr>
              <p:nvPr/>
            </p:nvSpPr>
            <p:spPr>
              <a:xfrm>
                <a:off x="330465" y="3647530"/>
                <a:ext cx="11301042" cy="1477328"/>
              </a:xfrm>
              <a:prstGeom prst="rect">
                <a:avLst/>
              </a:prstGeom>
              <a:blipFill>
                <a:blip r:embed="rId5"/>
                <a:stretch>
                  <a:fillRect l="-337" t="-1709" b="-5983"/>
                </a:stretch>
              </a:blipFill>
            </p:spPr>
            <p:txBody>
              <a:bodyPr/>
              <a:lstStyle/>
              <a:p>
                <a:r>
                  <a:rPr lang="en-US">
                    <a:noFill/>
                  </a:rPr>
                  <a:t> </a:t>
                </a:r>
              </a:p>
            </p:txBody>
          </p:sp>
        </mc:Fallback>
      </mc:AlternateContent>
      <p:pic>
        <p:nvPicPr>
          <p:cNvPr id="15" name="Picture 14" descr="A black text on a white background&#10;&#10;Description automatically generated">
            <a:extLst>
              <a:ext uri="{FF2B5EF4-FFF2-40B4-BE49-F238E27FC236}">
                <a16:creationId xmlns:a16="http://schemas.microsoft.com/office/drawing/2014/main" id="{83EF00B1-41E6-3EE1-C2A5-DC61366E4BCC}"/>
              </a:ext>
            </a:extLst>
          </p:cNvPr>
          <p:cNvPicPr>
            <a:picLocks noChangeAspect="1"/>
          </p:cNvPicPr>
          <p:nvPr/>
        </p:nvPicPr>
        <p:blipFill>
          <a:blip r:embed="rId6"/>
          <a:stretch>
            <a:fillRect/>
          </a:stretch>
        </p:blipFill>
        <p:spPr>
          <a:xfrm>
            <a:off x="3346162" y="5227181"/>
            <a:ext cx="4212421" cy="705634"/>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6281A3E-4935-3117-1118-C37E9EE28AF8}"/>
                  </a:ext>
                </a:extLst>
              </p:cNvPr>
              <p:cNvSpPr txBox="1"/>
              <p:nvPr/>
            </p:nvSpPr>
            <p:spPr>
              <a:xfrm>
                <a:off x="354724" y="6133223"/>
                <a:ext cx="9575698" cy="369332"/>
              </a:xfrm>
              <a:prstGeom prst="rect">
                <a:avLst/>
              </a:prstGeom>
              <a:noFill/>
            </p:spPr>
            <p:txBody>
              <a:bodyPr wrap="none" rtlCol="0">
                <a:spAutoFit/>
              </a:bodyPr>
              <a:lstStyle/>
              <a:p>
                <a:r>
                  <a:rPr lang="en-US" sz="1800" dirty="0">
                    <a:effectLst/>
                    <a:latin typeface="ACaslonPro"/>
                  </a:rPr>
                  <a:t>because the eigenvalues of the parity operator are restricted to </a:t>
                </a:r>
                <a14:m>
                  <m:oMath xmlns:m="http://schemas.openxmlformats.org/officeDocument/2006/math">
                    <m:r>
                      <a:rPr lang="en-US" sz="1800" i="1" smtClean="0">
                        <a:effectLst/>
                        <a:latin typeface="Cambria Math" panose="02040503050406030204" pitchFamily="18" charset="0"/>
                        <a:ea typeface="Cambria Math" panose="02040503050406030204" pitchFamily="18" charset="0"/>
                      </a:rPr>
                      <m:t>±</m:t>
                    </m:r>
                    <m:r>
                      <a:rPr lang="en-US" sz="1800" b="0" i="1" smtClean="0">
                        <a:effectLst/>
                        <a:latin typeface="Cambria Math" panose="02040503050406030204" pitchFamily="18" charset="0"/>
                        <a:ea typeface="Cambria Math" panose="02040503050406030204" pitchFamily="18" charset="0"/>
                      </a:rPr>
                      <m:t>1</m:t>
                    </m:r>
                  </m:oMath>
                </a14:m>
                <a:r>
                  <a:rPr lang="en-US" dirty="0"/>
                  <a:t>. We’ll verify this in the next slide.</a:t>
                </a:r>
              </a:p>
            </p:txBody>
          </p:sp>
        </mc:Choice>
        <mc:Fallback xmlns="">
          <p:sp>
            <p:nvSpPr>
              <p:cNvPr id="16" name="TextBox 15">
                <a:extLst>
                  <a:ext uri="{FF2B5EF4-FFF2-40B4-BE49-F238E27FC236}">
                    <a16:creationId xmlns:a16="http://schemas.microsoft.com/office/drawing/2014/main" id="{66281A3E-4935-3117-1118-C37E9EE28AF8}"/>
                  </a:ext>
                </a:extLst>
              </p:cNvPr>
              <p:cNvSpPr txBox="1">
                <a:spLocks noRot="1" noChangeAspect="1" noMove="1" noResize="1" noEditPoints="1" noAdjustHandles="1" noChangeArrowheads="1" noChangeShapeType="1" noTextEdit="1"/>
              </p:cNvSpPr>
              <p:nvPr/>
            </p:nvSpPr>
            <p:spPr>
              <a:xfrm>
                <a:off x="354724" y="6133223"/>
                <a:ext cx="9575698" cy="369332"/>
              </a:xfrm>
              <a:prstGeom prst="rect">
                <a:avLst/>
              </a:prstGeom>
              <a:blipFill>
                <a:blip r:embed="rId7"/>
                <a:stretch>
                  <a:fillRect l="-397" t="-6452" r="-265" b="-22581"/>
                </a:stretch>
              </a:blipFill>
            </p:spPr>
            <p:txBody>
              <a:bodyPr/>
              <a:lstStyle/>
              <a:p>
                <a:r>
                  <a:rPr lang="en-US">
                    <a:noFill/>
                  </a:rPr>
                  <a:t> </a:t>
                </a:r>
              </a:p>
            </p:txBody>
          </p:sp>
        </mc:Fallback>
      </mc:AlternateContent>
    </p:spTree>
    <p:extLst>
      <p:ext uri="{BB962C8B-B14F-4D97-AF65-F5344CB8AC3E}">
        <p14:creationId xmlns:p14="http://schemas.microsoft.com/office/powerpoint/2010/main" val="3452268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208E60B-C09A-D47A-FB27-8CD751E99FAC}"/>
              </a:ext>
            </a:extLst>
          </p:cNvPr>
          <p:cNvSpPr txBox="1">
            <a:spLocks/>
          </p:cNvSpPr>
          <p:nvPr/>
        </p:nvSpPr>
        <p:spPr>
          <a:xfrm>
            <a:off x="354724" y="1"/>
            <a:ext cx="10515600" cy="9879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Parity eigenvalues </a:t>
            </a:r>
          </a:p>
        </p:txBody>
      </p:sp>
      <p:pic>
        <p:nvPicPr>
          <p:cNvPr id="4" name="Picture 3" descr="A black text on a white background&#10;&#10;Description automatically generated">
            <a:extLst>
              <a:ext uri="{FF2B5EF4-FFF2-40B4-BE49-F238E27FC236}">
                <a16:creationId xmlns:a16="http://schemas.microsoft.com/office/drawing/2014/main" id="{F2A2BC5A-1431-4A51-C1CA-178404E0F50F}"/>
              </a:ext>
            </a:extLst>
          </p:cNvPr>
          <p:cNvPicPr>
            <a:picLocks noChangeAspect="1"/>
          </p:cNvPicPr>
          <p:nvPr/>
        </p:nvPicPr>
        <p:blipFill>
          <a:blip r:embed="rId2"/>
          <a:stretch>
            <a:fillRect/>
          </a:stretch>
        </p:blipFill>
        <p:spPr>
          <a:xfrm>
            <a:off x="354724" y="875898"/>
            <a:ext cx="4212421" cy="705634"/>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0F27265-6B96-DD75-FC29-E6EE598F7C48}"/>
                  </a:ext>
                </a:extLst>
              </p:cNvPr>
              <p:cNvSpPr txBox="1"/>
              <p:nvPr/>
            </p:nvSpPr>
            <p:spPr>
              <a:xfrm>
                <a:off x="4733511" y="1100086"/>
                <a:ext cx="7399077" cy="369332"/>
              </a:xfrm>
              <a:prstGeom prst="rect">
                <a:avLst/>
              </a:prstGeom>
              <a:noFill/>
            </p:spPr>
            <p:txBody>
              <a:bodyPr wrap="none" rtlCol="0">
                <a:spAutoFit/>
              </a:bodyPr>
              <a:lstStyle/>
              <a:p>
                <a:r>
                  <a:rPr lang="en-US" dirty="0"/>
                  <a:t>Let’s check verify that the eigenvalues are </a:t>
                </a:r>
                <a14:m>
                  <m:oMath xmlns:m="http://schemas.openxmlformats.org/officeDocument/2006/math">
                    <m:r>
                      <a:rPr lang="en-US" i="1" dirty="0">
                        <a:latin typeface="Cambria Math" panose="02040503050406030204" pitchFamily="18" charset="0"/>
                      </a:rPr>
                      <m:t>±1</m:t>
                    </m:r>
                  </m:oMath>
                </a14:m>
                <a:r>
                  <a:rPr lang="en-US" dirty="0"/>
                  <a:t>. Let’s consider the action on </a:t>
                </a:r>
                <a14:m>
                  <m:oMath xmlns:m="http://schemas.openxmlformats.org/officeDocument/2006/math">
                    <m:r>
                      <a:rPr lang="en-US" i="1" dirty="0" smtClean="0">
                        <a:latin typeface="Cambria Math" panose="02040503050406030204" pitchFamily="18" charset="0"/>
                      </a:rPr>
                      <m:t>𝑔</m:t>
                    </m:r>
                  </m:oMath>
                </a14:m>
                <a:endParaRPr lang="en-US" dirty="0"/>
              </a:p>
            </p:txBody>
          </p:sp>
        </mc:Choice>
        <mc:Fallback xmlns="">
          <p:sp>
            <p:nvSpPr>
              <p:cNvPr id="5" name="TextBox 4">
                <a:extLst>
                  <a:ext uri="{FF2B5EF4-FFF2-40B4-BE49-F238E27FC236}">
                    <a16:creationId xmlns:a16="http://schemas.microsoft.com/office/drawing/2014/main" id="{A0F27265-6B96-DD75-FC29-E6EE598F7C48}"/>
                  </a:ext>
                </a:extLst>
              </p:cNvPr>
              <p:cNvSpPr txBox="1">
                <a:spLocks noRot="1" noChangeAspect="1" noMove="1" noResize="1" noEditPoints="1" noAdjustHandles="1" noChangeArrowheads="1" noChangeShapeType="1" noTextEdit="1"/>
              </p:cNvSpPr>
              <p:nvPr/>
            </p:nvSpPr>
            <p:spPr>
              <a:xfrm>
                <a:off x="4733511" y="1100086"/>
                <a:ext cx="7399077" cy="369332"/>
              </a:xfrm>
              <a:prstGeom prst="rect">
                <a:avLst/>
              </a:prstGeom>
              <a:blipFill>
                <a:blip r:embed="rId3"/>
                <a:stretch>
                  <a:fillRect l="-685" t="-6667" b="-26667"/>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7B0A04A5-B91D-28BA-8577-99C079D8CD3D}"/>
              </a:ext>
            </a:extLst>
          </p:cNvPr>
          <p:cNvGrpSpPr/>
          <p:nvPr/>
        </p:nvGrpSpPr>
        <p:grpSpPr>
          <a:xfrm>
            <a:off x="1507605" y="1767624"/>
            <a:ext cx="7788603" cy="613695"/>
            <a:chOff x="354724" y="1842850"/>
            <a:chExt cx="7788603" cy="613695"/>
          </a:xfrm>
        </p:grpSpPr>
        <p:pic>
          <p:nvPicPr>
            <p:cNvPr id="7" name="Picture 6" descr="A group of symbols on a white background&#10;&#10;Description automatically generated">
              <a:extLst>
                <a:ext uri="{FF2B5EF4-FFF2-40B4-BE49-F238E27FC236}">
                  <a16:creationId xmlns:a16="http://schemas.microsoft.com/office/drawing/2014/main" id="{834D418E-FE25-0469-E8EC-DE68C0F7490A}"/>
                </a:ext>
              </a:extLst>
            </p:cNvPr>
            <p:cNvPicPr>
              <a:picLocks noChangeAspect="1"/>
            </p:cNvPicPr>
            <p:nvPr/>
          </p:nvPicPr>
          <p:blipFill>
            <a:blip r:embed="rId4"/>
            <a:stretch>
              <a:fillRect/>
            </a:stretch>
          </p:blipFill>
          <p:spPr>
            <a:xfrm>
              <a:off x="354724" y="1842850"/>
              <a:ext cx="3029607" cy="571453"/>
            </a:xfrm>
            <a:prstGeom prst="rect">
              <a:avLst/>
            </a:prstGeom>
          </p:spPr>
        </p:pic>
        <p:pic>
          <p:nvPicPr>
            <p:cNvPr id="9" name="Picture 8" descr="A black text on a white background&#10;&#10;Description automatically generated">
              <a:extLst>
                <a:ext uri="{FF2B5EF4-FFF2-40B4-BE49-F238E27FC236}">
                  <a16:creationId xmlns:a16="http://schemas.microsoft.com/office/drawing/2014/main" id="{D099B7D0-8C9E-5A31-F9A5-CD36359A4187}"/>
                </a:ext>
              </a:extLst>
            </p:cNvPr>
            <p:cNvPicPr>
              <a:picLocks noChangeAspect="1"/>
            </p:cNvPicPr>
            <p:nvPr/>
          </p:nvPicPr>
          <p:blipFill>
            <a:blip r:embed="rId5"/>
            <a:stretch>
              <a:fillRect/>
            </a:stretch>
          </p:blipFill>
          <p:spPr>
            <a:xfrm>
              <a:off x="3403381" y="1843275"/>
              <a:ext cx="2167102" cy="612641"/>
            </a:xfrm>
            <a:prstGeom prst="rect">
              <a:avLst/>
            </a:prstGeom>
          </p:spPr>
        </p:pic>
        <p:pic>
          <p:nvPicPr>
            <p:cNvPr id="11" name="Picture 10" descr="A black math equation&#10;&#10;Description automatically generated with medium confidence">
              <a:extLst>
                <a:ext uri="{FF2B5EF4-FFF2-40B4-BE49-F238E27FC236}">
                  <a16:creationId xmlns:a16="http://schemas.microsoft.com/office/drawing/2014/main" id="{E209E078-E8C7-3923-2AEE-6512CC0CE9FF}"/>
                </a:ext>
              </a:extLst>
            </p:cNvPr>
            <p:cNvPicPr>
              <a:picLocks noChangeAspect="1"/>
            </p:cNvPicPr>
            <p:nvPr/>
          </p:nvPicPr>
          <p:blipFill>
            <a:blip r:embed="rId6"/>
            <a:stretch>
              <a:fillRect/>
            </a:stretch>
          </p:blipFill>
          <p:spPr>
            <a:xfrm>
              <a:off x="5612524" y="1863665"/>
              <a:ext cx="2530803" cy="592880"/>
            </a:xfrm>
            <a:prstGeom prst="rect">
              <a:avLst/>
            </a:prstGeom>
          </p:spPr>
        </p:pic>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BA7DC98-5F33-0BC2-75B4-20403AC74124}"/>
                  </a:ext>
                </a:extLst>
              </p:cNvPr>
              <p:cNvSpPr txBox="1"/>
              <p:nvPr/>
            </p:nvSpPr>
            <p:spPr>
              <a:xfrm>
                <a:off x="354724" y="2555917"/>
                <a:ext cx="10094366" cy="646331"/>
              </a:xfrm>
              <a:prstGeom prst="rect">
                <a:avLst/>
              </a:prstGeom>
              <a:noFill/>
            </p:spPr>
            <p:txBody>
              <a:bodyPr wrap="none" rtlCol="0">
                <a:spAutoFit/>
              </a:bodyPr>
              <a:lstStyle/>
              <a:p>
                <a:r>
                  <a:rPr lang="en-US" sz="1800" dirty="0">
                    <a:effectLst/>
                    <a:latin typeface="CMR10"/>
                  </a:rPr>
                  <a:t>where we have changed the integration variable from </a:t>
                </a:r>
                <a14:m>
                  <m:oMath xmlns:m="http://schemas.openxmlformats.org/officeDocument/2006/math">
                    <m:r>
                      <a:rPr lang="en-US" sz="1800" i="1" dirty="0" smtClean="0">
                        <a:effectLst/>
                        <a:latin typeface="Cambria Math" panose="02040503050406030204" pitchFamily="18" charset="0"/>
                      </a:rPr>
                      <m:t>𝑥</m:t>
                    </m:r>
                  </m:oMath>
                </a14:m>
                <a:r>
                  <a:rPr lang="en-US" sz="1800" dirty="0">
                    <a:effectLst/>
                    <a:latin typeface="CMMI10"/>
                  </a:rPr>
                  <a:t> </a:t>
                </a:r>
                <a:r>
                  <a:rPr lang="en-US" sz="1800" dirty="0">
                    <a:effectLst/>
                    <a:latin typeface="CMR10"/>
                  </a:rPr>
                  <a:t>to </a:t>
                </a:r>
                <a14:m>
                  <m:oMath xmlns:m="http://schemas.openxmlformats.org/officeDocument/2006/math">
                    <m:r>
                      <a:rPr lang="en-US" sz="1800" i="1" dirty="0" smtClean="0">
                        <a:effectLst/>
                        <a:latin typeface="Cambria Math" panose="02040503050406030204" pitchFamily="18" charset="0"/>
                      </a:rPr>
                      <m:t>−</m:t>
                    </m:r>
                    <m:r>
                      <a:rPr lang="en-US" sz="1800" i="1" dirty="0" smtClean="0">
                        <a:effectLst/>
                        <a:latin typeface="Cambria Math" panose="02040503050406030204" pitchFamily="18" charset="0"/>
                      </a:rPr>
                      <m:t>𝑥</m:t>
                    </m:r>
                  </m:oMath>
                </a14:m>
                <a:r>
                  <a:rPr lang="en-US" sz="1800" dirty="0">
                    <a:effectLst/>
                    <a:latin typeface="CMMI10"/>
                  </a:rPr>
                  <a:t> </a:t>
                </a:r>
                <a:r>
                  <a:rPr lang="en-US" sz="1800" dirty="0">
                    <a:effectLst/>
                    <a:latin typeface="CMR10"/>
                  </a:rPr>
                  <a:t>in then last line. Then using the minus sign </a:t>
                </a:r>
                <a:endParaRPr lang="en-US" dirty="0"/>
              </a:p>
              <a:p>
                <a:r>
                  <a:rPr lang="en-US" sz="1800" dirty="0">
                    <a:effectLst/>
                    <a:latin typeface="CMR10"/>
                  </a:rPr>
                  <a:t>to reverse the limits of integration we have </a:t>
                </a:r>
                <a:endParaRPr lang="en-US" dirty="0"/>
              </a:p>
            </p:txBody>
          </p:sp>
        </mc:Choice>
        <mc:Fallback xmlns="">
          <p:sp>
            <p:nvSpPr>
              <p:cNvPr id="12" name="TextBox 11">
                <a:extLst>
                  <a:ext uri="{FF2B5EF4-FFF2-40B4-BE49-F238E27FC236}">
                    <a16:creationId xmlns:a16="http://schemas.microsoft.com/office/drawing/2014/main" id="{6BA7DC98-5F33-0BC2-75B4-20403AC74124}"/>
                  </a:ext>
                </a:extLst>
              </p:cNvPr>
              <p:cNvSpPr txBox="1">
                <a:spLocks noRot="1" noChangeAspect="1" noMove="1" noResize="1" noEditPoints="1" noAdjustHandles="1" noChangeArrowheads="1" noChangeShapeType="1" noTextEdit="1"/>
              </p:cNvSpPr>
              <p:nvPr/>
            </p:nvSpPr>
            <p:spPr>
              <a:xfrm>
                <a:off x="354724" y="2555917"/>
                <a:ext cx="10094366" cy="646331"/>
              </a:xfrm>
              <a:prstGeom prst="rect">
                <a:avLst/>
              </a:prstGeom>
              <a:blipFill>
                <a:blip r:embed="rId7"/>
                <a:stretch>
                  <a:fillRect l="-377" t="-3846" b="-13462"/>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236575E4-1241-628B-F54A-4FF982A9D46C}"/>
              </a:ext>
            </a:extLst>
          </p:cNvPr>
          <p:cNvGrpSpPr/>
          <p:nvPr/>
        </p:nvGrpSpPr>
        <p:grpSpPr>
          <a:xfrm>
            <a:off x="1971013" y="3348819"/>
            <a:ext cx="6861787" cy="572571"/>
            <a:chOff x="354724" y="3348819"/>
            <a:chExt cx="6861787" cy="572571"/>
          </a:xfrm>
        </p:grpSpPr>
        <p:pic>
          <p:nvPicPr>
            <p:cNvPr id="14" name="Picture 13" descr="A black symbols on a white background&#10;&#10;Description automatically generated">
              <a:extLst>
                <a:ext uri="{FF2B5EF4-FFF2-40B4-BE49-F238E27FC236}">
                  <a16:creationId xmlns:a16="http://schemas.microsoft.com/office/drawing/2014/main" id="{1DC36B4F-E398-FF3E-982F-28CE90BA0CB1}"/>
                </a:ext>
              </a:extLst>
            </p:cNvPr>
            <p:cNvPicPr>
              <a:picLocks noChangeAspect="1"/>
            </p:cNvPicPr>
            <p:nvPr/>
          </p:nvPicPr>
          <p:blipFill>
            <a:blip r:embed="rId8"/>
            <a:stretch>
              <a:fillRect/>
            </a:stretch>
          </p:blipFill>
          <p:spPr>
            <a:xfrm>
              <a:off x="354724" y="3348819"/>
              <a:ext cx="3247697" cy="572571"/>
            </a:xfrm>
            <a:prstGeom prst="rect">
              <a:avLst/>
            </a:prstGeom>
          </p:spPr>
        </p:pic>
        <p:pic>
          <p:nvPicPr>
            <p:cNvPr id="16" name="Picture 15" descr="A black text with a white background&#10;&#10;Description automatically generated">
              <a:extLst>
                <a:ext uri="{FF2B5EF4-FFF2-40B4-BE49-F238E27FC236}">
                  <a16:creationId xmlns:a16="http://schemas.microsoft.com/office/drawing/2014/main" id="{C30F51F6-4D16-5999-4BCA-F651AD95D2C4}"/>
                </a:ext>
              </a:extLst>
            </p:cNvPr>
            <p:cNvPicPr>
              <a:picLocks noChangeAspect="1"/>
            </p:cNvPicPr>
            <p:nvPr/>
          </p:nvPicPr>
          <p:blipFill>
            <a:blip r:embed="rId9"/>
            <a:stretch>
              <a:fillRect/>
            </a:stretch>
          </p:blipFill>
          <p:spPr>
            <a:xfrm>
              <a:off x="3602421" y="3348819"/>
              <a:ext cx="2426795" cy="553641"/>
            </a:xfrm>
            <a:prstGeom prst="rect">
              <a:avLst/>
            </a:prstGeom>
          </p:spPr>
        </p:pic>
        <p:pic>
          <p:nvPicPr>
            <p:cNvPr id="18" name="Picture 17" descr="A black and white symbol&#10;&#10;Description automatically generated">
              <a:extLst>
                <a:ext uri="{FF2B5EF4-FFF2-40B4-BE49-F238E27FC236}">
                  <a16:creationId xmlns:a16="http://schemas.microsoft.com/office/drawing/2014/main" id="{FAE5C148-104E-9ECE-03B5-6FBCA0B9B195}"/>
                </a:ext>
              </a:extLst>
            </p:cNvPr>
            <p:cNvPicPr>
              <a:picLocks noChangeAspect="1"/>
            </p:cNvPicPr>
            <p:nvPr/>
          </p:nvPicPr>
          <p:blipFill>
            <a:blip r:embed="rId10"/>
            <a:stretch>
              <a:fillRect/>
            </a:stretch>
          </p:blipFill>
          <p:spPr>
            <a:xfrm>
              <a:off x="6029216" y="3358283"/>
              <a:ext cx="1187295" cy="544177"/>
            </a:xfrm>
            <a:prstGeom prst="rect">
              <a:avLst/>
            </a:prstGeom>
          </p:spPr>
        </p:pic>
      </p:grpSp>
      <p:sp>
        <p:nvSpPr>
          <p:cNvPr id="19" name="TextBox 18">
            <a:extLst>
              <a:ext uri="{FF2B5EF4-FFF2-40B4-BE49-F238E27FC236}">
                <a16:creationId xmlns:a16="http://schemas.microsoft.com/office/drawing/2014/main" id="{CF422F3D-A74C-0B6A-195A-9D0F2692D27D}"/>
              </a:ext>
            </a:extLst>
          </p:cNvPr>
          <p:cNvSpPr txBox="1"/>
          <p:nvPr/>
        </p:nvSpPr>
        <p:spPr>
          <a:xfrm>
            <a:off x="355238" y="4067961"/>
            <a:ext cx="4518288" cy="369332"/>
          </a:xfrm>
          <a:prstGeom prst="rect">
            <a:avLst/>
          </a:prstGeom>
          <a:noFill/>
        </p:spPr>
        <p:txBody>
          <a:bodyPr wrap="none" rtlCol="0">
            <a:spAutoFit/>
          </a:bodyPr>
          <a:lstStyle/>
          <a:p>
            <a:r>
              <a:rPr lang="en-US" sz="1800" dirty="0">
                <a:effectLst/>
                <a:latin typeface="CMR10"/>
              </a:rPr>
              <a:t>showing that the parity operator is Hermitian. </a:t>
            </a: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8D2C4EC-0C44-0AAA-70B4-4D30E03F403F}"/>
                  </a:ext>
                </a:extLst>
              </p:cNvPr>
              <p:cNvSpPr txBox="1"/>
              <p:nvPr/>
            </p:nvSpPr>
            <p:spPr>
              <a:xfrm>
                <a:off x="335017" y="4658781"/>
                <a:ext cx="11521966" cy="1484765"/>
              </a:xfrm>
              <a:prstGeom prst="rect">
                <a:avLst/>
              </a:prstGeom>
              <a:noFill/>
            </p:spPr>
            <p:txBody>
              <a:bodyPr wrap="square">
                <a:spAutoFit/>
              </a:bodyPr>
              <a:lstStyle/>
              <a:p>
                <a:pPr marL="285750" indent="-285750">
                  <a:buFont typeface="Arial" panose="020B0604020202020204" pitchFamily="34" charset="0"/>
                  <a:buChar char="•"/>
                </a:pPr>
                <a:r>
                  <a:rPr lang="en-US" dirty="0"/>
                  <a:t>Parity </a:t>
                </a:r>
                <a14:m>
                  <m:oMath xmlns:m="http://schemas.openxmlformats.org/officeDocument/2006/math">
                    <m:acc>
                      <m:accPr>
                        <m:chr m:val="̂"/>
                        <m:ctrlPr>
                          <a:rPr lang="en-US" i="1" smtClean="0">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Π</m:t>
                        </m:r>
                      </m:e>
                    </m:acc>
                  </m:oMath>
                </a14:m>
                <a:r>
                  <a:rPr lang="en-US" sz="1800" dirty="0">
                    <a:effectLst/>
                    <a:latin typeface="CMR10"/>
                  </a:rPr>
                  <a:t> satisfies: </a:t>
                </a:r>
                <a14:m>
                  <m:oMath xmlns:m="http://schemas.openxmlformats.org/officeDocument/2006/math">
                    <m:acc>
                      <m:accPr>
                        <m:chr m:val="̂"/>
                        <m:ctrlPr>
                          <a:rPr lang="en-US"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Π</m:t>
                        </m:r>
                      </m:e>
                    </m:acc>
                    <m:sSup>
                      <m:sSupPr>
                        <m:ctrlPr>
                          <a:rPr lang="el-GR"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Π</m:t>
                            </m:r>
                          </m:e>
                        </m:acc>
                      </m:e>
                      <m:sup>
                        <m:r>
                          <a:rPr lang="en-US" b="0" i="1" smtClean="0">
                            <a:latin typeface="Cambria Math" panose="02040503050406030204" pitchFamily="18" charset="0"/>
                            <a:ea typeface="Cambria Math" panose="02040503050406030204" pitchFamily="18" charset="0"/>
                          </a:rPr>
                          <m:t>†</m:t>
                        </m:r>
                      </m:sup>
                    </m:sSup>
                    <m:sSup>
                      <m:sSupPr>
                        <m:ctrlPr>
                          <a:rPr lang="el-GR"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Π</m:t>
                            </m:r>
                          </m:e>
                        </m:acc>
                      </m:e>
                      <m:sup>
                        <m:r>
                          <a:rPr lang="en-US" b="0" i="1" smtClean="0">
                            <a:latin typeface="Cambria Math" panose="02040503050406030204" pitchFamily="18" charset="0"/>
                            <a:ea typeface="Cambria Math" panose="02040503050406030204" pitchFamily="18" charset="0"/>
                          </a:rPr>
                          <m:t>−1</m:t>
                        </m:r>
                      </m:sup>
                    </m:sSup>
                  </m:oMath>
                </a14:m>
                <a:r>
                  <a:rPr lang="en-US" sz="1800" dirty="0">
                    <a:effectLst/>
                    <a:latin typeface="CMR10"/>
                  </a:rPr>
                  <a:t>, </a:t>
                </a:r>
                <a14:m>
                  <m:oMath xmlns:m="http://schemas.openxmlformats.org/officeDocument/2006/math">
                    <m:r>
                      <a:rPr lang="en-US" sz="1800" i="1" dirty="0" smtClean="0">
                        <a:effectLst/>
                        <a:latin typeface="Cambria Math" panose="02040503050406030204" pitchFamily="18" charset="0"/>
                        <a:ea typeface="Cambria Math" panose="02040503050406030204" pitchFamily="18" charset="0"/>
                      </a:rPr>
                      <m:t>⟹</m:t>
                    </m:r>
                  </m:oMath>
                </a14:m>
                <a:r>
                  <a:rPr lang="en-US" sz="1800" dirty="0">
                    <a:effectLst/>
                    <a:latin typeface="CMR10"/>
                  </a:rPr>
                  <a:t> is also unitary. </a:t>
                </a:r>
                <a14:m>
                  <m:oMath xmlns:m="http://schemas.openxmlformats.org/officeDocument/2006/math">
                    <m:acc>
                      <m:accPr>
                        <m:chr m:val="̂"/>
                        <m:ctrlPr>
                          <a:rPr lang="en-US"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Π</m:t>
                        </m:r>
                      </m:e>
                    </m:acc>
                  </m:oMath>
                </a14:m>
                <a:r>
                  <a:rPr lang="en-US" dirty="0">
                    <a:latin typeface="CMR10"/>
                  </a:rPr>
                  <a:t> is Hermitian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latin typeface="CMR10"/>
                  </a:rPr>
                  <a:t> eigenvalues </a:t>
                </a:r>
                <a:r>
                  <a:rPr lang="el-GR" sz="1800" dirty="0">
                    <a:effectLst/>
                    <a:latin typeface="CMMI10"/>
                  </a:rPr>
                  <a:t>λ </a:t>
                </a:r>
                <a14:m>
                  <m:oMath xmlns:m="http://schemas.openxmlformats.org/officeDocument/2006/math">
                    <m:r>
                      <a:rPr lang="en-US" sz="1800" i="1" dirty="0" smtClean="0">
                        <a:effectLst/>
                        <a:latin typeface="Cambria Math" panose="02040503050406030204" pitchFamily="18" charset="0"/>
                        <a:ea typeface="Cambria Math" panose="02040503050406030204" pitchFamily="18" charset="0"/>
                      </a:rPr>
                      <m:t>∈</m:t>
                    </m:r>
                    <m:r>
                      <a:rPr lang="en-US" sz="1800" i="1" dirty="0" smtClean="0">
                        <a:effectLst/>
                        <a:latin typeface="Cambria Math" panose="02040503050406030204" pitchFamily="18" charset="0"/>
                        <a:ea typeface="Cambria Math" panose="02040503050406030204" pitchFamily="18" charset="0"/>
                      </a:rPr>
                      <m:t>ℝ</m:t>
                    </m:r>
                  </m:oMath>
                </a14:m>
                <a:r>
                  <a:rPr lang="en-US" sz="1800" dirty="0">
                    <a:effectLst/>
                    <a:latin typeface="CMTI10"/>
                  </a:rPr>
                  <a:t>, </a:t>
                </a:r>
              </a:p>
              <a:p>
                <a:pPr marL="285750" indent="-285750">
                  <a:buFont typeface="Arial" panose="020B0604020202020204" pitchFamily="34" charset="0"/>
                  <a:buChar char="•"/>
                </a:pPr>
                <a:r>
                  <a:rPr lang="en-US" sz="1800" dirty="0">
                    <a:effectLst/>
                    <a:latin typeface="CMR10"/>
                  </a:rPr>
                  <a:t>Unitary operator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sz="1800" dirty="0">
                    <a:effectLst/>
                    <a:latin typeface="CMR10"/>
                  </a:rPr>
                  <a:t> eigenvalues </a:t>
                </a:r>
                <a:r>
                  <a:rPr lang="el-GR" sz="1800" dirty="0">
                    <a:effectLst/>
                    <a:latin typeface="CMMI10"/>
                  </a:rPr>
                  <a:t>λ </a:t>
                </a:r>
                <a:r>
                  <a:rPr lang="en-US" sz="1800" dirty="0">
                    <a:effectLst/>
                    <a:latin typeface="CMMI10"/>
                  </a:rPr>
                  <a:t>are </a:t>
                </a:r>
                <a:r>
                  <a:rPr lang="en-US" sz="1800" dirty="0">
                    <a:effectLst/>
                    <a:latin typeface="CMR10"/>
                  </a:rPr>
                  <a:t>such that </a:t>
                </a:r>
                <a:r>
                  <a:rPr lang="en-US" sz="1800" dirty="0">
                    <a:effectLst/>
                    <a:latin typeface="CMSY10"/>
                  </a:rPr>
                  <a:t>|</a:t>
                </a:r>
                <a:r>
                  <a:rPr lang="el-GR" sz="1800" dirty="0">
                    <a:effectLst/>
                    <a:latin typeface="CMMI10"/>
                  </a:rPr>
                  <a:t>λ</a:t>
                </a:r>
                <a:r>
                  <a:rPr lang="el-GR" sz="1800" dirty="0">
                    <a:effectLst/>
                    <a:latin typeface="CMSY10"/>
                  </a:rPr>
                  <a:t>| </a:t>
                </a:r>
                <a:r>
                  <a:rPr lang="el-GR" sz="1800" dirty="0">
                    <a:effectLst/>
                    <a:latin typeface="CMR10"/>
                  </a:rPr>
                  <a:t>= 1. </a:t>
                </a:r>
                <a:endParaRPr lang="en-US" sz="1800" dirty="0">
                  <a:effectLst/>
                  <a:latin typeface="CMR10"/>
                </a:endParaRPr>
              </a:p>
              <a:p>
                <a:pPr marL="285750" indent="-285750">
                  <a:buFont typeface="Arial" panose="020B0604020202020204" pitchFamily="34" charset="0"/>
                  <a:buChar char="•"/>
                </a:pPr>
                <a:r>
                  <a:rPr lang="en-US" sz="1800" dirty="0">
                    <a:effectLst/>
                    <a:latin typeface="CMR10"/>
                  </a:rPr>
                  <a:t>The only way to satisfy both these conditions is </a:t>
                </a:r>
                <a14:m>
                  <m:oMath xmlns:m="http://schemas.openxmlformats.org/officeDocument/2006/math">
                    <m:r>
                      <m:rPr>
                        <m:nor/>
                      </m:rPr>
                      <a:rPr lang="el-GR" dirty="0">
                        <a:latin typeface="CMMI10"/>
                      </a:rPr>
                      <m:t>λ</m:t>
                    </m:r>
                    <m:r>
                      <a:rPr lang="en-US" dirty="0">
                        <a:latin typeface="Cambria Math" panose="02040503050406030204" pitchFamily="18" charset="0"/>
                      </a:rPr>
                      <m:t>=</m:t>
                    </m:r>
                    <m:r>
                      <a:rPr lang="en-US" i="1" dirty="0">
                        <a:latin typeface="Cambria Math" panose="02040503050406030204" pitchFamily="18" charset="0"/>
                      </a:rPr>
                      <m:t>±1</m:t>
                    </m:r>
                  </m:oMath>
                </a14:m>
                <a:r>
                  <a:rPr lang="en-US" sz="1800" dirty="0">
                    <a:effectLst/>
                    <a:latin typeface="CMR10"/>
                  </a:rPr>
                  <a:t>. </a:t>
                </a:r>
              </a:p>
              <a:p>
                <a:r>
                  <a:rPr lang="en-US" sz="1800" dirty="0">
                    <a:effectLst/>
                    <a:highlight>
                      <a:srgbClr val="FFFF00"/>
                    </a:highlight>
                    <a:latin typeface="CMR10"/>
                  </a:rPr>
                  <a:t>All even functions are eigenfunctions of the parity operator with eigenvalue 1 and all odd functions are eigenfunctions of the parity operator with eigenvalue </a:t>
                </a:r>
                <a:r>
                  <a:rPr lang="en-US" sz="1800" dirty="0">
                    <a:effectLst/>
                    <a:highlight>
                      <a:srgbClr val="FFFF00"/>
                    </a:highlight>
                    <a:latin typeface="CMSY10"/>
                  </a:rPr>
                  <a:t>−</a:t>
                </a:r>
                <a:r>
                  <a:rPr lang="en-US" sz="1800" dirty="0">
                    <a:effectLst/>
                    <a:highlight>
                      <a:srgbClr val="FFFF00"/>
                    </a:highlight>
                    <a:latin typeface="CMR10"/>
                  </a:rPr>
                  <a:t>1. </a:t>
                </a:r>
                <a:endParaRPr lang="en-US" dirty="0">
                  <a:highlight>
                    <a:srgbClr val="FFFF00"/>
                  </a:highlight>
                </a:endParaRPr>
              </a:p>
            </p:txBody>
          </p:sp>
        </mc:Choice>
        <mc:Fallback xmlns="">
          <p:sp>
            <p:nvSpPr>
              <p:cNvPr id="21" name="TextBox 20">
                <a:extLst>
                  <a:ext uri="{FF2B5EF4-FFF2-40B4-BE49-F238E27FC236}">
                    <a16:creationId xmlns:a16="http://schemas.microsoft.com/office/drawing/2014/main" id="{28D2C4EC-0C44-0AAA-70B4-4D30E03F403F}"/>
                  </a:ext>
                </a:extLst>
              </p:cNvPr>
              <p:cNvSpPr txBox="1">
                <a:spLocks noRot="1" noChangeAspect="1" noMove="1" noResize="1" noEditPoints="1" noAdjustHandles="1" noChangeArrowheads="1" noChangeShapeType="1" noTextEdit="1"/>
              </p:cNvSpPr>
              <p:nvPr/>
            </p:nvSpPr>
            <p:spPr>
              <a:xfrm>
                <a:off x="335017" y="4658781"/>
                <a:ext cx="11521966" cy="1484765"/>
              </a:xfrm>
              <a:prstGeom prst="rect">
                <a:avLst/>
              </a:prstGeom>
              <a:blipFill>
                <a:blip r:embed="rId11"/>
                <a:stretch>
                  <a:fillRect l="-441" t="-847" b="-5932"/>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4AFF1E5C-7EA5-A313-B352-EF899BFD8B6F}"/>
              </a:ext>
            </a:extLst>
          </p:cNvPr>
          <p:cNvSpPr txBox="1"/>
          <p:nvPr/>
        </p:nvSpPr>
        <p:spPr>
          <a:xfrm>
            <a:off x="881564" y="6227169"/>
            <a:ext cx="9988760" cy="369332"/>
          </a:xfrm>
          <a:prstGeom prst="rect">
            <a:avLst/>
          </a:prstGeom>
          <a:noFill/>
        </p:spPr>
        <p:txBody>
          <a:bodyPr wrap="none" rtlCol="0">
            <a:spAutoFit/>
          </a:bodyPr>
          <a:lstStyle/>
          <a:p>
            <a:r>
              <a:rPr lang="en-US" sz="1800" dirty="0">
                <a:effectLst/>
                <a:latin typeface="ACaslonPro"/>
              </a:rPr>
              <a:t>stationary states of a potential that is an even function of position are themselves even or odd functions </a:t>
            </a:r>
            <a:endParaRPr lang="en-US" dirty="0"/>
          </a:p>
        </p:txBody>
      </p:sp>
      <p:sp>
        <p:nvSpPr>
          <p:cNvPr id="23" name="Right Arrow 22">
            <a:extLst>
              <a:ext uri="{FF2B5EF4-FFF2-40B4-BE49-F238E27FC236}">
                <a16:creationId xmlns:a16="http://schemas.microsoft.com/office/drawing/2014/main" id="{03904D4F-30EB-CAA2-74C8-126BB7F3E567}"/>
              </a:ext>
            </a:extLst>
          </p:cNvPr>
          <p:cNvSpPr/>
          <p:nvPr/>
        </p:nvSpPr>
        <p:spPr>
          <a:xfrm>
            <a:off x="505644" y="6224017"/>
            <a:ext cx="375920" cy="3914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09850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40DD08-1893-B88D-D36B-019CAF420DDE}"/>
              </a:ext>
            </a:extLst>
          </p:cNvPr>
          <p:cNvSpPr txBox="1"/>
          <p:nvPr/>
        </p:nvSpPr>
        <p:spPr>
          <a:xfrm>
            <a:off x="483475" y="1100987"/>
            <a:ext cx="9354207" cy="369332"/>
          </a:xfrm>
          <a:prstGeom prst="rect">
            <a:avLst/>
          </a:prstGeom>
          <a:noFill/>
        </p:spPr>
        <p:txBody>
          <a:bodyPr wrap="square">
            <a:spAutoFit/>
          </a:bodyPr>
          <a:lstStyle/>
          <a:p>
            <a:r>
              <a:rPr lang="en-US" sz="1800" b="1" dirty="0">
                <a:effectLst/>
                <a:highlight>
                  <a:srgbClr val="FFFF00"/>
                </a:highlight>
                <a:latin typeface="ACaslonPro"/>
              </a:rPr>
              <a:t>2. according to </a:t>
            </a:r>
            <a:r>
              <a:rPr lang="en-US" sz="1800" b="1" dirty="0" err="1">
                <a:effectLst/>
                <a:highlight>
                  <a:srgbClr val="FFFF00"/>
                </a:highlight>
                <a:latin typeface="ACaslonPro"/>
              </a:rPr>
              <a:t>Ehrenfest’s</a:t>
            </a:r>
            <a:r>
              <a:rPr lang="en-US" sz="1800" b="1" dirty="0">
                <a:effectLst/>
                <a:highlight>
                  <a:srgbClr val="FFFF00"/>
                </a:highlight>
                <a:latin typeface="ACaslonPro"/>
              </a:rPr>
              <a:t> theorem, if the Hamiltonian has an inversion symmetry, then</a:t>
            </a:r>
            <a:r>
              <a:rPr lang="en-US" sz="1800" dirty="0">
                <a:effectLst/>
                <a:highlight>
                  <a:srgbClr val="FFFF00"/>
                </a:highlight>
                <a:latin typeface="ACaslonPro"/>
              </a:rPr>
              <a:t> </a:t>
            </a:r>
            <a:endParaRPr lang="en-US" dirty="0">
              <a:highlight>
                <a:srgbClr val="FFFF00"/>
              </a:highlight>
            </a:endParaRPr>
          </a:p>
        </p:txBody>
      </p:sp>
      <p:sp>
        <p:nvSpPr>
          <p:cNvPr id="5" name="Title 1">
            <a:extLst>
              <a:ext uri="{FF2B5EF4-FFF2-40B4-BE49-F238E27FC236}">
                <a16:creationId xmlns:a16="http://schemas.microsoft.com/office/drawing/2014/main" id="{39C611A7-5C8A-0071-E2D1-F27C9890FE3F}"/>
              </a:ext>
            </a:extLst>
          </p:cNvPr>
          <p:cNvSpPr txBox="1">
            <a:spLocks/>
          </p:cNvSpPr>
          <p:nvPr/>
        </p:nvSpPr>
        <p:spPr>
          <a:xfrm>
            <a:off x="354724" y="1"/>
            <a:ext cx="10515600" cy="9879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Parity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7378A8-7B9F-F13B-1FB7-A2A5366CF39B}"/>
                  </a:ext>
                </a:extLst>
              </p:cNvPr>
              <p:cNvSpPr txBox="1"/>
              <p:nvPr/>
            </p:nvSpPr>
            <p:spPr>
              <a:xfrm>
                <a:off x="483475" y="2794519"/>
                <a:ext cx="11540359" cy="923330"/>
              </a:xfrm>
              <a:prstGeom prst="rect">
                <a:avLst/>
              </a:prstGeom>
              <a:noFill/>
            </p:spPr>
            <p:txBody>
              <a:bodyPr wrap="square">
                <a:spAutoFit/>
              </a:bodyPr>
              <a:lstStyle/>
              <a:p>
                <a:r>
                  <a:rPr lang="en-US" sz="1800" b="1" dirty="0">
                    <a:effectLst/>
                    <a:highlight>
                      <a:srgbClr val="FFFF00"/>
                    </a:highlight>
                    <a:latin typeface="ACaslonPro"/>
                  </a:rPr>
                  <a:t>P</a:t>
                </a:r>
                <a:r>
                  <a:rPr lang="en-US" sz="1800" b="1" i="1" dirty="0">
                    <a:effectLst/>
                    <a:highlight>
                      <a:srgbClr val="FFFF00"/>
                    </a:highlight>
                    <a:latin typeface="ACaslonPro"/>
                  </a:rPr>
                  <a:t>arity is conserved </a:t>
                </a:r>
                <a:r>
                  <a:rPr lang="en-US" sz="1800" b="1" dirty="0">
                    <a:effectLst/>
                    <a:highlight>
                      <a:srgbClr val="FFFF00"/>
                    </a:highlight>
                    <a:latin typeface="ACaslonPro"/>
                  </a:rPr>
                  <a:t>for a particle moving in a symmetric potential</a:t>
                </a:r>
                <a:r>
                  <a:rPr lang="en-US" sz="1800" dirty="0">
                    <a:effectLst/>
                    <a:latin typeface="ACaslonPro"/>
                  </a:rPr>
                  <a:t>. And not just the expectation value, but the </a:t>
                </a:r>
                <a:r>
                  <a:rPr lang="en-US" sz="1800" i="1" dirty="0">
                    <a:effectLst/>
                    <a:latin typeface="ACaslonPro"/>
                  </a:rPr>
                  <a:t>probability </a:t>
                </a:r>
                <a:r>
                  <a:rPr lang="en-US" sz="1800" dirty="0">
                    <a:effectLst/>
                    <a:latin typeface="ACaslonPro"/>
                  </a:rPr>
                  <a:t>of any particular outcome in a measurement</a:t>
                </a:r>
                <a:r>
                  <a:rPr lang="en-US" dirty="0">
                    <a:latin typeface="ACaslonPro"/>
                  </a:rPr>
                  <a:t>. </a:t>
                </a:r>
                <a:r>
                  <a:rPr lang="en-US" sz="1800" dirty="0">
                    <a:effectLst/>
                    <a:latin typeface="ACaslonPro"/>
                  </a:rPr>
                  <a:t>Parity conservation means, for example, that if the wave function of a particle in a harmonic oscillator potential is even at </a:t>
                </a:r>
                <a14:m>
                  <m:oMath xmlns:m="http://schemas.openxmlformats.org/officeDocument/2006/math">
                    <m:r>
                      <a:rPr lang="en-US" i="1" dirty="0">
                        <a:latin typeface="Cambria Math" panose="02040503050406030204" pitchFamily="18" charset="0"/>
                      </a:rPr>
                      <m:t>𝑡</m:t>
                    </m:r>
                    <m:r>
                      <a:rPr lang="en-US" i="1" dirty="0">
                        <a:latin typeface="Cambria Math" panose="02040503050406030204" pitchFamily="18" charset="0"/>
                      </a:rPr>
                      <m:t>=0 </m:t>
                    </m:r>
                  </m:oMath>
                </a14:m>
                <a:r>
                  <a:rPr lang="en-US" sz="1800" dirty="0">
                    <a:effectLst/>
                    <a:latin typeface="ACaslonPro"/>
                  </a:rPr>
                  <a:t>then it will be even at any later time </a:t>
                </a:r>
                <a14:m>
                  <m:oMath xmlns:m="http://schemas.openxmlformats.org/officeDocument/2006/math">
                    <m:r>
                      <a:rPr lang="en-US" sz="1800" i="1" dirty="0" smtClean="0">
                        <a:effectLst/>
                        <a:latin typeface="Cambria Math" panose="02040503050406030204" pitchFamily="18" charset="0"/>
                      </a:rPr>
                      <m:t>𝑡</m:t>
                    </m:r>
                  </m:oMath>
                </a14:m>
                <a:r>
                  <a:rPr lang="en-US" sz="1800" i="1" dirty="0">
                    <a:effectLst/>
                    <a:latin typeface="ACaslonPro"/>
                  </a:rPr>
                  <a:t> </a:t>
                </a:r>
                <a:endParaRPr lang="en-US" dirty="0"/>
              </a:p>
            </p:txBody>
          </p:sp>
        </mc:Choice>
        <mc:Fallback xmlns="">
          <p:sp>
            <p:nvSpPr>
              <p:cNvPr id="7" name="TextBox 6">
                <a:extLst>
                  <a:ext uri="{FF2B5EF4-FFF2-40B4-BE49-F238E27FC236}">
                    <a16:creationId xmlns:a16="http://schemas.microsoft.com/office/drawing/2014/main" id="{FA7378A8-7B9F-F13B-1FB7-A2A5366CF39B}"/>
                  </a:ext>
                </a:extLst>
              </p:cNvPr>
              <p:cNvSpPr txBox="1">
                <a:spLocks noRot="1" noChangeAspect="1" noMove="1" noResize="1" noEditPoints="1" noAdjustHandles="1" noChangeArrowheads="1" noChangeShapeType="1" noTextEdit="1"/>
              </p:cNvSpPr>
              <p:nvPr/>
            </p:nvSpPr>
            <p:spPr>
              <a:xfrm>
                <a:off x="483475" y="2794519"/>
                <a:ext cx="11540359" cy="923330"/>
              </a:xfrm>
              <a:prstGeom prst="rect">
                <a:avLst/>
              </a:prstGeom>
              <a:blipFill>
                <a:blip r:embed="rId2"/>
                <a:stretch>
                  <a:fillRect l="-330" t="-2703" r="-220" b="-9459"/>
                </a:stretch>
              </a:blipFill>
            </p:spPr>
            <p:txBody>
              <a:bodyPr/>
              <a:lstStyle/>
              <a:p>
                <a:r>
                  <a:rPr lang="en-US">
                    <a:noFill/>
                  </a:rPr>
                  <a:t> </a:t>
                </a:r>
              </a:p>
            </p:txBody>
          </p:sp>
        </mc:Fallback>
      </mc:AlternateContent>
      <p:pic>
        <p:nvPicPr>
          <p:cNvPr id="9" name="Picture 8" descr="A mathematical equation with numbers&#10;&#10;Description automatically generated with medium confidence">
            <a:extLst>
              <a:ext uri="{FF2B5EF4-FFF2-40B4-BE49-F238E27FC236}">
                <a16:creationId xmlns:a16="http://schemas.microsoft.com/office/drawing/2014/main" id="{783E63BD-41DF-7F34-EA6E-5C6B1F4487C2}"/>
              </a:ext>
            </a:extLst>
          </p:cNvPr>
          <p:cNvPicPr>
            <a:picLocks noChangeAspect="1"/>
          </p:cNvPicPr>
          <p:nvPr/>
        </p:nvPicPr>
        <p:blipFill>
          <a:blip r:embed="rId3"/>
          <a:stretch>
            <a:fillRect/>
          </a:stretch>
        </p:blipFill>
        <p:spPr>
          <a:xfrm>
            <a:off x="3836057" y="1661072"/>
            <a:ext cx="4078233" cy="1172044"/>
          </a:xfrm>
          <a:prstGeom prst="rect">
            <a:avLst/>
          </a:prstGeom>
        </p:spPr>
      </p:pic>
      <p:grpSp>
        <p:nvGrpSpPr>
          <p:cNvPr id="30" name="Group 29">
            <a:extLst>
              <a:ext uri="{FF2B5EF4-FFF2-40B4-BE49-F238E27FC236}">
                <a16:creationId xmlns:a16="http://schemas.microsoft.com/office/drawing/2014/main" id="{7AD261B7-2CC6-04A9-FBEB-4B2AEEC92A3D}"/>
              </a:ext>
            </a:extLst>
          </p:cNvPr>
          <p:cNvGrpSpPr/>
          <p:nvPr/>
        </p:nvGrpSpPr>
        <p:grpSpPr>
          <a:xfrm>
            <a:off x="577064" y="3909528"/>
            <a:ext cx="11037872" cy="1270000"/>
            <a:chOff x="483475" y="4030842"/>
            <a:chExt cx="11037872" cy="1270000"/>
          </a:xfrm>
        </p:grpSpPr>
        <p:pic>
          <p:nvPicPr>
            <p:cNvPr id="13" name="Picture 12" descr="A diagram of a graph&#10;&#10;Description automatically generated">
              <a:extLst>
                <a:ext uri="{FF2B5EF4-FFF2-40B4-BE49-F238E27FC236}">
                  <a16:creationId xmlns:a16="http://schemas.microsoft.com/office/drawing/2014/main" id="{3BB0B4A3-A214-6AB2-529D-B83FA2A9B897}"/>
                </a:ext>
              </a:extLst>
            </p:cNvPr>
            <p:cNvPicPr>
              <a:picLocks noChangeAspect="1"/>
            </p:cNvPicPr>
            <p:nvPr/>
          </p:nvPicPr>
          <p:blipFill>
            <a:blip r:embed="rId4"/>
            <a:stretch>
              <a:fillRect/>
            </a:stretch>
          </p:blipFill>
          <p:spPr>
            <a:xfrm>
              <a:off x="483475" y="4030842"/>
              <a:ext cx="1473200" cy="1270000"/>
            </a:xfrm>
            <a:prstGeom prst="rect">
              <a:avLst/>
            </a:prstGeom>
          </p:spPr>
        </p:pic>
        <p:pic>
          <p:nvPicPr>
            <p:cNvPr id="15" name="Picture 14" descr="A graph of a function&#10;&#10;Description automatically generated">
              <a:extLst>
                <a:ext uri="{FF2B5EF4-FFF2-40B4-BE49-F238E27FC236}">
                  <a16:creationId xmlns:a16="http://schemas.microsoft.com/office/drawing/2014/main" id="{364DFD5E-B2A3-4643-1AC6-750F808E7E3E}"/>
                </a:ext>
              </a:extLst>
            </p:cNvPr>
            <p:cNvPicPr>
              <a:picLocks noChangeAspect="1"/>
            </p:cNvPicPr>
            <p:nvPr/>
          </p:nvPicPr>
          <p:blipFill>
            <a:blip r:embed="rId5"/>
            <a:stretch>
              <a:fillRect/>
            </a:stretch>
          </p:blipFill>
          <p:spPr>
            <a:xfrm>
              <a:off x="2033346" y="4030842"/>
              <a:ext cx="1510631" cy="1270000"/>
            </a:xfrm>
            <a:prstGeom prst="rect">
              <a:avLst/>
            </a:prstGeom>
          </p:spPr>
        </p:pic>
        <p:pic>
          <p:nvPicPr>
            <p:cNvPr id="17" name="Picture 16" descr="A graph of a function&#10;&#10;Description automatically generated">
              <a:extLst>
                <a:ext uri="{FF2B5EF4-FFF2-40B4-BE49-F238E27FC236}">
                  <a16:creationId xmlns:a16="http://schemas.microsoft.com/office/drawing/2014/main" id="{E2ED1679-21A6-3193-AD0D-CD156AA05474}"/>
                </a:ext>
              </a:extLst>
            </p:cNvPr>
            <p:cNvPicPr>
              <a:picLocks noChangeAspect="1"/>
            </p:cNvPicPr>
            <p:nvPr/>
          </p:nvPicPr>
          <p:blipFill>
            <a:blip r:embed="rId6"/>
            <a:stretch>
              <a:fillRect/>
            </a:stretch>
          </p:blipFill>
          <p:spPr>
            <a:xfrm>
              <a:off x="3592159" y="4045293"/>
              <a:ext cx="1568419" cy="1241097"/>
            </a:xfrm>
            <a:prstGeom prst="rect">
              <a:avLst/>
            </a:prstGeom>
          </p:spPr>
        </p:pic>
        <p:pic>
          <p:nvPicPr>
            <p:cNvPr id="19" name="Picture 18" descr="A graph of a function&#10;&#10;Description automatically generated">
              <a:extLst>
                <a:ext uri="{FF2B5EF4-FFF2-40B4-BE49-F238E27FC236}">
                  <a16:creationId xmlns:a16="http://schemas.microsoft.com/office/drawing/2014/main" id="{A1015BAB-E45D-8FD2-7DA3-C838F16629C6}"/>
                </a:ext>
              </a:extLst>
            </p:cNvPr>
            <p:cNvPicPr>
              <a:picLocks noChangeAspect="1"/>
            </p:cNvPicPr>
            <p:nvPr/>
          </p:nvPicPr>
          <p:blipFill>
            <a:blip r:embed="rId7"/>
            <a:stretch>
              <a:fillRect/>
            </a:stretch>
          </p:blipFill>
          <p:spPr>
            <a:xfrm>
              <a:off x="5243138" y="4054489"/>
              <a:ext cx="1473200" cy="1231901"/>
            </a:xfrm>
            <a:prstGeom prst="rect">
              <a:avLst/>
            </a:prstGeom>
          </p:spPr>
        </p:pic>
        <p:pic>
          <p:nvPicPr>
            <p:cNvPr id="21" name="Picture 20" descr="A graph of a function&#10;&#10;Description automatically generated">
              <a:extLst>
                <a:ext uri="{FF2B5EF4-FFF2-40B4-BE49-F238E27FC236}">
                  <a16:creationId xmlns:a16="http://schemas.microsoft.com/office/drawing/2014/main" id="{C42A43A9-06F8-A8E2-3A42-BEB6B93D5989}"/>
                </a:ext>
              </a:extLst>
            </p:cNvPr>
            <p:cNvPicPr>
              <a:picLocks noChangeAspect="1"/>
            </p:cNvPicPr>
            <p:nvPr/>
          </p:nvPicPr>
          <p:blipFill>
            <a:blip r:embed="rId8"/>
            <a:stretch>
              <a:fillRect/>
            </a:stretch>
          </p:blipFill>
          <p:spPr>
            <a:xfrm>
              <a:off x="6796062" y="4056242"/>
              <a:ext cx="1473200" cy="1244600"/>
            </a:xfrm>
            <a:prstGeom prst="rect">
              <a:avLst/>
            </a:prstGeom>
          </p:spPr>
        </p:pic>
        <p:pic>
          <p:nvPicPr>
            <p:cNvPr id="23" name="Picture 22" descr="A graph of a function&#10;&#10;Description automatically generated">
              <a:extLst>
                <a:ext uri="{FF2B5EF4-FFF2-40B4-BE49-F238E27FC236}">
                  <a16:creationId xmlns:a16="http://schemas.microsoft.com/office/drawing/2014/main" id="{4A7BE494-B4C9-E0F4-94EC-F4338CAA7671}"/>
                </a:ext>
              </a:extLst>
            </p:cNvPr>
            <p:cNvPicPr>
              <a:picLocks noChangeAspect="1"/>
            </p:cNvPicPr>
            <p:nvPr/>
          </p:nvPicPr>
          <p:blipFill>
            <a:blip r:embed="rId9"/>
            <a:stretch>
              <a:fillRect/>
            </a:stretch>
          </p:blipFill>
          <p:spPr>
            <a:xfrm>
              <a:off x="8348986" y="4062653"/>
              <a:ext cx="1473200" cy="1219200"/>
            </a:xfrm>
            <a:prstGeom prst="rect">
              <a:avLst/>
            </a:prstGeom>
          </p:spPr>
        </p:pic>
        <p:sp>
          <p:nvSpPr>
            <p:cNvPr id="24" name="Right Arrow 23">
              <a:extLst>
                <a:ext uri="{FF2B5EF4-FFF2-40B4-BE49-F238E27FC236}">
                  <a16:creationId xmlns:a16="http://schemas.microsoft.com/office/drawing/2014/main" id="{666BE11A-8E6B-C20E-2B58-3155B397A982}"/>
                </a:ext>
              </a:extLst>
            </p:cNvPr>
            <p:cNvSpPr/>
            <p:nvPr/>
          </p:nvSpPr>
          <p:spPr>
            <a:xfrm>
              <a:off x="9974317" y="4629055"/>
              <a:ext cx="896007" cy="1996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C3E75B5-43D0-7102-264D-8CE2073D0696}"/>
                </a:ext>
              </a:extLst>
            </p:cNvPr>
            <p:cNvSpPr txBox="1"/>
            <p:nvPr/>
          </p:nvSpPr>
          <p:spPr>
            <a:xfrm>
              <a:off x="9968423" y="4359571"/>
              <a:ext cx="663964" cy="369332"/>
            </a:xfrm>
            <a:prstGeom prst="rect">
              <a:avLst/>
            </a:prstGeom>
            <a:noFill/>
          </p:spPr>
          <p:txBody>
            <a:bodyPr wrap="none" rtlCol="0">
              <a:spAutoFit/>
            </a:bodyPr>
            <a:lstStyle/>
            <a:p>
              <a:r>
                <a:rPr lang="en-US" dirty="0"/>
                <a:t>TIME</a:t>
              </a:r>
            </a:p>
          </p:txBody>
        </p:sp>
        <p:pic>
          <p:nvPicPr>
            <p:cNvPr id="27" name="Picture 26">
              <a:extLst>
                <a:ext uri="{FF2B5EF4-FFF2-40B4-BE49-F238E27FC236}">
                  <a16:creationId xmlns:a16="http://schemas.microsoft.com/office/drawing/2014/main" id="{E98D3DFE-1089-F267-73C2-189E6BE19D40}"/>
                </a:ext>
              </a:extLst>
            </p:cNvPr>
            <p:cNvPicPr>
              <a:picLocks noChangeAspect="1"/>
            </p:cNvPicPr>
            <p:nvPr/>
          </p:nvPicPr>
          <p:blipFill>
            <a:blip r:embed="rId10"/>
            <a:stretch>
              <a:fillRect/>
            </a:stretch>
          </p:blipFill>
          <p:spPr>
            <a:xfrm>
              <a:off x="9971947" y="4949432"/>
              <a:ext cx="1549400" cy="266700"/>
            </a:xfrm>
            <a:prstGeom prst="rect">
              <a:avLst/>
            </a:prstGeom>
          </p:spPr>
        </p:pic>
      </p:gr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D2C0DEF-0498-ED11-0B7C-08A0E4AD3E00}"/>
                  </a:ext>
                </a:extLst>
              </p:cNvPr>
              <p:cNvSpPr txBox="1"/>
              <p:nvPr/>
            </p:nvSpPr>
            <p:spPr>
              <a:xfrm>
                <a:off x="391630" y="5434455"/>
                <a:ext cx="10971925" cy="1200329"/>
              </a:xfrm>
              <a:prstGeom prst="rect">
                <a:avLst/>
              </a:prstGeom>
              <a:noFill/>
            </p:spPr>
            <p:txBody>
              <a:bodyPr wrap="square">
                <a:spAutoFit/>
              </a:bodyPr>
              <a:lstStyle/>
              <a:p>
                <a:r>
                  <a:rPr lang="en-US" sz="1800" dirty="0">
                    <a:effectLst/>
                    <a:latin typeface="ACaslonPro"/>
                  </a:rPr>
                  <a:t>Time evolution of particle wave function </a:t>
                </a:r>
                <a14:m>
                  <m:oMath xmlns:m="http://schemas.openxmlformats.org/officeDocument/2006/math">
                    <m:sSub>
                      <m:sSubPr>
                        <m:ctrlPr>
                          <a:rPr lang="en-US" sz="1800" i="1" smtClean="0">
                            <a:effectLst/>
                            <a:latin typeface="Cambria Math" panose="02040503050406030204" pitchFamily="18" charset="0"/>
                          </a:rPr>
                        </m:ctrlPr>
                      </m:sSubPr>
                      <m:e>
                        <m:r>
                          <m:rPr>
                            <m:sty m:val="p"/>
                          </m:rPr>
                          <a:rPr lang="el-GR" sz="1800" i="1" smtClean="0">
                            <a:effectLst/>
                            <a:latin typeface="Cambria Math" panose="02040503050406030204" pitchFamily="18" charset="0"/>
                            <a:ea typeface="Cambria Math" panose="02040503050406030204" pitchFamily="18" charset="0"/>
                          </a:rPr>
                          <m:t>Ψ</m:t>
                        </m:r>
                      </m:e>
                      <m:sub>
                        <m:r>
                          <a:rPr lang="en-US" sz="1800" b="0" i="1" smtClean="0">
                            <a:effectLst/>
                            <a:latin typeface="Cambria Math" panose="02040503050406030204" pitchFamily="18" charset="0"/>
                          </a:rPr>
                          <m:t>0</m:t>
                        </m:r>
                      </m:sub>
                    </m:sSub>
                  </m:oMath>
                </a14:m>
                <a:r>
                  <a:rPr lang="en-US" sz="1800" dirty="0">
                    <a:effectLst/>
                    <a:latin typeface="ACaslonPro"/>
                  </a:rPr>
                  <a:t> in the harmonic oscillator potential. The solid and dashed curves are the real and imaginary parts of the wave function respectively, and time increases from left to right. Since parity is conserved, a wave function which is initially an even function of position (as this one is) remains an even function at all later times. </a:t>
                </a:r>
                <a:endParaRPr lang="en-US" dirty="0"/>
              </a:p>
            </p:txBody>
          </p:sp>
        </mc:Choice>
        <mc:Fallback xmlns="">
          <p:sp>
            <p:nvSpPr>
              <p:cNvPr id="29" name="TextBox 28">
                <a:extLst>
                  <a:ext uri="{FF2B5EF4-FFF2-40B4-BE49-F238E27FC236}">
                    <a16:creationId xmlns:a16="http://schemas.microsoft.com/office/drawing/2014/main" id="{6D2C0DEF-0498-ED11-0B7C-08A0E4AD3E00}"/>
                  </a:ext>
                </a:extLst>
              </p:cNvPr>
              <p:cNvSpPr txBox="1">
                <a:spLocks noRot="1" noChangeAspect="1" noMove="1" noResize="1" noEditPoints="1" noAdjustHandles="1" noChangeArrowheads="1" noChangeShapeType="1" noTextEdit="1"/>
              </p:cNvSpPr>
              <p:nvPr/>
            </p:nvSpPr>
            <p:spPr>
              <a:xfrm>
                <a:off x="391630" y="5434455"/>
                <a:ext cx="10971925" cy="1200329"/>
              </a:xfrm>
              <a:prstGeom prst="rect">
                <a:avLst/>
              </a:prstGeom>
              <a:blipFill>
                <a:blip r:embed="rId11"/>
                <a:stretch>
                  <a:fillRect l="-462" t="-2083" r="-694" b="-72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F1507E8-BB59-4A8B-8F09-EA5A946BD0F3}"/>
                  </a:ext>
                </a:extLst>
              </p:cNvPr>
              <p:cNvSpPr txBox="1"/>
              <p:nvPr/>
            </p:nvSpPr>
            <p:spPr>
              <a:xfrm>
                <a:off x="10325846" y="3617896"/>
                <a:ext cx="619144" cy="307777"/>
              </a:xfrm>
              <a:prstGeom prst="rect">
                <a:avLst/>
              </a:prstGeom>
              <a:noFill/>
            </p:spPr>
            <p:txBody>
              <a:bodyPr wrap="none" rtlCol="0">
                <a:spAutoFit/>
              </a:bodyPr>
              <a:lstStyle/>
              <a:p>
                <a:r>
                  <a:rPr lang="en-US" sz="1400" dirty="0"/>
                  <a:t>Re[</a:t>
                </a:r>
                <a14:m>
                  <m:oMath xmlns:m="http://schemas.openxmlformats.org/officeDocument/2006/math">
                    <m:r>
                      <m:rPr>
                        <m:sty m:val="p"/>
                      </m:rPr>
                      <a:rPr lang="el-GR" sz="1400" i="1" smtClean="0">
                        <a:latin typeface="Cambria Math" panose="02040503050406030204" pitchFamily="18" charset="0"/>
                        <a:ea typeface="Cambria Math" panose="02040503050406030204" pitchFamily="18" charset="0"/>
                      </a:rPr>
                      <m:t>Ψ</m:t>
                    </m:r>
                  </m:oMath>
                </a14:m>
                <a:r>
                  <a:rPr lang="en-US" sz="1400" dirty="0"/>
                  <a:t>]</a:t>
                </a:r>
              </a:p>
            </p:txBody>
          </p:sp>
        </mc:Choice>
        <mc:Fallback>
          <p:sp>
            <p:nvSpPr>
              <p:cNvPr id="2" name="TextBox 1">
                <a:extLst>
                  <a:ext uri="{FF2B5EF4-FFF2-40B4-BE49-F238E27FC236}">
                    <a16:creationId xmlns:a16="http://schemas.microsoft.com/office/drawing/2014/main" id="{6F1507E8-BB59-4A8B-8F09-EA5A946BD0F3}"/>
                  </a:ext>
                </a:extLst>
              </p:cNvPr>
              <p:cNvSpPr txBox="1">
                <a:spLocks noRot="1" noChangeAspect="1" noMove="1" noResize="1" noEditPoints="1" noAdjustHandles="1" noChangeArrowheads="1" noChangeShapeType="1" noTextEdit="1"/>
              </p:cNvSpPr>
              <p:nvPr/>
            </p:nvSpPr>
            <p:spPr>
              <a:xfrm>
                <a:off x="10325846" y="3617896"/>
                <a:ext cx="619144" cy="307777"/>
              </a:xfrm>
              <a:prstGeom prst="rect">
                <a:avLst/>
              </a:prstGeom>
              <a:blipFill>
                <a:blip r:embed="rId12"/>
                <a:stretch>
                  <a:fillRect l="-4082" r="-4082" b="-1923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EE28148B-DDE4-F2F9-DE65-6AF19E53A1DF}"/>
              </a:ext>
            </a:extLst>
          </p:cNvPr>
          <p:cNvCxnSpPr>
            <a:cxnSpLocks/>
          </p:cNvCxnSpPr>
          <p:nvPr/>
        </p:nvCxnSpPr>
        <p:spPr>
          <a:xfrm>
            <a:off x="10184524" y="3815255"/>
            <a:ext cx="183196" cy="0"/>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EB364D0-FD3D-8E25-2BA3-4F4C8EA65808}"/>
                  </a:ext>
                </a:extLst>
              </p:cNvPr>
              <p:cNvSpPr txBox="1"/>
              <p:nvPr/>
            </p:nvSpPr>
            <p:spPr>
              <a:xfrm>
                <a:off x="10083544" y="3831186"/>
                <a:ext cx="880369" cy="307777"/>
              </a:xfrm>
              <a:prstGeom prst="rect">
                <a:avLst/>
              </a:prstGeom>
              <a:noFill/>
            </p:spPr>
            <p:txBody>
              <a:bodyPr wrap="none" rtlCol="0">
                <a:spAutoFit/>
              </a:bodyPr>
              <a:lstStyle/>
              <a:p>
                <a:r>
                  <a:rPr lang="en-US" sz="1400" dirty="0"/>
                  <a:t>---- </a:t>
                </a:r>
                <a:r>
                  <a:rPr lang="en-US" sz="1400" dirty="0" err="1"/>
                  <a:t>Im</a:t>
                </a:r>
                <a:r>
                  <a:rPr lang="en-US" sz="1400" dirty="0"/>
                  <a:t>[</a:t>
                </a:r>
                <a14:m>
                  <m:oMath xmlns:m="http://schemas.openxmlformats.org/officeDocument/2006/math">
                    <m:r>
                      <m:rPr>
                        <m:sty m:val="p"/>
                      </m:rPr>
                      <a:rPr lang="el-GR" sz="1400" i="1" smtClean="0">
                        <a:latin typeface="Cambria Math" panose="02040503050406030204" pitchFamily="18" charset="0"/>
                        <a:ea typeface="Cambria Math" panose="02040503050406030204" pitchFamily="18" charset="0"/>
                      </a:rPr>
                      <m:t>Ψ</m:t>
                    </m:r>
                  </m:oMath>
                </a14:m>
                <a:r>
                  <a:rPr lang="en-US" sz="1400" dirty="0"/>
                  <a:t>]</a:t>
                </a:r>
              </a:p>
            </p:txBody>
          </p:sp>
        </mc:Choice>
        <mc:Fallback>
          <p:sp>
            <p:nvSpPr>
              <p:cNvPr id="11" name="TextBox 10">
                <a:extLst>
                  <a:ext uri="{FF2B5EF4-FFF2-40B4-BE49-F238E27FC236}">
                    <a16:creationId xmlns:a16="http://schemas.microsoft.com/office/drawing/2014/main" id="{2EB364D0-FD3D-8E25-2BA3-4F4C8EA65808}"/>
                  </a:ext>
                </a:extLst>
              </p:cNvPr>
              <p:cNvSpPr txBox="1">
                <a:spLocks noRot="1" noChangeAspect="1" noMove="1" noResize="1" noEditPoints="1" noAdjustHandles="1" noChangeArrowheads="1" noChangeShapeType="1" noTextEdit="1"/>
              </p:cNvSpPr>
              <p:nvPr/>
            </p:nvSpPr>
            <p:spPr>
              <a:xfrm>
                <a:off x="10083544" y="3831186"/>
                <a:ext cx="880369" cy="307777"/>
              </a:xfrm>
              <a:prstGeom prst="rect">
                <a:avLst/>
              </a:prstGeom>
              <a:blipFill>
                <a:blip r:embed="rId13"/>
                <a:stretch>
                  <a:fillRect l="-1408" t="-4000" r="-1408" b="-24000"/>
                </a:stretch>
              </a:blipFill>
            </p:spPr>
            <p:txBody>
              <a:bodyPr/>
              <a:lstStyle/>
              <a:p>
                <a:r>
                  <a:rPr lang="en-US">
                    <a:noFill/>
                  </a:rPr>
                  <a:t> </a:t>
                </a:r>
              </a:p>
            </p:txBody>
          </p:sp>
        </mc:Fallback>
      </mc:AlternateContent>
    </p:spTree>
    <p:extLst>
      <p:ext uri="{BB962C8B-B14F-4D97-AF65-F5344CB8AC3E}">
        <p14:creationId xmlns:p14="http://schemas.microsoft.com/office/powerpoint/2010/main" val="1413833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183C4-2EB8-AB0C-27AE-E62AB5D11F6A}"/>
              </a:ext>
            </a:extLst>
          </p:cNvPr>
          <p:cNvSpPr txBox="1">
            <a:spLocks/>
          </p:cNvSpPr>
          <p:nvPr/>
        </p:nvSpPr>
        <p:spPr>
          <a:xfrm>
            <a:off x="354724" y="1"/>
            <a:ext cx="10515600" cy="9879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Parity in 3Dim</a:t>
            </a:r>
          </a:p>
        </p:txBody>
      </p:sp>
      <p:sp>
        <p:nvSpPr>
          <p:cNvPr id="5" name="TextBox 4">
            <a:extLst>
              <a:ext uri="{FF2B5EF4-FFF2-40B4-BE49-F238E27FC236}">
                <a16:creationId xmlns:a16="http://schemas.microsoft.com/office/drawing/2014/main" id="{F00B3564-3306-C3C5-EBAD-91F703CC7587}"/>
              </a:ext>
            </a:extLst>
          </p:cNvPr>
          <p:cNvSpPr txBox="1"/>
          <p:nvPr/>
        </p:nvSpPr>
        <p:spPr>
          <a:xfrm>
            <a:off x="354723" y="896034"/>
            <a:ext cx="7916917" cy="369332"/>
          </a:xfrm>
          <a:prstGeom prst="rect">
            <a:avLst/>
          </a:prstGeom>
          <a:noFill/>
        </p:spPr>
        <p:txBody>
          <a:bodyPr wrap="square">
            <a:spAutoFit/>
          </a:bodyPr>
          <a:lstStyle/>
          <a:p>
            <a:r>
              <a:rPr lang="en-US" sz="1800" dirty="0">
                <a:effectLst/>
                <a:latin typeface="ACaslonPro"/>
              </a:rPr>
              <a:t>The spatial inversion generated by the parity operator in three dimensions is </a:t>
            </a:r>
            <a:endParaRPr lang="en-US" dirty="0"/>
          </a:p>
        </p:txBody>
      </p:sp>
      <p:pic>
        <p:nvPicPr>
          <p:cNvPr id="7" name="Picture 6" descr="A black text with a hand and a handprint&#10;&#10;Description automatically generated with medium confidence">
            <a:extLst>
              <a:ext uri="{FF2B5EF4-FFF2-40B4-BE49-F238E27FC236}">
                <a16:creationId xmlns:a16="http://schemas.microsoft.com/office/drawing/2014/main" id="{F25B5841-9C10-562F-87B4-4E845C52C8A3}"/>
              </a:ext>
            </a:extLst>
          </p:cNvPr>
          <p:cNvPicPr>
            <a:picLocks noChangeAspect="1"/>
          </p:cNvPicPr>
          <p:nvPr/>
        </p:nvPicPr>
        <p:blipFill>
          <a:blip r:embed="rId2"/>
          <a:stretch>
            <a:fillRect/>
          </a:stretch>
        </p:blipFill>
        <p:spPr>
          <a:xfrm>
            <a:off x="3545052" y="1265366"/>
            <a:ext cx="3543496" cy="64616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FD0C4AD-1ADC-A326-B03D-BD262B58C04C}"/>
                  </a:ext>
                </a:extLst>
              </p:cNvPr>
              <p:cNvSpPr txBox="1"/>
              <p:nvPr/>
            </p:nvSpPr>
            <p:spPr>
              <a:xfrm>
                <a:off x="354723" y="1962140"/>
                <a:ext cx="3557384" cy="369332"/>
              </a:xfrm>
              <a:prstGeom prst="rect">
                <a:avLst/>
              </a:prstGeom>
              <a:noFill/>
            </p:spPr>
            <p:txBody>
              <a:bodyPr wrap="none" rtlCol="0">
                <a:spAutoFit/>
              </a:bodyPr>
              <a:lstStyle/>
              <a:p>
                <a:r>
                  <a:rPr lang="en-US" dirty="0"/>
                  <a:t>The operators </a:t>
                </a:r>
                <a14:m>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𝒓</m:t>
                        </m:r>
                      </m:e>
                    </m:acc>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b="1" i="1" smtClean="0">
                            <a:latin typeface="Cambria Math" panose="02040503050406030204" pitchFamily="18" charset="0"/>
                          </a:rPr>
                          <m:t>𝒑</m:t>
                        </m:r>
                      </m:e>
                    </m:acc>
                  </m:oMath>
                </a14:m>
                <a:r>
                  <a:rPr lang="en-US" dirty="0"/>
                  <a:t> transform as </a:t>
                </a:r>
              </a:p>
            </p:txBody>
          </p:sp>
        </mc:Choice>
        <mc:Fallback xmlns="">
          <p:sp>
            <p:nvSpPr>
              <p:cNvPr id="8" name="TextBox 7">
                <a:extLst>
                  <a:ext uri="{FF2B5EF4-FFF2-40B4-BE49-F238E27FC236}">
                    <a16:creationId xmlns:a16="http://schemas.microsoft.com/office/drawing/2014/main" id="{EFD0C4AD-1ADC-A326-B03D-BD262B58C04C}"/>
                  </a:ext>
                </a:extLst>
              </p:cNvPr>
              <p:cNvSpPr txBox="1">
                <a:spLocks noRot="1" noChangeAspect="1" noMove="1" noResize="1" noEditPoints="1" noAdjustHandles="1" noChangeArrowheads="1" noChangeShapeType="1" noTextEdit="1"/>
              </p:cNvSpPr>
              <p:nvPr/>
            </p:nvSpPr>
            <p:spPr>
              <a:xfrm>
                <a:off x="354723" y="1962140"/>
                <a:ext cx="3557384" cy="369332"/>
              </a:xfrm>
              <a:prstGeom prst="rect">
                <a:avLst/>
              </a:prstGeom>
              <a:blipFill>
                <a:blip r:embed="rId3"/>
                <a:stretch>
                  <a:fillRect l="-1064" t="-6667" r="-355" b="-26667"/>
                </a:stretch>
              </a:blipFill>
            </p:spPr>
            <p:txBody>
              <a:bodyPr/>
              <a:lstStyle/>
              <a:p>
                <a:r>
                  <a:rPr lang="en-US">
                    <a:noFill/>
                  </a:rPr>
                  <a:t> </a:t>
                </a:r>
              </a:p>
            </p:txBody>
          </p:sp>
        </mc:Fallback>
      </mc:AlternateContent>
      <p:pic>
        <p:nvPicPr>
          <p:cNvPr id="10" name="Picture 9" descr="A couple of black letters&#10;&#10;Description automatically generated">
            <a:extLst>
              <a:ext uri="{FF2B5EF4-FFF2-40B4-BE49-F238E27FC236}">
                <a16:creationId xmlns:a16="http://schemas.microsoft.com/office/drawing/2014/main" id="{415F3FB3-EAF7-82CF-E8C1-F07F6F9ABE70}"/>
              </a:ext>
            </a:extLst>
          </p:cNvPr>
          <p:cNvPicPr>
            <a:picLocks noChangeAspect="1"/>
          </p:cNvPicPr>
          <p:nvPr/>
        </p:nvPicPr>
        <p:blipFill>
          <a:blip r:embed="rId4"/>
          <a:stretch>
            <a:fillRect/>
          </a:stretch>
        </p:blipFill>
        <p:spPr>
          <a:xfrm>
            <a:off x="3993379" y="2358277"/>
            <a:ext cx="2646839" cy="1248103"/>
          </a:xfrm>
          <a:prstGeom prst="rect">
            <a:avLst/>
          </a:prstGeom>
        </p:spPr>
      </p:pic>
      <p:sp>
        <p:nvSpPr>
          <p:cNvPr id="12" name="TextBox 11">
            <a:extLst>
              <a:ext uri="{FF2B5EF4-FFF2-40B4-BE49-F238E27FC236}">
                <a16:creationId xmlns:a16="http://schemas.microsoft.com/office/drawing/2014/main" id="{3AD48D70-67AA-73D2-4512-D2F429881D83}"/>
              </a:ext>
            </a:extLst>
          </p:cNvPr>
          <p:cNvSpPr txBox="1"/>
          <p:nvPr/>
        </p:nvSpPr>
        <p:spPr>
          <a:xfrm>
            <a:off x="354723" y="3699585"/>
            <a:ext cx="6096000" cy="369332"/>
          </a:xfrm>
          <a:prstGeom prst="rect">
            <a:avLst/>
          </a:prstGeom>
          <a:noFill/>
        </p:spPr>
        <p:txBody>
          <a:bodyPr wrap="square">
            <a:spAutoFit/>
          </a:bodyPr>
          <a:lstStyle/>
          <a:p>
            <a:r>
              <a:rPr lang="en-US" sz="1800" dirty="0">
                <a:effectLst/>
                <a:latin typeface="ACaslonPro"/>
              </a:rPr>
              <a:t>Any other operator transforms as </a:t>
            </a:r>
            <a:endParaRPr lang="en-US" dirty="0"/>
          </a:p>
        </p:txBody>
      </p:sp>
      <p:pic>
        <p:nvPicPr>
          <p:cNvPr id="14" name="Picture 13" descr="A close up of a logo&#10;&#10;Description automatically generated">
            <a:extLst>
              <a:ext uri="{FF2B5EF4-FFF2-40B4-BE49-F238E27FC236}">
                <a16:creationId xmlns:a16="http://schemas.microsoft.com/office/drawing/2014/main" id="{D10AB3FB-E4F0-E6A9-63D3-99E9E2D5F409}"/>
              </a:ext>
            </a:extLst>
          </p:cNvPr>
          <p:cNvPicPr>
            <a:picLocks noChangeAspect="1"/>
          </p:cNvPicPr>
          <p:nvPr/>
        </p:nvPicPr>
        <p:blipFill>
          <a:blip r:embed="rId5"/>
          <a:stretch>
            <a:fillRect/>
          </a:stretch>
        </p:blipFill>
        <p:spPr>
          <a:xfrm>
            <a:off x="2986470" y="4324842"/>
            <a:ext cx="5252108" cy="750301"/>
          </a:xfrm>
          <a:prstGeom prst="rect">
            <a:avLst/>
          </a:prstGeom>
        </p:spPr>
      </p:pic>
      <p:sp>
        <p:nvSpPr>
          <p:cNvPr id="15" name="TextBox 14">
            <a:extLst>
              <a:ext uri="{FF2B5EF4-FFF2-40B4-BE49-F238E27FC236}">
                <a16:creationId xmlns:a16="http://schemas.microsoft.com/office/drawing/2014/main" id="{E71EAFF1-173A-A422-8CCC-F2CE93716F60}"/>
              </a:ext>
            </a:extLst>
          </p:cNvPr>
          <p:cNvSpPr txBox="1"/>
          <p:nvPr/>
        </p:nvSpPr>
        <p:spPr>
          <a:xfrm>
            <a:off x="354723" y="5331069"/>
            <a:ext cx="3369192" cy="369332"/>
          </a:xfrm>
          <a:prstGeom prst="rect">
            <a:avLst/>
          </a:prstGeom>
          <a:noFill/>
        </p:spPr>
        <p:txBody>
          <a:bodyPr wrap="none" rtlCol="0">
            <a:spAutoFit/>
          </a:bodyPr>
          <a:lstStyle/>
          <a:p>
            <a:r>
              <a:rPr lang="en-US" dirty="0"/>
              <a:t>Let’s review an application of this.</a:t>
            </a:r>
          </a:p>
        </p:txBody>
      </p:sp>
    </p:spTree>
    <p:extLst>
      <p:ext uri="{BB962C8B-B14F-4D97-AF65-F5344CB8AC3E}">
        <p14:creationId xmlns:p14="http://schemas.microsoft.com/office/powerpoint/2010/main" val="849724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A16D7F2-3A47-1C52-26B7-3EC9061ADAE7}"/>
              </a:ext>
            </a:extLst>
          </p:cNvPr>
          <p:cNvSpPr txBox="1">
            <a:spLocks/>
          </p:cNvSpPr>
          <p:nvPr/>
        </p:nvSpPr>
        <p:spPr>
          <a:xfrm>
            <a:off x="354724" y="1"/>
            <a:ext cx="10515600" cy="9879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Parity-transformed Angular Momentum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C626F3B-30DC-7CB7-0A0A-C32B08DB6288}"/>
                  </a:ext>
                </a:extLst>
              </p:cNvPr>
              <p:cNvSpPr txBox="1"/>
              <p:nvPr/>
            </p:nvSpPr>
            <p:spPr>
              <a:xfrm>
                <a:off x="354724" y="987973"/>
                <a:ext cx="8686993" cy="376898"/>
              </a:xfrm>
              <a:prstGeom prst="rect">
                <a:avLst/>
              </a:prstGeom>
              <a:noFill/>
            </p:spPr>
            <p:txBody>
              <a:bodyPr wrap="none" rtlCol="0">
                <a:spAutoFit/>
              </a:bodyPr>
              <a:lstStyle/>
              <a:p>
                <a:r>
                  <a:rPr lang="en-US" sz="1800" dirty="0">
                    <a:effectLst/>
                    <a:latin typeface="ACaslonPro"/>
                  </a:rPr>
                  <a:t>Let’s find the parity-transformed angular momentum operator                           in terms of </a:t>
                </a:r>
                <a14:m>
                  <m:oMath xmlns:m="http://schemas.openxmlformats.org/officeDocument/2006/math">
                    <m:acc>
                      <m:accPr>
                        <m:chr m:val="̂"/>
                        <m:ctrlPr>
                          <a:rPr lang="en-US" sz="1800" i="1" smtClean="0">
                            <a:effectLst/>
                            <a:latin typeface="Cambria Math" panose="02040503050406030204" pitchFamily="18" charset="0"/>
                          </a:rPr>
                        </m:ctrlPr>
                      </m:accPr>
                      <m:e>
                        <m:r>
                          <a:rPr lang="en-US" sz="1800" b="1" i="0" smtClean="0">
                            <a:effectLst/>
                            <a:latin typeface="Cambria Math" panose="02040503050406030204" pitchFamily="18" charset="0"/>
                          </a:rPr>
                          <m:t>𝐋</m:t>
                        </m:r>
                      </m:e>
                    </m:acc>
                  </m:oMath>
                </a14:m>
                <a:r>
                  <a:rPr lang="en-US" sz="1800" dirty="0">
                    <a:effectLst/>
                    <a:latin typeface="ACaslonPro"/>
                  </a:rPr>
                  <a:t> </a:t>
                </a:r>
                <a:endParaRPr lang="en-US" dirty="0"/>
              </a:p>
            </p:txBody>
          </p:sp>
        </mc:Choice>
        <mc:Fallback xmlns="">
          <p:sp>
            <p:nvSpPr>
              <p:cNvPr id="4" name="TextBox 3">
                <a:extLst>
                  <a:ext uri="{FF2B5EF4-FFF2-40B4-BE49-F238E27FC236}">
                    <a16:creationId xmlns:a16="http://schemas.microsoft.com/office/drawing/2014/main" id="{4C626F3B-30DC-7CB7-0A0A-C32B08DB6288}"/>
                  </a:ext>
                </a:extLst>
              </p:cNvPr>
              <p:cNvSpPr txBox="1">
                <a:spLocks noRot="1" noChangeAspect="1" noMove="1" noResize="1" noEditPoints="1" noAdjustHandles="1" noChangeArrowheads="1" noChangeShapeType="1" noTextEdit="1"/>
              </p:cNvSpPr>
              <p:nvPr/>
            </p:nvSpPr>
            <p:spPr>
              <a:xfrm>
                <a:off x="354724" y="987973"/>
                <a:ext cx="8686993" cy="376898"/>
              </a:xfrm>
              <a:prstGeom prst="rect">
                <a:avLst/>
              </a:prstGeom>
              <a:blipFill>
                <a:blip r:embed="rId2"/>
                <a:stretch>
                  <a:fillRect l="-438" t="-3226" b="-25806"/>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3F8E2E4-65F8-A7CA-1337-356FD2CB6437}"/>
              </a:ext>
            </a:extLst>
          </p:cNvPr>
          <p:cNvPicPr>
            <a:picLocks noChangeAspect="1"/>
          </p:cNvPicPr>
          <p:nvPr/>
        </p:nvPicPr>
        <p:blipFill>
          <a:blip r:embed="rId3"/>
          <a:stretch>
            <a:fillRect/>
          </a:stretch>
        </p:blipFill>
        <p:spPr>
          <a:xfrm>
            <a:off x="6309271" y="995539"/>
            <a:ext cx="1242299" cy="369332"/>
          </a:xfrm>
          <a:prstGeom prst="rect">
            <a:avLst/>
          </a:prstGeom>
        </p:spPr>
      </p:pic>
      <p:pic>
        <p:nvPicPr>
          <p:cNvPr id="8" name="Picture 7">
            <a:extLst>
              <a:ext uri="{FF2B5EF4-FFF2-40B4-BE49-F238E27FC236}">
                <a16:creationId xmlns:a16="http://schemas.microsoft.com/office/drawing/2014/main" id="{D877354F-31BC-D081-5772-852ACCCFF60C}"/>
              </a:ext>
            </a:extLst>
          </p:cNvPr>
          <p:cNvPicPr>
            <a:picLocks noChangeAspect="1"/>
          </p:cNvPicPr>
          <p:nvPr/>
        </p:nvPicPr>
        <p:blipFill>
          <a:blip r:embed="rId4"/>
          <a:stretch>
            <a:fillRect/>
          </a:stretch>
        </p:blipFill>
        <p:spPr>
          <a:xfrm>
            <a:off x="354724" y="1481464"/>
            <a:ext cx="1242299" cy="389377"/>
          </a:xfrm>
          <a:prstGeom prst="rect">
            <a:avLst/>
          </a:prstGeom>
        </p:spPr>
      </p:pic>
      <p:sp>
        <p:nvSpPr>
          <p:cNvPr id="9" name="TextBox 8">
            <a:extLst>
              <a:ext uri="{FF2B5EF4-FFF2-40B4-BE49-F238E27FC236}">
                <a16:creationId xmlns:a16="http://schemas.microsoft.com/office/drawing/2014/main" id="{3CF569C9-2AA7-9CF0-8A55-43C3CC28B544}"/>
              </a:ext>
            </a:extLst>
          </p:cNvPr>
          <p:cNvSpPr txBox="1"/>
          <p:nvPr/>
        </p:nvSpPr>
        <p:spPr>
          <a:xfrm>
            <a:off x="1702676" y="1501509"/>
            <a:ext cx="6580904" cy="369332"/>
          </a:xfrm>
          <a:prstGeom prst="rect">
            <a:avLst/>
          </a:prstGeom>
          <a:noFill/>
        </p:spPr>
        <p:txBody>
          <a:bodyPr wrap="none" rtlCol="0">
            <a:spAutoFit/>
          </a:bodyPr>
          <a:lstStyle/>
          <a:p>
            <a:r>
              <a:rPr lang="en-US" dirty="0"/>
              <a:t>by definition. Applying the above formula to this operator we obtain</a:t>
            </a:r>
          </a:p>
        </p:txBody>
      </p:sp>
      <p:pic>
        <p:nvPicPr>
          <p:cNvPr id="11" name="Picture 10" descr="A diagram of a circle with a line and arrows&#10;&#10;Description automatically generated">
            <a:extLst>
              <a:ext uri="{FF2B5EF4-FFF2-40B4-BE49-F238E27FC236}">
                <a16:creationId xmlns:a16="http://schemas.microsoft.com/office/drawing/2014/main" id="{5FBC9502-CD78-B518-8B30-C5AA09A65F2A}"/>
              </a:ext>
            </a:extLst>
          </p:cNvPr>
          <p:cNvPicPr>
            <a:picLocks noChangeAspect="1"/>
          </p:cNvPicPr>
          <p:nvPr/>
        </p:nvPicPr>
        <p:blipFill>
          <a:blip r:embed="rId5"/>
          <a:stretch>
            <a:fillRect/>
          </a:stretch>
        </p:blipFill>
        <p:spPr>
          <a:xfrm>
            <a:off x="9719110" y="896381"/>
            <a:ext cx="2302428" cy="1424445"/>
          </a:xfrm>
          <a:prstGeom prst="rect">
            <a:avLst/>
          </a:prstGeom>
        </p:spPr>
      </p:pic>
      <p:pic>
        <p:nvPicPr>
          <p:cNvPr id="13" name="Picture 12">
            <a:extLst>
              <a:ext uri="{FF2B5EF4-FFF2-40B4-BE49-F238E27FC236}">
                <a16:creationId xmlns:a16="http://schemas.microsoft.com/office/drawing/2014/main" id="{3AF6FEC2-3024-70FB-9381-02550CE37A9B}"/>
              </a:ext>
            </a:extLst>
          </p:cNvPr>
          <p:cNvPicPr>
            <a:picLocks noChangeAspect="1"/>
          </p:cNvPicPr>
          <p:nvPr/>
        </p:nvPicPr>
        <p:blipFill>
          <a:blip r:embed="rId6"/>
          <a:stretch>
            <a:fillRect/>
          </a:stretch>
        </p:blipFill>
        <p:spPr>
          <a:xfrm>
            <a:off x="1258441" y="2428963"/>
            <a:ext cx="8708166" cy="750242"/>
          </a:xfrm>
          <a:prstGeom prst="rect">
            <a:avLst/>
          </a:prstGeom>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7D775E46-E95B-1626-BCA4-D121F74B1120}"/>
                  </a:ext>
                </a:extLst>
              </p:cNvPr>
              <p:cNvSpPr txBox="1"/>
              <p:nvPr/>
            </p:nvSpPr>
            <p:spPr>
              <a:xfrm>
                <a:off x="354724" y="3764502"/>
                <a:ext cx="11666814" cy="1484894"/>
              </a:xfrm>
              <a:prstGeom prst="rect">
                <a:avLst/>
              </a:prstGeom>
              <a:noFill/>
            </p:spPr>
            <p:txBody>
              <a:bodyPr wrap="square">
                <a:spAutoFit/>
              </a:bodyPr>
              <a:lstStyle/>
              <a:p>
                <a:r>
                  <a:rPr lang="en-US" sz="1800" dirty="0">
                    <a:effectLst/>
                    <a:highlight>
                      <a:srgbClr val="FFFF00"/>
                    </a:highlight>
                    <a:latin typeface="ACaslonPro"/>
                  </a:rPr>
                  <a:t>We have a special name for vectors like </a:t>
                </a:r>
                <a14:m>
                  <m:oMath xmlns:m="http://schemas.openxmlformats.org/officeDocument/2006/math">
                    <m:acc>
                      <m:accPr>
                        <m:chr m:val="̂"/>
                        <m:ctrlPr>
                          <a:rPr lang="en-US" sz="1800" i="1" smtClean="0">
                            <a:effectLst/>
                            <a:highlight>
                              <a:srgbClr val="FFFF00"/>
                            </a:highlight>
                            <a:latin typeface="Cambria Math" panose="02040503050406030204" pitchFamily="18" charset="0"/>
                          </a:rPr>
                        </m:ctrlPr>
                      </m:accPr>
                      <m:e>
                        <m:r>
                          <a:rPr lang="en-US" sz="1800" b="1" i="0" smtClean="0">
                            <a:effectLst/>
                            <a:highlight>
                              <a:srgbClr val="FFFF00"/>
                            </a:highlight>
                            <a:latin typeface="Cambria Math" panose="02040503050406030204" pitchFamily="18" charset="0"/>
                          </a:rPr>
                          <m:t>𝐋</m:t>
                        </m:r>
                      </m:e>
                    </m:acc>
                  </m:oMath>
                </a14:m>
                <a:r>
                  <a:rPr lang="en-US" dirty="0">
                    <a:highlight>
                      <a:srgbClr val="FFFF00"/>
                    </a:highlight>
                  </a:rPr>
                  <a:t> that are </a:t>
                </a:r>
                <a:r>
                  <a:rPr lang="en-US" i="1" dirty="0">
                    <a:highlight>
                      <a:srgbClr val="FFFF00"/>
                    </a:highlight>
                  </a:rPr>
                  <a:t>even </a:t>
                </a:r>
                <a:r>
                  <a:rPr lang="en-US" dirty="0">
                    <a:highlight>
                      <a:srgbClr val="FFFF00"/>
                    </a:highlight>
                  </a:rPr>
                  <a:t>under parity. We call them </a:t>
                </a:r>
                <a:r>
                  <a:rPr lang="en-US" b="1" dirty="0">
                    <a:highlight>
                      <a:srgbClr val="FFFF00"/>
                    </a:highlight>
                  </a:rPr>
                  <a:t>pseudovectors</a:t>
                </a:r>
                <a:r>
                  <a:rPr lang="en-US" dirty="0">
                    <a:highlight>
                      <a:srgbClr val="FFFF00"/>
                    </a:highlight>
                  </a:rPr>
                  <a:t>, since they don’t change sign under parity the way “true” vectors</a:t>
                </a:r>
                <a:r>
                  <a:rPr lang="en-US" dirty="0"/>
                  <a:t>, such as </a:t>
                </a:r>
                <a14:m>
                  <m:oMath xmlns:m="http://schemas.openxmlformats.org/officeDocument/2006/math">
                    <m:acc>
                      <m:accPr>
                        <m:chr m:val="̂"/>
                        <m:ctrlPr>
                          <a:rPr lang="en-US" i="1">
                            <a:latin typeface="Cambria Math" panose="02040503050406030204" pitchFamily="18" charset="0"/>
                          </a:rPr>
                        </m:ctrlPr>
                      </m:accPr>
                      <m:e>
                        <m:r>
                          <a:rPr lang="en-US" b="1" i="1" smtClean="0">
                            <a:latin typeface="Cambria Math" panose="02040503050406030204" pitchFamily="18" charset="0"/>
                          </a:rPr>
                          <m:t>𝒓</m:t>
                        </m:r>
                      </m:e>
                    </m:acc>
                  </m:oMath>
                </a14:m>
                <a:r>
                  <a:rPr lang="en-US" dirty="0"/>
                  <a:t> or </a:t>
                </a:r>
                <a14:m>
                  <m:oMath xmlns:m="http://schemas.openxmlformats.org/officeDocument/2006/math">
                    <m:acc>
                      <m:accPr>
                        <m:chr m:val="̂"/>
                        <m:ctrlPr>
                          <a:rPr lang="en-US" i="1">
                            <a:latin typeface="Cambria Math" panose="02040503050406030204" pitchFamily="18" charset="0"/>
                          </a:rPr>
                        </m:ctrlPr>
                      </m:accPr>
                      <m:e>
                        <m:r>
                          <a:rPr lang="en-US" b="1" i="1" smtClean="0">
                            <a:latin typeface="Cambria Math" panose="02040503050406030204" pitchFamily="18" charset="0"/>
                          </a:rPr>
                          <m:t>𝒑</m:t>
                        </m:r>
                      </m:e>
                    </m:acc>
                  </m:oMath>
                </a14:m>
                <a:r>
                  <a:rPr lang="en-US" dirty="0"/>
                  <a:t> do.</a:t>
                </a:r>
              </a:p>
              <a:p>
                <a:endParaRPr lang="en-US" dirty="0"/>
              </a:p>
              <a:p>
                <a:r>
                  <a:rPr lang="en-US" sz="1800" dirty="0">
                    <a:effectLst/>
                    <a:latin typeface="ACaslonPro"/>
                  </a:rPr>
                  <a:t>Similarly, </a:t>
                </a:r>
                <a:r>
                  <a:rPr lang="en-US" sz="1800" dirty="0">
                    <a:effectLst/>
                    <a:highlight>
                      <a:srgbClr val="FFFF00"/>
                    </a:highlight>
                    <a:latin typeface="ACaslonPro"/>
                  </a:rPr>
                  <a:t>scalars that are </a:t>
                </a:r>
                <a:r>
                  <a:rPr lang="en-US" sz="1800" i="1" dirty="0">
                    <a:effectLst/>
                    <a:highlight>
                      <a:srgbClr val="FFFF00"/>
                    </a:highlight>
                    <a:latin typeface="ACaslonPro"/>
                  </a:rPr>
                  <a:t>odd </a:t>
                </a:r>
                <a:r>
                  <a:rPr lang="en-US" sz="1800" dirty="0">
                    <a:effectLst/>
                    <a:highlight>
                      <a:srgbClr val="FFFF00"/>
                    </a:highlight>
                    <a:latin typeface="ACaslonPro"/>
                  </a:rPr>
                  <a:t>under parity are called </a:t>
                </a:r>
                <a:r>
                  <a:rPr lang="en-US" sz="1800" b="1" dirty="0">
                    <a:effectLst/>
                    <a:highlight>
                      <a:srgbClr val="FFFF00"/>
                    </a:highlight>
                    <a:latin typeface="ACaslonPro"/>
                  </a:rPr>
                  <a:t>pseudoscalars</a:t>
                </a:r>
                <a:r>
                  <a:rPr lang="en-US" sz="1800" dirty="0">
                    <a:effectLst/>
                    <a:latin typeface="ACaslonPro"/>
                  </a:rPr>
                  <a:t>, since they do not behave under parity the way that “true” scalars (such as </a:t>
                </a:r>
                <a14:m>
                  <m:oMath xmlns:m="http://schemas.openxmlformats.org/officeDocument/2006/math">
                    <m:acc>
                      <m:accPr>
                        <m:chr m:val="̂"/>
                        <m:ctrlPr>
                          <a:rPr lang="en-US" i="1">
                            <a:latin typeface="Cambria Math" panose="02040503050406030204" pitchFamily="18" charset="0"/>
                          </a:rPr>
                        </m:ctrlPr>
                      </m:accPr>
                      <m:e>
                        <m:r>
                          <a:rPr lang="en-US" b="1" i="1">
                            <a:latin typeface="Cambria Math" panose="02040503050406030204" pitchFamily="18" charset="0"/>
                          </a:rPr>
                          <m:t>𝒓</m:t>
                        </m:r>
                      </m:e>
                    </m:acc>
                    <m:r>
                      <a:rPr lang="en-US" sz="1800" i="1" smtClean="0">
                        <a:effectLst/>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b="1" i="1">
                            <a:latin typeface="Cambria Math" panose="02040503050406030204" pitchFamily="18" charset="0"/>
                          </a:rPr>
                          <m:t>𝒓</m:t>
                        </m:r>
                      </m:e>
                    </m:acc>
                  </m:oMath>
                </a14:m>
                <a:r>
                  <a:rPr lang="en-US" dirty="0"/>
                  <a:t> which is even under parity) do. </a:t>
                </a:r>
              </a:p>
            </p:txBody>
          </p:sp>
        </mc:Choice>
        <mc:Fallback>
          <p:sp>
            <p:nvSpPr>
              <p:cNvPr id="15" name="TextBox 14">
                <a:extLst>
                  <a:ext uri="{FF2B5EF4-FFF2-40B4-BE49-F238E27FC236}">
                    <a16:creationId xmlns:a16="http://schemas.microsoft.com/office/drawing/2014/main" id="{7D775E46-E95B-1626-BCA4-D121F74B1120}"/>
                  </a:ext>
                </a:extLst>
              </p:cNvPr>
              <p:cNvSpPr txBox="1">
                <a:spLocks noRot="1" noChangeAspect="1" noMove="1" noResize="1" noEditPoints="1" noAdjustHandles="1" noChangeArrowheads="1" noChangeShapeType="1" noTextEdit="1"/>
              </p:cNvSpPr>
              <p:nvPr/>
            </p:nvSpPr>
            <p:spPr>
              <a:xfrm>
                <a:off x="354724" y="3764502"/>
                <a:ext cx="11666814" cy="1484894"/>
              </a:xfrm>
              <a:prstGeom prst="rect">
                <a:avLst/>
              </a:prstGeom>
              <a:blipFill>
                <a:blip r:embed="rId7"/>
                <a:stretch>
                  <a:fillRect l="-326" t="-847" b="-5932"/>
                </a:stretch>
              </a:blipFill>
            </p:spPr>
            <p:txBody>
              <a:bodyPr/>
              <a:lstStyle/>
              <a:p>
                <a:r>
                  <a:rPr lang="en-US">
                    <a:noFill/>
                  </a:rPr>
                  <a:t> </a:t>
                </a:r>
              </a:p>
            </p:txBody>
          </p:sp>
        </mc:Fallback>
      </mc:AlternateContent>
    </p:spTree>
    <p:extLst>
      <p:ext uri="{BB962C8B-B14F-4D97-AF65-F5344CB8AC3E}">
        <p14:creationId xmlns:p14="http://schemas.microsoft.com/office/powerpoint/2010/main" val="124442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8DF91EB-D775-895B-5954-15C9245E87F3}"/>
              </a:ext>
            </a:extLst>
          </p:cNvPr>
          <p:cNvSpPr txBox="1">
            <a:spLocks/>
          </p:cNvSpPr>
          <p:nvPr/>
        </p:nvSpPr>
        <p:spPr>
          <a:xfrm>
            <a:off x="354724" y="1"/>
            <a:ext cx="10515600" cy="9879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Parity transformations: Scalars &amp; Vectors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A181C5C-6C2B-282B-A489-95D87D176619}"/>
                  </a:ext>
                </a:extLst>
              </p:cNvPr>
              <p:cNvSpPr txBox="1"/>
              <p:nvPr/>
            </p:nvSpPr>
            <p:spPr>
              <a:xfrm>
                <a:off x="354723" y="2037595"/>
                <a:ext cx="3835474" cy="407163"/>
              </a:xfrm>
              <a:prstGeom prst="rect">
                <a:avLst/>
              </a:prstGeom>
              <a:noFill/>
            </p:spPr>
            <p:txBody>
              <a:bodyPr wrap="none" rtlCol="0">
                <a:spAutoFit/>
              </a:bodyPr>
              <a:lstStyle/>
              <a:p>
                <a:r>
                  <a:rPr lang="en-US" dirty="0"/>
                  <a:t>True scalar: </a:t>
                </a:r>
                <a14:m>
                  <m:oMath xmlns:m="http://schemas.openxmlformats.org/officeDocument/2006/math">
                    <m:sSup>
                      <m:sSupPr>
                        <m:ctrlPr>
                          <a:rPr lang="en-US" sz="1800" i="1" smtClean="0">
                            <a:latin typeface="Cambria Math" panose="02040503050406030204" pitchFamily="18" charset="0"/>
                          </a:rPr>
                        </m:ctrlPr>
                      </m:sSupPr>
                      <m:e>
                        <m:acc>
                          <m:accPr>
                            <m:chr m:val="̂"/>
                            <m:ctrlPr>
                              <a:rPr lang="en-US" sz="1800" i="1">
                                <a:latin typeface="Cambria Math" panose="02040503050406030204" pitchFamily="18" charset="0"/>
                              </a:rPr>
                            </m:ctrlPr>
                          </m:accPr>
                          <m:e>
                            <m:r>
                              <m:rPr>
                                <m:sty m:val="p"/>
                              </m:rPr>
                              <a:rPr lang="el-GR" sz="1800" i="1">
                                <a:latin typeface="Cambria Math" panose="02040503050406030204" pitchFamily="18" charset="0"/>
                                <a:ea typeface="Cambria Math" panose="02040503050406030204" pitchFamily="18" charset="0"/>
                              </a:rPr>
                              <m:t>Π</m:t>
                            </m:r>
                          </m:e>
                        </m:acc>
                      </m:e>
                      <m:sup>
                        <m:r>
                          <a:rPr lang="en-US" sz="1800" i="1">
                            <a:latin typeface="Cambria Math" panose="02040503050406030204" pitchFamily="18" charset="0"/>
                            <a:ea typeface="Cambria Math" panose="02040503050406030204" pitchFamily="18" charset="0"/>
                          </a:rPr>
                          <m:t>†</m:t>
                        </m:r>
                      </m:sup>
                    </m:sSup>
                    <m:acc>
                      <m:accPr>
                        <m:chr m:val="̂"/>
                        <m:ctrlPr>
                          <a:rPr lang="en-US" i="1">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𝑓</m:t>
                        </m:r>
                      </m:e>
                    </m:acc>
                    <m:r>
                      <a:rPr lang="en-US" b="0" i="1" smtClean="0">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Π</m:t>
                        </m:r>
                      </m:e>
                    </m:acc>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𝑓</m:t>
                        </m:r>
                      </m:e>
                    </m:acc>
                  </m:oMath>
                </a14:m>
                <a:r>
                  <a:rPr lang="en-US" dirty="0"/>
                  <a:t>  and </a:t>
                </a:r>
                <a14:m>
                  <m:oMath xmlns:m="http://schemas.openxmlformats.org/officeDocument/2006/math">
                    <m:d>
                      <m:dPr>
                        <m:begChr m:val="["/>
                        <m:endChr m:val="]"/>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Π</m:t>
                            </m:r>
                          </m:e>
                        </m:acc>
                        <m:r>
                          <a:rPr lang="en-US" b="0" i="0"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𝑓</m:t>
                            </m:r>
                          </m:e>
                        </m:acc>
                      </m:e>
                    </m:d>
                    <m:r>
                      <a:rPr lang="en-US" b="0" i="1" smtClean="0">
                        <a:latin typeface="Cambria Math" panose="02040503050406030204" pitchFamily="18" charset="0"/>
                        <a:ea typeface="Cambria Math" panose="02040503050406030204" pitchFamily="18" charset="0"/>
                      </a:rPr>
                      <m:t>=0</m:t>
                    </m:r>
                  </m:oMath>
                </a14:m>
                <a:endParaRPr lang="en-US" dirty="0"/>
              </a:p>
            </p:txBody>
          </p:sp>
        </mc:Choice>
        <mc:Fallback xmlns="">
          <p:sp>
            <p:nvSpPr>
              <p:cNvPr id="4" name="TextBox 3">
                <a:extLst>
                  <a:ext uri="{FF2B5EF4-FFF2-40B4-BE49-F238E27FC236}">
                    <a16:creationId xmlns:a16="http://schemas.microsoft.com/office/drawing/2014/main" id="{BA181C5C-6C2B-282B-A489-95D87D176619}"/>
                  </a:ext>
                </a:extLst>
              </p:cNvPr>
              <p:cNvSpPr txBox="1">
                <a:spLocks noRot="1" noChangeAspect="1" noMove="1" noResize="1" noEditPoints="1" noAdjustHandles="1" noChangeArrowheads="1" noChangeShapeType="1" noTextEdit="1"/>
              </p:cNvSpPr>
              <p:nvPr/>
            </p:nvSpPr>
            <p:spPr>
              <a:xfrm>
                <a:off x="354723" y="2037595"/>
                <a:ext cx="3835474" cy="407163"/>
              </a:xfrm>
              <a:prstGeom prst="rect">
                <a:avLst/>
              </a:prstGeom>
              <a:blipFill>
                <a:blip r:embed="rId2"/>
                <a:stretch>
                  <a:fillRect l="-990" t="-3030" b="-21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769CE1B-EFC8-B4AC-B622-0E0461568F50}"/>
                  </a:ext>
                </a:extLst>
              </p:cNvPr>
              <p:cNvSpPr txBox="1"/>
              <p:nvPr/>
            </p:nvSpPr>
            <p:spPr>
              <a:xfrm>
                <a:off x="354723" y="2698061"/>
                <a:ext cx="4241354" cy="385234"/>
              </a:xfrm>
              <a:prstGeom prst="rect">
                <a:avLst/>
              </a:prstGeom>
              <a:noFill/>
            </p:spPr>
            <p:txBody>
              <a:bodyPr wrap="none" rtlCol="0">
                <a:spAutoFit/>
              </a:bodyPr>
              <a:lstStyle/>
              <a:p>
                <a:r>
                  <a:rPr lang="en-US" dirty="0"/>
                  <a:t>Pseudoscalar: </a:t>
                </a:r>
                <a14:m>
                  <m:oMath xmlns:m="http://schemas.openxmlformats.org/officeDocument/2006/math">
                    <m:sSup>
                      <m:sSupPr>
                        <m:ctrlPr>
                          <a:rPr lang="en-US" sz="1800" i="1" smtClean="0">
                            <a:latin typeface="Cambria Math" panose="02040503050406030204" pitchFamily="18" charset="0"/>
                          </a:rPr>
                        </m:ctrlPr>
                      </m:sSupPr>
                      <m:e>
                        <m:acc>
                          <m:accPr>
                            <m:chr m:val="̂"/>
                            <m:ctrlPr>
                              <a:rPr lang="en-US" sz="1800" i="1">
                                <a:latin typeface="Cambria Math" panose="02040503050406030204" pitchFamily="18" charset="0"/>
                              </a:rPr>
                            </m:ctrlPr>
                          </m:accPr>
                          <m:e>
                            <m:r>
                              <m:rPr>
                                <m:sty m:val="p"/>
                              </m:rPr>
                              <a:rPr lang="el-GR" sz="1800" i="1">
                                <a:latin typeface="Cambria Math" panose="02040503050406030204" pitchFamily="18" charset="0"/>
                                <a:ea typeface="Cambria Math" panose="02040503050406030204" pitchFamily="18" charset="0"/>
                              </a:rPr>
                              <m:t>Π</m:t>
                            </m:r>
                          </m:e>
                        </m:acc>
                      </m:e>
                      <m:sup>
                        <m:r>
                          <a:rPr lang="en-US" sz="1800" i="1">
                            <a:latin typeface="Cambria Math" panose="02040503050406030204" pitchFamily="18" charset="0"/>
                            <a:ea typeface="Cambria Math" panose="02040503050406030204" pitchFamily="18" charset="0"/>
                          </a:rPr>
                          <m:t>†</m:t>
                        </m:r>
                      </m:sup>
                    </m:sSup>
                    <m:acc>
                      <m:accPr>
                        <m:chr m:val="̂"/>
                        <m:ctrlPr>
                          <a:rPr lang="en-US" i="1">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𝑓</m:t>
                        </m:r>
                      </m:e>
                    </m:acc>
                    <m:r>
                      <a:rPr lang="en-US" b="0" i="1" smtClean="0">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Π</m:t>
                        </m:r>
                      </m:e>
                    </m:acc>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𝑓</m:t>
                        </m:r>
                      </m:e>
                    </m:acc>
                  </m:oMath>
                </a14:m>
                <a:r>
                  <a:rPr lang="en-US" dirty="0"/>
                  <a:t>  and </a:t>
                </a:r>
                <a14:m>
                  <m:oMath xmlns:m="http://schemas.openxmlformats.org/officeDocument/2006/math">
                    <m:r>
                      <a:rPr lang="en-US" b="0" i="0"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Π</m:t>
                        </m:r>
                      </m:e>
                    </m:acc>
                    <m:r>
                      <a:rPr lang="en-US">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𝑓</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dirty="0"/>
              </a:p>
            </p:txBody>
          </p:sp>
        </mc:Choice>
        <mc:Fallback xmlns="">
          <p:sp>
            <p:nvSpPr>
              <p:cNvPr id="5" name="TextBox 4">
                <a:extLst>
                  <a:ext uri="{FF2B5EF4-FFF2-40B4-BE49-F238E27FC236}">
                    <a16:creationId xmlns:a16="http://schemas.microsoft.com/office/drawing/2014/main" id="{F769CE1B-EFC8-B4AC-B622-0E0461568F50}"/>
                  </a:ext>
                </a:extLst>
              </p:cNvPr>
              <p:cNvSpPr txBox="1">
                <a:spLocks noRot="1" noChangeAspect="1" noMove="1" noResize="1" noEditPoints="1" noAdjustHandles="1" noChangeArrowheads="1" noChangeShapeType="1" noTextEdit="1"/>
              </p:cNvSpPr>
              <p:nvPr/>
            </p:nvSpPr>
            <p:spPr>
              <a:xfrm>
                <a:off x="354723" y="2698061"/>
                <a:ext cx="4241354" cy="385234"/>
              </a:xfrm>
              <a:prstGeom prst="rect">
                <a:avLst/>
              </a:prstGeom>
              <a:blipFill>
                <a:blip r:embed="rId3"/>
                <a:stretch>
                  <a:fillRect l="-896" t="-6452" b="-25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4EC5C75-5FBA-41A7-96E8-729A4CEB5356}"/>
                  </a:ext>
                </a:extLst>
              </p:cNvPr>
              <p:cNvSpPr txBox="1"/>
              <p:nvPr/>
            </p:nvSpPr>
            <p:spPr>
              <a:xfrm>
                <a:off x="6096000" y="1978582"/>
                <a:ext cx="4257448" cy="377091"/>
              </a:xfrm>
              <a:prstGeom prst="rect">
                <a:avLst/>
              </a:prstGeom>
              <a:noFill/>
            </p:spPr>
            <p:txBody>
              <a:bodyPr wrap="none" rtlCol="0">
                <a:spAutoFit/>
              </a:bodyPr>
              <a:lstStyle/>
              <a:p>
                <a:r>
                  <a:rPr lang="en-US" dirty="0"/>
                  <a:t>True Vector: </a:t>
                </a:r>
                <a14:m>
                  <m:oMath xmlns:m="http://schemas.openxmlformats.org/officeDocument/2006/math">
                    <m:sSup>
                      <m:sSupPr>
                        <m:ctrlPr>
                          <a:rPr lang="en-US" sz="1800" i="1" smtClean="0">
                            <a:latin typeface="Cambria Math" panose="02040503050406030204" pitchFamily="18" charset="0"/>
                          </a:rPr>
                        </m:ctrlPr>
                      </m:sSupPr>
                      <m:e>
                        <m:acc>
                          <m:accPr>
                            <m:chr m:val="̂"/>
                            <m:ctrlPr>
                              <a:rPr lang="en-US" sz="1800" i="1">
                                <a:latin typeface="Cambria Math" panose="02040503050406030204" pitchFamily="18" charset="0"/>
                              </a:rPr>
                            </m:ctrlPr>
                          </m:accPr>
                          <m:e>
                            <m:r>
                              <m:rPr>
                                <m:sty m:val="p"/>
                              </m:rPr>
                              <a:rPr lang="el-GR" sz="1800" i="1">
                                <a:latin typeface="Cambria Math" panose="02040503050406030204" pitchFamily="18" charset="0"/>
                                <a:ea typeface="Cambria Math" panose="02040503050406030204" pitchFamily="18" charset="0"/>
                              </a:rPr>
                              <m:t>Π</m:t>
                            </m:r>
                          </m:e>
                        </m:acc>
                      </m:e>
                      <m:sup>
                        <m:r>
                          <a:rPr lang="en-US" sz="1800" i="1">
                            <a:latin typeface="Cambria Math" panose="02040503050406030204" pitchFamily="18" charset="0"/>
                            <a:ea typeface="Cambria Math" panose="02040503050406030204" pitchFamily="18" charset="0"/>
                          </a:rPr>
                          <m:t>†</m:t>
                        </m:r>
                      </m:sup>
                    </m:sSup>
                    <m:acc>
                      <m:accPr>
                        <m:chr m:val="̂"/>
                        <m:ctrlPr>
                          <a:rPr lang="en-US" i="1">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𝑉</m:t>
                        </m:r>
                      </m:e>
                    </m:acc>
                    <m:r>
                      <a:rPr lang="en-US" b="0" i="1" smtClean="0">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Π</m:t>
                        </m:r>
                      </m:e>
                    </m:acc>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𝑉</m:t>
                        </m:r>
                      </m:e>
                    </m:acc>
                  </m:oMath>
                </a14:m>
                <a:r>
                  <a:rPr lang="en-US" dirty="0"/>
                  <a:t>  and </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Π</m:t>
                        </m:r>
                      </m:e>
                    </m:acc>
                    <m:r>
                      <a:rPr lang="en-US">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𝑉</m:t>
                        </m:r>
                      </m:e>
                    </m:acc>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=0</m:t>
                    </m:r>
                  </m:oMath>
                </a14:m>
                <a:endParaRPr lang="en-US" dirty="0"/>
              </a:p>
            </p:txBody>
          </p:sp>
        </mc:Choice>
        <mc:Fallback xmlns="">
          <p:sp>
            <p:nvSpPr>
              <p:cNvPr id="6" name="TextBox 5">
                <a:extLst>
                  <a:ext uri="{FF2B5EF4-FFF2-40B4-BE49-F238E27FC236}">
                    <a16:creationId xmlns:a16="http://schemas.microsoft.com/office/drawing/2014/main" id="{14EC5C75-5FBA-41A7-96E8-729A4CEB5356}"/>
                  </a:ext>
                </a:extLst>
              </p:cNvPr>
              <p:cNvSpPr txBox="1">
                <a:spLocks noRot="1" noChangeAspect="1" noMove="1" noResize="1" noEditPoints="1" noAdjustHandles="1" noChangeArrowheads="1" noChangeShapeType="1" noTextEdit="1"/>
              </p:cNvSpPr>
              <p:nvPr/>
            </p:nvSpPr>
            <p:spPr>
              <a:xfrm>
                <a:off x="6096000" y="1978582"/>
                <a:ext cx="4257448" cy="377091"/>
              </a:xfrm>
              <a:prstGeom prst="rect">
                <a:avLst/>
              </a:prstGeom>
              <a:blipFill>
                <a:blip r:embed="rId4"/>
                <a:stretch>
                  <a:fillRect l="-1190"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173482F-42BF-C455-BE1F-0FCA2CBD7DC5}"/>
                  </a:ext>
                </a:extLst>
              </p:cNvPr>
              <p:cNvSpPr txBox="1"/>
              <p:nvPr/>
            </p:nvSpPr>
            <p:spPr>
              <a:xfrm>
                <a:off x="6096000" y="2495568"/>
                <a:ext cx="4211409" cy="404983"/>
              </a:xfrm>
              <a:prstGeom prst="rect">
                <a:avLst/>
              </a:prstGeom>
              <a:noFill/>
            </p:spPr>
            <p:txBody>
              <a:bodyPr wrap="none" rtlCol="0">
                <a:spAutoFit/>
              </a:bodyPr>
              <a:lstStyle/>
              <a:p>
                <a:r>
                  <a:rPr lang="en-US" dirty="0"/>
                  <a:t>Pseudovector: </a:t>
                </a:r>
                <a14:m>
                  <m:oMath xmlns:m="http://schemas.openxmlformats.org/officeDocument/2006/math">
                    <m:sSup>
                      <m:sSupPr>
                        <m:ctrlPr>
                          <a:rPr lang="en-US" sz="1800" i="1" smtClean="0">
                            <a:latin typeface="Cambria Math" panose="02040503050406030204" pitchFamily="18" charset="0"/>
                          </a:rPr>
                        </m:ctrlPr>
                      </m:sSupPr>
                      <m:e>
                        <m:acc>
                          <m:accPr>
                            <m:chr m:val="̂"/>
                            <m:ctrlPr>
                              <a:rPr lang="en-US" sz="1800" i="1">
                                <a:latin typeface="Cambria Math" panose="02040503050406030204" pitchFamily="18" charset="0"/>
                              </a:rPr>
                            </m:ctrlPr>
                          </m:accPr>
                          <m:e>
                            <m:r>
                              <m:rPr>
                                <m:sty m:val="p"/>
                              </m:rPr>
                              <a:rPr lang="el-GR" sz="1800" i="1">
                                <a:latin typeface="Cambria Math" panose="02040503050406030204" pitchFamily="18" charset="0"/>
                                <a:ea typeface="Cambria Math" panose="02040503050406030204" pitchFamily="18" charset="0"/>
                              </a:rPr>
                              <m:t>Π</m:t>
                            </m:r>
                          </m:e>
                        </m:acc>
                      </m:e>
                      <m:sup>
                        <m:r>
                          <a:rPr lang="en-US" sz="1800" i="1">
                            <a:latin typeface="Cambria Math" panose="02040503050406030204" pitchFamily="18" charset="0"/>
                            <a:ea typeface="Cambria Math" panose="02040503050406030204" pitchFamily="18" charset="0"/>
                          </a:rPr>
                          <m:t>†</m:t>
                        </m:r>
                      </m:sup>
                    </m:sSup>
                    <m:acc>
                      <m:accPr>
                        <m:chr m:val="̂"/>
                        <m:ctrlPr>
                          <a:rPr lang="en-US" i="1">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𝑉</m:t>
                        </m:r>
                      </m:e>
                    </m:acc>
                    <m:r>
                      <a:rPr lang="en-US" b="0" i="1" smtClean="0">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Π</m:t>
                        </m:r>
                      </m:e>
                    </m:acc>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𝑉</m:t>
                        </m:r>
                      </m:e>
                    </m:acc>
                  </m:oMath>
                </a14:m>
                <a:r>
                  <a:rPr lang="en-US" dirty="0"/>
                  <a:t>  and  </a:t>
                </a:r>
                <a14:m>
                  <m:oMath xmlns:m="http://schemas.openxmlformats.org/officeDocument/2006/math">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Π</m:t>
                            </m:r>
                          </m:e>
                        </m:acc>
                        <m:r>
                          <a:rPr lang="en-US">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𝑉</m:t>
                            </m:r>
                          </m:e>
                        </m:acc>
                      </m:e>
                    </m:d>
                    <m:r>
                      <a:rPr lang="en-US" i="1">
                        <a:latin typeface="Cambria Math" panose="02040503050406030204" pitchFamily="18" charset="0"/>
                        <a:ea typeface="Cambria Math" panose="02040503050406030204" pitchFamily="18" charset="0"/>
                      </a:rPr>
                      <m:t>=0</m:t>
                    </m:r>
                  </m:oMath>
                </a14:m>
                <a:endParaRPr lang="en-US" dirty="0"/>
              </a:p>
            </p:txBody>
          </p:sp>
        </mc:Choice>
        <mc:Fallback xmlns="">
          <p:sp>
            <p:nvSpPr>
              <p:cNvPr id="7" name="TextBox 6">
                <a:extLst>
                  <a:ext uri="{FF2B5EF4-FFF2-40B4-BE49-F238E27FC236}">
                    <a16:creationId xmlns:a16="http://schemas.microsoft.com/office/drawing/2014/main" id="{7173482F-42BF-C455-BE1F-0FCA2CBD7DC5}"/>
                  </a:ext>
                </a:extLst>
              </p:cNvPr>
              <p:cNvSpPr txBox="1">
                <a:spLocks noRot="1" noChangeAspect="1" noMove="1" noResize="1" noEditPoints="1" noAdjustHandles="1" noChangeArrowheads="1" noChangeShapeType="1" noTextEdit="1"/>
              </p:cNvSpPr>
              <p:nvPr/>
            </p:nvSpPr>
            <p:spPr>
              <a:xfrm>
                <a:off x="6096000" y="2495568"/>
                <a:ext cx="4211409" cy="404983"/>
              </a:xfrm>
              <a:prstGeom prst="rect">
                <a:avLst/>
              </a:prstGeom>
              <a:blipFill>
                <a:blip r:embed="rId5"/>
                <a:stretch>
                  <a:fillRect l="-1205" b="-21212"/>
                </a:stretch>
              </a:blipFill>
            </p:spPr>
            <p:txBody>
              <a:bodyPr/>
              <a:lstStyle/>
              <a:p>
                <a:r>
                  <a:rPr lang="en-US">
                    <a:noFill/>
                  </a:rPr>
                  <a:t> </a:t>
                </a:r>
              </a:p>
            </p:txBody>
          </p:sp>
        </mc:Fallback>
      </mc:AlternateContent>
      <p:pic>
        <p:nvPicPr>
          <p:cNvPr id="8" name="Picture 7" descr="A black text with a white background&#10;&#10;Description automatically generated with medium confidence">
            <a:extLst>
              <a:ext uri="{FF2B5EF4-FFF2-40B4-BE49-F238E27FC236}">
                <a16:creationId xmlns:a16="http://schemas.microsoft.com/office/drawing/2014/main" id="{8E884D4B-FC39-C265-769A-74294FFB8209}"/>
              </a:ext>
            </a:extLst>
          </p:cNvPr>
          <p:cNvPicPr>
            <a:picLocks noChangeAspect="1"/>
          </p:cNvPicPr>
          <p:nvPr/>
        </p:nvPicPr>
        <p:blipFill>
          <a:blip r:embed="rId6"/>
          <a:stretch>
            <a:fillRect/>
          </a:stretch>
        </p:blipFill>
        <p:spPr>
          <a:xfrm>
            <a:off x="419510" y="3686899"/>
            <a:ext cx="2378815" cy="649599"/>
          </a:xfrm>
          <a:prstGeom prst="rect">
            <a:avLst/>
          </a:prstGeom>
        </p:spPr>
      </p:pic>
      <p:sp>
        <p:nvSpPr>
          <p:cNvPr id="9" name="TextBox 8">
            <a:extLst>
              <a:ext uri="{FF2B5EF4-FFF2-40B4-BE49-F238E27FC236}">
                <a16:creationId xmlns:a16="http://schemas.microsoft.com/office/drawing/2014/main" id="{A91EA2DB-ECCF-4C22-3A83-27AAFE94EB76}"/>
              </a:ext>
            </a:extLst>
          </p:cNvPr>
          <p:cNvSpPr txBox="1"/>
          <p:nvPr/>
        </p:nvSpPr>
        <p:spPr>
          <a:xfrm>
            <a:off x="3018934" y="3827032"/>
            <a:ext cx="3886770" cy="369332"/>
          </a:xfrm>
          <a:prstGeom prst="rect">
            <a:avLst/>
          </a:prstGeom>
          <a:noFill/>
        </p:spPr>
        <p:txBody>
          <a:bodyPr wrap="none" rtlCol="0">
            <a:spAutoFit/>
          </a:bodyPr>
          <a:lstStyle/>
          <a:p>
            <a:r>
              <a:rPr lang="en-US" dirty="0"/>
              <a:t>Anticommutator (aka Poisson’s bracket)</a:t>
            </a:r>
          </a:p>
        </p:txBody>
      </p:sp>
      <p:sp>
        <p:nvSpPr>
          <p:cNvPr id="11" name="TextBox 10">
            <a:extLst>
              <a:ext uri="{FF2B5EF4-FFF2-40B4-BE49-F238E27FC236}">
                <a16:creationId xmlns:a16="http://schemas.microsoft.com/office/drawing/2014/main" id="{AA115FB9-2296-E70C-6E3E-70D6BF62C0AE}"/>
              </a:ext>
            </a:extLst>
          </p:cNvPr>
          <p:cNvSpPr txBox="1"/>
          <p:nvPr/>
        </p:nvSpPr>
        <p:spPr>
          <a:xfrm>
            <a:off x="354723" y="998007"/>
            <a:ext cx="11427373" cy="646331"/>
          </a:xfrm>
          <a:prstGeom prst="rect">
            <a:avLst/>
          </a:prstGeom>
          <a:noFill/>
        </p:spPr>
        <p:txBody>
          <a:bodyPr wrap="square">
            <a:spAutoFit/>
          </a:bodyPr>
          <a:lstStyle/>
          <a:p>
            <a:r>
              <a:rPr lang="en-US" i="1" dirty="0">
                <a:highlight>
                  <a:srgbClr val="FFFF00"/>
                </a:highlight>
              </a:rPr>
              <a:t>Important</a:t>
            </a:r>
            <a:r>
              <a:rPr lang="en-US" dirty="0"/>
              <a:t>: The labels </a:t>
            </a:r>
            <a:r>
              <a:rPr lang="en-US" b="1" dirty="0"/>
              <a:t>scalar </a:t>
            </a:r>
            <a:r>
              <a:rPr lang="en-US" dirty="0"/>
              <a:t>and </a:t>
            </a:r>
            <a:r>
              <a:rPr lang="en-US" b="1" dirty="0"/>
              <a:t>vector </a:t>
            </a:r>
            <a:r>
              <a:rPr lang="en-US" dirty="0"/>
              <a:t>describe how the operators behave under </a:t>
            </a:r>
            <a:r>
              <a:rPr lang="en-US" i="1" dirty="0"/>
              <a:t>rotations</a:t>
            </a:r>
            <a:r>
              <a:rPr lang="en-US" dirty="0"/>
              <a:t>; we will define these terms carefully later. “True” vectors and pseudovectors behave the same way under a rotation—they are both vectors. </a:t>
            </a:r>
          </a:p>
        </p:txBody>
      </p:sp>
    </p:spTree>
    <p:extLst>
      <p:ext uri="{BB962C8B-B14F-4D97-AF65-F5344CB8AC3E}">
        <p14:creationId xmlns:p14="http://schemas.microsoft.com/office/powerpoint/2010/main" val="3497735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sphere with arrows and circles&#10;&#10;Description automatically generated">
            <a:extLst>
              <a:ext uri="{FF2B5EF4-FFF2-40B4-BE49-F238E27FC236}">
                <a16:creationId xmlns:a16="http://schemas.microsoft.com/office/drawing/2014/main" id="{8235BC3F-7918-8E98-98C4-81B635C6C95D}"/>
              </a:ext>
            </a:extLst>
          </p:cNvPr>
          <p:cNvPicPr>
            <a:picLocks noChangeAspect="1"/>
          </p:cNvPicPr>
          <p:nvPr/>
        </p:nvPicPr>
        <p:blipFill>
          <a:blip r:embed="rId2"/>
          <a:stretch>
            <a:fillRect/>
          </a:stretch>
        </p:blipFill>
        <p:spPr>
          <a:xfrm>
            <a:off x="10162111" y="0"/>
            <a:ext cx="2029889" cy="2207172"/>
          </a:xfrm>
          <a:prstGeom prst="rect">
            <a:avLst/>
          </a:prstGeom>
        </p:spPr>
      </p:pic>
      <p:sp>
        <p:nvSpPr>
          <p:cNvPr id="5" name="Title 1">
            <a:extLst>
              <a:ext uri="{FF2B5EF4-FFF2-40B4-BE49-F238E27FC236}">
                <a16:creationId xmlns:a16="http://schemas.microsoft.com/office/drawing/2014/main" id="{7D90117B-E257-867C-7B9C-2C5596F9C49A}"/>
              </a:ext>
            </a:extLst>
          </p:cNvPr>
          <p:cNvSpPr txBox="1">
            <a:spLocks/>
          </p:cNvSpPr>
          <p:nvPr/>
        </p:nvSpPr>
        <p:spPr>
          <a:xfrm>
            <a:off x="354724" y="1"/>
            <a:ext cx="10515600" cy="9879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Parity in 3Dim </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D1BDA3B-F79D-D1C8-6081-01D1D329F207}"/>
                  </a:ext>
                </a:extLst>
              </p:cNvPr>
              <p:cNvSpPr txBox="1"/>
              <p:nvPr/>
            </p:nvSpPr>
            <p:spPr>
              <a:xfrm>
                <a:off x="354723" y="1043574"/>
                <a:ext cx="9807387" cy="2035957"/>
              </a:xfrm>
              <a:prstGeom prst="rect">
                <a:avLst/>
              </a:prstGeom>
              <a:noFill/>
            </p:spPr>
            <p:txBody>
              <a:bodyPr wrap="square">
                <a:spAutoFit/>
              </a:bodyPr>
              <a:lstStyle/>
              <a:p>
                <a:r>
                  <a:rPr lang="en-US" sz="1800" dirty="0">
                    <a:effectLst/>
                    <a:latin typeface="ACaslonPro"/>
                  </a:rPr>
                  <a:t>In three dimensions, the Hamiltonian for a particle of mass </a:t>
                </a:r>
                <a14:m>
                  <m:oMath xmlns:m="http://schemas.openxmlformats.org/officeDocument/2006/math">
                    <m:r>
                      <a:rPr lang="en-US" sz="1800" i="1" dirty="0" smtClean="0">
                        <a:effectLst/>
                        <a:latin typeface="Cambria Math" panose="02040503050406030204" pitchFamily="18" charset="0"/>
                      </a:rPr>
                      <m:t>𝑚</m:t>
                    </m:r>
                  </m:oMath>
                </a14:m>
                <a:r>
                  <a:rPr lang="en-US" sz="1800" dirty="0">
                    <a:effectLst/>
                    <a:latin typeface="ACaslonPro"/>
                  </a:rPr>
                  <a:t> moving in a potential </a:t>
                </a:r>
                <a14:m>
                  <m:oMath xmlns:m="http://schemas.openxmlformats.org/officeDocument/2006/math">
                    <m:r>
                      <a:rPr lang="en-US" sz="1800" i="1" dirty="0" smtClean="0">
                        <a:effectLst/>
                        <a:latin typeface="Cambria Math" panose="02040503050406030204" pitchFamily="18" charset="0"/>
                      </a:rPr>
                      <m:t>𝑉</m:t>
                    </m:r>
                    <m:r>
                      <a:rPr lang="en-US" sz="1800" i="1" dirty="0" smtClean="0">
                        <a:effectLst/>
                        <a:latin typeface="Cambria Math" panose="02040503050406030204" pitchFamily="18" charset="0"/>
                      </a:rPr>
                      <m:t>(</m:t>
                    </m:r>
                    <m:r>
                      <a:rPr lang="en-US" sz="1800" b="0" i="1" dirty="0" smtClean="0">
                        <a:effectLst/>
                        <a:latin typeface="Cambria Math" panose="02040503050406030204" pitchFamily="18" charset="0"/>
                      </a:rPr>
                      <m:t>𝑟</m:t>
                    </m:r>
                    <m:r>
                      <a:rPr lang="en-US" sz="1800" i="1" dirty="0" smtClean="0">
                        <a:effectLst/>
                        <a:latin typeface="Cambria Math" panose="02040503050406030204" pitchFamily="18" charset="0"/>
                      </a:rPr>
                      <m:t>)</m:t>
                    </m:r>
                  </m:oMath>
                </a14:m>
                <a:r>
                  <a:rPr lang="en-US" sz="1800" dirty="0">
                    <a:effectLst/>
                    <a:latin typeface="ACaslonPro"/>
                  </a:rPr>
                  <a:t> will have </a:t>
                </a:r>
              </a:p>
              <a:p>
                <a:r>
                  <a:rPr lang="en-US" dirty="0">
                    <a:latin typeface="ACaslonPro"/>
                  </a:rPr>
                  <a:t>inversion symmetry if </a:t>
                </a:r>
                <a14:m>
                  <m:oMath xmlns:m="http://schemas.openxmlformats.org/officeDocument/2006/math">
                    <m:r>
                      <a:rPr lang="en-US" sz="1800" i="1" dirty="0" smtClean="0">
                        <a:effectLst/>
                        <a:latin typeface="Cambria Math" panose="02040503050406030204" pitchFamily="18" charset="0"/>
                      </a:rPr>
                      <m:t>𝑉</m:t>
                    </m:r>
                    <m:d>
                      <m:dPr>
                        <m:ctrlPr>
                          <a:rPr lang="en-US" sz="1800" i="1" dirty="0" smtClean="0">
                            <a:effectLst/>
                            <a:latin typeface="Cambria Math" panose="02040503050406030204" pitchFamily="18" charset="0"/>
                          </a:rPr>
                        </m:ctrlPr>
                      </m:dPr>
                      <m:e>
                        <m:r>
                          <a:rPr lang="en-US" sz="1800" b="1" i="1" dirty="0" smtClean="0">
                            <a:effectLst/>
                            <a:latin typeface="Cambria Math" panose="02040503050406030204" pitchFamily="18" charset="0"/>
                          </a:rPr>
                          <m:t>−</m:t>
                        </m:r>
                        <m:r>
                          <a:rPr lang="en-US" sz="1800" b="1" i="1" dirty="0" smtClean="0">
                            <a:effectLst/>
                            <a:latin typeface="Cambria Math" panose="02040503050406030204" pitchFamily="18" charset="0"/>
                          </a:rPr>
                          <m:t>𝒓</m:t>
                        </m:r>
                      </m:e>
                    </m:d>
                    <m:r>
                      <a:rPr lang="en-US" sz="1800" b="0" i="0" dirty="0" smtClean="0">
                        <a:effectLst/>
                        <a:latin typeface="Cambria Math" panose="02040503050406030204" pitchFamily="18" charset="0"/>
                      </a:rPr>
                      <m:t>=</m:t>
                    </m:r>
                    <m:r>
                      <a:rPr lang="en-US" i="1" dirty="0">
                        <a:latin typeface="Cambria Math" panose="02040503050406030204" pitchFamily="18" charset="0"/>
                      </a:rPr>
                      <m:t>𝑉</m:t>
                    </m:r>
                    <m:r>
                      <a:rPr lang="en-US" i="1" dirty="0">
                        <a:latin typeface="Cambria Math" panose="02040503050406030204" pitchFamily="18" charset="0"/>
                      </a:rPr>
                      <m:t>(</m:t>
                    </m:r>
                    <m:r>
                      <a:rPr lang="en-US" b="1" i="1" dirty="0">
                        <a:latin typeface="Cambria Math" panose="02040503050406030204" pitchFamily="18" charset="0"/>
                      </a:rPr>
                      <m:t>𝒓</m:t>
                    </m:r>
                    <m:r>
                      <a:rPr lang="en-US" i="1" dirty="0">
                        <a:latin typeface="Cambria Math" panose="02040503050406030204" pitchFamily="18" charset="0"/>
                      </a:rPr>
                      <m:t>)</m:t>
                    </m:r>
                  </m:oMath>
                </a14:m>
                <a:r>
                  <a:rPr lang="en-US" dirty="0">
                    <a:latin typeface="ACaslonPro"/>
                  </a:rPr>
                  <a:t>. </a:t>
                </a:r>
              </a:p>
              <a:p>
                <a:endParaRPr lang="en-US" dirty="0">
                  <a:latin typeface="ACaslonPro"/>
                </a:endParaRPr>
              </a:p>
              <a:p>
                <a:r>
                  <a:rPr lang="en-US" dirty="0"/>
                  <a:t>Importantly, any central potential satisfies this condition. As in the one-dimensional case, parity is conserved for such systems, and the eigenstates of the Hamiltonian may be chosen to be simultaneously eigenstates of parity. It’s not difficult to prove that the eigenstates of a particle in a central potential, which are written as</a:t>
                </a:r>
              </a:p>
            </p:txBody>
          </p:sp>
        </mc:Choice>
        <mc:Fallback>
          <p:sp>
            <p:nvSpPr>
              <p:cNvPr id="7" name="TextBox 6">
                <a:extLst>
                  <a:ext uri="{FF2B5EF4-FFF2-40B4-BE49-F238E27FC236}">
                    <a16:creationId xmlns:a16="http://schemas.microsoft.com/office/drawing/2014/main" id="{9D1BDA3B-F79D-D1C8-6081-01D1D329F207}"/>
                  </a:ext>
                </a:extLst>
              </p:cNvPr>
              <p:cNvSpPr txBox="1">
                <a:spLocks noRot="1" noChangeAspect="1" noMove="1" noResize="1" noEditPoints="1" noAdjustHandles="1" noChangeArrowheads="1" noChangeShapeType="1" noTextEdit="1"/>
              </p:cNvSpPr>
              <p:nvPr/>
            </p:nvSpPr>
            <p:spPr>
              <a:xfrm>
                <a:off x="354723" y="1043574"/>
                <a:ext cx="9807387" cy="2035957"/>
              </a:xfrm>
              <a:prstGeom prst="rect">
                <a:avLst/>
              </a:prstGeom>
              <a:blipFill>
                <a:blip r:embed="rId3"/>
                <a:stretch>
                  <a:fillRect l="-388" t="-1242" b="-372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180D81B2-1B82-5E95-764A-ADED993C56E9}"/>
              </a:ext>
            </a:extLst>
          </p:cNvPr>
          <p:cNvPicPr>
            <a:picLocks noChangeAspect="1"/>
          </p:cNvPicPr>
          <p:nvPr/>
        </p:nvPicPr>
        <p:blipFill>
          <a:blip r:embed="rId4"/>
          <a:stretch>
            <a:fillRect/>
          </a:stretch>
        </p:blipFill>
        <p:spPr>
          <a:xfrm>
            <a:off x="2800649" y="3079531"/>
            <a:ext cx="4907641" cy="476470"/>
          </a:xfrm>
          <a:prstGeom prst="rect">
            <a:avLst/>
          </a:prstGeom>
        </p:spPr>
      </p:pic>
      <p:sp>
        <p:nvSpPr>
          <p:cNvPr id="10" name="TextBox 9">
            <a:extLst>
              <a:ext uri="{FF2B5EF4-FFF2-40B4-BE49-F238E27FC236}">
                <a16:creationId xmlns:a16="http://schemas.microsoft.com/office/drawing/2014/main" id="{C98CBA35-8779-D15A-7A75-F9C4A2585D0E}"/>
              </a:ext>
            </a:extLst>
          </p:cNvPr>
          <p:cNvSpPr txBox="1"/>
          <p:nvPr/>
        </p:nvSpPr>
        <p:spPr>
          <a:xfrm>
            <a:off x="354723" y="3593804"/>
            <a:ext cx="2500493" cy="369332"/>
          </a:xfrm>
          <a:prstGeom prst="rect">
            <a:avLst/>
          </a:prstGeom>
          <a:noFill/>
        </p:spPr>
        <p:txBody>
          <a:bodyPr wrap="none" rtlCol="0">
            <a:spAutoFit/>
          </a:bodyPr>
          <a:lstStyle/>
          <a:p>
            <a:r>
              <a:rPr lang="en-US" sz="1800" dirty="0">
                <a:effectLst/>
                <a:latin typeface="ACaslonPro"/>
              </a:rPr>
              <a:t>are eigenstates of parity </a:t>
            </a:r>
            <a:endParaRPr lang="en-US" dirty="0"/>
          </a:p>
        </p:txBody>
      </p:sp>
      <p:pic>
        <p:nvPicPr>
          <p:cNvPr id="12" name="Picture 11">
            <a:extLst>
              <a:ext uri="{FF2B5EF4-FFF2-40B4-BE49-F238E27FC236}">
                <a16:creationId xmlns:a16="http://schemas.microsoft.com/office/drawing/2014/main" id="{04439482-6E22-0E38-6780-D94092DB3FDA}"/>
              </a:ext>
            </a:extLst>
          </p:cNvPr>
          <p:cNvPicPr>
            <a:picLocks noChangeAspect="1"/>
          </p:cNvPicPr>
          <p:nvPr/>
        </p:nvPicPr>
        <p:blipFill>
          <a:blip r:embed="rId5"/>
          <a:stretch>
            <a:fillRect/>
          </a:stretch>
        </p:blipFill>
        <p:spPr>
          <a:xfrm>
            <a:off x="2319693" y="4247493"/>
            <a:ext cx="5869552" cy="724636"/>
          </a:xfrm>
          <a:prstGeom prst="rect">
            <a:avLst/>
          </a:prstGeom>
        </p:spPr>
      </p:pic>
    </p:spTree>
    <p:extLst>
      <p:ext uri="{BB962C8B-B14F-4D97-AF65-F5344CB8AC3E}">
        <p14:creationId xmlns:p14="http://schemas.microsoft.com/office/powerpoint/2010/main" val="2605611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9BB8F-8F75-B813-BE29-15E1D74A1A42}"/>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id="{817D6543-42F3-37FF-EA19-6BDB62A82E09}"/>
              </a:ext>
            </a:extLst>
          </p:cNvPr>
          <p:cNvSpPr>
            <a:spLocks noGrp="1"/>
          </p:cNvSpPr>
          <p:nvPr>
            <p:ph idx="1"/>
          </p:nvPr>
        </p:nvSpPr>
        <p:spPr/>
        <p:txBody>
          <a:bodyPr/>
          <a:lstStyle/>
          <a:p>
            <a:r>
              <a:rPr lang="en-US" dirty="0" err="1"/>
              <a:t>Ehrenfest’s</a:t>
            </a:r>
            <a:r>
              <a:rPr lang="en-US" dirty="0"/>
              <a:t> theorem</a:t>
            </a:r>
          </a:p>
          <a:p>
            <a:r>
              <a:rPr lang="en-US" dirty="0"/>
              <a:t>Conservation Laws (Translations)</a:t>
            </a:r>
          </a:p>
          <a:p>
            <a:r>
              <a:rPr lang="en-US" dirty="0"/>
              <a:t>Parity</a:t>
            </a:r>
          </a:p>
        </p:txBody>
      </p:sp>
    </p:spTree>
    <p:extLst>
      <p:ext uri="{BB962C8B-B14F-4D97-AF65-F5344CB8AC3E}">
        <p14:creationId xmlns:p14="http://schemas.microsoft.com/office/powerpoint/2010/main" val="165065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4881F99-A82A-002D-2299-30285FC19582}"/>
              </a:ext>
            </a:extLst>
          </p:cNvPr>
          <p:cNvSpPr txBox="1">
            <a:spLocks/>
          </p:cNvSpPr>
          <p:nvPr/>
        </p:nvSpPr>
        <p:spPr>
          <a:xfrm>
            <a:off x="370840" y="1320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Recap: Continuous Translational Symmetry and Momentum Conservation </a:t>
            </a:r>
          </a:p>
        </p:txBody>
      </p:sp>
      <p:pic>
        <p:nvPicPr>
          <p:cNvPr id="4" name="Picture 3" descr="A close up of a letter&#10;&#10;Description automatically generated">
            <a:extLst>
              <a:ext uri="{FF2B5EF4-FFF2-40B4-BE49-F238E27FC236}">
                <a16:creationId xmlns:a16="http://schemas.microsoft.com/office/drawing/2014/main" id="{C55139CB-30F8-232E-13AC-0D31724FA4CD}"/>
              </a:ext>
            </a:extLst>
          </p:cNvPr>
          <p:cNvPicPr>
            <a:picLocks noChangeAspect="1"/>
          </p:cNvPicPr>
          <p:nvPr/>
        </p:nvPicPr>
        <p:blipFill>
          <a:blip r:embed="rId2"/>
          <a:stretch>
            <a:fillRect/>
          </a:stretch>
        </p:blipFill>
        <p:spPr>
          <a:xfrm>
            <a:off x="3371546" y="2209358"/>
            <a:ext cx="4354830" cy="937584"/>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FA51C4F-E2A4-2141-BDFA-552B5AD01054}"/>
                  </a:ext>
                </a:extLst>
              </p:cNvPr>
              <p:cNvSpPr txBox="1"/>
              <p:nvPr/>
            </p:nvSpPr>
            <p:spPr>
              <a:xfrm>
                <a:off x="370840" y="3360476"/>
                <a:ext cx="11369215" cy="923330"/>
              </a:xfrm>
              <a:prstGeom prst="rect">
                <a:avLst/>
              </a:prstGeom>
              <a:noFill/>
            </p:spPr>
            <p:txBody>
              <a:bodyPr wrap="square">
                <a:spAutoFit/>
              </a:bodyPr>
              <a:lstStyle/>
              <a:p>
                <a:r>
                  <a:rPr lang="en-US" sz="1800" dirty="0">
                    <a:effectLst/>
                    <a:latin typeface="ACaslonPro"/>
                  </a:rPr>
                  <a:t>For the case of continuous symmetries, it is often much easier to work with the infinitesimal form of the transformation; any finite transformation can then be built up as a product of infinitesimal transformations. In particular, the finite translation by </a:t>
                </a:r>
                <a:r>
                  <a:rPr lang="en-US" sz="1800" i="1" dirty="0">
                    <a:effectLst/>
                    <a:latin typeface="ACaslonPro"/>
                  </a:rPr>
                  <a:t>a </a:t>
                </a:r>
                <a:r>
                  <a:rPr lang="en-US" sz="1800" dirty="0">
                    <a:effectLst/>
                    <a:latin typeface="ACaslonPro"/>
                  </a:rPr>
                  <a:t>is a sequence of </a:t>
                </a:r>
                <a:r>
                  <a:rPr lang="en-US" sz="1800" i="1" dirty="0">
                    <a:effectLst/>
                    <a:latin typeface="ACaslonPro"/>
                  </a:rPr>
                  <a:t>N </a:t>
                </a:r>
                <a:r>
                  <a:rPr lang="en-US" sz="1800" dirty="0">
                    <a:effectLst/>
                    <a:latin typeface="ACaslonPro"/>
                  </a:rPr>
                  <a:t>infinitesimal translations with </a:t>
                </a:r>
                <a14:m>
                  <m:oMath xmlns:m="http://schemas.openxmlformats.org/officeDocument/2006/math">
                    <m:r>
                      <a:rPr lang="en-US" sz="1800" i="1" smtClean="0">
                        <a:effectLst/>
                        <a:latin typeface="Cambria Math" panose="02040503050406030204" pitchFamily="18" charset="0"/>
                        <a:ea typeface="Cambria Math" panose="02040503050406030204" pitchFamily="18" charset="0"/>
                      </a:rPr>
                      <m:t>𝛿</m:t>
                    </m:r>
                    <m:r>
                      <a:rPr lang="en-US" sz="1800" b="0" i="1" smtClean="0">
                        <a:effectLst/>
                        <a:latin typeface="Cambria Math" panose="02040503050406030204" pitchFamily="18" charset="0"/>
                        <a:ea typeface="Cambria Math" panose="02040503050406030204" pitchFamily="18" charset="0"/>
                      </a:rPr>
                      <m:t>=</m:t>
                    </m:r>
                    <m:r>
                      <a:rPr lang="en-US" sz="1800" b="0" i="1" smtClean="0">
                        <a:effectLst/>
                        <a:latin typeface="Cambria Math" panose="02040503050406030204" pitchFamily="18" charset="0"/>
                        <a:ea typeface="Cambria Math" panose="02040503050406030204" pitchFamily="18" charset="0"/>
                      </a:rPr>
                      <m:t>𝑎</m:t>
                    </m:r>
                    <m:r>
                      <a:rPr lang="en-US" sz="1800" b="0" i="1" smtClean="0">
                        <a:effectLst/>
                        <a:latin typeface="Cambria Math" panose="02040503050406030204" pitchFamily="18" charset="0"/>
                        <a:ea typeface="Cambria Math" panose="02040503050406030204" pitchFamily="18" charset="0"/>
                      </a:rPr>
                      <m:t>/</m:t>
                    </m:r>
                    <m:r>
                      <a:rPr lang="en-US" sz="1800" b="0" i="1" smtClean="0">
                        <a:effectLst/>
                        <a:latin typeface="Cambria Math" panose="02040503050406030204" pitchFamily="18" charset="0"/>
                        <a:ea typeface="Cambria Math" panose="02040503050406030204" pitchFamily="18" charset="0"/>
                      </a:rPr>
                      <m:t>𝑁</m:t>
                    </m:r>
                  </m:oMath>
                </a14:m>
                <a:r>
                  <a:rPr lang="en-US" dirty="0"/>
                  <a:t> in the limit that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6" name="TextBox 5">
                <a:extLst>
                  <a:ext uri="{FF2B5EF4-FFF2-40B4-BE49-F238E27FC236}">
                    <a16:creationId xmlns:a16="http://schemas.microsoft.com/office/drawing/2014/main" id="{1FA51C4F-E2A4-2141-BDFA-552B5AD01054}"/>
                  </a:ext>
                </a:extLst>
              </p:cNvPr>
              <p:cNvSpPr txBox="1">
                <a:spLocks noRot="1" noChangeAspect="1" noMove="1" noResize="1" noEditPoints="1" noAdjustHandles="1" noChangeArrowheads="1" noChangeShapeType="1" noTextEdit="1"/>
              </p:cNvSpPr>
              <p:nvPr/>
            </p:nvSpPr>
            <p:spPr>
              <a:xfrm>
                <a:off x="370840" y="3360476"/>
                <a:ext cx="11369215" cy="923330"/>
              </a:xfrm>
              <a:prstGeom prst="rect">
                <a:avLst/>
              </a:prstGeom>
              <a:blipFill>
                <a:blip r:embed="rId3"/>
                <a:stretch>
                  <a:fillRect l="-558" t="-2703" r="-558" b="-9459"/>
                </a:stretch>
              </a:blipFill>
            </p:spPr>
            <p:txBody>
              <a:bodyPr/>
              <a:lstStyle/>
              <a:p>
                <a:r>
                  <a:rPr lang="en-US">
                    <a:noFill/>
                  </a:rPr>
                  <a:t> </a:t>
                </a:r>
              </a:p>
            </p:txBody>
          </p:sp>
        </mc:Fallback>
      </mc:AlternateContent>
      <p:pic>
        <p:nvPicPr>
          <p:cNvPr id="8" name="Picture 7" descr="A math equation with numbers and symbols&#10;&#10;Description automatically generated">
            <a:extLst>
              <a:ext uri="{FF2B5EF4-FFF2-40B4-BE49-F238E27FC236}">
                <a16:creationId xmlns:a16="http://schemas.microsoft.com/office/drawing/2014/main" id="{57A89234-7F6A-1F71-C2AF-06D030E7BB3B}"/>
              </a:ext>
            </a:extLst>
          </p:cNvPr>
          <p:cNvPicPr>
            <a:picLocks noChangeAspect="1"/>
          </p:cNvPicPr>
          <p:nvPr/>
        </p:nvPicPr>
        <p:blipFill>
          <a:blip r:embed="rId4"/>
          <a:stretch>
            <a:fillRect/>
          </a:stretch>
        </p:blipFill>
        <p:spPr>
          <a:xfrm>
            <a:off x="2902414" y="4511985"/>
            <a:ext cx="5293094" cy="1349739"/>
          </a:xfrm>
          <a:prstGeom prst="rect">
            <a:avLst/>
          </a:prstGeom>
        </p:spPr>
      </p:pic>
      <p:sp>
        <p:nvSpPr>
          <p:cNvPr id="9" name="TextBox 8">
            <a:extLst>
              <a:ext uri="{FF2B5EF4-FFF2-40B4-BE49-F238E27FC236}">
                <a16:creationId xmlns:a16="http://schemas.microsoft.com/office/drawing/2014/main" id="{71E4B216-B15F-52AA-16B9-A5EBA9376206}"/>
              </a:ext>
            </a:extLst>
          </p:cNvPr>
          <p:cNvSpPr txBox="1"/>
          <p:nvPr/>
        </p:nvSpPr>
        <p:spPr>
          <a:xfrm>
            <a:off x="370840" y="1671177"/>
            <a:ext cx="6019405" cy="369332"/>
          </a:xfrm>
          <a:prstGeom prst="rect">
            <a:avLst/>
          </a:prstGeom>
          <a:noFill/>
        </p:spPr>
        <p:txBody>
          <a:bodyPr wrap="none" rtlCol="0">
            <a:spAutoFit/>
          </a:bodyPr>
          <a:lstStyle/>
          <a:p>
            <a:r>
              <a:rPr lang="en-US" dirty="0"/>
              <a:t>Important observation related to infinitesimal transformations</a:t>
            </a:r>
          </a:p>
        </p:txBody>
      </p:sp>
    </p:spTree>
    <p:extLst>
      <p:ext uri="{BB962C8B-B14F-4D97-AF65-F5344CB8AC3E}">
        <p14:creationId xmlns:p14="http://schemas.microsoft.com/office/powerpoint/2010/main" val="3676237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80587D2-CCA7-9DE4-091D-C7CCD06903C2}"/>
              </a:ext>
            </a:extLst>
          </p:cNvPr>
          <p:cNvSpPr>
            <a:spLocks noGrp="1"/>
          </p:cNvSpPr>
          <p:nvPr>
            <p:ph type="title"/>
          </p:nvPr>
        </p:nvSpPr>
        <p:spPr>
          <a:xfrm>
            <a:off x="370840" y="132080"/>
            <a:ext cx="10515600" cy="1325563"/>
          </a:xfrm>
        </p:spPr>
        <p:txBody>
          <a:bodyPr>
            <a:normAutofit/>
          </a:bodyPr>
          <a:lstStyle/>
          <a:p>
            <a:r>
              <a:rPr lang="en-US" b="1" dirty="0"/>
              <a:t>Continuous Translational Symmetry and Momentum Conservation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1D0E4D8-A90C-F6A8-FF9A-F708109AA967}"/>
                  </a:ext>
                </a:extLst>
              </p:cNvPr>
              <p:cNvSpPr txBox="1"/>
              <p:nvPr/>
            </p:nvSpPr>
            <p:spPr>
              <a:xfrm>
                <a:off x="370840" y="2631290"/>
                <a:ext cx="11638280" cy="3416320"/>
              </a:xfrm>
              <a:prstGeom prst="rect">
                <a:avLst/>
              </a:prstGeom>
              <a:noFill/>
            </p:spPr>
            <p:txBody>
              <a:bodyPr wrap="square">
                <a:spAutoFit/>
              </a:bodyPr>
              <a:lstStyle/>
              <a:p>
                <a:r>
                  <a:rPr lang="en-US" sz="1800" dirty="0">
                    <a:effectLst/>
                    <a:latin typeface="ACaslonPro"/>
                  </a:rPr>
                  <a:t>This is a statement of </a:t>
                </a:r>
                <a:r>
                  <a:rPr lang="en-US" sz="1800" b="1" dirty="0">
                    <a:effectLst/>
                    <a:latin typeface="ACaslonPro"/>
                  </a:rPr>
                  <a:t>momentum conservation </a:t>
                </a:r>
                <a:r>
                  <a:rPr lang="en-US" sz="1800" dirty="0">
                    <a:effectLst/>
                    <a:latin typeface="ACaslonPro"/>
                  </a:rPr>
                  <a:t>and we have now shown that continuous translational symmetry implies that momentum is conserved. </a:t>
                </a:r>
                <a:r>
                  <a:rPr lang="en-US" sz="1800" dirty="0">
                    <a:effectLst/>
                    <a:highlight>
                      <a:srgbClr val="FFFF00"/>
                    </a:highlight>
                    <a:latin typeface="ACaslonPro"/>
                  </a:rPr>
                  <a:t>This is our first example of a powerful general principle: </a:t>
                </a:r>
                <a:r>
                  <a:rPr lang="en-US" sz="1800" i="1" dirty="0">
                    <a:effectLst/>
                    <a:highlight>
                      <a:srgbClr val="FFFF00"/>
                    </a:highlight>
                    <a:latin typeface="ACaslonPro"/>
                  </a:rPr>
                  <a:t>symmetries imply conservation laws</a:t>
                </a:r>
                <a:r>
                  <a:rPr lang="en-US" sz="1800" i="1" dirty="0">
                    <a:effectLst/>
                    <a:latin typeface="ACaslonPro"/>
                  </a:rPr>
                  <a:t>. </a:t>
                </a:r>
              </a:p>
              <a:p>
                <a:endParaRPr lang="en-US" i="1" dirty="0">
                  <a:latin typeface="ACaslonPro"/>
                </a:endParaRPr>
              </a:p>
              <a:p>
                <a:r>
                  <a:rPr lang="en-US" sz="1800" dirty="0">
                    <a:effectLst/>
                    <a:latin typeface="ACaslonPro"/>
                  </a:rPr>
                  <a:t>Of course, if we’re talking about a single particle of mass </a:t>
                </a:r>
                <a:r>
                  <a:rPr lang="en-US" sz="1800" i="1" dirty="0">
                    <a:effectLst/>
                    <a:latin typeface="ACaslonPro"/>
                  </a:rPr>
                  <a:t>m </a:t>
                </a:r>
                <a:r>
                  <a:rPr lang="en-US" sz="1800" dirty="0">
                    <a:effectLst/>
                    <a:latin typeface="ACaslonPro"/>
                  </a:rPr>
                  <a:t>moving in a potential </a:t>
                </a:r>
                <a14:m>
                  <m:oMath xmlns:m="http://schemas.openxmlformats.org/officeDocument/2006/math">
                    <m:r>
                      <a:rPr lang="en-US" sz="1800" i="1" dirty="0" smtClean="0">
                        <a:effectLst/>
                        <a:latin typeface="Cambria Math" panose="02040503050406030204" pitchFamily="18" charset="0"/>
                      </a:rPr>
                      <m:t>𝑉</m:t>
                    </m:r>
                    <m:d>
                      <m:dPr>
                        <m:ctrlPr>
                          <a:rPr lang="en-US" sz="1800" i="1" dirty="0" smtClean="0">
                            <a:effectLst/>
                            <a:latin typeface="Cambria Math" panose="02040503050406030204" pitchFamily="18" charset="0"/>
                          </a:rPr>
                        </m:ctrlPr>
                      </m:dPr>
                      <m:e>
                        <m:r>
                          <a:rPr lang="en-US" sz="1800" i="1" dirty="0" smtClean="0">
                            <a:effectLst/>
                            <a:latin typeface="Cambria Math" panose="02040503050406030204" pitchFamily="18" charset="0"/>
                          </a:rPr>
                          <m:t>𝑥</m:t>
                        </m:r>
                      </m:e>
                    </m:d>
                  </m:oMath>
                </a14:m>
                <a:r>
                  <a:rPr lang="en-US" sz="1800" dirty="0">
                    <a:effectLst/>
                    <a:latin typeface="ACaslonPro"/>
                  </a:rPr>
                  <a:t>, the only potential that has continuous translational symmetry is the constant potential, which is equivalent to the free particle. </a:t>
                </a:r>
              </a:p>
              <a:p>
                <a:r>
                  <a:rPr lang="en-US" sz="1800" dirty="0">
                    <a:effectLst/>
                    <a:latin typeface="ACaslonPro"/>
                  </a:rPr>
                  <a:t>And it is pretty obvious that momentum is conserved in that case. But the analysis here readily extends to a system of interacting particles. </a:t>
                </a:r>
              </a:p>
              <a:p>
                <a:endParaRPr lang="en-US" dirty="0">
                  <a:latin typeface="ACaslonPro"/>
                </a:endParaRPr>
              </a:p>
              <a:p>
                <a:r>
                  <a:rPr lang="en-US" sz="1800" dirty="0">
                    <a:effectLst/>
                    <a:latin typeface="ACaslonPro"/>
                  </a:rPr>
                  <a:t>The fact that momentum is conserved in that case as well (so long as the Hamiltonian is translationally invariant) is a highly nontrivial result. </a:t>
                </a:r>
              </a:p>
              <a:p>
                <a:endParaRPr lang="en-US" dirty="0">
                  <a:latin typeface="ACaslonPro"/>
                </a:endParaRPr>
              </a:p>
              <a:p>
                <a:r>
                  <a:rPr lang="en-US" sz="1800" dirty="0">
                    <a:effectLst/>
                    <a:latin typeface="ACaslonPro"/>
                  </a:rPr>
                  <a:t>In any event, the point to remember is that </a:t>
                </a:r>
                <a:r>
                  <a:rPr lang="en-US" sz="1800" i="1" dirty="0">
                    <a:effectLst/>
                    <a:highlight>
                      <a:srgbClr val="FFFF00"/>
                    </a:highlight>
                    <a:latin typeface="ACaslonPro"/>
                  </a:rPr>
                  <a:t>conservation of momentum is a consequence of translational symmetry</a:t>
                </a:r>
                <a:r>
                  <a:rPr lang="en-US" sz="1800" dirty="0">
                    <a:effectLst/>
                    <a:highlight>
                      <a:srgbClr val="FFFF00"/>
                    </a:highlight>
                    <a:latin typeface="ACaslonPro"/>
                  </a:rPr>
                  <a:t>. </a:t>
                </a:r>
                <a:endParaRPr lang="en-US" dirty="0">
                  <a:highlight>
                    <a:srgbClr val="FFFF00"/>
                  </a:highlight>
                </a:endParaRPr>
              </a:p>
            </p:txBody>
          </p:sp>
        </mc:Choice>
        <mc:Fallback xmlns="">
          <p:sp>
            <p:nvSpPr>
              <p:cNvPr id="6" name="TextBox 5">
                <a:extLst>
                  <a:ext uri="{FF2B5EF4-FFF2-40B4-BE49-F238E27FC236}">
                    <a16:creationId xmlns:a16="http://schemas.microsoft.com/office/drawing/2014/main" id="{31D0E4D8-A90C-F6A8-FF9A-F708109AA967}"/>
                  </a:ext>
                </a:extLst>
              </p:cNvPr>
              <p:cNvSpPr txBox="1">
                <a:spLocks noRot="1" noChangeAspect="1" noMove="1" noResize="1" noEditPoints="1" noAdjustHandles="1" noChangeArrowheads="1" noChangeShapeType="1" noTextEdit="1"/>
              </p:cNvSpPr>
              <p:nvPr/>
            </p:nvSpPr>
            <p:spPr>
              <a:xfrm>
                <a:off x="370840" y="2631290"/>
                <a:ext cx="11638280" cy="3416320"/>
              </a:xfrm>
              <a:prstGeom prst="rect">
                <a:avLst/>
              </a:prstGeom>
              <a:blipFill>
                <a:blip r:embed="rId2"/>
                <a:stretch>
                  <a:fillRect l="-545" t="-1111" r="-763" b="-1481"/>
                </a:stretch>
              </a:blipFill>
            </p:spPr>
            <p:txBody>
              <a:bodyPr/>
              <a:lstStyle/>
              <a:p>
                <a:r>
                  <a:rPr lang="en-US">
                    <a:noFill/>
                  </a:rPr>
                  <a:t> </a:t>
                </a:r>
              </a:p>
            </p:txBody>
          </p:sp>
        </mc:Fallback>
      </mc:AlternateContent>
      <p:pic>
        <p:nvPicPr>
          <p:cNvPr id="7" name="Picture 6" descr="A black and white math symbols&#10;&#10;Description automatically generated with medium confidence">
            <a:extLst>
              <a:ext uri="{FF2B5EF4-FFF2-40B4-BE49-F238E27FC236}">
                <a16:creationId xmlns:a16="http://schemas.microsoft.com/office/drawing/2014/main" id="{553580F9-BDED-45CA-CE52-76892BA25C1B}"/>
              </a:ext>
            </a:extLst>
          </p:cNvPr>
          <p:cNvPicPr>
            <a:picLocks noChangeAspect="1"/>
          </p:cNvPicPr>
          <p:nvPr/>
        </p:nvPicPr>
        <p:blipFill>
          <a:blip r:embed="rId3"/>
          <a:stretch>
            <a:fillRect/>
          </a:stretch>
        </p:blipFill>
        <p:spPr>
          <a:xfrm>
            <a:off x="3931285" y="1559760"/>
            <a:ext cx="3699510" cy="1066525"/>
          </a:xfrm>
          <a:prstGeom prst="rect">
            <a:avLst/>
          </a:prstGeom>
        </p:spPr>
      </p:pic>
    </p:spTree>
    <p:extLst>
      <p:ext uri="{BB962C8B-B14F-4D97-AF65-F5344CB8AC3E}">
        <p14:creationId xmlns:p14="http://schemas.microsoft.com/office/powerpoint/2010/main" val="384615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11E3-8119-CD0B-E6DC-11F83C6444DB}"/>
              </a:ext>
            </a:extLst>
          </p:cNvPr>
          <p:cNvSpPr>
            <a:spLocks noGrp="1"/>
          </p:cNvSpPr>
          <p:nvPr>
            <p:ph type="title"/>
          </p:nvPr>
        </p:nvSpPr>
        <p:spPr>
          <a:xfrm>
            <a:off x="238760" y="0"/>
            <a:ext cx="10515600" cy="1325563"/>
          </a:xfrm>
        </p:spPr>
        <p:txBody>
          <a:bodyPr/>
          <a:lstStyle/>
          <a:p>
            <a:r>
              <a:rPr lang="en-US" dirty="0">
                <a:latin typeface="ACaslonPro"/>
              </a:rPr>
              <a:t>G</a:t>
            </a:r>
            <a:r>
              <a:rPr lang="en-US" sz="4400" dirty="0">
                <a:effectLst/>
                <a:latin typeface="ACaslonPro"/>
              </a:rPr>
              <a:t>eneralized </a:t>
            </a:r>
            <a:r>
              <a:rPr lang="en-US" sz="4400" dirty="0" err="1">
                <a:effectLst/>
                <a:latin typeface="ACaslonPro"/>
              </a:rPr>
              <a:t>Ehrenfest’s</a:t>
            </a:r>
            <a:r>
              <a:rPr lang="en-US" sz="4400" dirty="0">
                <a:effectLst/>
                <a:latin typeface="ACaslonPro"/>
              </a:rPr>
              <a:t> theorem</a:t>
            </a:r>
            <a:r>
              <a:rPr lang="en-US" dirty="0"/>
              <a:t>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A5E58AE-5D2B-192D-6B93-EF784507D77C}"/>
                  </a:ext>
                </a:extLst>
              </p:cNvPr>
              <p:cNvSpPr txBox="1"/>
              <p:nvPr/>
            </p:nvSpPr>
            <p:spPr>
              <a:xfrm>
                <a:off x="238760" y="1158240"/>
                <a:ext cx="11224483" cy="923330"/>
              </a:xfrm>
              <a:prstGeom prst="rect">
                <a:avLst/>
              </a:prstGeom>
              <a:noFill/>
            </p:spPr>
            <p:txBody>
              <a:bodyPr wrap="none" rtlCol="0">
                <a:spAutoFit/>
              </a:bodyPr>
              <a:lstStyle/>
              <a:p>
                <a:r>
                  <a:rPr lang="en-US" sz="1800" dirty="0">
                    <a:effectLst/>
                    <a:latin typeface="ACaslonPro"/>
                  </a:rPr>
                  <a:t>As a measure of how fast the system is changing, let us compute the time derivative of the expectation value of some </a:t>
                </a:r>
              </a:p>
              <a:p>
                <a:r>
                  <a:rPr lang="en-US" sz="1800" dirty="0">
                    <a:effectLst/>
                    <a:latin typeface="ACaslonPro"/>
                  </a:rPr>
                  <a:t>observable </a:t>
                </a:r>
                <a14:m>
                  <m:oMath xmlns:m="http://schemas.openxmlformats.org/officeDocument/2006/math">
                    <m:r>
                      <a:rPr lang="en-US" sz="1800" i="1" dirty="0" smtClean="0">
                        <a:effectLst/>
                        <a:latin typeface="Cambria Math" panose="02040503050406030204" pitchFamily="18" charset="0"/>
                      </a:rPr>
                      <m:t>𝑄</m:t>
                    </m:r>
                    <m:r>
                      <a:rPr lang="en-US" sz="1800" i="1" dirty="0" smtClean="0">
                        <a:effectLst/>
                        <a:latin typeface="Cambria Math" panose="02040503050406030204" pitchFamily="18" charset="0"/>
                      </a:rPr>
                      <m:t>(</m:t>
                    </m:r>
                    <m:r>
                      <a:rPr lang="en-US" sz="1800" i="1" dirty="0" err="1" smtClean="0">
                        <a:effectLst/>
                        <a:latin typeface="Cambria Math" panose="02040503050406030204" pitchFamily="18" charset="0"/>
                      </a:rPr>
                      <m:t>𝑥</m:t>
                    </m:r>
                    <m:r>
                      <a:rPr lang="en-US" sz="1800" i="1" dirty="0" err="1" smtClean="0">
                        <a:effectLst/>
                        <a:latin typeface="Cambria Math" panose="02040503050406030204" pitchFamily="18" charset="0"/>
                      </a:rPr>
                      <m:t>,</m:t>
                    </m:r>
                    <m:r>
                      <a:rPr lang="en-US" sz="1800" i="1" dirty="0" err="1" smtClean="0">
                        <a:effectLst/>
                        <a:latin typeface="Cambria Math" panose="02040503050406030204" pitchFamily="18" charset="0"/>
                      </a:rPr>
                      <m:t>𝑝</m:t>
                    </m:r>
                    <m:r>
                      <a:rPr lang="en-US" sz="1800" i="1" dirty="0" err="1" smtClean="0">
                        <a:effectLst/>
                        <a:latin typeface="Cambria Math" panose="02040503050406030204" pitchFamily="18" charset="0"/>
                      </a:rPr>
                      <m:t>,</m:t>
                    </m:r>
                    <m:r>
                      <a:rPr lang="en-US" sz="1800" i="1" dirty="0" err="1" smtClean="0">
                        <a:effectLst/>
                        <a:latin typeface="Cambria Math" panose="02040503050406030204" pitchFamily="18" charset="0"/>
                      </a:rPr>
                      <m:t>𝑡</m:t>
                    </m:r>
                    <m:r>
                      <a:rPr lang="en-US" sz="1800" i="1" dirty="0" smtClean="0">
                        <a:effectLst/>
                        <a:latin typeface="Cambria Math" panose="02040503050406030204" pitchFamily="18" charset="0"/>
                      </a:rPr>
                      <m:t>)</m:t>
                    </m:r>
                  </m:oMath>
                </a14:m>
                <a:endParaRPr lang="en-US" dirty="0"/>
              </a:p>
              <a:p>
                <a:endParaRPr lang="en-US" dirty="0"/>
              </a:p>
            </p:txBody>
          </p:sp>
        </mc:Choice>
        <mc:Fallback xmlns="">
          <p:sp>
            <p:nvSpPr>
              <p:cNvPr id="3" name="TextBox 2">
                <a:extLst>
                  <a:ext uri="{FF2B5EF4-FFF2-40B4-BE49-F238E27FC236}">
                    <a16:creationId xmlns:a16="http://schemas.microsoft.com/office/drawing/2014/main" id="{BA5E58AE-5D2B-192D-6B93-EF784507D77C}"/>
                  </a:ext>
                </a:extLst>
              </p:cNvPr>
              <p:cNvSpPr txBox="1">
                <a:spLocks noRot="1" noChangeAspect="1" noMove="1" noResize="1" noEditPoints="1" noAdjustHandles="1" noChangeArrowheads="1" noChangeShapeType="1" noTextEdit="1"/>
              </p:cNvSpPr>
              <p:nvPr/>
            </p:nvSpPr>
            <p:spPr>
              <a:xfrm>
                <a:off x="238760" y="1158240"/>
                <a:ext cx="11224483" cy="923330"/>
              </a:xfrm>
              <a:prstGeom prst="rect">
                <a:avLst/>
              </a:prstGeom>
              <a:blipFill>
                <a:blip r:embed="rId2"/>
                <a:stretch>
                  <a:fillRect l="-452" t="-2740"/>
                </a:stretch>
              </a:blipFill>
            </p:spPr>
            <p:txBody>
              <a:bodyPr/>
              <a:lstStyle/>
              <a:p>
                <a:r>
                  <a:rPr lang="en-US">
                    <a:noFill/>
                  </a:rPr>
                  <a:t> </a:t>
                </a:r>
              </a:p>
            </p:txBody>
          </p:sp>
        </mc:Fallback>
      </mc:AlternateContent>
      <p:pic>
        <p:nvPicPr>
          <p:cNvPr id="5" name="Picture 4" descr="A math equation with symbols&#10;&#10;Description automatically generated with medium confidence">
            <a:extLst>
              <a:ext uri="{FF2B5EF4-FFF2-40B4-BE49-F238E27FC236}">
                <a16:creationId xmlns:a16="http://schemas.microsoft.com/office/drawing/2014/main" id="{04271267-B40D-6BE2-F545-EDF728E1F851}"/>
              </a:ext>
            </a:extLst>
          </p:cNvPr>
          <p:cNvPicPr>
            <a:picLocks noChangeAspect="1"/>
          </p:cNvPicPr>
          <p:nvPr/>
        </p:nvPicPr>
        <p:blipFill>
          <a:blip r:embed="rId3"/>
          <a:stretch>
            <a:fillRect/>
          </a:stretch>
        </p:blipFill>
        <p:spPr>
          <a:xfrm>
            <a:off x="4975189" y="1826539"/>
            <a:ext cx="6930390" cy="869560"/>
          </a:xfrm>
          <a:prstGeom prst="rect">
            <a:avLst/>
          </a:prstGeom>
        </p:spPr>
      </p:pic>
      <p:sp>
        <p:nvSpPr>
          <p:cNvPr id="6" name="TextBox 5">
            <a:extLst>
              <a:ext uri="{FF2B5EF4-FFF2-40B4-BE49-F238E27FC236}">
                <a16:creationId xmlns:a16="http://schemas.microsoft.com/office/drawing/2014/main" id="{2809FF0A-E399-63B6-D125-3CB94B7069C8}"/>
              </a:ext>
            </a:extLst>
          </p:cNvPr>
          <p:cNvSpPr txBox="1"/>
          <p:nvPr/>
        </p:nvSpPr>
        <p:spPr>
          <a:xfrm>
            <a:off x="238760" y="2976579"/>
            <a:ext cx="9324347" cy="369332"/>
          </a:xfrm>
          <a:prstGeom prst="rect">
            <a:avLst/>
          </a:prstGeom>
          <a:noFill/>
        </p:spPr>
        <p:txBody>
          <a:bodyPr wrap="none" rtlCol="0">
            <a:spAutoFit/>
          </a:bodyPr>
          <a:lstStyle/>
          <a:p>
            <a:r>
              <a:rPr lang="en-US" dirty="0"/>
              <a:t>Using the Schrödinger equation 						with                                                  gives   </a:t>
            </a:r>
          </a:p>
        </p:txBody>
      </p:sp>
      <p:pic>
        <p:nvPicPr>
          <p:cNvPr id="8" name="Picture 7" descr="A mathematical equation with black letters&#10;&#10;Description automatically generated">
            <a:extLst>
              <a:ext uri="{FF2B5EF4-FFF2-40B4-BE49-F238E27FC236}">
                <a16:creationId xmlns:a16="http://schemas.microsoft.com/office/drawing/2014/main" id="{F4797A4B-57D7-D168-2621-A8CD514D5706}"/>
              </a:ext>
            </a:extLst>
          </p:cNvPr>
          <p:cNvPicPr>
            <a:picLocks noChangeAspect="1"/>
          </p:cNvPicPr>
          <p:nvPr/>
        </p:nvPicPr>
        <p:blipFill>
          <a:blip r:embed="rId4"/>
          <a:stretch>
            <a:fillRect/>
          </a:stretch>
        </p:blipFill>
        <p:spPr>
          <a:xfrm>
            <a:off x="3500119" y="2614458"/>
            <a:ext cx="1996441" cy="1090951"/>
          </a:xfrm>
          <a:prstGeom prst="rect">
            <a:avLst/>
          </a:prstGeom>
        </p:spPr>
      </p:pic>
      <p:pic>
        <p:nvPicPr>
          <p:cNvPr id="10" name="Picture 9" descr="A number on a white background&#10;&#10;Description automatically generated">
            <a:extLst>
              <a:ext uri="{FF2B5EF4-FFF2-40B4-BE49-F238E27FC236}">
                <a16:creationId xmlns:a16="http://schemas.microsoft.com/office/drawing/2014/main" id="{F571ABF0-D582-8EC2-D8CE-AC63B5623DBF}"/>
              </a:ext>
            </a:extLst>
          </p:cNvPr>
          <p:cNvPicPr>
            <a:picLocks noChangeAspect="1"/>
          </p:cNvPicPr>
          <p:nvPr/>
        </p:nvPicPr>
        <p:blipFill>
          <a:blip r:embed="rId5"/>
          <a:stretch>
            <a:fillRect/>
          </a:stretch>
        </p:blipFill>
        <p:spPr>
          <a:xfrm>
            <a:off x="6381231" y="2942608"/>
            <a:ext cx="2376688" cy="486392"/>
          </a:xfrm>
          <a:prstGeom prst="rect">
            <a:avLst/>
          </a:prstGeom>
        </p:spPr>
      </p:pic>
      <p:pic>
        <p:nvPicPr>
          <p:cNvPr id="12" name="Picture 11" descr="A black text with a plus and a couple of black text&#10;&#10;Description automatically generated with medium confidence">
            <a:extLst>
              <a:ext uri="{FF2B5EF4-FFF2-40B4-BE49-F238E27FC236}">
                <a16:creationId xmlns:a16="http://schemas.microsoft.com/office/drawing/2014/main" id="{4E10B77A-D07F-8DA3-4545-8601938B4646}"/>
              </a:ext>
            </a:extLst>
          </p:cNvPr>
          <p:cNvPicPr>
            <a:picLocks noChangeAspect="1"/>
          </p:cNvPicPr>
          <p:nvPr/>
        </p:nvPicPr>
        <p:blipFill>
          <a:blip r:embed="rId6"/>
          <a:stretch>
            <a:fillRect/>
          </a:stretch>
        </p:blipFill>
        <p:spPr>
          <a:xfrm>
            <a:off x="2122916" y="3794977"/>
            <a:ext cx="6360684" cy="886640"/>
          </a:xfrm>
          <a:prstGeom prst="rect">
            <a:avLst/>
          </a:prstGeom>
        </p:spPr>
      </p:pic>
      <p:pic>
        <p:nvPicPr>
          <p:cNvPr id="14" name="Picture 13" descr="A black and white image of a circle with a equal sign&#10;&#10;Description automatically generated">
            <a:extLst>
              <a:ext uri="{FF2B5EF4-FFF2-40B4-BE49-F238E27FC236}">
                <a16:creationId xmlns:a16="http://schemas.microsoft.com/office/drawing/2014/main" id="{D635025E-EAAA-8321-4E3F-7FD6303D09C9}"/>
              </a:ext>
            </a:extLst>
          </p:cNvPr>
          <p:cNvPicPr>
            <a:picLocks noChangeAspect="1"/>
          </p:cNvPicPr>
          <p:nvPr/>
        </p:nvPicPr>
        <p:blipFill>
          <a:blip r:embed="rId7"/>
          <a:stretch>
            <a:fillRect/>
          </a:stretch>
        </p:blipFill>
        <p:spPr>
          <a:xfrm>
            <a:off x="3273803" y="4904904"/>
            <a:ext cx="2944117" cy="476111"/>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796784A-FF1C-956E-154A-0FC31C37F071}"/>
                  </a:ext>
                </a:extLst>
              </p:cNvPr>
              <p:cNvSpPr txBox="1"/>
              <p:nvPr/>
            </p:nvSpPr>
            <p:spPr>
              <a:xfrm>
                <a:off x="325120" y="4942298"/>
                <a:ext cx="7585731" cy="376770"/>
              </a:xfrm>
              <a:prstGeom prst="rect">
                <a:avLst/>
              </a:prstGeom>
              <a:noFill/>
            </p:spPr>
            <p:txBody>
              <a:bodyPr wrap="none" rtlCol="0">
                <a:spAutoFit/>
              </a:bodyPr>
              <a:lstStyle/>
              <a:p>
                <a:r>
                  <a:rPr lang="en-US" dirty="0"/>
                  <a:t>But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𝐻</m:t>
                        </m:r>
                      </m:e>
                    </m:acc>
                  </m:oMath>
                </a14:m>
                <a:r>
                  <a:rPr lang="en-US" dirty="0"/>
                  <a:t> is Hermitian, therefore, 							which gives </a:t>
                </a:r>
              </a:p>
            </p:txBody>
          </p:sp>
        </mc:Choice>
        <mc:Fallback xmlns="">
          <p:sp>
            <p:nvSpPr>
              <p:cNvPr id="15" name="TextBox 14">
                <a:extLst>
                  <a:ext uri="{FF2B5EF4-FFF2-40B4-BE49-F238E27FC236}">
                    <a16:creationId xmlns:a16="http://schemas.microsoft.com/office/drawing/2014/main" id="{B796784A-FF1C-956E-154A-0FC31C37F071}"/>
                  </a:ext>
                </a:extLst>
              </p:cNvPr>
              <p:cNvSpPr txBox="1">
                <a:spLocks noRot="1" noChangeAspect="1" noMove="1" noResize="1" noEditPoints="1" noAdjustHandles="1" noChangeArrowheads="1" noChangeShapeType="1" noTextEdit="1"/>
              </p:cNvSpPr>
              <p:nvPr/>
            </p:nvSpPr>
            <p:spPr>
              <a:xfrm>
                <a:off x="325120" y="4942298"/>
                <a:ext cx="7585731" cy="376770"/>
              </a:xfrm>
              <a:prstGeom prst="rect">
                <a:avLst/>
              </a:prstGeom>
              <a:blipFill>
                <a:blip r:embed="rId8"/>
                <a:stretch>
                  <a:fillRect l="-668" t="-6452" b="-25806"/>
                </a:stretch>
              </a:blipFill>
            </p:spPr>
            <p:txBody>
              <a:bodyPr/>
              <a:lstStyle/>
              <a:p>
                <a:r>
                  <a:rPr lang="en-US">
                    <a:noFill/>
                  </a:rPr>
                  <a:t> </a:t>
                </a:r>
              </a:p>
            </p:txBody>
          </p:sp>
        </mc:Fallback>
      </mc:AlternateContent>
      <p:pic>
        <p:nvPicPr>
          <p:cNvPr id="17" name="Picture 16" descr="A black text on a white background&#10;&#10;Description automatically generated">
            <a:extLst>
              <a:ext uri="{FF2B5EF4-FFF2-40B4-BE49-F238E27FC236}">
                <a16:creationId xmlns:a16="http://schemas.microsoft.com/office/drawing/2014/main" id="{E4234465-93BA-C531-972A-5AC056396380}"/>
              </a:ext>
            </a:extLst>
          </p:cNvPr>
          <p:cNvPicPr>
            <a:picLocks noChangeAspect="1"/>
          </p:cNvPicPr>
          <p:nvPr/>
        </p:nvPicPr>
        <p:blipFill>
          <a:blip r:embed="rId9"/>
          <a:stretch>
            <a:fillRect/>
          </a:stretch>
        </p:blipFill>
        <p:spPr>
          <a:xfrm>
            <a:off x="3801745" y="5475136"/>
            <a:ext cx="3917950" cy="1211536"/>
          </a:xfrm>
          <a:prstGeom prst="rect">
            <a:avLst/>
          </a:prstGeom>
        </p:spPr>
      </p:pic>
      <p:pic>
        <p:nvPicPr>
          <p:cNvPr id="19" name="Picture 18" descr="A black text on a white background&#10;&#10;Description automatically generated">
            <a:extLst>
              <a:ext uri="{FF2B5EF4-FFF2-40B4-BE49-F238E27FC236}">
                <a16:creationId xmlns:a16="http://schemas.microsoft.com/office/drawing/2014/main" id="{8D6651EB-589C-AD0C-6EDF-C776F307D913}"/>
              </a:ext>
            </a:extLst>
          </p:cNvPr>
          <p:cNvPicPr>
            <a:picLocks noChangeAspect="1"/>
          </p:cNvPicPr>
          <p:nvPr/>
        </p:nvPicPr>
        <p:blipFill>
          <a:blip r:embed="rId10"/>
          <a:stretch>
            <a:fillRect/>
          </a:stretch>
        </p:blipFill>
        <p:spPr>
          <a:xfrm>
            <a:off x="238760" y="1915856"/>
            <a:ext cx="3149344" cy="690927"/>
          </a:xfrm>
          <a:prstGeom prst="rect">
            <a:avLst/>
          </a:prstGeom>
        </p:spPr>
      </p:pic>
      <p:sp>
        <p:nvSpPr>
          <p:cNvPr id="20" name="TextBox 19">
            <a:extLst>
              <a:ext uri="{FF2B5EF4-FFF2-40B4-BE49-F238E27FC236}">
                <a16:creationId xmlns:a16="http://schemas.microsoft.com/office/drawing/2014/main" id="{F047B22A-78B0-6C2D-4122-A96CA88B8638}"/>
              </a:ext>
            </a:extLst>
          </p:cNvPr>
          <p:cNvSpPr txBox="1"/>
          <p:nvPr/>
        </p:nvSpPr>
        <p:spPr>
          <a:xfrm>
            <a:off x="3884875" y="2062479"/>
            <a:ext cx="620683" cy="369332"/>
          </a:xfrm>
          <a:prstGeom prst="rect">
            <a:avLst/>
          </a:prstGeom>
          <a:noFill/>
        </p:spPr>
        <p:txBody>
          <a:bodyPr wrap="none" rtlCol="0">
            <a:spAutoFit/>
          </a:bodyPr>
          <a:lstStyle/>
          <a:p>
            <a:r>
              <a:rPr lang="en-US" dirty="0"/>
              <a:t>then</a:t>
            </a:r>
          </a:p>
        </p:txBody>
      </p:sp>
      <p:cxnSp>
        <p:nvCxnSpPr>
          <p:cNvPr id="9" name="Curved Connector 8">
            <a:extLst>
              <a:ext uri="{FF2B5EF4-FFF2-40B4-BE49-F238E27FC236}">
                <a16:creationId xmlns:a16="http://schemas.microsoft.com/office/drawing/2014/main" id="{F4E4986A-34A4-17E0-36B6-C5BA6DD5F047}"/>
              </a:ext>
            </a:extLst>
          </p:cNvPr>
          <p:cNvCxnSpPr>
            <a:cxnSpLocks/>
          </p:cNvCxnSpPr>
          <p:nvPr/>
        </p:nvCxnSpPr>
        <p:spPr>
          <a:xfrm flipV="1">
            <a:off x="8538863" y="2619704"/>
            <a:ext cx="1377373" cy="1542198"/>
          </a:xfrm>
          <a:prstGeom prst="curvedConnector2">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0532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082B8-4BAC-627E-08E9-6708E2390CD7}"/>
              </a:ext>
            </a:extLst>
          </p:cNvPr>
          <p:cNvSpPr>
            <a:spLocks noGrp="1"/>
          </p:cNvSpPr>
          <p:nvPr>
            <p:ph type="title"/>
          </p:nvPr>
        </p:nvSpPr>
        <p:spPr>
          <a:xfrm>
            <a:off x="365234" y="0"/>
            <a:ext cx="10515600" cy="1325563"/>
          </a:xfrm>
        </p:spPr>
        <p:txBody>
          <a:bodyPr/>
          <a:lstStyle/>
          <a:p>
            <a:r>
              <a:rPr lang="en-US" b="1" dirty="0"/>
              <a:t>Conservations Laws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AAD14E-FF94-E86F-B473-17DE9B610EF8}"/>
                  </a:ext>
                </a:extLst>
              </p:cNvPr>
              <p:cNvSpPr txBox="1"/>
              <p:nvPr/>
            </p:nvSpPr>
            <p:spPr>
              <a:xfrm>
                <a:off x="287720" y="1140897"/>
                <a:ext cx="11616560" cy="3416320"/>
              </a:xfrm>
              <a:prstGeom prst="rect">
                <a:avLst/>
              </a:prstGeom>
              <a:noFill/>
            </p:spPr>
            <p:txBody>
              <a:bodyPr wrap="square">
                <a:spAutoFit/>
              </a:bodyPr>
              <a:lstStyle/>
              <a:p>
                <a:r>
                  <a:rPr lang="en-US" dirty="0">
                    <a:latin typeface="ACaslonPro"/>
                  </a:rPr>
                  <a:t>C</a:t>
                </a:r>
                <a:r>
                  <a:rPr lang="en-US" sz="1800" dirty="0">
                    <a:effectLst/>
                    <a:latin typeface="ACaslonPro"/>
                  </a:rPr>
                  <a:t>lassical mechanics: </a:t>
                </a:r>
                <a:r>
                  <a:rPr lang="en-US" sz="1800" dirty="0">
                    <a:effectLst/>
                  </a:rPr>
                  <a:t>M</a:t>
                </a:r>
                <a:r>
                  <a:rPr lang="en-US" sz="1800" dirty="0">
                    <a:effectLst/>
                    <a:latin typeface="ACaslonPro"/>
                  </a:rPr>
                  <a:t>eaning of a conservation law is straightforward </a:t>
                </a:r>
                <a14:m>
                  <m:oMath xmlns:m="http://schemas.openxmlformats.org/officeDocument/2006/math">
                    <m:r>
                      <a:rPr lang="en-US" sz="1800" i="1" smtClean="0">
                        <a:effectLst/>
                        <a:latin typeface="Cambria Math" panose="02040503050406030204" pitchFamily="18" charset="0"/>
                        <a:ea typeface="Cambria Math" panose="02040503050406030204" pitchFamily="18" charset="0"/>
                      </a:rPr>
                      <m:t>→</m:t>
                    </m:r>
                  </m:oMath>
                </a14:m>
                <a:r>
                  <a:rPr lang="en-US" dirty="0"/>
                  <a:t> quantity in question is the same before and after.</a:t>
                </a:r>
              </a:p>
              <a:p>
                <a:endParaRPr lang="en-US" dirty="0"/>
              </a:p>
              <a:p>
                <a:r>
                  <a:rPr lang="en-US" sz="1800" dirty="0">
                    <a:effectLst/>
                    <a:latin typeface="ACaslonPro"/>
                  </a:rPr>
                  <a:t>QM: a system </a:t>
                </a:r>
                <a:r>
                  <a:rPr lang="en-US" sz="1800" dirty="0">
                    <a:effectLst/>
                    <a:highlight>
                      <a:srgbClr val="FFFF00"/>
                    </a:highlight>
                    <a:latin typeface="ACaslonPro"/>
                  </a:rPr>
                  <a:t>does not in general </a:t>
                </a:r>
                <a:r>
                  <a:rPr lang="en-US" sz="1800" i="1" dirty="0">
                    <a:effectLst/>
                    <a:highlight>
                      <a:srgbClr val="FFFF00"/>
                    </a:highlight>
                    <a:latin typeface="ACaslonPro"/>
                  </a:rPr>
                  <a:t>have </a:t>
                </a:r>
                <a:r>
                  <a:rPr lang="en-US" sz="1800" dirty="0">
                    <a:effectLst/>
                    <a:highlight>
                      <a:srgbClr val="FFFF00"/>
                    </a:highlight>
                    <a:latin typeface="ACaslonPro"/>
                  </a:rPr>
                  <a:t>a definite energy (or momentum) </a:t>
                </a:r>
                <a:r>
                  <a:rPr lang="en-US" sz="1800" dirty="0">
                    <a:effectLst/>
                    <a:latin typeface="ACaslonPro"/>
                  </a:rPr>
                  <a:t>before the process begins (or afterward). </a:t>
                </a:r>
              </a:p>
              <a:p>
                <a:endParaRPr lang="en-US" dirty="0">
                  <a:latin typeface="ACaslonPro"/>
                </a:endParaRPr>
              </a:p>
              <a:p>
                <a:r>
                  <a:rPr lang="en-US" sz="1800" dirty="0">
                    <a:effectLst/>
                    <a:latin typeface="ACaslonPro"/>
                  </a:rPr>
                  <a:t>What does it </a:t>
                </a:r>
                <a:r>
                  <a:rPr lang="en-US" sz="1800" i="1" dirty="0">
                    <a:effectLst/>
                    <a:latin typeface="ACaslonPro"/>
                  </a:rPr>
                  <a:t>mean</a:t>
                </a:r>
                <a:r>
                  <a:rPr lang="en-US" sz="1800" dirty="0">
                    <a:effectLst/>
                    <a:latin typeface="ACaslonPro"/>
                  </a:rPr>
                  <a:t>, in that case, to say that the observable </a:t>
                </a:r>
                <a:r>
                  <a:rPr lang="en-US" sz="1800" i="1" dirty="0">
                    <a:effectLst/>
                    <a:latin typeface="ACaslonPro"/>
                  </a:rPr>
                  <a:t>Q </a:t>
                </a:r>
                <a:r>
                  <a:rPr lang="en-US" sz="1800" dirty="0">
                    <a:effectLst/>
                    <a:latin typeface="ACaslonPro"/>
                  </a:rPr>
                  <a:t>is (or is not) conserved? </a:t>
                </a:r>
              </a:p>
              <a:p>
                <a:endParaRPr lang="en-US" dirty="0">
                  <a:latin typeface="ACaslonPro"/>
                </a:endParaRPr>
              </a:p>
              <a:p>
                <a:r>
                  <a:rPr lang="en-US" sz="1800" dirty="0">
                    <a:effectLst/>
                    <a:latin typeface="ACaslonPro"/>
                  </a:rPr>
                  <a:t>Here are two possibilities: </a:t>
                </a:r>
              </a:p>
              <a:p>
                <a:endParaRPr lang="en-US" dirty="0">
                  <a:latin typeface="ACaslonPro"/>
                </a:endParaRPr>
              </a:p>
              <a:p>
                <a:pPr marL="342900" indent="-342900">
                  <a:buAutoNum type="arabicPeriod"/>
                </a:pPr>
                <a:r>
                  <a:rPr lang="en-US" sz="1800" b="1" dirty="0">
                    <a:effectLst/>
                    <a:latin typeface="ACaslonPro"/>
                  </a:rPr>
                  <a:t>First definition</a:t>
                </a:r>
                <a:r>
                  <a:rPr lang="en-US" sz="1800" dirty="0">
                    <a:effectLst/>
                    <a:latin typeface="ACaslonPro"/>
                  </a:rPr>
                  <a:t>: The </a:t>
                </a:r>
                <a:r>
                  <a:rPr lang="en-US" sz="1800" i="1" dirty="0">
                    <a:effectLst/>
                    <a:latin typeface="ACaslonPro"/>
                  </a:rPr>
                  <a:t>expectation value </a:t>
                </a:r>
                <a14:m>
                  <m:oMath xmlns:m="http://schemas.openxmlformats.org/officeDocument/2006/math">
                    <m:d>
                      <m:dPr>
                        <m:begChr m:val="⟨"/>
                        <m:endChr m:val="⟩"/>
                        <m:ctrlPr>
                          <a:rPr lang="en-US" sz="1800" i="1" smtClean="0">
                            <a:effectLst/>
                            <a:latin typeface="Cambria Math" panose="02040503050406030204" pitchFamily="18" charset="0"/>
                          </a:rPr>
                        </m:ctrlPr>
                      </m:dPr>
                      <m:e>
                        <m:r>
                          <a:rPr lang="en-US" sz="1800" b="0" i="1" smtClean="0">
                            <a:effectLst/>
                            <a:latin typeface="Cambria Math" panose="02040503050406030204" pitchFamily="18" charset="0"/>
                          </a:rPr>
                          <m:t>𝑄</m:t>
                        </m:r>
                      </m:e>
                    </m:d>
                  </m:oMath>
                </a14:m>
                <a:r>
                  <a:rPr lang="en-US" dirty="0"/>
                  <a:t> is independent of time</a:t>
                </a:r>
              </a:p>
              <a:p>
                <a:pPr marL="342900" indent="-342900">
                  <a:buFontTx/>
                  <a:buAutoNum type="arabicPeriod"/>
                </a:pPr>
                <a:r>
                  <a:rPr lang="en-US" sz="1800" b="1" dirty="0">
                    <a:effectLst/>
                    <a:latin typeface="ACaslonPro"/>
                  </a:rPr>
                  <a:t>Second definition</a:t>
                </a:r>
                <a:r>
                  <a:rPr lang="en-US" sz="1800" dirty="0">
                    <a:effectLst/>
                    <a:latin typeface="ACaslonPro"/>
                  </a:rPr>
                  <a:t>: The probability of getting any particular value is independent of time.</a:t>
                </a:r>
              </a:p>
              <a:p>
                <a:endParaRPr lang="en-US" dirty="0">
                  <a:latin typeface="ACaslonPro"/>
                </a:endParaRPr>
              </a:p>
              <a:p>
                <a:r>
                  <a:rPr lang="en-US" sz="1800" dirty="0">
                    <a:effectLst/>
                    <a:latin typeface="ACaslonPro"/>
                  </a:rPr>
                  <a:t>Under what conditions does each of these conservation laws hold?</a:t>
                </a:r>
                <a:endParaRPr lang="en-US" dirty="0"/>
              </a:p>
            </p:txBody>
          </p:sp>
        </mc:Choice>
        <mc:Fallback xmlns="">
          <p:sp>
            <p:nvSpPr>
              <p:cNvPr id="4" name="TextBox 3">
                <a:extLst>
                  <a:ext uri="{FF2B5EF4-FFF2-40B4-BE49-F238E27FC236}">
                    <a16:creationId xmlns:a16="http://schemas.microsoft.com/office/drawing/2014/main" id="{C9AAD14E-FF94-E86F-B473-17DE9B610EF8}"/>
                  </a:ext>
                </a:extLst>
              </p:cNvPr>
              <p:cNvSpPr txBox="1">
                <a:spLocks noRot="1" noChangeAspect="1" noMove="1" noResize="1" noEditPoints="1" noAdjustHandles="1" noChangeArrowheads="1" noChangeShapeType="1" noTextEdit="1"/>
              </p:cNvSpPr>
              <p:nvPr/>
            </p:nvSpPr>
            <p:spPr>
              <a:xfrm>
                <a:off x="287720" y="1140897"/>
                <a:ext cx="11616560" cy="3416320"/>
              </a:xfrm>
              <a:prstGeom prst="rect">
                <a:avLst/>
              </a:prstGeom>
              <a:blipFill>
                <a:blip r:embed="rId2"/>
                <a:stretch>
                  <a:fillRect l="-437" t="-738" b="-1476"/>
                </a:stretch>
              </a:blipFill>
            </p:spPr>
            <p:txBody>
              <a:bodyPr/>
              <a:lstStyle/>
              <a:p>
                <a:r>
                  <a:rPr lang="en-US">
                    <a:noFill/>
                  </a:rPr>
                  <a:t> </a:t>
                </a:r>
              </a:p>
            </p:txBody>
          </p:sp>
        </mc:Fallback>
      </mc:AlternateContent>
    </p:spTree>
    <p:extLst>
      <p:ext uri="{BB962C8B-B14F-4D97-AF65-F5344CB8AC3E}">
        <p14:creationId xmlns:p14="http://schemas.microsoft.com/office/powerpoint/2010/main" val="17820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095F26-7CCF-8095-0625-C9AC9E1B2CC6}"/>
              </a:ext>
            </a:extLst>
          </p:cNvPr>
          <p:cNvSpPr>
            <a:spLocks noGrp="1"/>
          </p:cNvSpPr>
          <p:nvPr>
            <p:ph type="title"/>
          </p:nvPr>
        </p:nvSpPr>
        <p:spPr>
          <a:xfrm>
            <a:off x="365234" y="0"/>
            <a:ext cx="10515600" cy="1325563"/>
          </a:xfrm>
        </p:spPr>
        <p:txBody>
          <a:bodyPr/>
          <a:lstStyle/>
          <a:p>
            <a:r>
              <a:rPr lang="en-US" b="1" dirty="0"/>
              <a:t>Conservations Laws</a:t>
            </a:r>
          </a:p>
        </p:txBody>
      </p:sp>
      <p:pic>
        <p:nvPicPr>
          <p:cNvPr id="4" name="Picture 3">
            <a:extLst>
              <a:ext uri="{FF2B5EF4-FFF2-40B4-BE49-F238E27FC236}">
                <a16:creationId xmlns:a16="http://schemas.microsoft.com/office/drawing/2014/main" id="{3228826E-4D48-1BA1-81B9-A56ACEA9865F}"/>
              </a:ext>
            </a:extLst>
          </p:cNvPr>
          <p:cNvPicPr>
            <a:picLocks noChangeAspect="1"/>
          </p:cNvPicPr>
          <p:nvPr/>
        </p:nvPicPr>
        <p:blipFill>
          <a:blip r:embed="rId2"/>
          <a:stretch>
            <a:fillRect/>
          </a:stretch>
        </p:blipFill>
        <p:spPr>
          <a:xfrm>
            <a:off x="8498545" y="1137613"/>
            <a:ext cx="849050" cy="549385"/>
          </a:xfrm>
          <a:prstGeom prst="rect">
            <a:avLst/>
          </a:prstGeom>
        </p:spPr>
      </p:pic>
      <p:sp>
        <p:nvSpPr>
          <p:cNvPr id="5" name="TextBox 4">
            <a:extLst>
              <a:ext uri="{FF2B5EF4-FFF2-40B4-BE49-F238E27FC236}">
                <a16:creationId xmlns:a16="http://schemas.microsoft.com/office/drawing/2014/main" id="{7C2ED602-B514-23A0-8D91-495A9BE43A24}"/>
              </a:ext>
            </a:extLst>
          </p:cNvPr>
          <p:cNvSpPr txBox="1"/>
          <p:nvPr/>
        </p:nvSpPr>
        <p:spPr>
          <a:xfrm>
            <a:off x="365234" y="1247733"/>
            <a:ext cx="7723333" cy="369332"/>
          </a:xfrm>
          <a:prstGeom prst="rect">
            <a:avLst/>
          </a:prstGeom>
          <a:noFill/>
        </p:spPr>
        <p:txBody>
          <a:bodyPr wrap="none" rtlCol="0">
            <a:spAutoFit/>
          </a:bodyPr>
          <a:lstStyle/>
          <a:p>
            <a:r>
              <a:rPr lang="en-US" dirty="0"/>
              <a:t>Let’s assume that </a:t>
            </a:r>
            <a:r>
              <a:rPr lang="en-US" sz="1800" dirty="0">
                <a:effectLst/>
                <a:latin typeface="ACaslonPro"/>
              </a:rPr>
              <a:t>the observable in question does not depend explicitly on time </a:t>
            </a:r>
            <a:endParaRPr lang="en-US" dirty="0"/>
          </a:p>
        </p:txBody>
      </p:sp>
      <p:sp>
        <p:nvSpPr>
          <p:cNvPr id="7" name="Right Arrow 6">
            <a:extLst>
              <a:ext uri="{FF2B5EF4-FFF2-40B4-BE49-F238E27FC236}">
                <a16:creationId xmlns:a16="http://schemas.microsoft.com/office/drawing/2014/main" id="{A1250595-0E25-6F66-09F1-62DB8D2B3CAC}"/>
              </a:ext>
            </a:extLst>
          </p:cNvPr>
          <p:cNvSpPr/>
          <p:nvPr/>
        </p:nvSpPr>
        <p:spPr>
          <a:xfrm>
            <a:off x="7986858" y="1247733"/>
            <a:ext cx="375920" cy="3914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409003A-606F-B1FC-0F5F-7B61FAF31D13}"/>
                  </a:ext>
                </a:extLst>
              </p:cNvPr>
              <p:cNvSpPr txBox="1"/>
              <p:nvPr/>
            </p:nvSpPr>
            <p:spPr>
              <a:xfrm>
                <a:off x="409903" y="2039007"/>
                <a:ext cx="9908482" cy="2040623"/>
              </a:xfrm>
              <a:prstGeom prst="rect">
                <a:avLst/>
              </a:prstGeom>
              <a:noFill/>
            </p:spPr>
            <p:txBody>
              <a:bodyPr wrap="none" rtlCol="0">
                <a:spAutoFit/>
              </a:bodyPr>
              <a:lstStyle/>
              <a:p>
                <a:r>
                  <a:rPr lang="en-US" dirty="0"/>
                  <a:t>Then the generalized </a:t>
                </a:r>
                <a:r>
                  <a:rPr lang="en-US" dirty="0" err="1"/>
                  <a:t>Ehrenfest</a:t>
                </a:r>
                <a:r>
                  <a:rPr lang="en-US" dirty="0"/>
                  <a:t> theorem:</a:t>
                </a:r>
              </a:p>
              <a:p>
                <a:endParaRPr lang="en-US" sz="1800" dirty="0">
                  <a:effectLst/>
                  <a:latin typeface="ACaslonPro"/>
                </a:endParaRPr>
              </a:p>
              <a:p>
                <a:endParaRPr lang="en-US" dirty="0">
                  <a:latin typeface="ACaslonPro"/>
                </a:endParaRPr>
              </a:p>
              <a:p>
                <a:r>
                  <a:rPr lang="en-US" sz="1800" dirty="0">
                    <a:effectLst/>
                    <a:latin typeface="ACaslonPro"/>
                  </a:rPr>
                  <a:t>tells us that the expectation value of </a:t>
                </a:r>
                <a:r>
                  <a:rPr lang="en-US" sz="1800" i="1" dirty="0">
                    <a:effectLst/>
                    <a:latin typeface="ACaslonPro"/>
                  </a:rPr>
                  <a:t>Q </a:t>
                </a:r>
                <a:r>
                  <a:rPr lang="en-US" sz="1800" dirty="0">
                    <a:effectLst/>
                    <a:latin typeface="ACaslonPro"/>
                  </a:rPr>
                  <a:t>is independent of time if </a:t>
                </a:r>
                <a14:m>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𝑸</m:t>
                        </m:r>
                      </m:e>
                    </m:acc>
                  </m:oMath>
                </a14:m>
                <a:r>
                  <a:rPr lang="en-US" sz="1800" i="1" dirty="0">
                    <a:effectLst/>
                    <a:latin typeface="ACaslonPro"/>
                  </a:rPr>
                  <a:t> commutes with the Hamiltonian. </a:t>
                </a:r>
              </a:p>
              <a:p>
                <a:r>
                  <a:rPr lang="en-US" sz="1800" dirty="0">
                    <a:effectLst/>
                    <a:latin typeface="ACaslonPro"/>
                  </a:rPr>
                  <a:t>It so happens that the same criterion guarantees conservation by the second definition. Let’s prove this.</a:t>
                </a:r>
              </a:p>
              <a:p>
                <a:endParaRPr lang="en-US" dirty="0">
                  <a:latin typeface="ACaslonPro"/>
                </a:endParaRPr>
              </a:p>
              <a:p>
                <a:r>
                  <a:rPr lang="en-US" dirty="0">
                    <a:latin typeface="ACaslonPro"/>
                  </a:rPr>
                  <a:t>The probability of getting the result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𝑛</m:t>
                        </m:r>
                      </m:sub>
                    </m:sSub>
                  </m:oMath>
                </a14:m>
                <a:r>
                  <a:rPr lang="en-US" dirty="0"/>
                  <a:t> in a measurement of </a:t>
                </a:r>
                <a14:m>
                  <m:oMath xmlns:m="http://schemas.openxmlformats.org/officeDocument/2006/math">
                    <m:acc>
                      <m:accPr>
                        <m:chr m:val="̂"/>
                        <m:ctrlPr>
                          <a:rPr lang="en-US" i="1">
                            <a:latin typeface="Cambria Math" panose="02040503050406030204" pitchFamily="18" charset="0"/>
                          </a:rPr>
                        </m:ctrlPr>
                      </m:accPr>
                      <m:e>
                        <m:r>
                          <a:rPr lang="en-US" b="1" i="1">
                            <a:latin typeface="Cambria Math" panose="02040503050406030204" pitchFamily="18" charset="0"/>
                          </a:rPr>
                          <m:t>𝑸</m:t>
                        </m:r>
                      </m:e>
                    </m:acc>
                  </m:oMath>
                </a14:m>
                <a:r>
                  <a:rPr lang="en-US" dirty="0"/>
                  <a:t> at time </a:t>
                </a:r>
                <a14:m>
                  <m:oMath xmlns:m="http://schemas.openxmlformats.org/officeDocument/2006/math">
                    <m:r>
                      <a:rPr lang="en-US" i="1" dirty="0" smtClean="0">
                        <a:latin typeface="Cambria Math" panose="02040503050406030204" pitchFamily="18" charset="0"/>
                      </a:rPr>
                      <m:t>𝑡</m:t>
                    </m:r>
                  </m:oMath>
                </a14:m>
                <a:r>
                  <a:rPr lang="en-US" dirty="0"/>
                  <a:t> is</a:t>
                </a:r>
              </a:p>
            </p:txBody>
          </p:sp>
        </mc:Choice>
        <mc:Fallback xmlns="">
          <p:sp>
            <p:nvSpPr>
              <p:cNvPr id="8" name="TextBox 7">
                <a:extLst>
                  <a:ext uri="{FF2B5EF4-FFF2-40B4-BE49-F238E27FC236}">
                    <a16:creationId xmlns:a16="http://schemas.microsoft.com/office/drawing/2014/main" id="{A409003A-606F-B1FC-0F5F-7B61FAF31D13}"/>
                  </a:ext>
                </a:extLst>
              </p:cNvPr>
              <p:cNvSpPr txBox="1">
                <a:spLocks noRot="1" noChangeAspect="1" noMove="1" noResize="1" noEditPoints="1" noAdjustHandles="1" noChangeArrowheads="1" noChangeShapeType="1" noTextEdit="1"/>
              </p:cNvSpPr>
              <p:nvPr/>
            </p:nvSpPr>
            <p:spPr>
              <a:xfrm>
                <a:off x="409903" y="2039007"/>
                <a:ext cx="9908482" cy="2040623"/>
              </a:xfrm>
              <a:prstGeom prst="rect">
                <a:avLst/>
              </a:prstGeom>
              <a:blipFill>
                <a:blip r:embed="rId3"/>
                <a:stretch>
                  <a:fillRect l="-512" t="-1235" b="-4321"/>
                </a:stretch>
              </a:blipFill>
            </p:spPr>
            <p:txBody>
              <a:bodyPr/>
              <a:lstStyle/>
              <a:p>
                <a:r>
                  <a:rPr lang="en-US">
                    <a:noFill/>
                  </a:rPr>
                  <a:t> </a:t>
                </a:r>
              </a:p>
            </p:txBody>
          </p:sp>
        </mc:Fallback>
      </mc:AlternateContent>
      <p:pic>
        <p:nvPicPr>
          <p:cNvPr id="10" name="Picture 9" descr="A black text on a white background&#10;&#10;Description automatically generated">
            <a:extLst>
              <a:ext uri="{FF2B5EF4-FFF2-40B4-BE49-F238E27FC236}">
                <a16:creationId xmlns:a16="http://schemas.microsoft.com/office/drawing/2014/main" id="{5AFB24DB-6912-BE9B-8CFF-15848B11E955}"/>
              </a:ext>
            </a:extLst>
          </p:cNvPr>
          <p:cNvPicPr>
            <a:picLocks noChangeAspect="1"/>
          </p:cNvPicPr>
          <p:nvPr/>
        </p:nvPicPr>
        <p:blipFill>
          <a:blip r:embed="rId4"/>
          <a:stretch>
            <a:fillRect/>
          </a:stretch>
        </p:blipFill>
        <p:spPr>
          <a:xfrm>
            <a:off x="4469598" y="1725423"/>
            <a:ext cx="3252804" cy="1005855"/>
          </a:xfrm>
          <a:prstGeom prst="rect">
            <a:avLst/>
          </a:prstGeom>
        </p:spPr>
      </p:pic>
      <p:pic>
        <p:nvPicPr>
          <p:cNvPr id="15" name="Picture 14" descr="A black text with a white background&#10;&#10;Description automatically generated">
            <a:extLst>
              <a:ext uri="{FF2B5EF4-FFF2-40B4-BE49-F238E27FC236}">
                <a16:creationId xmlns:a16="http://schemas.microsoft.com/office/drawing/2014/main" id="{18A44C6C-C043-73C6-61A9-3D67B48ACCA8}"/>
              </a:ext>
            </a:extLst>
          </p:cNvPr>
          <p:cNvPicPr>
            <a:picLocks noChangeAspect="1"/>
          </p:cNvPicPr>
          <p:nvPr/>
        </p:nvPicPr>
        <p:blipFill>
          <a:blip r:embed="rId5"/>
          <a:stretch>
            <a:fillRect/>
          </a:stretch>
        </p:blipFill>
        <p:spPr>
          <a:xfrm>
            <a:off x="720008" y="4056091"/>
            <a:ext cx="3148433" cy="792612"/>
          </a:xfrm>
          <a:prstGeom prst="rect">
            <a:avLst/>
          </a:prstGeom>
        </p:spPr>
      </p:pic>
      <p:pic>
        <p:nvPicPr>
          <p:cNvPr id="17" name="Picture 16" descr="A black symbol with letters and numbers&#10;&#10;Description automatically generated">
            <a:extLst>
              <a:ext uri="{FF2B5EF4-FFF2-40B4-BE49-F238E27FC236}">
                <a16:creationId xmlns:a16="http://schemas.microsoft.com/office/drawing/2014/main" id="{B285FFD1-8DB7-8113-C60A-680F31A3D0AB}"/>
              </a:ext>
            </a:extLst>
          </p:cNvPr>
          <p:cNvPicPr>
            <a:picLocks noChangeAspect="1"/>
          </p:cNvPicPr>
          <p:nvPr/>
        </p:nvPicPr>
        <p:blipFill>
          <a:blip r:embed="rId6"/>
          <a:stretch>
            <a:fillRect/>
          </a:stretch>
        </p:blipFill>
        <p:spPr>
          <a:xfrm>
            <a:off x="753557" y="4875868"/>
            <a:ext cx="3114884" cy="878557"/>
          </a:xfrm>
          <a:prstGeom prst="rect">
            <a:avLst/>
          </a:prstGeom>
        </p:spPr>
      </p:pic>
      <p:pic>
        <p:nvPicPr>
          <p:cNvPr id="19" name="Picture 18" descr="A black and white math equation&#10;&#10;Description automatically generated">
            <a:extLst>
              <a:ext uri="{FF2B5EF4-FFF2-40B4-BE49-F238E27FC236}">
                <a16:creationId xmlns:a16="http://schemas.microsoft.com/office/drawing/2014/main" id="{E30912E1-3D6A-6B75-8064-0AF238A19358}"/>
              </a:ext>
            </a:extLst>
          </p:cNvPr>
          <p:cNvPicPr>
            <a:picLocks noChangeAspect="1"/>
          </p:cNvPicPr>
          <p:nvPr/>
        </p:nvPicPr>
        <p:blipFill>
          <a:blip r:embed="rId7"/>
          <a:stretch>
            <a:fillRect/>
          </a:stretch>
        </p:blipFill>
        <p:spPr>
          <a:xfrm>
            <a:off x="5500335" y="4821538"/>
            <a:ext cx="4646590" cy="878557"/>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E937897-5D68-07C8-DB21-4232E83A17E7}"/>
                  </a:ext>
                </a:extLst>
              </p:cNvPr>
              <p:cNvSpPr txBox="1"/>
              <p:nvPr/>
            </p:nvSpPr>
            <p:spPr>
              <a:xfrm>
                <a:off x="3960170" y="4265918"/>
                <a:ext cx="4155753" cy="369332"/>
              </a:xfrm>
              <a:prstGeom prst="rect">
                <a:avLst/>
              </a:prstGeom>
              <a:noFill/>
            </p:spPr>
            <p:txBody>
              <a:bodyPr wrap="none" rtlCol="0">
                <a:spAutoFit/>
              </a:bodyPr>
              <a:lstStyle/>
              <a:p>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𝑛</m:t>
                        </m:r>
                      </m:sub>
                    </m:sSub>
                  </m:oMath>
                </a14:m>
                <a:r>
                  <a:rPr lang="en-US" dirty="0"/>
                  <a:t> is the corresponding eigenvector</a:t>
                </a:r>
              </a:p>
            </p:txBody>
          </p:sp>
        </mc:Choice>
        <mc:Fallback xmlns="">
          <p:sp>
            <p:nvSpPr>
              <p:cNvPr id="20" name="TextBox 19">
                <a:extLst>
                  <a:ext uri="{FF2B5EF4-FFF2-40B4-BE49-F238E27FC236}">
                    <a16:creationId xmlns:a16="http://schemas.microsoft.com/office/drawing/2014/main" id="{6E937897-5D68-07C8-DB21-4232E83A17E7}"/>
                  </a:ext>
                </a:extLst>
              </p:cNvPr>
              <p:cNvSpPr txBox="1">
                <a:spLocks noRot="1" noChangeAspect="1" noMove="1" noResize="1" noEditPoints="1" noAdjustHandles="1" noChangeArrowheads="1" noChangeShapeType="1" noTextEdit="1"/>
              </p:cNvSpPr>
              <p:nvPr/>
            </p:nvSpPr>
            <p:spPr>
              <a:xfrm>
                <a:off x="3960170" y="4265918"/>
                <a:ext cx="4155753" cy="369332"/>
              </a:xfrm>
              <a:prstGeom prst="rect">
                <a:avLst/>
              </a:prstGeom>
              <a:blipFill>
                <a:blip r:embed="rId8"/>
                <a:stretch>
                  <a:fillRect l="-1529" t="-10345" r="-306" b="-275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E8B50D7-105A-2218-E5A5-4BB550107C9E}"/>
                  </a:ext>
                </a:extLst>
              </p:cNvPr>
              <p:cNvSpPr txBox="1"/>
              <p:nvPr/>
            </p:nvSpPr>
            <p:spPr>
              <a:xfrm>
                <a:off x="365234" y="5754425"/>
                <a:ext cx="11698014" cy="932628"/>
              </a:xfrm>
              <a:prstGeom prst="rect">
                <a:avLst/>
              </a:prstGeom>
              <a:noFill/>
            </p:spPr>
            <p:txBody>
              <a:bodyPr wrap="square" rtlCol="0">
                <a:spAutoFit/>
              </a:bodyPr>
              <a:lstStyle/>
              <a:p>
                <a:r>
                  <a:rPr lang="en-US" dirty="0"/>
                  <a:t>Quantitatively,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𝑛</m:t>
                        </m:r>
                      </m:sub>
                    </m:sSub>
                  </m:oMath>
                </a14:m>
                <a:r>
                  <a:rPr lang="en-US" dirty="0"/>
                  <a:t> tells us how much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𝑓</m:t>
                        </m:r>
                      </m:e>
                      <m:sub>
                        <m:r>
                          <a:rPr lang="en-US" i="1">
                            <a:latin typeface="Cambria Math" panose="02040503050406030204" pitchFamily="18" charset="0"/>
                          </a:rPr>
                          <m:t>𝑛</m:t>
                        </m:r>
                      </m:sub>
                    </m:sSub>
                  </m:oMath>
                </a14:m>
                <a:r>
                  <a:rPr lang="en-US" dirty="0"/>
                  <a:t> is contained in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Ψ</m:t>
                    </m:r>
                  </m:oMath>
                </a14:m>
                <a:r>
                  <a:rPr lang="en-US" dirty="0"/>
                  <a:t> and given that a measurement has to return one of the eigenvalues of </a:t>
                </a:r>
                <a14:m>
                  <m:oMath xmlns:m="http://schemas.openxmlformats.org/officeDocument/2006/math">
                    <m:acc>
                      <m:accPr>
                        <m:chr m:val="̂"/>
                        <m:ctrlPr>
                          <a:rPr lang="en-US" i="1" smtClean="0">
                            <a:latin typeface="Cambria Math" panose="02040503050406030204" pitchFamily="18" charset="0"/>
                          </a:rPr>
                        </m:ctrlPr>
                      </m:accPr>
                      <m:e>
                        <m:r>
                          <a:rPr lang="en-US" b="1" i="1" smtClean="0">
                            <a:latin typeface="Cambria Math" panose="02040503050406030204" pitchFamily="18" charset="0"/>
                          </a:rPr>
                          <m:t>𝑸</m:t>
                        </m:r>
                      </m:e>
                    </m:acc>
                  </m:oMath>
                </a14:m>
                <a:r>
                  <a:rPr lang="en-US" sz="1800" i="1" dirty="0">
                    <a:effectLst/>
                    <a:latin typeface="ACaslonPro"/>
                  </a:rPr>
                  <a:t> </a:t>
                </a:r>
                <a:r>
                  <a:rPr lang="en-US" dirty="0"/>
                  <a:t>it seems reasonable that the probability of getting the particular eigenvalue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𝑛</m:t>
                        </m:r>
                      </m:sub>
                    </m:sSub>
                  </m:oMath>
                </a14:m>
                <a:r>
                  <a:rPr lang="en-US" dirty="0"/>
                  <a:t> would be determined by the amount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𝑛</m:t>
                        </m:r>
                      </m:sub>
                    </m:sSub>
                  </m:oMath>
                </a14:m>
                <a:r>
                  <a:rPr lang="en-US" dirty="0"/>
                  <a:t> in </a:t>
                </a:r>
                <a14:m>
                  <m:oMath xmlns:m="http://schemas.openxmlformats.org/officeDocument/2006/math">
                    <m:r>
                      <m:rPr>
                        <m:sty m:val="p"/>
                      </m:rPr>
                      <a:rPr lang="el-GR" i="1">
                        <a:latin typeface="Cambria Math" panose="02040503050406030204" pitchFamily="18" charset="0"/>
                        <a:ea typeface="Cambria Math" panose="02040503050406030204" pitchFamily="18" charset="0"/>
                      </a:rPr>
                      <m:t>Ψ</m:t>
                    </m:r>
                    <m:r>
                      <a:rPr lang="en-US" b="0" i="0"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6" name="TextBox 25">
                <a:extLst>
                  <a:ext uri="{FF2B5EF4-FFF2-40B4-BE49-F238E27FC236}">
                    <a16:creationId xmlns:a16="http://schemas.microsoft.com/office/drawing/2014/main" id="{CE8B50D7-105A-2218-E5A5-4BB550107C9E}"/>
                  </a:ext>
                </a:extLst>
              </p:cNvPr>
              <p:cNvSpPr txBox="1">
                <a:spLocks noRot="1" noChangeAspect="1" noMove="1" noResize="1" noEditPoints="1" noAdjustHandles="1" noChangeArrowheads="1" noChangeShapeType="1" noTextEdit="1"/>
              </p:cNvSpPr>
              <p:nvPr/>
            </p:nvSpPr>
            <p:spPr>
              <a:xfrm>
                <a:off x="365234" y="5754425"/>
                <a:ext cx="11698014" cy="932628"/>
              </a:xfrm>
              <a:prstGeom prst="rect">
                <a:avLst/>
              </a:prstGeom>
              <a:blipFill>
                <a:blip r:embed="rId9"/>
                <a:stretch>
                  <a:fillRect l="-434" t="-2703" b="-9459"/>
                </a:stretch>
              </a:blipFill>
            </p:spPr>
            <p:txBody>
              <a:bodyPr/>
              <a:lstStyle/>
              <a:p>
                <a:r>
                  <a:rPr lang="en-US">
                    <a:noFill/>
                  </a:rPr>
                  <a:t> </a:t>
                </a:r>
              </a:p>
            </p:txBody>
          </p:sp>
        </mc:Fallback>
      </mc:AlternateContent>
      <p:pic>
        <p:nvPicPr>
          <p:cNvPr id="27" name="Picture 26" descr="A black symbol with a white background&#10;&#10;Description automatically generated">
            <a:extLst>
              <a:ext uri="{FF2B5EF4-FFF2-40B4-BE49-F238E27FC236}">
                <a16:creationId xmlns:a16="http://schemas.microsoft.com/office/drawing/2014/main" id="{F76DDBDF-FA60-44EC-7DB5-FC633F23DA31}"/>
              </a:ext>
            </a:extLst>
          </p:cNvPr>
          <p:cNvPicPr>
            <a:picLocks noChangeAspect="1"/>
          </p:cNvPicPr>
          <p:nvPr/>
        </p:nvPicPr>
        <p:blipFill>
          <a:blip r:embed="rId10"/>
          <a:stretch>
            <a:fillRect/>
          </a:stretch>
        </p:blipFill>
        <p:spPr>
          <a:xfrm>
            <a:off x="8088567" y="4143894"/>
            <a:ext cx="2248383" cy="623314"/>
          </a:xfrm>
          <a:prstGeom prst="rect">
            <a:avLst/>
          </a:prstGeom>
        </p:spPr>
      </p:pic>
      <p:sp>
        <p:nvSpPr>
          <p:cNvPr id="2" name="Right Arrow 1">
            <a:extLst>
              <a:ext uri="{FF2B5EF4-FFF2-40B4-BE49-F238E27FC236}">
                <a16:creationId xmlns:a16="http://schemas.microsoft.com/office/drawing/2014/main" id="{0987B8C3-B1A7-D9F9-78D5-9CAAB514655D}"/>
              </a:ext>
            </a:extLst>
          </p:cNvPr>
          <p:cNvSpPr/>
          <p:nvPr/>
        </p:nvSpPr>
        <p:spPr>
          <a:xfrm>
            <a:off x="7900607" y="2042180"/>
            <a:ext cx="375920" cy="3914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math equation with numbers&#10;&#10;Description automatically generated with medium confidence">
            <a:extLst>
              <a:ext uri="{FF2B5EF4-FFF2-40B4-BE49-F238E27FC236}">
                <a16:creationId xmlns:a16="http://schemas.microsoft.com/office/drawing/2014/main" id="{798CFB89-AC17-9120-A4F3-50572A290E08}"/>
              </a:ext>
            </a:extLst>
          </p:cNvPr>
          <p:cNvPicPr>
            <a:picLocks noChangeAspect="1"/>
          </p:cNvPicPr>
          <p:nvPr/>
        </p:nvPicPr>
        <p:blipFill>
          <a:blip r:embed="rId11"/>
          <a:stretch>
            <a:fillRect/>
          </a:stretch>
        </p:blipFill>
        <p:spPr>
          <a:xfrm>
            <a:off x="8388086" y="1884300"/>
            <a:ext cx="2137924" cy="748724"/>
          </a:xfrm>
          <a:prstGeom prst="rect">
            <a:avLst/>
          </a:prstGeom>
        </p:spPr>
      </p:pic>
    </p:spTree>
    <p:extLst>
      <p:ext uri="{BB962C8B-B14F-4D97-AF65-F5344CB8AC3E}">
        <p14:creationId xmlns:p14="http://schemas.microsoft.com/office/powerpoint/2010/main" val="600534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6925927-71AD-990F-2D92-9246C81D73B6}"/>
              </a:ext>
            </a:extLst>
          </p:cNvPr>
          <p:cNvSpPr txBox="1">
            <a:spLocks/>
          </p:cNvSpPr>
          <p:nvPr/>
        </p:nvSpPr>
        <p:spPr>
          <a:xfrm>
            <a:off x="36523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Conservations Laws</a:t>
            </a:r>
            <a:endParaRPr lang="en-US" b="1" dirty="0"/>
          </a:p>
        </p:txBody>
      </p:sp>
      <p:sp>
        <p:nvSpPr>
          <p:cNvPr id="5" name="TextBox 4">
            <a:extLst>
              <a:ext uri="{FF2B5EF4-FFF2-40B4-BE49-F238E27FC236}">
                <a16:creationId xmlns:a16="http://schemas.microsoft.com/office/drawing/2014/main" id="{AC848797-3898-2F57-ACE4-998690ACFF0D}"/>
              </a:ext>
            </a:extLst>
          </p:cNvPr>
          <p:cNvSpPr txBox="1"/>
          <p:nvPr/>
        </p:nvSpPr>
        <p:spPr>
          <a:xfrm>
            <a:off x="361950" y="1316319"/>
            <a:ext cx="6096000" cy="369332"/>
          </a:xfrm>
          <a:prstGeom prst="rect">
            <a:avLst/>
          </a:prstGeom>
          <a:noFill/>
        </p:spPr>
        <p:txBody>
          <a:bodyPr wrap="square">
            <a:spAutoFit/>
          </a:bodyPr>
          <a:lstStyle/>
          <a:p>
            <a:r>
              <a:rPr lang="en-US" dirty="0"/>
              <a:t>The time evolution of the wave function is </a:t>
            </a:r>
          </a:p>
        </p:txBody>
      </p:sp>
      <p:pic>
        <p:nvPicPr>
          <p:cNvPr id="6" name="Picture 5" descr="A black and white symbol&#10;&#10;Description automatically generated">
            <a:extLst>
              <a:ext uri="{FF2B5EF4-FFF2-40B4-BE49-F238E27FC236}">
                <a16:creationId xmlns:a16="http://schemas.microsoft.com/office/drawing/2014/main" id="{DD322E43-50AE-B2E6-9D98-C9B8C157AA40}"/>
              </a:ext>
            </a:extLst>
          </p:cNvPr>
          <p:cNvPicPr>
            <a:picLocks noChangeAspect="1"/>
          </p:cNvPicPr>
          <p:nvPr/>
        </p:nvPicPr>
        <p:blipFill>
          <a:blip r:embed="rId2"/>
          <a:stretch>
            <a:fillRect/>
          </a:stretch>
        </p:blipFill>
        <p:spPr>
          <a:xfrm>
            <a:off x="3603099" y="1669804"/>
            <a:ext cx="4116713" cy="99799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479FB8A-D7E5-8601-135C-049C9B112797}"/>
                  </a:ext>
                </a:extLst>
              </p:cNvPr>
              <p:cNvSpPr txBox="1"/>
              <p:nvPr/>
            </p:nvSpPr>
            <p:spPr>
              <a:xfrm>
                <a:off x="361950" y="2785988"/>
                <a:ext cx="5848204" cy="376770"/>
              </a:xfrm>
              <a:prstGeom prst="rect">
                <a:avLst/>
              </a:prstGeom>
              <a:noFill/>
            </p:spPr>
            <p:txBody>
              <a:bodyPr wrap="none" rtlCol="0">
                <a:spAutoFit/>
              </a:bodyPr>
              <a:lstStyle/>
              <a:p>
                <a:r>
                  <a:rPr lang="en-US" dirty="0"/>
                  <a:t>Where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𝜓</m:t>
                            </m:r>
                          </m:e>
                          <m:sub>
                            <m:r>
                              <a:rPr lang="en-US" i="1">
                                <a:latin typeface="Cambria Math" panose="02040503050406030204" pitchFamily="18" charset="0"/>
                              </a:rPr>
                              <m:t>𝑛</m:t>
                            </m:r>
                          </m:sub>
                        </m:sSub>
                      </m:e>
                    </m:d>
                  </m:oMath>
                </a14:m>
                <a:r>
                  <a:rPr lang="en-US" dirty="0"/>
                  <a:t> are eigenstates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𝐻</m:t>
                        </m:r>
                      </m:e>
                    </m:acc>
                  </m:oMath>
                </a14:m>
                <a:r>
                  <a:rPr lang="en-US" dirty="0"/>
                  <a:t> and we can therefore write</a:t>
                </a:r>
              </a:p>
            </p:txBody>
          </p:sp>
        </mc:Choice>
        <mc:Fallback xmlns="">
          <p:sp>
            <p:nvSpPr>
              <p:cNvPr id="7" name="TextBox 6">
                <a:extLst>
                  <a:ext uri="{FF2B5EF4-FFF2-40B4-BE49-F238E27FC236}">
                    <a16:creationId xmlns:a16="http://schemas.microsoft.com/office/drawing/2014/main" id="{A479FB8A-D7E5-8601-135C-049C9B112797}"/>
                  </a:ext>
                </a:extLst>
              </p:cNvPr>
              <p:cNvSpPr txBox="1">
                <a:spLocks noRot="1" noChangeAspect="1" noMove="1" noResize="1" noEditPoints="1" noAdjustHandles="1" noChangeArrowheads="1" noChangeShapeType="1" noTextEdit="1"/>
              </p:cNvSpPr>
              <p:nvPr/>
            </p:nvSpPr>
            <p:spPr>
              <a:xfrm>
                <a:off x="361950" y="2785988"/>
                <a:ext cx="5848204" cy="376770"/>
              </a:xfrm>
              <a:prstGeom prst="rect">
                <a:avLst/>
              </a:prstGeom>
              <a:blipFill>
                <a:blip r:embed="rId3"/>
                <a:stretch>
                  <a:fillRect l="-866" t="-103226" b="-161290"/>
                </a:stretch>
              </a:blipFill>
            </p:spPr>
            <p:txBody>
              <a:bodyPr/>
              <a:lstStyle/>
              <a:p>
                <a:r>
                  <a:rPr lang="en-US">
                    <a:noFill/>
                  </a:rPr>
                  <a:t> </a:t>
                </a:r>
              </a:p>
            </p:txBody>
          </p:sp>
        </mc:Fallback>
      </mc:AlternateContent>
      <p:pic>
        <p:nvPicPr>
          <p:cNvPr id="9" name="Picture 8" descr="A black and white math formula&#10;&#10;Description automatically generated with medium confidence">
            <a:extLst>
              <a:ext uri="{FF2B5EF4-FFF2-40B4-BE49-F238E27FC236}">
                <a16:creationId xmlns:a16="http://schemas.microsoft.com/office/drawing/2014/main" id="{4AEC87CE-6E07-B8D7-7E79-C6CF9C3F95E8}"/>
              </a:ext>
            </a:extLst>
          </p:cNvPr>
          <p:cNvPicPr>
            <a:picLocks noChangeAspect="1"/>
          </p:cNvPicPr>
          <p:nvPr/>
        </p:nvPicPr>
        <p:blipFill>
          <a:blip r:embed="rId4"/>
          <a:stretch>
            <a:fillRect/>
          </a:stretch>
        </p:blipFill>
        <p:spPr>
          <a:xfrm>
            <a:off x="3409949" y="3151589"/>
            <a:ext cx="4503012" cy="1325562"/>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AE376A4-9EA9-03B1-389A-F8D72B941482}"/>
                  </a:ext>
                </a:extLst>
              </p:cNvPr>
              <p:cNvSpPr txBox="1"/>
              <p:nvPr/>
            </p:nvSpPr>
            <p:spPr>
              <a:xfrm>
                <a:off x="361950" y="4457821"/>
                <a:ext cx="10453824" cy="655629"/>
              </a:xfrm>
              <a:prstGeom prst="rect">
                <a:avLst/>
              </a:prstGeom>
              <a:noFill/>
            </p:spPr>
            <p:txBody>
              <a:bodyPr wrap="none" rtlCol="0">
                <a:spAutoFit/>
              </a:bodyPr>
              <a:lstStyle/>
              <a:p>
                <a:r>
                  <a:rPr lang="en-US" sz="1800" b="1" dirty="0">
                    <a:effectLst/>
                    <a:latin typeface="ACaslonPro"/>
                  </a:rPr>
                  <a:t>Now the key point</a:t>
                </a:r>
                <a:r>
                  <a:rPr lang="en-US" sz="1800" dirty="0">
                    <a:effectLst/>
                    <a:latin typeface="ACaslonPro"/>
                  </a:rPr>
                  <a:t>: since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𝐻</m:t>
                        </m:r>
                      </m:e>
                    </m:acc>
                  </m:oMath>
                </a14:m>
                <a:r>
                  <a:rPr lang="en-US" sz="1800" dirty="0">
                    <a:effectLst/>
                    <a:latin typeface="ACaslonPro"/>
                  </a:rPr>
                  <a:t> and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𝑄</m:t>
                        </m:r>
                      </m:e>
                    </m:acc>
                  </m:oMath>
                </a14:m>
                <a:r>
                  <a:rPr lang="en-US" sz="1800" dirty="0">
                    <a:effectLst/>
                    <a:latin typeface="ACaslonPro"/>
                  </a:rPr>
                  <a:t> commute </a:t>
                </a:r>
                <a:r>
                  <a:rPr lang="en-US" dirty="0"/>
                  <a:t>we can find a complete set of simultaneous eigenstates for them. </a:t>
                </a:r>
              </a:p>
              <a:p>
                <a:r>
                  <a:rPr lang="en-US" dirty="0"/>
                  <a:t>Without loss of generality then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𝜓</m:t>
                            </m:r>
                          </m:e>
                          <m:sub>
                            <m:r>
                              <a:rPr lang="en-US" i="1">
                                <a:latin typeface="Cambria Math" panose="02040503050406030204" pitchFamily="18" charset="0"/>
                              </a:rPr>
                              <m:t>𝑛</m:t>
                            </m:r>
                          </m:sub>
                        </m:sSub>
                      </m:e>
                    </m:d>
                    <m:r>
                      <a:rPr lang="en-US" b="0" i="0" smtClean="0">
                        <a:latin typeface="Cambria Math" panose="02040503050406030204" pitchFamily="18" charset="0"/>
                      </a:rPr>
                      <m:t>=</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i="1">
                                <a:latin typeface="Cambria Math" panose="02040503050406030204" pitchFamily="18" charset="0"/>
                              </a:rPr>
                              <m:t>𝑛</m:t>
                            </m:r>
                          </m:sub>
                        </m:sSub>
                      </m:e>
                    </m:d>
                  </m:oMath>
                </a14:m>
                <a:r>
                  <a:rPr lang="en-US" dirty="0"/>
                  <a:t>. Using the orthonormality of the </a:t>
                </a:r>
                <a14:m>
                  <m:oMath xmlns:m="http://schemas.openxmlformats.org/officeDocument/2006/math">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𝜓</m:t>
                            </m:r>
                          </m:e>
                          <m:sub>
                            <m:r>
                              <a:rPr lang="en-US" i="1">
                                <a:latin typeface="Cambria Math" panose="02040503050406030204" pitchFamily="18" charset="0"/>
                              </a:rPr>
                              <m:t>𝑛</m:t>
                            </m:r>
                          </m:sub>
                        </m:sSub>
                      </m:e>
                    </m:d>
                  </m:oMath>
                </a14:m>
                <a:r>
                  <a:rPr lang="en-US" dirty="0"/>
                  <a:t> states  </a:t>
                </a:r>
                <a:r>
                  <a:rPr lang="en-US" sz="1800" dirty="0">
                    <a:effectLst/>
                    <a:latin typeface="ACaslonPro"/>
                  </a:rPr>
                  <a:t> </a:t>
                </a:r>
                <a:endParaRPr lang="en-US" dirty="0"/>
              </a:p>
            </p:txBody>
          </p:sp>
        </mc:Choice>
        <mc:Fallback xmlns="">
          <p:sp>
            <p:nvSpPr>
              <p:cNvPr id="10" name="TextBox 9">
                <a:extLst>
                  <a:ext uri="{FF2B5EF4-FFF2-40B4-BE49-F238E27FC236}">
                    <a16:creationId xmlns:a16="http://schemas.microsoft.com/office/drawing/2014/main" id="{1AE376A4-9EA9-03B1-389A-F8D72B941482}"/>
                  </a:ext>
                </a:extLst>
              </p:cNvPr>
              <p:cNvSpPr txBox="1">
                <a:spLocks noRot="1" noChangeAspect="1" noMove="1" noResize="1" noEditPoints="1" noAdjustHandles="1" noChangeArrowheads="1" noChangeShapeType="1" noTextEdit="1"/>
              </p:cNvSpPr>
              <p:nvPr/>
            </p:nvSpPr>
            <p:spPr>
              <a:xfrm>
                <a:off x="361950" y="4457821"/>
                <a:ext cx="10453824" cy="655629"/>
              </a:xfrm>
              <a:prstGeom prst="rect">
                <a:avLst/>
              </a:prstGeom>
              <a:blipFill>
                <a:blip r:embed="rId5"/>
                <a:stretch>
                  <a:fillRect l="-485" t="-20755" r="-485" b="-94340"/>
                </a:stretch>
              </a:blipFill>
            </p:spPr>
            <p:txBody>
              <a:bodyPr/>
              <a:lstStyle/>
              <a:p>
                <a:r>
                  <a:rPr lang="en-US">
                    <a:noFill/>
                  </a:rPr>
                  <a:t> </a:t>
                </a:r>
              </a:p>
            </p:txBody>
          </p:sp>
        </mc:Fallback>
      </mc:AlternateContent>
      <p:pic>
        <p:nvPicPr>
          <p:cNvPr id="12" name="Picture 11" descr="A mathematical formula with a hexagon and square&#10;&#10;Description automatically generated">
            <a:extLst>
              <a:ext uri="{FF2B5EF4-FFF2-40B4-BE49-F238E27FC236}">
                <a16:creationId xmlns:a16="http://schemas.microsoft.com/office/drawing/2014/main" id="{10BFA344-AD04-D613-14B3-ABAA37EE5D44}"/>
              </a:ext>
            </a:extLst>
          </p:cNvPr>
          <p:cNvPicPr>
            <a:picLocks noChangeAspect="1"/>
          </p:cNvPicPr>
          <p:nvPr/>
        </p:nvPicPr>
        <p:blipFill>
          <a:blip r:embed="rId6"/>
          <a:stretch>
            <a:fillRect/>
          </a:stretch>
        </p:blipFill>
        <p:spPr>
          <a:xfrm>
            <a:off x="2688306" y="5142026"/>
            <a:ext cx="5031506" cy="1177587"/>
          </a:xfrm>
          <a:prstGeom prst="rect">
            <a:avLst/>
          </a:prstGeom>
        </p:spPr>
      </p:pic>
      <p:sp>
        <p:nvSpPr>
          <p:cNvPr id="14" name="TextBox 13">
            <a:extLst>
              <a:ext uri="{FF2B5EF4-FFF2-40B4-BE49-F238E27FC236}">
                <a16:creationId xmlns:a16="http://schemas.microsoft.com/office/drawing/2014/main" id="{0206E056-DF96-21CE-B496-AE41EB9012C9}"/>
              </a:ext>
            </a:extLst>
          </p:cNvPr>
          <p:cNvSpPr txBox="1"/>
          <p:nvPr/>
        </p:nvSpPr>
        <p:spPr>
          <a:xfrm>
            <a:off x="7818369" y="5598717"/>
            <a:ext cx="3857297" cy="369332"/>
          </a:xfrm>
          <a:prstGeom prst="rect">
            <a:avLst/>
          </a:prstGeom>
          <a:noFill/>
        </p:spPr>
        <p:txBody>
          <a:bodyPr wrap="square">
            <a:spAutoFit/>
          </a:bodyPr>
          <a:lstStyle/>
          <a:p>
            <a:r>
              <a:rPr lang="en-US" sz="1800" dirty="0">
                <a:effectLst/>
                <a:latin typeface="ACaslonPro"/>
              </a:rPr>
              <a:t>which is clearly independent of time. </a:t>
            </a:r>
            <a:endParaRPr lang="en-US" dirty="0"/>
          </a:p>
        </p:txBody>
      </p:sp>
      <p:pic>
        <p:nvPicPr>
          <p:cNvPr id="18" name="Picture 17" descr="A black symbols on a white background&#10;&#10;Description automatically generated">
            <a:extLst>
              <a:ext uri="{FF2B5EF4-FFF2-40B4-BE49-F238E27FC236}">
                <a16:creationId xmlns:a16="http://schemas.microsoft.com/office/drawing/2014/main" id="{AAE6AC7A-453F-3DA5-D3B3-CDA6B13C5EBE}"/>
              </a:ext>
            </a:extLst>
          </p:cNvPr>
          <p:cNvPicPr>
            <a:picLocks noChangeAspect="1"/>
          </p:cNvPicPr>
          <p:nvPr/>
        </p:nvPicPr>
        <p:blipFill>
          <a:blip r:embed="rId7"/>
          <a:stretch>
            <a:fillRect/>
          </a:stretch>
        </p:blipFill>
        <p:spPr>
          <a:xfrm>
            <a:off x="1319849" y="6317578"/>
            <a:ext cx="2108200" cy="508000"/>
          </a:xfrm>
          <a:prstGeom prst="rect">
            <a:avLst/>
          </a:prstGeom>
        </p:spPr>
      </p:pic>
      <p:pic>
        <p:nvPicPr>
          <p:cNvPr id="20" name="Picture 19" descr="A black text with a white background&#10;&#10;Description automatically generated">
            <a:extLst>
              <a:ext uri="{FF2B5EF4-FFF2-40B4-BE49-F238E27FC236}">
                <a16:creationId xmlns:a16="http://schemas.microsoft.com/office/drawing/2014/main" id="{10E6C944-E634-280E-93BF-D9C7D2262B44}"/>
              </a:ext>
            </a:extLst>
          </p:cNvPr>
          <p:cNvPicPr>
            <a:picLocks noChangeAspect="1"/>
          </p:cNvPicPr>
          <p:nvPr/>
        </p:nvPicPr>
        <p:blipFill>
          <a:blip r:embed="rId8"/>
          <a:stretch>
            <a:fillRect/>
          </a:stretch>
        </p:blipFill>
        <p:spPr>
          <a:xfrm>
            <a:off x="3678502" y="6417892"/>
            <a:ext cx="1206323" cy="384433"/>
          </a:xfrm>
          <a:prstGeom prst="rect">
            <a:avLst/>
          </a:prstGeom>
        </p:spPr>
      </p:pic>
      <p:sp>
        <p:nvSpPr>
          <p:cNvPr id="21" name="TextBox 20">
            <a:extLst>
              <a:ext uri="{FF2B5EF4-FFF2-40B4-BE49-F238E27FC236}">
                <a16:creationId xmlns:a16="http://schemas.microsoft.com/office/drawing/2014/main" id="{CC4DB317-2D6E-5D0D-F3D5-B84CE0F3CD44}"/>
              </a:ext>
            </a:extLst>
          </p:cNvPr>
          <p:cNvSpPr txBox="1"/>
          <p:nvPr/>
        </p:nvSpPr>
        <p:spPr>
          <a:xfrm>
            <a:off x="321306" y="6408513"/>
            <a:ext cx="998543" cy="369332"/>
          </a:xfrm>
          <a:prstGeom prst="rect">
            <a:avLst/>
          </a:prstGeom>
          <a:noFill/>
        </p:spPr>
        <p:txBody>
          <a:bodyPr wrap="none" rtlCol="0">
            <a:spAutoFit/>
          </a:bodyPr>
          <a:lstStyle/>
          <a:p>
            <a:r>
              <a:rPr lang="en-US" dirty="0"/>
              <a:t>We used</a:t>
            </a:r>
          </a:p>
        </p:txBody>
      </p:sp>
      <p:sp>
        <p:nvSpPr>
          <p:cNvPr id="22" name="TextBox 21">
            <a:extLst>
              <a:ext uri="{FF2B5EF4-FFF2-40B4-BE49-F238E27FC236}">
                <a16:creationId xmlns:a16="http://schemas.microsoft.com/office/drawing/2014/main" id="{0CBD8FA7-583B-64CC-F556-50836A303C85}"/>
              </a:ext>
            </a:extLst>
          </p:cNvPr>
          <p:cNvSpPr txBox="1"/>
          <p:nvPr/>
        </p:nvSpPr>
        <p:spPr>
          <a:xfrm>
            <a:off x="3409950" y="6425443"/>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870583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41FF-99EB-4931-9936-0BD491F4AA04}"/>
              </a:ext>
            </a:extLst>
          </p:cNvPr>
          <p:cNvSpPr>
            <a:spLocks noGrp="1"/>
          </p:cNvSpPr>
          <p:nvPr>
            <p:ph type="title"/>
          </p:nvPr>
        </p:nvSpPr>
        <p:spPr>
          <a:xfrm>
            <a:off x="354724" y="1"/>
            <a:ext cx="10515600" cy="987972"/>
          </a:xfrm>
        </p:spPr>
        <p:txBody>
          <a:bodyPr/>
          <a:lstStyle/>
          <a:p>
            <a:r>
              <a:rPr lang="en-US" b="1" dirty="0"/>
              <a:t>Parity</a:t>
            </a:r>
          </a:p>
        </p:txBody>
      </p:sp>
      <p:pic>
        <p:nvPicPr>
          <p:cNvPr id="4" name="Picture 3" descr="A black symbols on a white background&#10;&#10;Description automatically generated">
            <a:extLst>
              <a:ext uri="{FF2B5EF4-FFF2-40B4-BE49-F238E27FC236}">
                <a16:creationId xmlns:a16="http://schemas.microsoft.com/office/drawing/2014/main" id="{DFEB1869-8388-B440-D194-B412001891AD}"/>
              </a:ext>
            </a:extLst>
          </p:cNvPr>
          <p:cNvPicPr>
            <a:picLocks noChangeAspect="1"/>
          </p:cNvPicPr>
          <p:nvPr/>
        </p:nvPicPr>
        <p:blipFill>
          <a:blip r:embed="rId2"/>
          <a:stretch>
            <a:fillRect/>
          </a:stretch>
        </p:blipFill>
        <p:spPr>
          <a:xfrm>
            <a:off x="354724" y="1567511"/>
            <a:ext cx="2780345" cy="549603"/>
          </a:xfrm>
          <a:prstGeom prst="rect">
            <a:avLst/>
          </a:prstGeom>
        </p:spPr>
      </p:pic>
      <p:sp>
        <p:nvSpPr>
          <p:cNvPr id="5" name="TextBox 4">
            <a:extLst>
              <a:ext uri="{FF2B5EF4-FFF2-40B4-BE49-F238E27FC236}">
                <a16:creationId xmlns:a16="http://schemas.microsoft.com/office/drawing/2014/main" id="{F7372D77-087B-0E6B-691D-FD563A201AE4}"/>
              </a:ext>
            </a:extLst>
          </p:cNvPr>
          <p:cNvSpPr txBox="1"/>
          <p:nvPr/>
        </p:nvSpPr>
        <p:spPr>
          <a:xfrm>
            <a:off x="354724" y="1093076"/>
            <a:ext cx="9375515" cy="369332"/>
          </a:xfrm>
          <a:prstGeom prst="rect">
            <a:avLst/>
          </a:prstGeom>
          <a:noFill/>
        </p:spPr>
        <p:txBody>
          <a:bodyPr wrap="none" rtlCol="0">
            <a:spAutoFit/>
          </a:bodyPr>
          <a:lstStyle/>
          <a:p>
            <a:r>
              <a:rPr lang="en-US" dirty="0"/>
              <a:t>We have already mentioned that a </a:t>
            </a:r>
            <a:r>
              <a:rPr lang="en-US" sz="1800" dirty="0">
                <a:effectLst/>
                <a:latin typeface="ACaslonPro"/>
              </a:rPr>
              <a:t>spatial inversion is implemented by the parity operator in 1dim</a:t>
            </a:r>
            <a:r>
              <a:rPr lang="en-US" dirty="0"/>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4E3DE36-B0AE-0021-F46A-559D373FA0C8}"/>
                  </a:ext>
                </a:extLst>
              </p:cNvPr>
              <p:cNvSpPr txBox="1"/>
              <p:nvPr/>
            </p:nvSpPr>
            <p:spPr>
              <a:xfrm>
                <a:off x="378372" y="2406869"/>
                <a:ext cx="10996665" cy="1096198"/>
              </a:xfrm>
              <a:prstGeom prst="rect">
                <a:avLst/>
              </a:prstGeom>
              <a:noFill/>
            </p:spPr>
            <p:txBody>
              <a:bodyPr wrap="none" rtlCol="0">
                <a:spAutoFit/>
              </a:bodyPr>
              <a:lstStyle/>
              <a:p>
                <a:r>
                  <a:rPr lang="en-US" dirty="0"/>
                  <a:t>It is easy to see that </a:t>
                </a:r>
                <a:r>
                  <a:rPr lang="en-US" sz="1800" dirty="0">
                    <a:effectLst/>
                    <a:latin typeface="ACaslonPro"/>
                  </a:rPr>
                  <a:t>the parity operator is its own inverse </a:t>
                </a:r>
                <a14:m>
                  <m:oMath xmlns:m="http://schemas.openxmlformats.org/officeDocument/2006/math">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Π</m:t>
                            </m:r>
                          </m:e>
                        </m:acc>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Π</m:t>
                        </m:r>
                      </m:e>
                    </m:acc>
                  </m:oMath>
                </a14:m>
                <a:r>
                  <a:rPr lang="en-US" dirty="0"/>
                  <a:t> and we can also show that </a:t>
                </a:r>
                <a14:m>
                  <m:oMath xmlns:m="http://schemas.openxmlformats.org/officeDocument/2006/math">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Π</m:t>
                            </m:r>
                          </m:e>
                        </m:acc>
                      </m:e>
                      <m:sup>
                        <m:r>
                          <a:rPr lang="en-US" i="1">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Π</m:t>
                        </m:r>
                      </m:e>
                    </m:acc>
                  </m:oMath>
                </a14:m>
                <a:r>
                  <a:rPr lang="en-US" dirty="0"/>
                  <a:t> is Hermitian.</a:t>
                </a:r>
              </a:p>
              <a:p>
                <a:endParaRPr lang="en-US" dirty="0"/>
              </a:p>
              <a:p>
                <a:pPr/>
                <a14:m>
                  <m:oMathPara xmlns:m="http://schemas.openxmlformats.org/officeDocument/2006/math">
                    <m:oMathParaPr>
                      <m:jc m:val="centerGroup"/>
                    </m:oMathParaPr>
                    <m:oMath xmlns:m="http://schemas.openxmlformats.org/officeDocument/2006/math">
                      <m:sSup>
                        <m:sSupPr>
                          <m:ctrlPr>
                            <a:rPr lang="en-US" sz="2600" i="1" smtClean="0">
                              <a:latin typeface="Cambria Math" panose="02040503050406030204" pitchFamily="18" charset="0"/>
                            </a:rPr>
                          </m:ctrlPr>
                        </m:sSupPr>
                        <m:e>
                          <m:acc>
                            <m:accPr>
                              <m:chr m:val="̂"/>
                              <m:ctrlPr>
                                <a:rPr lang="en-US" sz="2600" i="1">
                                  <a:latin typeface="Cambria Math" panose="02040503050406030204" pitchFamily="18" charset="0"/>
                                </a:rPr>
                              </m:ctrlPr>
                            </m:accPr>
                            <m:e>
                              <m:r>
                                <m:rPr>
                                  <m:sty m:val="p"/>
                                </m:rPr>
                                <a:rPr lang="el-GR" sz="2600" i="1">
                                  <a:latin typeface="Cambria Math" panose="02040503050406030204" pitchFamily="18" charset="0"/>
                                  <a:ea typeface="Cambria Math" panose="02040503050406030204" pitchFamily="18" charset="0"/>
                                </a:rPr>
                                <m:t>Π</m:t>
                              </m:r>
                            </m:e>
                          </m:acc>
                        </m:e>
                        <m:sup>
                          <m:r>
                            <a:rPr lang="en-US" sz="2600" b="0" i="1" smtClean="0">
                              <a:latin typeface="Cambria Math" panose="02040503050406030204" pitchFamily="18" charset="0"/>
                              <a:ea typeface="Cambria Math" panose="02040503050406030204" pitchFamily="18" charset="0"/>
                            </a:rPr>
                            <m:t>−1</m:t>
                          </m:r>
                        </m:sup>
                      </m:sSup>
                      <m:r>
                        <a:rPr lang="en-US" sz="2600" b="0" i="1" smtClean="0">
                          <a:latin typeface="Cambria Math" panose="02040503050406030204" pitchFamily="18" charset="0"/>
                          <a:ea typeface="Cambria Math" panose="02040503050406030204" pitchFamily="18" charset="0"/>
                        </a:rPr>
                        <m:t>=</m:t>
                      </m:r>
                      <m:acc>
                        <m:accPr>
                          <m:chr m:val="̂"/>
                          <m:ctrlPr>
                            <a:rPr lang="en-US" sz="2600" i="1">
                              <a:latin typeface="Cambria Math" panose="02040503050406030204" pitchFamily="18" charset="0"/>
                            </a:rPr>
                          </m:ctrlPr>
                        </m:accPr>
                        <m:e>
                          <m:r>
                            <m:rPr>
                              <m:sty m:val="p"/>
                            </m:rPr>
                            <a:rPr lang="el-GR" sz="2600" i="1">
                              <a:latin typeface="Cambria Math" panose="02040503050406030204" pitchFamily="18" charset="0"/>
                              <a:ea typeface="Cambria Math" panose="02040503050406030204" pitchFamily="18" charset="0"/>
                            </a:rPr>
                            <m:t>Π</m:t>
                          </m:r>
                        </m:e>
                      </m:acc>
                      <m:r>
                        <a:rPr lang="en-US" sz="2600" b="0" i="1" smtClean="0">
                          <a:latin typeface="Cambria Math" panose="02040503050406030204" pitchFamily="18" charset="0"/>
                          <a:ea typeface="Cambria Math" panose="02040503050406030204" pitchFamily="18" charset="0"/>
                        </a:rPr>
                        <m:t>=</m:t>
                      </m:r>
                      <m:sSup>
                        <m:sSupPr>
                          <m:ctrlPr>
                            <a:rPr lang="en-US" sz="2600" i="1">
                              <a:latin typeface="Cambria Math" panose="02040503050406030204" pitchFamily="18" charset="0"/>
                            </a:rPr>
                          </m:ctrlPr>
                        </m:sSupPr>
                        <m:e>
                          <m:acc>
                            <m:accPr>
                              <m:chr m:val="̂"/>
                              <m:ctrlPr>
                                <a:rPr lang="en-US" sz="2600" i="1">
                                  <a:latin typeface="Cambria Math" panose="02040503050406030204" pitchFamily="18" charset="0"/>
                                </a:rPr>
                              </m:ctrlPr>
                            </m:accPr>
                            <m:e>
                              <m:r>
                                <m:rPr>
                                  <m:sty m:val="p"/>
                                </m:rPr>
                                <a:rPr lang="el-GR" sz="2600" i="1">
                                  <a:latin typeface="Cambria Math" panose="02040503050406030204" pitchFamily="18" charset="0"/>
                                  <a:ea typeface="Cambria Math" panose="02040503050406030204" pitchFamily="18" charset="0"/>
                                </a:rPr>
                                <m:t>Π</m:t>
                              </m:r>
                            </m:e>
                          </m:acc>
                        </m:e>
                        <m:sup>
                          <m:r>
                            <a:rPr lang="en-US" sz="2600" i="1">
                              <a:latin typeface="Cambria Math" panose="02040503050406030204" pitchFamily="18" charset="0"/>
                              <a:ea typeface="Cambria Math" panose="02040503050406030204" pitchFamily="18" charset="0"/>
                            </a:rPr>
                            <m:t>†</m:t>
                          </m:r>
                        </m:sup>
                      </m:sSup>
                    </m:oMath>
                  </m:oMathPara>
                </a14:m>
                <a:endParaRPr lang="en-US" sz="2600" dirty="0"/>
              </a:p>
            </p:txBody>
          </p:sp>
        </mc:Choice>
        <mc:Fallback xmlns="">
          <p:sp>
            <p:nvSpPr>
              <p:cNvPr id="6" name="TextBox 5">
                <a:extLst>
                  <a:ext uri="{FF2B5EF4-FFF2-40B4-BE49-F238E27FC236}">
                    <a16:creationId xmlns:a16="http://schemas.microsoft.com/office/drawing/2014/main" id="{24E3DE36-B0AE-0021-F46A-559D373FA0C8}"/>
                  </a:ext>
                </a:extLst>
              </p:cNvPr>
              <p:cNvSpPr txBox="1">
                <a:spLocks noRot="1" noChangeAspect="1" noMove="1" noResize="1" noEditPoints="1" noAdjustHandles="1" noChangeArrowheads="1" noChangeShapeType="1" noTextEdit="1"/>
              </p:cNvSpPr>
              <p:nvPr/>
            </p:nvSpPr>
            <p:spPr>
              <a:xfrm>
                <a:off x="378372" y="2406869"/>
                <a:ext cx="10996665" cy="1096198"/>
              </a:xfrm>
              <a:prstGeom prst="rect">
                <a:avLst/>
              </a:prstGeom>
              <a:blipFill>
                <a:blip r:embed="rId3"/>
                <a:stretch>
                  <a:fillRect l="-461" t="-1149"/>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95D0D94-DD33-C424-213A-BC4EEA4DF418}"/>
              </a:ext>
            </a:extLst>
          </p:cNvPr>
          <p:cNvSpPr txBox="1"/>
          <p:nvPr/>
        </p:nvSpPr>
        <p:spPr>
          <a:xfrm>
            <a:off x="378372" y="3668110"/>
            <a:ext cx="11522578" cy="369332"/>
          </a:xfrm>
          <a:prstGeom prst="rect">
            <a:avLst/>
          </a:prstGeom>
          <a:noFill/>
        </p:spPr>
        <p:txBody>
          <a:bodyPr wrap="none" rtlCol="0">
            <a:spAutoFit/>
          </a:bodyPr>
          <a:lstStyle/>
          <a:p>
            <a:r>
              <a:rPr lang="en-US" dirty="0"/>
              <a:t>Operators in this case transform under spatial inversion as (the argument is the same as for the translations seen before) </a:t>
            </a:r>
          </a:p>
        </p:txBody>
      </p:sp>
      <p:pic>
        <p:nvPicPr>
          <p:cNvPr id="9" name="Picture 8" descr="A black and white math symbol&#10;&#10;Description automatically generated with medium confidence">
            <a:extLst>
              <a:ext uri="{FF2B5EF4-FFF2-40B4-BE49-F238E27FC236}">
                <a16:creationId xmlns:a16="http://schemas.microsoft.com/office/drawing/2014/main" id="{1C484F34-C384-82BA-A9E4-F1B879925C37}"/>
              </a:ext>
            </a:extLst>
          </p:cNvPr>
          <p:cNvPicPr>
            <a:picLocks noChangeAspect="1"/>
          </p:cNvPicPr>
          <p:nvPr/>
        </p:nvPicPr>
        <p:blipFill>
          <a:blip r:embed="rId4"/>
          <a:stretch>
            <a:fillRect/>
          </a:stretch>
        </p:blipFill>
        <p:spPr>
          <a:xfrm>
            <a:off x="4948838" y="4113142"/>
            <a:ext cx="1653847" cy="597776"/>
          </a:xfrm>
          <a:prstGeom prst="rect">
            <a:avLst/>
          </a:prstGeom>
        </p:spPr>
      </p:pic>
      <p:sp>
        <p:nvSpPr>
          <p:cNvPr id="10" name="TextBox 9">
            <a:extLst>
              <a:ext uri="{FF2B5EF4-FFF2-40B4-BE49-F238E27FC236}">
                <a16:creationId xmlns:a16="http://schemas.microsoft.com/office/drawing/2014/main" id="{47CDBFF3-F1D2-56CB-DFF5-BDBEC76062AB}"/>
              </a:ext>
            </a:extLst>
          </p:cNvPr>
          <p:cNvSpPr txBox="1"/>
          <p:nvPr/>
        </p:nvSpPr>
        <p:spPr>
          <a:xfrm>
            <a:off x="378372" y="4819884"/>
            <a:ext cx="6106287" cy="369332"/>
          </a:xfrm>
          <a:prstGeom prst="rect">
            <a:avLst/>
          </a:prstGeom>
          <a:noFill/>
        </p:spPr>
        <p:txBody>
          <a:bodyPr wrap="none" rtlCol="0">
            <a:spAutoFit/>
          </a:bodyPr>
          <a:lstStyle/>
          <a:p>
            <a:r>
              <a:rPr lang="en-US" sz="1800" dirty="0">
                <a:effectLst/>
                <a:highlight>
                  <a:srgbClr val="FFFF00"/>
                </a:highlight>
                <a:latin typeface="ACaslonPro"/>
              </a:rPr>
              <a:t>The position and momentum operators are “odd under parity” </a:t>
            </a:r>
            <a:endParaRPr lang="en-US" dirty="0">
              <a:highlight>
                <a:srgbClr val="FFFF00"/>
              </a:highlight>
            </a:endParaRPr>
          </a:p>
        </p:txBody>
      </p:sp>
      <p:pic>
        <p:nvPicPr>
          <p:cNvPr id="12" name="Picture 11" descr="A group of black and white symbols&#10;&#10;Description automatically generated">
            <a:extLst>
              <a:ext uri="{FF2B5EF4-FFF2-40B4-BE49-F238E27FC236}">
                <a16:creationId xmlns:a16="http://schemas.microsoft.com/office/drawing/2014/main" id="{807B49EA-ED15-EC25-1135-3DF13CDCC293}"/>
              </a:ext>
            </a:extLst>
          </p:cNvPr>
          <p:cNvPicPr>
            <a:picLocks noChangeAspect="1"/>
          </p:cNvPicPr>
          <p:nvPr/>
        </p:nvPicPr>
        <p:blipFill>
          <a:blip r:embed="rId5"/>
          <a:stretch>
            <a:fillRect/>
          </a:stretch>
        </p:blipFill>
        <p:spPr>
          <a:xfrm>
            <a:off x="4495928" y="5371121"/>
            <a:ext cx="2559666" cy="1201074"/>
          </a:xfrm>
          <a:prstGeom prst="rect">
            <a:avLst/>
          </a:prstGeom>
        </p:spPr>
      </p:pic>
    </p:spTree>
    <p:extLst>
      <p:ext uri="{BB962C8B-B14F-4D97-AF65-F5344CB8AC3E}">
        <p14:creationId xmlns:p14="http://schemas.microsoft.com/office/powerpoint/2010/main" val="42440242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16881</TotalTime>
  <Words>1501</Words>
  <Application>Microsoft Macintosh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ACaslonPro</vt:lpstr>
      <vt:lpstr>Arial</vt:lpstr>
      <vt:lpstr>Calibri</vt:lpstr>
      <vt:lpstr>Calibri Light</vt:lpstr>
      <vt:lpstr>Cambria Math</vt:lpstr>
      <vt:lpstr>CMMI10</vt:lpstr>
      <vt:lpstr>CMR10</vt:lpstr>
      <vt:lpstr>CMSY10</vt:lpstr>
      <vt:lpstr>CMTI10</vt:lpstr>
      <vt:lpstr>Office Theme</vt:lpstr>
      <vt:lpstr>PHYS4260 Quantum Mechanics II Spring 2025 </vt:lpstr>
      <vt:lpstr>Outline</vt:lpstr>
      <vt:lpstr>PowerPoint Presentation</vt:lpstr>
      <vt:lpstr>Continuous Translational Symmetry and Momentum Conservation </vt:lpstr>
      <vt:lpstr>Generalized Ehrenfest’s theorem </vt:lpstr>
      <vt:lpstr>Conservations Laws</vt:lpstr>
      <vt:lpstr>Conservations Laws</vt:lpstr>
      <vt:lpstr>PowerPoint Presentation</vt:lpstr>
      <vt:lpstr>Parity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PHYS4260 Quantum Mechanics II Spring 2024 </dc:title>
  <dc:creator>Marco Guzzi</dc:creator>
  <cp:lastModifiedBy>Marco Guzzi</cp:lastModifiedBy>
  <cp:revision>58</cp:revision>
  <dcterms:created xsi:type="dcterms:W3CDTF">2024-01-06T21:01:45Z</dcterms:created>
  <dcterms:modified xsi:type="dcterms:W3CDTF">2025-01-14T22:22:14Z</dcterms:modified>
</cp:coreProperties>
</file>