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Darker Grotesque"/>
      <p:regular r:id="rId37"/>
      <p:bold r:id="rId38"/>
    </p:embeddedFont>
    <p:embeddedFont>
      <p:font typeface="Barlow Medium"/>
      <p:regular r:id="rId39"/>
      <p:bold r:id="rId40"/>
      <p:italic r:id="rId41"/>
      <p:boldItalic r:id="rId42"/>
    </p:embeddedFont>
    <p:embeddedFont>
      <p:font typeface="PT Sans"/>
      <p:regular r:id="rId43"/>
      <p:bold r:id="rId44"/>
      <p:italic r:id="rId45"/>
      <p:boldItalic r:id="rId46"/>
    </p:embeddedFont>
    <p:embeddedFont>
      <p:font typeface="Barlow"/>
      <p:regular r:id="rId47"/>
      <p:bold r:id="rId48"/>
      <p:italic r:id="rId49"/>
      <p:boldItalic r:id="rId50"/>
    </p:embeddedFont>
    <p:embeddedFont>
      <p:font typeface="Darker Grotesque Black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bold.fntdata"/><Relationship Id="rId42" Type="http://schemas.openxmlformats.org/officeDocument/2006/relationships/font" Target="fonts/BarlowMedium-boldItalic.fntdata"/><Relationship Id="rId41" Type="http://schemas.openxmlformats.org/officeDocument/2006/relationships/font" Target="fonts/BarlowMedium-italic.fntdata"/><Relationship Id="rId44" Type="http://schemas.openxmlformats.org/officeDocument/2006/relationships/font" Target="fonts/PTSans-bold.fntdata"/><Relationship Id="rId43" Type="http://schemas.openxmlformats.org/officeDocument/2006/relationships/font" Target="fonts/PTSans-regular.fntdata"/><Relationship Id="rId46" Type="http://schemas.openxmlformats.org/officeDocument/2006/relationships/font" Target="fonts/PTSans-boldItalic.fntdata"/><Relationship Id="rId45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-bold.fntdata"/><Relationship Id="rId47" Type="http://schemas.openxmlformats.org/officeDocument/2006/relationships/font" Target="fonts/Barlow-regular.fntdata"/><Relationship Id="rId49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regular.fntdata"/><Relationship Id="rId32" Type="http://schemas.openxmlformats.org/officeDocument/2006/relationships/slide" Target="slides/slide28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DarkerGrotesque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BarlowMedium-regular.fntdata"/><Relationship Id="rId38" Type="http://schemas.openxmlformats.org/officeDocument/2006/relationships/font" Target="fonts/DarkerGrotesque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arkerGrotesqueBlack-bold.fntdata"/><Relationship Id="rId50" Type="http://schemas.openxmlformats.org/officeDocument/2006/relationships/font" Target="fonts/Barlow-bold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78a4f9d54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78a4f9d54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78a4f9d54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78a4f9d54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77e3d7c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77e3d7c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charmaine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78a4f9d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78a4f9d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charmaine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678a4f9d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678a4f9d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charmaine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792ccf8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6792ccf8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677e3d7c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677e3d7c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 Hee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78a4f9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678a4f9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 Hee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78a4f9d5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78a4f9d5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Vin Hee</a:t>
            </a:r>
            <a:endParaRPr sz="12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- fix structure of database to make it neater</a:t>
            </a:r>
            <a:endParaRPr sz="12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- added more employees</a:t>
            </a:r>
            <a:endParaRPr sz="12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- added upload mc photo function in applyLeave.html</a:t>
            </a:r>
            <a:endParaRPr sz="12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- creation of another view - Administrator View, 1) add employee 2) update employee record 3) look through leave summary request details including image of MC, can approve or reject leave</a:t>
            </a:r>
            <a:endParaRPr sz="12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- in attendanceE view there is mc summary so that they able to see their leave request being approved or not, added the submit mc button on top right</a:t>
            </a:r>
            <a:endParaRPr sz="12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- In the attendance summary manage to update the status mc/leave if they have already submitted request and is approved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78a4f9d54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678a4f9d54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 Hee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78a4f9d54_4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678a4f9d54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 Hee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78a4f9d54_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678a4f9d54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 Hee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78a4f9d5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678a4f9d5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 Hee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77e3d7c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677e3d7c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78a4f9d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78a4f9d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77e3d7c4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677e3d7c4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1st </a:t>
            </a:r>
            <a:r>
              <a:rPr lang="en"/>
              <a:t>c</a:t>
            </a:r>
            <a:r>
              <a:rPr lang="en"/>
              <a:t>harmaine,sharon</a:t>
            </a:r>
            <a:br>
              <a:rPr lang="en"/>
            </a:br>
            <a:r>
              <a:rPr lang="en"/>
              <a:t>2nd vinhee,sharon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78a4f9d54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678a4f9d54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vinhee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678a4f9d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678a4f9d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vinhee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396591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396591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78a4f9d5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78a4f9d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78a4f9d5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78a4f9d5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78a4f9d54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78a4f9d54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78a4f9d54_4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78a4f9d54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77e3d7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77e3d7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78a4f9d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78a4f9d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78a4f9d5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78a4f9d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88" name="Google Shape;88;p11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84000" y="1518138"/>
            <a:ext cx="6576000" cy="1396200"/>
          </a:xfrm>
          <a:prstGeom prst="rect">
            <a:avLst/>
          </a:prstGeom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84000" y="312821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18" name="Google Shape;118;p1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" name="Google Shape;123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subTitle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subTitle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subTitle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5" type="subTitle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6" type="subTitle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2" type="subTitle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3" type="subTitle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4" type="subTitle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5" type="subTitle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6" type="subTitle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7" type="subTitle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8" type="subTitle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2" type="subTitle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3" type="subTitle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4" type="subTitle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5" type="subTitle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6" type="subTitle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7" type="subTitle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8" type="subTitle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9" type="subTitle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13" type="subTitle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4" type="subTitle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5" type="subTitle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68" name="Google Shape;168;p1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" name="Google Shape;173;p17"/>
          <p:cNvSpPr txBox="1"/>
          <p:nvPr>
            <p:ph hasCustomPrompt="1" type="title"/>
          </p:nvPr>
        </p:nvSpPr>
        <p:spPr>
          <a:xfrm>
            <a:off x="798388" y="2751471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/>
          <p:nvPr>
            <p:ph idx="1" type="subTitle"/>
          </p:nvPr>
        </p:nvSpPr>
        <p:spPr>
          <a:xfrm>
            <a:off x="798400" y="3678522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hasCustomPrompt="1" idx="2" type="title"/>
          </p:nvPr>
        </p:nvSpPr>
        <p:spPr>
          <a:xfrm>
            <a:off x="2825700" y="1040485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/>
          <p:nvPr>
            <p:ph idx="3" type="subTitle"/>
          </p:nvPr>
        </p:nvSpPr>
        <p:spPr>
          <a:xfrm>
            <a:off x="2825700" y="1967824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hasCustomPrompt="1" idx="4" type="title"/>
          </p:nvPr>
        </p:nvSpPr>
        <p:spPr>
          <a:xfrm>
            <a:off x="4853013" y="2751471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7"/>
          <p:cNvSpPr txBox="1"/>
          <p:nvPr>
            <p:ph idx="5" type="subTitle"/>
          </p:nvPr>
        </p:nvSpPr>
        <p:spPr>
          <a:xfrm>
            <a:off x="4853025" y="3678522"/>
            <a:ext cx="3492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81" name="Google Shape;181;p1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6" name="Google Shape;186;p18"/>
          <p:cNvSpPr txBox="1"/>
          <p:nvPr>
            <p:ph type="title"/>
          </p:nvPr>
        </p:nvSpPr>
        <p:spPr>
          <a:xfrm>
            <a:off x="2731630" y="889625"/>
            <a:ext cx="3680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" type="subTitle"/>
          </p:nvPr>
        </p:nvSpPr>
        <p:spPr>
          <a:xfrm>
            <a:off x="2731599" y="1899375"/>
            <a:ext cx="3680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713225" y="1200862"/>
            <a:ext cx="2760600" cy="274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29" name="Google Shape;29;p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b="1" sz="2400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5643775" y="922900"/>
            <a:ext cx="2787000" cy="345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fmla="val 3848" name="adj"/>
              </a:avLst>
            </a:prstGeom>
            <a:solidFill>
              <a:schemeClr val="dk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85738" rotWithShape="0" algn="bl" dir="3000000" dist="47625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b="1" sz="3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8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10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12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6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3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5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Relationship Id="rId4" Type="http://schemas.openxmlformats.org/officeDocument/2006/relationships/slide" Target="/ppt/slides/slide28.xml"/><Relationship Id="rId5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Relationship Id="rId5" Type="http://schemas.openxmlformats.org/officeDocument/2006/relationships/slide" Target="/ppt/slides/slide28.xml"/><Relationship Id="rId6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1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08" name="Google Shape;208;p21">
              <a:hlinkClick action="ppaction://hlinksldjump" r:id="rId3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21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21">
              <a:hlinkClick action="ppaction://hlinksldjump" r:id="rId4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1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21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Google Shape;213;p21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Google Shape;214;p21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21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21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21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21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219;p21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21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21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21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1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1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1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1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1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" name="Google Shape;228;p21"/>
          <p:cNvSpPr txBox="1"/>
          <p:nvPr>
            <p:ph type="ctrTitle"/>
          </p:nvPr>
        </p:nvSpPr>
        <p:spPr>
          <a:xfrm>
            <a:off x="1135800" y="1245900"/>
            <a:ext cx="6872400" cy="21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PFD Assignment 2: FBEYE</a:t>
            </a:r>
            <a:endParaRPr sz="7000"/>
          </a:p>
        </p:txBody>
      </p:sp>
      <p:sp>
        <p:nvSpPr>
          <p:cNvPr id="229" name="Google Shape;229;p21"/>
          <p:cNvSpPr txBox="1"/>
          <p:nvPr>
            <p:ph idx="1" type="subTitle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Team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by: AIDC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1738925" y="2040125"/>
            <a:ext cx="6609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from Hackathon</a:t>
            </a:r>
            <a:endParaRPr/>
          </a:p>
        </p:txBody>
      </p:sp>
      <p:grpSp>
        <p:nvGrpSpPr>
          <p:cNvPr id="355" name="Google Shape;355;p30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56" name="Google Shape;356;p30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30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30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30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30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30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30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Google Shape;363;p30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Google Shape;364;p30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30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30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30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30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Google Shape;369;p30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30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30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30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30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30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30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During Hackathon</a:t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Spent more time on the user interface, back end code was caught lacking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Could not debug all the code on time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Presentation was messy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Database was too complicated and difficult to maintain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Did not make use of the data collected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3666175" y="2136350"/>
            <a:ext cx="4501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Iteration</a:t>
            </a:r>
            <a:endParaRPr/>
          </a:p>
        </p:txBody>
      </p:sp>
      <p:sp>
        <p:nvSpPr>
          <p:cNvPr id="387" name="Google Shape;387;p32"/>
          <p:cNvSpPr txBox="1"/>
          <p:nvPr>
            <p:ph idx="2" type="title"/>
          </p:nvPr>
        </p:nvSpPr>
        <p:spPr>
          <a:xfrm>
            <a:off x="1662725" y="2064750"/>
            <a:ext cx="1731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89" name="Google Shape;389;p32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32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32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Google Shape;392;p32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32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32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32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32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32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32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32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32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32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32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32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32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2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32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32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32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/>
          <p:nvPr>
            <p:ph type="title"/>
          </p:nvPr>
        </p:nvSpPr>
        <p:spPr>
          <a:xfrm>
            <a:off x="811975" y="10102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done:</a:t>
            </a:r>
            <a:endParaRPr/>
          </a:p>
        </p:txBody>
      </p:sp>
      <p:sp>
        <p:nvSpPr>
          <p:cNvPr id="414" name="Google Shape;414;p33"/>
          <p:cNvSpPr txBox="1"/>
          <p:nvPr>
            <p:ph idx="1" type="subTitle"/>
          </p:nvPr>
        </p:nvSpPr>
        <p:spPr>
          <a:xfrm>
            <a:off x="811975" y="1582900"/>
            <a:ext cx="4294800" cy="27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Sessions for Users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Employee Attendance linked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Employer Attendance linked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Upload Photo (to Firebase)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Recognise Faces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Get Photos from Firebase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Update database and store </a:t>
            </a:r>
            <a:r>
              <a:rPr lang="en" sz="2000"/>
              <a:t>relevant</a:t>
            </a:r>
            <a:r>
              <a:rPr lang="en" sz="2000"/>
              <a:t> data 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98" y="1033373"/>
            <a:ext cx="8318400" cy="30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0" y="948550"/>
            <a:ext cx="8469601" cy="32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3818575" y="2136350"/>
            <a:ext cx="4501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Iteration</a:t>
            </a:r>
            <a:endParaRPr/>
          </a:p>
        </p:txBody>
      </p:sp>
      <p:sp>
        <p:nvSpPr>
          <p:cNvPr id="430" name="Google Shape;430;p36"/>
          <p:cNvSpPr txBox="1"/>
          <p:nvPr>
            <p:ph idx="2" type="title"/>
          </p:nvPr>
        </p:nvSpPr>
        <p:spPr>
          <a:xfrm>
            <a:off x="1666900" y="2064750"/>
            <a:ext cx="1731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31" name="Google Shape;431;p36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432" name="Google Shape;432;p36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3" name="Google Shape;433;p36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36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36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36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36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36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9" name="Google Shape;439;p36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0" name="Google Shape;440;p36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36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36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36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36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36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36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36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36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36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36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36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3052800" y="1262000"/>
            <a:ext cx="30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Given: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2255700" y="1989925"/>
            <a:ext cx="46326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Database structure is messy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Apply Leave needs an upload photo </a:t>
            </a:r>
            <a:r>
              <a:rPr lang="en" sz="2000"/>
              <a:t>function</a:t>
            </a:r>
            <a:r>
              <a:rPr lang="en" sz="2000"/>
              <a:t> to provide proof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an Administrator Account for the website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user interface design was good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811975" y="7816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done:</a:t>
            </a:r>
            <a:endParaRPr/>
          </a:p>
        </p:txBody>
      </p:sp>
      <p:sp>
        <p:nvSpPr>
          <p:cNvPr id="463" name="Google Shape;463;p38"/>
          <p:cNvSpPr txBox="1"/>
          <p:nvPr>
            <p:ph idx="1" type="subTitle"/>
          </p:nvPr>
        </p:nvSpPr>
        <p:spPr>
          <a:xfrm>
            <a:off x="811975" y="1354300"/>
            <a:ext cx="52041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Fixed Database Structure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More Data Added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Upload Photo feature added for Submit MC Page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Administrator Account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FBeye App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Dashboard for Employee Statistics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Employee/Employer View of MC Status (Approved/Pending)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75" y="729151"/>
            <a:ext cx="7955851" cy="384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5" name="Google Shape;235;p22"/>
          <p:cNvSpPr txBox="1"/>
          <p:nvPr>
            <p:ph idx="2" type="title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6" name="Google Shape;236;p22"/>
          <p:cNvSpPr txBox="1"/>
          <p:nvPr>
            <p:ph idx="3" type="title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7" name="Google Shape;237;p22"/>
          <p:cNvSpPr txBox="1"/>
          <p:nvPr>
            <p:ph idx="4" type="title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8" name="Google Shape;238;p22"/>
          <p:cNvSpPr txBox="1"/>
          <p:nvPr>
            <p:ph idx="5" type="title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" name="Google Shape;239;p22"/>
          <p:cNvSpPr txBox="1"/>
          <p:nvPr>
            <p:ph idx="6" type="title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0" name="Google Shape;240;p22"/>
          <p:cNvSpPr txBox="1"/>
          <p:nvPr>
            <p:ph idx="7" type="title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1" name="Google Shape;241;p22"/>
          <p:cNvSpPr txBox="1"/>
          <p:nvPr>
            <p:ph idx="1" type="subTitle"/>
          </p:nvPr>
        </p:nvSpPr>
        <p:spPr>
          <a:xfrm>
            <a:off x="720000" y="219203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2" name="Google Shape;242;p22"/>
          <p:cNvSpPr txBox="1"/>
          <p:nvPr>
            <p:ph idx="8" type="subTitle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</p:txBody>
      </p:sp>
      <p:sp>
        <p:nvSpPr>
          <p:cNvPr id="243" name="Google Shape;243;p22"/>
          <p:cNvSpPr txBox="1"/>
          <p:nvPr>
            <p:ph idx="9" type="subTitle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Iteration</a:t>
            </a:r>
            <a:endParaRPr/>
          </a:p>
        </p:txBody>
      </p:sp>
      <p:sp>
        <p:nvSpPr>
          <p:cNvPr id="244" name="Google Shape;244;p22"/>
          <p:cNvSpPr txBox="1"/>
          <p:nvPr>
            <p:ph idx="13" type="subTitle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Iteration</a:t>
            </a:r>
            <a:endParaRPr/>
          </a:p>
        </p:txBody>
      </p:sp>
      <p:sp>
        <p:nvSpPr>
          <p:cNvPr id="245" name="Google Shape;245;p22"/>
          <p:cNvSpPr txBox="1"/>
          <p:nvPr>
            <p:ph idx="14" type="subTitle"/>
          </p:nvPr>
        </p:nvSpPr>
        <p:spPr>
          <a:xfrm>
            <a:off x="3501475" y="38419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246" name="Google Shape;246;p22"/>
          <p:cNvSpPr txBox="1"/>
          <p:nvPr>
            <p:ph idx="15" type="subTitle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grpSp>
        <p:nvGrpSpPr>
          <p:cNvPr id="247" name="Google Shape;247;p22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48" name="Google Shape;248;p22">
              <a:hlinkClick action="ppaction://hlinksldjump" r:id="rId3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2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2">
              <a:hlinkClick action="ppaction://hlinksldjump" r:id="rId4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2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2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2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2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2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2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2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2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2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p22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22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2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2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2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2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Google Shape;266;p22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2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0" y="702125"/>
            <a:ext cx="8186475" cy="385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88" y="712700"/>
            <a:ext cx="8027226" cy="38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27" y="625275"/>
            <a:ext cx="1869125" cy="41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025" y="625275"/>
            <a:ext cx="1869124" cy="41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699" y="618188"/>
            <a:ext cx="2026051" cy="416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2051" y="625275"/>
            <a:ext cx="2048575" cy="421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type="title"/>
          </p:nvPr>
        </p:nvSpPr>
        <p:spPr>
          <a:xfrm>
            <a:off x="3818575" y="2136350"/>
            <a:ext cx="4501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492" name="Google Shape;492;p43"/>
          <p:cNvSpPr txBox="1"/>
          <p:nvPr>
            <p:ph idx="2" type="title"/>
          </p:nvPr>
        </p:nvSpPr>
        <p:spPr>
          <a:xfrm>
            <a:off x="1738925" y="2064750"/>
            <a:ext cx="1731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grpSp>
        <p:nvGrpSpPr>
          <p:cNvPr id="493" name="Google Shape;493;p43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494" name="Google Shape;494;p43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43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6" name="Google Shape;496;p43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43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43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43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43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43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43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43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43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43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43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43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43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43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43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43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43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43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First and Second Iteration</a:t>
            </a:r>
            <a:endParaRPr/>
          </a:p>
        </p:txBody>
      </p:sp>
      <p:sp>
        <p:nvSpPr>
          <p:cNvPr id="519" name="Google Shape;519;p44"/>
          <p:cNvSpPr txBox="1"/>
          <p:nvPr>
            <p:ph idx="2" type="subTitle"/>
          </p:nvPr>
        </p:nvSpPr>
        <p:spPr>
          <a:xfrm>
            <a:off x="720000" y="1815070"/>
            <a:ext cx="37767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Focused more on UI of the website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Messy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Basic increments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Inefficient backend</a:t>
            </a:r>
            <a:endParaRPr sz="2000"/>
          </a:p>
        </p:txBody>
      </p:sp>
      <p:sp>
        <p:nvSpPr>
          <p:cNvPr id="520" name="Google Shape;520;p44"/>
          <p:cNvSpPr txBox="1"/>
          <p:nvPr>
            <p:ph idx="3" type="subTitle"/>
          </p:nvPr>
        </p:nvSpPr>
        <p:spPr>
          <a:xfrm>
            <a:off x="720000" y="1173250"/>
            <a:ext cx="3776700" cy="7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Iteration</a:t>
            </a:r>
            <a:endParaRPr sz="2400"/>
          </a:p>
        </p:txBody>
      </p:sp>
      <p:sp>
        <p:nvSpPr>
          <p:cNvPr id="521" name="Google Shape;521;p44"/>
          <p:cNvSpPr txBox="1"/>
          <p:nvPr>
            <p:ph idx="2" type="subTitle"/>
          </p:nvPr>
        </p:nvSpPr>
        <p:spPr>
          <a:xfrm>
            <a:off x="4647300" y="1815070"/>
            <a:ext cx="37767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2000"/>
              <a:t>More consistent and precise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Emphasis on data collection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More user-friendly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Optimised and debugged backend</a:t>
            </a:r>
            <a:endParaRPr sz="2000"/>
          </a:p>
        </p:txBody>
      </p:sp>
      <p:sp>
        <p:nvSpPr>
          <p:cNvPr id="522" name="Google Shape;522;p44"/>
          <p:cNvSpPr txBox="1"/>
          <p:nvPr>
            <p:ph idx="3" type="subTitle"/>
          </p:nvPr>
        </p:nvSpPr>
        <p:spPr>
          <a:xfrm>
            <a:off x="4647300" y="1173250"/>
            <a:ext cx="3776700" cy="7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Second Iteration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type="title"/>
          </p:nvPr>
        </p:nvSpPr>
        <p:spPr>
          <a:xfrm>
            <a:off x="3970975" y="2060150"/>
            <a:ext cx="4501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528" name="Google Shape;528;p45"/>
          <p:cNvSpPr txBox="1"/>
          <p:nvPr>
            <p:ph idx="2" type="title"/>
          </p:nvPr>
        </p:nvSpPr>
        <p:spPr>
          <a:xfrm>
            <a:off x="1684975" y="2059200"/>
            <a:ext cx="1731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529" name="Google Shape;529;p45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30" name="Google Shape;530;p45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1" name="Google Shape;531;p45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45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45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45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45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45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45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45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45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45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45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45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45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45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45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45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45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45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45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55" name="Google Shape;555;p46"/>
          <p:cNvSpPr txBox="1"/>
          <p:nvPr/>
        </p:nvSpPr>
        <p:spPr>
          <a:xfrm>
            <a:off x="695250" y="1170125"/>
            <a:ext cx="775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ChatGPT: To Solve Code Bugs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Streamlit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Flask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Firebase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Android Studio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Visual Studio Code (Javascript &amp; HTML)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Python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-"/>
            </a:pPr>
            <a:r>
              <a:rPr lang="en" sz="1800"/>
              <a:t>Google Sheets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/>
          <p:nvPr>
            <p:ph type="title"/>
          </p:nvPr>
        </p:nvSpPr>
        <p:spPr>
          <a:xfrm>
            <a:off x="1284000" y="1899138"/>
            <a:ext cx="6576000" cy="13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2731630" y="889625"/>
            <a:ext cx="3680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66" name="Google Shape;566;p48"/>
          <p:cNvSpPr txBox="1"/>
          <p:nvPr>
            <p:ph idx="1" type="subTitle"/>
          </p:nvPr>
        </p:nvSpPr>
        <p:spPr>
          <a:xfrm>
            <a:off x="2731599" y="1899375"/>
            <a:ext cx="3680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Do you have any questions?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567" name="Google Shape;567;p48"/>
          <p:cNvSpPr txBox="1"/>
          <p:nvPr/>
        </p:nvSpPr>
        <p:spPr>
          <a:xfrm>
            <a:off x="2496150" y="4125850"/>
            <a:ext cx="41517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68" name="Google Shape;568;p48"/>
          <p:cNvGrpSpPr/>
          <p:nvPr/>
        </p:nvGrpSpPr>
        <p:grpSpPr>
          <a:xfrm>
            <a:off x="3582599" y="3176500"/>
            <a:ext cx="387681" cy="387661"/>
            <a:chOff x="266768" y="1721375"/>
            <a:chExt cx="397907" cy="397887"/>
          </a:xfrm>
        </p:grpSpPr>
        <p:sp>
          <p:nvSpPr>
            <p:cNvPr id="569" name="Google Shape;569;p48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8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8"/>
          <p:cNvGrpSpPr/>
          <p:nvPr/>
        </p:nvGrpSpPr>
        <p:grpSpPr>
          <a:xfrm>
            <a:off x="4641295" y="3176262"/>
            <a:ext cx="387661" cy="387661"/>
            <a:chOff x="1379798" y="1723250"/>
            <a:chExt cx="397887" cy="397887"/>
          </a:xfrm>
        </p:grpSpPr>
        <p:sp>
          <p:nvSpPr>
            <p:cNvPr id="572" name="Google Shape;572;p48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8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8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8"/>
          <p:cNvGrpSpPr/>
          <p:nvPr/>
        </p:nvGrpSpPr>
        <p:grpSpPr>
          <a:xfrm>
            <a:off x="4110255" y="3176262"/>
            <a:ext cx="387641" cy="387661"/>
            <a:chOff x="864491" y="1723250"/>
            <a:chExt cx="397866" cy="397887"/>
          </a:xfrm>
        </p:grpSpPr>
        <p:sp>
          <p:nvSpPr>
            <p:cNvPr id="577" name="Google Shape;577;p48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8"/>
          <p:cNvGrpSpPr/>
          <p:nvPr/>
        </p:nvGrpSpPr>
        <p:grpSpPr>
          <a:xfrm>
            <a:off x="5172357" y="3175610"/>
            <a:ext cx="388966" cy="388966"/>
            <a:chOff x="1190625" y="238125"/>
            <a:chExt cx="5235075" cy="5235075"/>
          </a:xfrm>
        </p:grpSpPr>
        <p:sp>
          <p:nvSpPr>
            <p:cNvPr id="581" name="Google Shape;581;p48"/>
            <p:cNvSpPr/>
            <p:nvPr/>
          </p:nvSpPr>
          <p:spPr>
            <a:xfrm>
              <a:off x="2315100" y="1168900"/>
              <a:ext cx="2952100" cy="3373700"/>
            </a:xfrm>
            <a:custGeom>
              <a:rect b="b" l="l" r="r" t="t"/>
              <a:pathLst>
                <a:path extrusionOk="0" h="134948" w="118084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>
              <a:off x="1190625" y="238125"/>
              <a:ext cx="5235075" cy="5235075"/>
            </a:xfrm>
            <a:custGeom>
              <a:rect b="b" l="l" r="r" t="t"/>
              <a:pathLst>
                <a:path extrusionOk="0" h="209403" w="209403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8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84" name="Google Shape;584;p48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48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48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48">
              <a:hlinkClick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48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48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48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1" name="Google Shape;591;p48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2" name="Google Shape;592;p48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48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48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48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48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7" name="Google Shape;597;p48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8" name="Google Shape;598;p48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9" name="Google Shape;599;p48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0" name="Google Shape;600;p48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1" name="Google Shape;601;p48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2" name="Google Shape;602;p48">
              <a:hlinkClick action="ppaction://hlinksldjump" r:id="rId4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3" name="Google Shape;603;p48">
              <a:hlinkClick action="ppaction://hlinksldjump" r:id="rId5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3847650" y="2150850"/>
            <a:ext cx="4501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3" name="Google Shape;273;p23"/>
          <p:cNvSpPr txBox="1"/>
          <p:nvPr>
            <p:ph idx="2" type="title"/>
          </p:nvPr>
        </p:nvSpPr>
        <p:spPr>
          <a:xfrm>
            <a:off x="1590700" y="2064750"/>
            <a:ext cx="1731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4" name="Google Shape;274;p23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75" name="Google Shape;275;p23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6" name="Google Shape;276;p23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23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3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3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3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23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3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3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23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3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3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3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3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3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23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3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3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3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3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the data from some of these examples be collected, collated, stored, retrieved, analysed and some value be derived for use by the industry?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can this be done better, seamlessly and actively without user having to incorporate extra processes or steps?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would end consumers make use of these data and chart better strategies moving forward?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idx="1" type="subTitle"/>
          </p:nvPr>
        </p:nvSpPr>
        <p:spPr>
          <a:xfrm>
            <a:off x="2135575" y="2824700"/>
            <a:ext cx="48729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innovative solution designed for enhanced  attendance management for AIDC employees which streamlines the attendance process but also significantly enhance </a:t>
            </a:r>
            <a:r>
              <a:rPr lang="en"/>
              <a:t>security</a:t>
            </a:r>
            <a:r>
              <a:rPr lang="en"/>
              <a:t> and accountability.</a:t>
            </a:r>
            <a:endParaRPr/>
          </a:p>
        </p:txBody>
      </p:sp>
      <p:pic>
        <p:nvPicPr>
          <p:cNvPr descr="A blue and orange letters on a black background&#10;&#10;Description automatically generated" id="306" name="Google Shape;3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374" y="1275948"/>
            <a:ext cx="4893272" cy="15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poster with a camera&#10;&#10;Description automatically generated" id="311" name="Google Shape;3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756622"/>
            <a:ext cx="2743200" cy="392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3818575" y="2136350"/>
            <a:ext cx="4501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</p:txBody>
      </p:sp>
      <p:sp>
        <p:nvSpPr>
          <p:cNvPr id="317" name="Google Shape;317;p27"/>
          <p:cNvSpPr txBox="1"/>
          <p:nvPr>
            <p:ph idx="2" type="title"/>
          </p:nvPr>
        </p:nvSpPr>
        <p:spPr>
          <a:xfrm>
            <a:off x="1501925" y="2064750"/>
            <a:ext cx="17316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8" name="Google Shape;318;p27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19" name="Google Shape;319;p27">
              <a:hlinkClick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7">
              <a:hlinkClick action="ppaction://hlinksldjump" r:id="rId3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7">
              <a:hlinkClick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7">
              <a:hlinkClick action="ppaction://hlinksldjump" r:id="rId4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7">
              <a:hlinkClick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7">
              <a:hlinkClick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27">
              <a:hlinkClick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7">
              <a:hlinkClick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7">
              <a:hlinkClick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7">
              <a:hlinkClick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27">
              <a:hlinkClick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7">
              <a:hlinkClick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7">
              <a:hlinkClick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7">
              <a:hlinkClick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7">
              <a:hlinkClick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27">
              <a:hlinkClick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27">
              <a:hlinkClick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7">
              <a:hlinkClick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7">
              <a:hlinkClick action="ppaction://hlinksldjump" r:id="rId5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7">
              <a:hlinkClick action="ppaction://hlinksldjump" r:id="rId6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833850" y="10333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done:</a:t>
            </a:r>
            <a:endParaRPr/>
          </a:p>
        </p:txBody>
      </p:sp>
      <p:sp>
        <p:nvSpPr>
          <p:cNvPr id="344" name="Google Shape;344;p28"/>
          <p:cNvSpPr txBox="1"/>
          <p:nvPr>
            <p:ph idx="1" type="subTitle"/>
          </p:nvPr>
        </p:nvSpPr>
        <p:spPr>
          <a:xfrm>
            <a:off x="717175" y="1712125"/>
            <a:ext cx="5051100" cy="2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UI of Employee Attendance </a:t>
            </a:r>
            <a:r>
              <a:rPr lang="en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10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(no linkage to Firebase)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UI of Employer Attendance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10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(no linkage to Firebase)</a:t>
            </a:r>
            <a:endParaRPr sz="190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UI of Upload Photo Page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10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(no linkage to Firebase)</a:t>
            </a:r>
            <a:endParaRPr sz="190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Apply MC/Leave Page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Detection of Face (Open Camera)  </a:t>
            </a:r>
            <a:r>
              <a:rPr lang="en" sz="21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00" y="658876"/>
            <a:ext cx="8466602" cy="36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