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7" r:id="rId15"/>
    <p:sldId id="303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9314" y="1586820"/>
            <a:ext cx="64733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9314" y="4066495"/>
            <a:ext cx="647337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8"/>
            <a:ext cx="10515600" cy="52447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5771" y="563110"/>
            <a:ext cx="6547758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5771" y="3442835"/>
            <a:ext cx="6547758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7701" y="3295381"/>
            <a:ext cx="10516598" cy="267238"/>
            <a:chOff x="837701" y="3295382"/>
            <a:chExt cx="10516598" cy="267238"/>
          </a:xfrm>
        </p:grpSpPr>
        <p:sp>
          <p:nvSpPr>
            <p:cNvPr id="7" name="椭圆 6"/>
            <p:cNvSpPr/>
            <p:nvPr/>
          </p:nvSpPr>
          <p:spPr>
            <a:xfrm rot="10800000">
              <a:off x="2551641" y="3295382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3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913519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342205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837701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373122" y="3295383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3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716177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287490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800" y="2768400"/>
            <a:ext cx="6264000" cy="1324800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 algn="l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9760" y="365125"/>
            <a:ext cx="1844040" cy="5513161"/>
          </a:xfrm>
        </p:spPr>
        <p:txBody>
          <a:bodyPr vert="eaVert"/>
          <a:lstStyle>
            <a:lvl1pPr algn="l"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84177" cy="5513161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云起支付推广方案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16200000">
            <a:off x="6296660" y="252730"/>
            <a:ext cx="1981200" cy="6351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sz="3200" b="1" dirty="0"/>
              <a:t>以上奖励不能累积</a:t>
            </a:r>
            <a:endParaRPr sz="3200" b="1" dirty="0"/>
          </a:p>
          <a:p>
            <a:r>
              <a:rPr sz="3200" b="1" dirty="0"/>
              <a:t>领取相应</a:t>
            </a:r>
            <a:r>
              <a:rPr lang="zh-CN" sz="3200" b="1" dirty="0"/>
              <a:t>领取</a:t>
            </a:r>
            <a:r>
              <a:rPr sz="3200" b="1" dirty="0"/>
              <a:t>奖励后</a:t>
            </a:r>
            <a:endParaRPr sz="3200" b="1" dirty="0"/>
          </a:p>
          <a:p>
            <a:r>
              <a:rPr sz="3200" b="1" dirty="0"/>
              <a:t>推广的有效客户</a:t>
            </a:r>
            <a:r>
              <a:rPr lang="zh-CN" sz="3200" b="1" dirty="0"/>
              <a:t>减去相应</a:t>
            </a:r>
            <a:r>
              <a:rPr sz="3200" b="1" dirty="0"/>
              <a:t>数量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84695" y="5939155"/>
            <a:ext cx="508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活动解释权归云起支付团队所有</a:t>
            </a:r>
            <a:endParaRPr lang="zh-CN" altLang="en-US" sz="2400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025140" y="1478915"/>
            <a:ext cx="1086485" cy="753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p>
            <a:pPr algn="ctr"/>
            <a:r>
              <a:rPr lang="en-US" altLang="zh-CN" sz="3600" dirty="0" smtClean="0"/>
              <a:t>07</a:t>
            </a:r>
            <a:endParaRPr lang="zh-CN" altLang="en-US" sz="3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会员充值使用说明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190240" y="3134995"/>
            <a:ext cx="6105525" cy="104521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sz="4000" dirty="0">
                <a:solidFill>
                  <a:schemeClr val="tx1"/>
                </a:solidFill>
              </a:rPr>
              <a:t>会员推荐会员注册</a:t>
            </a:r>
            <a:endParaRPr sz="4000" dirty="0">
              <a:solidFill>
                <a:schemeClr val="tx1"/>
              </a:solidFill>
            </a:endParaRPr>
          </a:p>
          <a:p>
            <a:r>
              <a:rPr sz="4000" dirty="0">
                <a:solidFill>
                  <a:schemeClr val="tx1"/>
                </a:solidFill>
              </a:rPr>
              <a:t>该会员消费金额</a:t>
            </a:r>
            <a:r>
              <a:rPr sz="4000" dirty="0">
                <a:solidFill>
                  <a:schemeClr val="accent6"/>
                </a:solidFill>
              </a:rPr>
              <a:t>10%</a:t>
            </a:r>
            <a:endParaRPr sz="4000" dirty="0">
              <a:solidFill>
                <a:schemeClr val="accent6"/>
              </a:solidFill>
            </a:endParaRPr>
          </a:p>
          <a:p>
            <a:r>
              <a:rPr sz="4000" dirty="0">
                <a:solidFill>
                  <a:schemeClr val="tx1"/>
                </a:solidFill>
              </a:rPr>
              <a:t>将转换余额赠送推荐人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190240" y="3134995"/>
            <a:ext cx="6220460" cy="104394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首充</a:t>
            </a:r>
            <a:r>
              <a:rPr lang="en-US" altLang="zh-CN" sz="4000" dirty="0">
                <a:solidFill>
                  <a:schemeClr val="tx1"/>
                </a:solidFill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</a:rPr>
              <a:t>送</a:t>
            </a:r>
            <a:r>
              <a:rPr lang="en-US" altLang="zh-CN" sz="4000" dirty="0">
                <a:solidFill>
                  <a:schemeClr val="tx1"/>
                </a:solidFill>
              </a:rPr>
              <a:t>1000</a:t>
            </a:r>
            <a:r>
              <a:rPr lang="zh-CN" altLang="en-US" sz="4000" dirty="0">
                <a:solidFill>
                  <a:schemeClr val="tx1"/>
                </a:solidFill>
              </a:rPr>
              <a:t>现金劵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rot="16200000">
            <a:off x="10394315" y="4671695"/>
            <a:ext cx="1064260" cy="3323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直接到账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2832735" y="3156585"/>
            <a:ext cx="6504940" cy="100838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43960" y="3402330"/>
            <a:ext cx="490220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 dirty="0">
                <a:sym typeface="+mn-ea"/>
              </a:rPr>
              <a:t>充</a:t>
            </a:r>
            <a:r>
              <a:rPr lang="en-US" altLang="zh-CN" sz="4400" dirty="0">
                <a:sym typeface="+mn-ea"/>
              </a:rPr>
              <a:t>1000</a:t>
            </a:r>
            <a:r>
              <a:rPr lang="zh-CN" altLang="en-US" sz="4400" dirty="0">
                <a:sym typeface="+mn-ea"/>
              </a:rPr>
              <a:t>送</a:t>
            </a:r>
            <a:r>
              <a:rPr lang="en-US" altLang="zh-CN" sz="4400" dirty="0">
                <a:sym typeface="+mn-ea"/>
              </a:rPr>
              <a:t>1000</a:t>
            </a:r>
            <a:r>
              <a:rPr lang="zh-CN" altLang="zh-CN" sz="4400" dirty="0">
                <a:sym typeface="+mn-ea"/>
              </a:rPr>
              <a:t>余额</a:t>
            </a:r>
            <a:endParaRPr lang="zh-CN" altLang="zh-CN" sz="4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rot="16200000">
            <a:off x="8873490" y="3639185"/>
            <a:ext cx="1064260" cy="5516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注：余额分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天返还、提现收取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手续费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2877185" y="3082290"/>
            <a:ext cx="6436995" cy="104521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  </a:t>
            </a:r>
            <a:r>
              <a:rPr lang="zh-CN" altLang="en-US" sz="4400" dirty="0">
                <a:solidFill>
                  <a:schemeClr val="tx1"/>
                </a:solidFill>
              </a:rPr>
              <a:t>充</a:t>
            </a:r>
            <a:r>
              <a:rPr lang="en-US" altLang="zh-CN" sz="4400" dirty="0">
                <a:solidFill>
                  <a:schemeClr val="tx1"/>
                </a:solidFill>
              </a:rPr>
              <a:t>3000</a:t>
            </a:r>
            <a:r>
              <a:rPr lang="zh-CN" altLang="en-US" sz="4400" dirty="0">
                <a:solidFill>
                  <a:schemeClr val="tx1"/>
                </a:solidFill>
              </a:rPr>
              <a:t>送</a:t>
            </a:r>
            <a:r>
              <a:rPr lang="en-US" altLang="zh-CN" sz="4400" dirty="0">
                <a:solidFill>
                  <a:schemeClr val="tx1"/>
                </a:solidFill>
              </a:rPr>
              <a:t>5000</a:t>
            </a:r>
            <a:r>
              <a:rPr lang="zh-CN" altLang="en-US" sz="4400" dirty="0">
                <a:solidFill>
                  <a:schemeClr val="tx1"/>
                </a:solidFill>
              </a:rPr>
              <a:t>余额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6200000">
            <a:off x="9171305" y="3931285"/>
            <a:ext cx="1064260" cy="4805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注：余额分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天返还、提现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手续费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095585" y="1748659"/>
            <a:ext cx="5811600" cy="104525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充</a:t>
            </a:r>
            <a:r>
              <a:rPr lang="en-US" altLang="zh-CN" sz="3600" dirty="0">
                <a:solidFill>
                  <a:schemeClr val="tx1"/>
                </a:solidFill>
              </a:rPr>
              <a:t>15000</a:t>
            </a:r>
            <a:r>
              <a:rPr lang="zh-CN" altLang="en-US" sz="3600" dirty="0">
                <a:solidFill>
                  <a:schemeClr val="tx1"/>
                </a:solidFill>
              </a:rPr>
              <a:t>送</a:t>
            </a:r>
            <a:r>
              <a:rPr lang="en-US" altLang="zh-CN" sz="3600" dirty="0">
                <a:solidFill>
                  <a:schemeClr val="tx1"/>
                </a:solidFill>
              </a:rPr>
              <a:t>15000</a:t>
            </a:r>
            <a:r>
              <a:rPr lang="zh-CN" altLang="en-US" sz="3600" dirty="0">
                <a:solidFill>
                  <a:schemeClr val="tx1"/>
                </a:solidFill>
              </a:rPr>
              <a:t>余额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6200000">
            <a:off x="5010150" y="-429260"/>
            <a:ext cx="2804160" cy="9250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sz="40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再可获得</a:t>
            </a:r>
            <a:r>
              <a:rPr lang="zh-CN" sz="6600" b="1" dirty="0">
                <a:solidFill>
                  <a:srgbClr val="FFFF00"/>
                </a:solidFill>
                <a:sym typeface="+mn-ea"/>
              </a:rPr>
              <a:t>知豆</a:t>
            </a:r>
            <a:r>
              <a:rPr lang="zh-CN" sz="6600" b="1" dirty="0">
                <a:sym typeface="+mn-ea"/>
              </a:rPr>
              <a:t>电动车</a:t>
            </a:r>
            <a:endParaRPr lang="zh-CN" sz="66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             </a:t>
            </a:r>
            <a:r>
              <a:rPr lang="en-US" altLang="zh-CN" sz="4000" b="1" dirty="0">
                <a:sym typeface="+mn-ea"/>
              </a:rPr>
              <a:t>300</a:t>
            </a:r>
            <a:r>
              <a:rPr lang="zh-CN" altLang="en-US" sz="4000" b="1" dirty="0">
                <a:sym typeface="+mn-ea"/>
              </a:rPr>
              <a:t>天使用权</a:t>
            </a:r>
            <a:r>
              <a:rPr lang="zh-CN" sz="4000" b="1" dirty="0">
                <a:sym typeface="+mn-ea"/>
              </a:rPr>
              <a:t> 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6200000">
            <a:off x="9026525" y="3660775"/>
            <a:ext cx="1064260" cy="5305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注：余额分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天返还、提现收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手续费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347680" y="1612134"/>
            <a:ext cx="5811600" cy="104525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充</a:t>
            </a:r>
            <a:r>
              <a:rPr lang="en-US" altLang="zh-CN" sz="3600" dirty="0">
                <a:solidFill>
                  <a:schemeClr val="tx1"/>
                </a:solidFill>
              </a:rPr>
              <a:t>30000</a:t>
            </a:r>
            <a:r>
              <a:rPr lang="zh-CN" altLang="en-US" sz="3600" dirty="0">
                <a:solidFill>
                  <a:schemeClr val="tx1"/>
                </a:solidFill>
              </a:rPr>
              <a:t>送</a:t>
            </a:r>
            <a:r>
              <a:rPr lang="en-US" altLang="zh-CN" sz="3600" dirty="0">
                <a:solidFill>
                  <a:schemeClr val="tx1"/>
                </a:solidFill>
              </a:rPr>
              <a:t>30000</a:t>
            </a:r>
            <a:r>
              <a:rPr lang="zh-CN" altLang="en-US" sz="3600" dirty="0">
                <a:solidFill>
                  <a:schemeClr val="tx1"/>
                </a:solidFill>
              </a:rPr>
              <a:t>余额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6200000">
            <a:off x="5136515" y="-565785"/>
            <a:ext cx="2804160" cy="9250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sz="40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再可获得</a:t>
            </a:r>
            <a:r>
              <a:rPr lang="zh-CN" sz="6600" b="1" dirty="0">
                <a:solidFill>
                  <a:srgbClr val="FFFF00"/>
                </a:solidFill>
                <a:sym typeface="+mn-ea"/>
              </a:rPr>
              <a:t>熊猫</a:t>
            </a:r>
            <a:r>
              <a:rPr lang="zh-CN" sz="6600" b="1" dirty="0">
                <a:sym typeface="+mn-ea"/>
              </a:rPr>
              <a:t>电动车</a:t>
            </a:r>
            <a:endParaRPr lang="zh-CN" sz="66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              </a:t>
            </a:r>
            <a:r>
              <a:rPr lang="en-US" altLang="zh-CN" sz="4000" b="1" dirty="0">
                <a:sym typeface="+mn-ea"/>
              </a:rPr>
              <a:t>300</a:t>
            </a:r>
            <a:r>
              <a:rPr lang="zh-CN" altLang="en-US" sz="4000" b="1" dirty="0">
                <a:sym typeface="+mn-ea"/>
              </a:rPr>
              <a:t>天</a:t>
            </a:r>
            <a:r>
              <a:rPr lang="zh-CN" sz="4000" b="1" dirty="0">
                <a:sym typeface="+mn-ea"/>
              </a:rPr>
              <a:t>使用权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6200000">
            <a:off x="8683625" y="3674745"/>
            <a:ext cx="1064260" cy="5318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注：余额分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天返还、提现收取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手续费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274020" y="1612134"/>
            <a:ext cx="5811600" cy="104525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充</a:t>
            </a:r>
            <a:r>
              <a:rPr lang="en-US" altLang="zh-CN" sz="3600" dirty="0">
                <a:solidFill>
                  <a:schemeClr val="tx1"/>
                </a:solidFill>
              </a:rPr>
              <a:t>50000</a:t>
            </a:r>
            <a:r>
              <a:rPr lang="zh-CN" altLang="en-US" sz="3600" dirty="0">
                <a:solidFill>
                  <a:schemeClr val="tx1"/>
                </a:solidFill>
              </a:rPr>
              <a:t>送</a:t>
            </a:r>
            <a:r>
              <a:rPr lang="en-US" altLang="zh-CN" sz="3600" dirty="0">
                <a:solidFill>
                  <a:schemeClr val="tx1"/>
                </a:solidFill>
              </a:rPr>
              <a:t>50000</a:t>
            </a:r>
            <a:r>
              <a:rPr lang="zh-CN" altLang="en-US" sz="3600" dirty="0">
                <a:solidFill>
                  <a:schemeClr val="tx1"/>
                </a:solidFill>
              </a:rPr>
              <a:t>余额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云起支付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6200000">
            <a:off x="5304155" y="-672465"/>
            <a:ext cx="2804160" cy="9250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sz="40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再可获得</a:t>
            </a:r>
            <a:r>
              <a:rPr lang="zh-CN" sz="6000" b="1" dirty="0">
                <a:solidFill>
                  <a:srgbClr val="FFFF00"/>
                </a:solidFill>
                <a:sym typeface="+mn-ea"/>
              </a:rPr>
              <a:t>北汽</a:t>
            </a:r>
            <a:r>
              <a:rPr lang="en-US" altLang="zh-CN" sz="6000" b="1" dirty="0">
                <a:solidFill>
                  <a:srgbClr val="FFFF00"/>
                </a:solidFill>
                <a:sym typeface="+mn-ea"/>
              </a:rPr>
              <a:t>260</a:t>
            </a:r>
            <a:r>
              <a:rPr lang="zh-CN" sz="6600" b="1" dirty="0">
                <a:sym typeface="+mn-ea"/>
              </a:rPr>
              <a:t>电动车</a:t>
            </a:r>
            <a:endParaRPr lang="zh-CN" sz="6600" b="1" dirty="0">
              <a:sym typeface="+mn-ea"/>
            </a:endParaRPr>
          </a:p>
          <a:p>
            <a:r>
              <a:rPr lang="zh-CN" sz="4000" b="1" dirty="0">
                <a:sym typeface="+mn-ea"/>
              </a:rPr>
              <a:t>                      </a:t>
            </a:r>
            <a:r>
              <a:rPr lang="en-US" altLang="zh-CN" sz="4000" b="1" dirty="0">
                <a:sym typeface="+mn-ea"/>
              </a:rPr>
              <a:t>300</a:t>
            </a:r>
            <a:r>
              <a:rPr lang="zh-CN" altLang="en-US" sz="4000" b="1" dirty="0">
                <a:sym typeface="+mn-ea"/>
              </a:rPr>
              <a:t>天</a:t>
            </a:r>
            <a:r>
              <a:rPr lang="zh-CN" sz="4000" b="1" dirty="0">
                <a:sym typeface="+mn-ea"/>
              </a:rPr>
              <a:t>使用权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6200000">
            <a:off x="9105900" y="3823335"/>
            <a:ext cx="1064260" cy="5062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注：余额分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天返还、提现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手续费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190200" y="2728464"/>
            <a:ext cx="5811600" cy="104525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rmAutofit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推荐注册活动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3190200" y="4351234"/>
            <a:ext cx="5811600" cy="1045250"/>
          </a:xfrm>
          <a:custGeom>
            <a:avLst/>
            <a:gdLst>
              <a:gd name="connsiteX0" fmla="*/ 4881507 w 4881507"/>
              <a:gd name="connsiteY0" fmla="*/ 312284 h 646331"/>
              <a:gd name="connsiteX1" fmla="*/ 4881507 w 4881507"/>
              <a:gd name="connsiteY1" fmla="*/ 646331 h 646331"/>
              <a:gd name="connsiteX2" fmla="*/ 4547460 w 4881507"/>
              <a:gd name="connsiteY2" fmla="*/ 646331 h 646331"/>
              <a:gd name="connsiteX3" fmla="*/ 0 w 4881507"/>
              <a:gd name="connsiteY3" fmla="*/ 0 h 646331"/>
              <a:gd name="connsiteX4" fmla="*/ 646331 w 4881507"/>
              <a:gd name="connsiteY4" fmla="*/ 0 h 646331"/>
              <a:gd name="connsiteX5" fmla="*/ 0 w 4881507"/>
              <a:gd name="connsiteY5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1507" h="646331">
                <a:moveTo>
                  <a:pt x="4881507" y="312284"/>
                </a:moveTo>
                <a:lnTo>
                  <a:pt x="4881507" y="646331"/>
                </a:lnTo>
                <a:lnTo>
                  <a:pt x="4547460" y="646331"/>
                </a:lnTo>
                <a:close/>
                <a:moveTo>
                  <a:pt x="0" y="0"/>
                </a:moveTo>
                <a:lnTo>
                  <a:pt x="646331" y="0"/>
                </a:lnTo>
                <a:lnTo>
                  <a:pt x="0" y="6463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180000" rtlCol="0" anchor="ctr">
            <a:normAutofit fontScale="90000"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会员充值使用说明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82428" y="1184713"/>
            <a:ext cx="893642" cy="893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录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00891" y="1179633"/>
            <a:ext cx="682172" cy="6821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82428" y="662199"/>
            <a:ext cx="522514" cy="522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79977" y="76547"/>
            <a:ext cx="1103086" cy="11030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algn="ctr">
              <a:defRPr sz="54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930525" y="920115"/>
            <a:ext cx="5734050" cy="1403350"/>
            <a:chOff x="2627397" y="1543645"/>
            <a:chExt cx="6131116" cy="1465815"/>
          </a:xfrm>
        </p:grpSpPr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2627397" y="2221502"/>
              <a:ext cx="999336" cy="7879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3600" dirty="0" smtClean="0"/>
                <a:t>01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3625808" y="1543645"/>
              <a:ext cx="5132705" cy="6045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</a:rPr>
                <a:t>推广</a:t>
              </a:r>
              <a:r>
                <a:rPr lang="en-US" altLang="zh-CN" sz="4400" b="1" dirty="0">
                  <a:solidFill>
                    <a:schemeClr val="tx1"/>
                  </a:solidFill>
                </a:rPr>
                <a:t>5</a:t>
              </a:r>
              <a:r>
                <a:rPr lang="zh-CN" altLang="en-US" sz="4400" b="1" dirty="0">
                  <a:solidFill>
                    <a:schemeClr val="tx1"/>
                  </a:solidFill>
                </a:rPr>
                <a:t>名有效顾客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 rot="16200000">
            <a:off x="6652895" y="-147955"/>
            <a:ext cx="1064260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可获得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价值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699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4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>
                <a:sym typeface="+mn-ea"/>
              </a:rPr>
              <a:t>博罗山一日游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6170295" y="-10160"/>
            <a:ext cx="1064260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rot="16200000">
            <a:off x="7052310" y="-95250"/>
            <a:ext cx="1064260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6200000">
            <a:off x="4652645" y="-1129665"/>
            <a:ext cx="3696335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博罗一日游包含云浮山观音古寺和豆妈生态农庄，豆妈生态农庄游玩结束后</a:t>
            </a:r>
            <a:endParaRPr lang="zh-CN" altLang="en-US" sz="3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6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送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：农家土鸡一只或一条鱼</a:t>
            </a:r>
            <a:endParaRPr lang="zh-CN" altLang="en-US" sz="4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包接送、免费午餐（八人一桌）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2931160" y="1263650"/>
            <a:ext cx="6323330" cy="1400810"/>
            <a:chOff x="2566230" y="3018750"/>
            <a:chExt cx="6171370" cy="1277603"/>
          </a:xfrm>
        </p:grpSpPr>
        <p:sp>
          <p:nvSpPr>
            <p:cNvPr id="14" name="文本框 13"/>
            <p:cNvSpPr txBox="1"/>
            <p:nvPr>
              <p:custDataLst>
                <p:tags r:id="rId2"/>
              </p:custDataLst>
            </p:nvPr>
          </p:nvSpPr>
          <p:spPr>
            <a:xfrm>
              <a:off x="2566230" y="3640177"/>
              <a:ext cx="912785" cy="656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3600" dirty="0" smtClean="0"/>
                <a:t>02</a:t>
              </a:r>
              <a:endParaRPr lang="zh-CN" altLang="en-US" sz="3600" dirty="0"/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3604953" y="3018750"/>
              <a:ext cx="5132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</a:rPr>
                <a:t>推广</a:t>
              </a:r>
              <a:r>
                <a:rPr lang="en-US" altLang="zh-CN" sz="4400" b="1" dirty="0">
                  <a:solidFill>
                    <a:schemeClr val="tx1"/>
                  </a:solidFill>
                </a:rPr>
                <a:t>20</a:t>
              </a:r>
              <a:r>
                <a:rPr lang="zh-CN" altLang="en-US" sz="4400" b="1" dirty="0">
                  <a:solidFill>
                    <a:schemeClr val="tx1"/>
                  </a:solidFill>
                </a:rPr>
                <a:t>名有效顾客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 rot="16200000">
            <a:off x="7094855" y="-224790"/>
            <a:ext cx="1064260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可获得</a:t>
            </a:r>
            <a:r>
              <a:rPr lang="zh-CN" altLang="en-US" sz="5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现金卷</a:t>
            </a:r>
            <a:r>
              <a:rPr lang="en-US" altLang="zh-CN" sz="5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5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2899410" y="1109345"/>
            <a:ext cx="6564630" cy="1572260"/>
            <a:chOff x="2604484" y="3018750"/>
            <a:chExt cx="6133116" cy="1023219"/>
          </a:xfrm>
        </p:grpSpPr>
        <p:sp>
          <p:nvSpPr>
            <p:cNvPr id="17" name="文本框 16"/>
            <p:cNvSpPr txBox="1"/>
            <p:nvPr>
              <p:custDataLst>
                <p:tags r:id="rId2"/>
              </p:custDataLst>
            </p:nvPr>
          </p:nvSpPr>
          <p:spPr>
            <a:xfrm>
              <a:off x="2604484" y="3537798"/>
              <a:ext cx="874380" cy="5041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3600" dirty="0" smtClean="0"/>
                <a:t>03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>
            <a:xfrm>
              <a:off x="3604953" y="3018750"/>
              <a:ext cx="5132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</a:rPr>
                <a:t>推广</a:t>
              </a:r>
              <a:r>
                <a:rPr lang="en-US" altLang="zh-CN" sz="4400" b="1" dirty="0">
                  <a:solidFill>
                    <a:schemeClr val="tx1"/>
                  </a:solidFill>
                </a:rPr>
                <a:t>100</a:t>
              </a:r>
              <a:r>
                <a:rPr lang="zh-CN" altLang="en-US" sz="4400" b="1" dirty="0">
                  <a:solidFill>
                    <a:schemeClr val="tx1"/>
                  </a:solidFill>
                </a:rPr>
                <a:t>名有效顾客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 rot="16200000">
            <a:off x="6354445" y="-777240"/>
            <a:ext cx="1259840" cy="9250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sz="4000" b="1" dirty="0">
                <a:sym typeface="+mn-ea"/>
              </a:rPr>
              <a:t>可获得</a:t>
            </a:r>
            <a:r>
              <a:rPr sz="5400" b="1" dirty="0">
                <a:solidFill>
                  <a:srgbClr val="FFFF00"/>
                </a:solidFill>
                <a:sym typeface="+mn-ea"/>
              </a:rPr>
              <a:t>知豆</a:t>
            </a:r>
            <a:r>
              <a:rPr sz="5400" b="1" dirty="0">
                <a:sym typeface="+mn-ea"/>
              </a:rPr>
              <a:t>电动汽车永久使用权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3141345" y="1237615"/>
            <a:ext cx="6249670" cy="1463040"/>
            <a:chOff x="2487251" y="3018750"/>
            <a:chExt cx="6250349" cy="1464428"/>
          </a:xfrm>
        </p:grpSpPr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2487251" y="3680125"/>
              <a:ext cx="991978" cy="803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3600" dirty="0" smtClean="0"/>
                <a:t>04</a:t>
              </a:r>
              <a:endParaRPr lang="zh-CN" altLang="en-US" sz="3600" dirty="0"/>
            </a:p>
          </p:txBody>
        </p:sp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3604953" y="3018750"/>
              <a:ext cx="5132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</a:rPr>
                <a:t>推广</a:t>
              </a:r>
              <a:r>
                <a:rPr lang="en-US" altLang="zh-CN" sz="4400" b="1" dirty="0">
                  <a:solidFill>
                    <a:schemeClr val="tx1"/>
                  </a:solidFill>
                </a:rPr>
                <a:t>300</a:t>
              </a:r>
              <a:r>
                <a:rPr lang="zh-CN" altLang="en-US" sz="4400" b="1" dirty="0">
                  <a:solidFill>
                    <a:schemeClr val="tx1"/>
                  </a:solidFill>
                </a:rPr>
                <a:t>名有效客户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 rot="16200000">
            <a:off x="6299835" y="-1527810"/>
            <a:ext cx="1064260" cy="10733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可获得：</a:t>
            </a:r>
            <a:r>
              <a:rPr sz="5400" b="1" dirty="0">
                <a:solidFill>
                  <a:srgbClr val="FFFF00"/>
                </a:solidFill>
                <a:sym typeface="+mn-ea"/>
              </a:rPr>
              <a:t>熊</a:t>
            </a:r>
            <a:r>
              <a:rPr lang="zh-CN" sz="5400" b="1" dirty="0">
                <a:solidFill>
                  <a:srgbClr val="FFFF00"/>
                </a:solidFill>
                <a:sym typeface="+mn-ea"/>
              </a:rPr>
              <a:t>猫</a:t>
            </a:r>
            <a:r>
              <a:rPr sz="5400" b="1" dirty="0">
                <a:sym typeface="+mn-ea"/>
              </a:rPr>
              <a:t>纯电动汽车永久使用权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7020560" y="1292225"/>
            <a:ext cx="2225040" cy="8192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8000" b="1" dirty="0">
                <a:sym typeface="+mn-ea"/>
              </a:rPr>
              <a:t>+</a:t>
            </a:r>
            <a:r>
              <a:rPr sz="5400" b="1" dirty="0">
                <a:sym typeface="+mn-ea"/>
              </a:rPr>
              <a:t>单店店长职位</a:t>
            </a:r>
            <a:endParaRPr sz="5400" b="1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3036570" y="952500"/>
            <a:ext cx="6291580" cy="1380490"/>
            <a:chOff x="2445976" y="3018750"/>
            <a:chExt cx="6291624" cy="1380914"/>
          </a:xfrm>
        </p:grpSpPr>
        <p:sp>
          <p:nvSpPr>
            <p:cNvPr id="23" name="文本框 22"/>
            <p:cNvSpPr txBox="1"/>
            <p:nvPr>
              <p:custDataLst>
                <p:tags r:id="rId2"/>
              </p:custDataLst>
            </p:nvPr>
          </p:nvSpPr>
          <p:spPr>
            <a:xfrm>
              <a:off x="2445976" y="3648574"/>
              <a:ext cx="1033152" cy="751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3600" dirty="0" smtClean="0"/>
                <a:t>05</a:t>
              </a:r>
              <a:endParaRPr lang="zh-CN" altLang="en-US" sz="3600" dirty="0"/>
            </a:p>
          </p:txBody>
        </p:sp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>
            <a:xfrm>
              <a:off x="3604953" y="3018750"/>
              <a:ext cx="5132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</a:rPr>
                <a:t>推荐</a:t>
              </a:r>
              <a:r>
                <a:rPr lang="en-US" altLang="zh-CN" sz="4400" b="1" dirty="0">
                  <a:solidFill>
                    <a:schemeClr val="tx1"/>
                  </a:solidFill>
                </a:rPr>
                <a:t>500</a:t>
              </a:r>
              <a:r>
                <a:rPr lang="zh-CN" altLang="en-US" sz="4400" b="1" dirty="0">
                  <a:solidFill>
                    <a:schemeClr val="tx1"/>
                  </a:solidFill>
                </a:rPr>
                <a:t>名有效客户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 rot="16200000">
            <a:off x="4678680" y="-1574165"/>
            <a:ext cx="3200400" cy="11856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sz="4000" b="1" dirty="0">
                <a:sym typeface="+mn-ea"/>
              </a:rPr>
              <a:t>可获得：</a:t>
            </a:r>
            <a:r>
              <a:rPr sz="4400" b="1" dirty="0">
                <a:solidFill>
                  <a:srgbClr val="FFFF00"/>
                </a:solidFill>
                <a:sym typeface="+mn-ea"/>
              </a:rPr>
              <a:t>北汽</a:t>
            </a:r>
            <a:r>
              <a:rPr sz="4400" b="1" dirty="0">
                <a:sym typeface="+mn-ea"/>
              </a:rPr>
              <a:t>260或200纯电动汽车永久使用权</a:t>
            </a:r>
            <a:r>
              <a:rPr sz="4000" b="1" dirty="0">
                <a:sym typeface="+mn-ea"/>
              </a:rPr>
              <a:t> </a:t>
            </a:r>
            <a:endParaRPr sz="4000" b="1" dirty="0">
              <a:sym typeface="+mn-ea"/>
            </a:endParaRPr>
          </a:p>
          <a:p>
            <a:pPr algn="ctr"/>
            <a:endParaRPr sz="4000" b="1" dirty="0">
              <a:sym typeface="+mn-ea"/>
            </a:endParaRPr>
          </a:p>
          <a:p>
            <a:pPr algn="ctr"/>
            <a:r>
              <a:rPr lang="en-US" sz="6000" b="1" dirty="0">
                <a:sym typeface="+mn-ea"/>
              </a:rPr>
              <a:t>+</a:t>
            </a:r>
            <a:r>
              <a:rPr sz="4800" b="1" dirty="0">
                <a:sym typeface="+mn-ea"/>
              </a:rPr>
              <a:t>单店总经理职位</a:t>
            </a:r>
            <a:endParaRPr sz="4800" b="1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16200000">
            <a:off x="6848475" y="-640715"/>
            <a:ext cx="1259840" cy="8872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sz="4000" b="1" dirty="0">
                <a:sym typeface="+mn-ea"/>
              </a:rPr>
              <a:t>可获得</a:t>
            </a:r>
            <a:r>
              <a:rPr lang="zh-CN" sz="5400" b="1" dirty="0">
                <a:sym typeface="+mn-ea"/>
              </a:rPr>
              <a:t>一家店面</a:t>
            </a:r>
            <a:r>
              <a:rPr lang="en-US" altLang="zh-CN" sz="5400" b="1" dirty="0">
                <a:solidFill>
                  <a:srgbClr val="FFFF00"/>
                </a:solidFill>
                <a:sym typeface="+mn-ea"/>
              </a:rPr>
              <a:t>20%</a:t>
            </a:r>
            <a:r>
              <a:rPr lang="zh-CN" altLang="en-US" sz="5400" b="1" dirty="0">
                <a:sym typeface="+mn-ea"/>
              </a:rPr>
              <a:t>股份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9321800" y="3949700"/>
            <a:ext cx="1064260" cy="470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注：有效顾客是指该会员有过充钱记录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3036570" y="952500"/>
            <a:ext cx="6386195" cy="1380490"/>
            <a:chOff x="2445976" y="3018750"/>
            <a:chExt cx="6291624" cy="1380914"/>
          </a:xfrm>
        </p:grpSpPr>
        <p:sp>
          <p:nvSpPr>
            <p:cNvPr id="23" name="文本框 22"/>
            <p:cNvSpPr txBox="1"/>
            <p:nvPr>
              <p:custDataLst>
                <p:tags r:id="rId2"/>
              </p:custDataLst>
            </p:nvPr>
          </p:nvSpPr>
          <p:spPr>
            <a:xfrm>
              <a:off x="2445976" y="3648574"/>
              <a:ext cx="1033152" cy="751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sz="3600" dirty="0" smtClean="0"/>
                <a:t>06</a:t>
              </a:r>
              <a:endParaRPr lang="zh-CN" altLang="en-US" sz="3600" dirty="0"/>
            </a:p>
          </p:txBody>
        </p:sp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>
            <a:xfrm>
              <a:off x="3604953" y="3018750"/>
              <a:ext cx="513264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推荐</a:t>
              </a:r>
              <a:r>
                <a:rPr lang="en-US" altLang="zh-CN" sz="4000" b="1" dirty="0">
                  <a:solidFill>
                    <a:schemeClr val="tx1"/>
                  </a:solidFill>
                </a:rPr>
                <a:t>2000</a:t>
              </a:r>
              <a:r>
                <a:rPr lang="zh-CN" altLang="en-US" sz="4000" b="1" dirty="0">
                  <a:solidFill>
                    <a:schemeClr val="tx1"/>
                  </a:solidFill>
                </a:rPr>
                <a:t>名有效客户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6*i*7"/>
  <p:tag name="KSO_WM_TEMPLATE_CATEGORY" val="custom"/>
  <p:tag name="KSO_WM_TEMPLATE_INDEX" val="160512"/>
  <p:tag name="KSO_WM_UNIT_INDEX" val="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6*i*5"/>
  <p:tag name="KSO_WM_TEMPLATE_CATEGORY" val="custom"/>
  <p:tag name="KSO_WM_TEMPLATE_INDEX" val="160512"/>
  <p:tag name="KSO_WM_UNIT_INDEX" val="5"/>
</p:tagLst>
</file>

<file path=ppt/tags/tag12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51*215"/>
  <p:tag name="KSO_WM_SLIDE_SIZE" val="458*210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6*i*0"/>
  <p:tag name="KSO_WM_TEMPLATE_CATEGORY" val="custom"/>
  <p:tag name="KSO_WM_TEMPLATE_INDEX" val="160512"/>
  <p:tag name="KSO_WM_UNIT_INDEX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1"/>
  <p:tag name="KSO_WM_UNIT_ID" val="custom160512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7*i*5"/>
  <p:tag name="KSO_WM_TEMPLATE_CATEGORY" val="custom"/>
  <p:tag name="KSO_WM_TEMPLATE_INDEX" val="160512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2"/>
  <p:tag name="KSO_WM_UNIT_ID" val="custom160512_7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2_1"/>
  <p:tag name="KSO_WM_UNIT_ID" val="custom160512_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7"/>
  <p:tag name="KSO_WM_SLIDE_INDEX" val="7"/>
  <p:tag name="KSO_WM_SLIDE_ITEM_CNT" val="2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8*i*10"/>
  <p:tag name="KSO_WM_TEMPLATE_CATEGORY" val="custom"/>
  <p:tag name="KSO_WM_TEMPLATE_INDEX" val="160512"/>
  <p:tag name="KSO_WM_UNIT_INDEX" val="1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3"/>
  <p:tag name="KSO_WM_UNIT_ID" val="custom160512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3_1"/>
  <p:tag name="KSO_WM_UNIT_ID" val="custom160512_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9*i*15"/>
  <p:tag name="KSO_WM_TEMPLATE_CATEGORY" val="custom"/>
  <p:tag name="KSO_WM_TEMPLATE_INDEX" val="160512"/>
  <p:tag name="KSO_WM_UNIT_INDEX" val="1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4"/>
  <p:tag name="KSO_WM_UNIT_ID" val="custom160512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4_1"/>
  <p:tag name="KSO_WM_UNIT_ID" val="custom160512_9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9"/>
  <p:tag name="KSO_WM_SLIDE_INDEX" val="9"/>
  <p:tag name="KSO_WM_SLIDE_ITEM_CNT" val="4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10*i*20"/>
  <p:tag name="KSO_WM_TEMPLATE_CATEGORY" val="custom"/>
  <p:tag name="KSO_WM_TEMPLATE_INDEX" val="160512"/>
  <p:tag name="KSO_WM_UNIT_INDEX" val="2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5"/>
  <p:tag name="KSO_WM_UNIT_ID" val="custom160512_10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5_1"/>
  <p:tag name="KSO_WM_UNIT_ID" val="custom160512_10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0"/>
  <p:tag name="KSO_WM_SLIDE_INDEX" val="10"/>
  <p:tag name="KSO_WM_SLIDE_ITEM_CNT" val="5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10*i*20"/>
  <p:tag name="KSO_WM_TEMPLATE_CATEGORY" val="custom"/>
  <p:tag name="KSO_WM_TEMPLATE_INDEX" val="160512"/>
  <p:tag name="KSO_WM_UNIT_INDEX" val="2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5"/>
  <p:tag name="KSO_WM_UNIT_ID" val="custom160512_10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5_1"/>
  <p:tag name="KSO_WM_UNIT_ID" val="custom160512_10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1"/>
  <p:tag name="KSO_WM_SLIDE_INDEX" val="11"/>
  <p:tag name="KSO_WM_SLIDE_ITEM_CNT" val="6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i"/>
  <p:tag name="KSO_WM_UNIT_INDEX" val="1_6"/>
  <p:tag name="KSO_WM_UNIT_ID" val="custom16051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1"/>
  <p:tag name="KSO_WM_SLIDE_INDEX" val="11"/>
  <p:tag name="KSO_WM_SLIDE_ITEM_CNT" val="6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7、22、25、26、27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b"/>
  <p:tag name="KSO_WM_UNIT_INDEX" val="1"/>
  <p:tag name="KSO_WM_UNIT_ID" val="custom160512_12*b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4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2_1"/>
  <p:tag name="KSO_WM_UNIT_ID" val="custom160512_14*l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l_h_f"/>
  <p:tag name="KSO_WM_UNIT_INDEX" val="1_1_1"/>
  <p:tag name="KSO_WM_UNIT_ID" val="custom160512_13*l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4"/>
  <p:tag name="KSO_WM_UNIT_PRESET_TEXT_LEN" val="36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3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1*247"/>
  <p:tag name="KSO_WM_SLIDE_SIZE" val="458*82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27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 YOU"/>
</p:tagLst>
</file>

<file path=ppt/tags/tag65.xml><?xml version="1.0" encoding="utf-8"?>
<p:tagLst xmlns:p="http://schemas.openxmlformats.org/presentationml/2006/main">
  <p:tag name="KSO_WM_TEMPLATE_CATEGORY" val="custom"/>
  <p:tag name="KSO_WM_TEMPLATE_INDEX" val="160512"/>
  <p:tag name="KSO_WM_TAG_VERSION" val="1.0"/>
  <p:tag name="KSO_WM_SLIDE_ID" val="custom160512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4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6*i*6"/>
  <p:tag name="KSO_WM_TEMPLATE_CATEGORY" val="custom"/>
  <p:tag name="KSO_WM_TEMPLATE_INDEX" val="160512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2_6*i*8"/>
  <p:tag name="KSO_WM_TEMPLATE_CATEGORY" val="custom"/>
  <p:tag name="KSO_WM_TEMPLATE_INDEX" val="160512"/>
  <p:tag name="KSO_WM_UNIT_INDEX" val="8"/>
</p:tagLst>
</file>

<file path=ppt/theme/theme1.xml><?xml version="1.0" encoding="utf-8"?>
<a:theme xmlns:a="http://schemas.openxmlformats.org/drawingml/2006/main" name="1_Office 主题">
  <a:themeElements>
    <a:clrScheme name="自定义 5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628EE3"/>
      </a:accent1>
      <a:accent2>
        <a:srgbClr val="2BC3B5"/>
      </a:accent2>
      <a:accent3>
        <a:srgbClr val="92D050"/>
      </a:accent3>
      <a:accent4>
        <a:srgbClr val="CEB9A3"/>
      </a:accent4>
      <a:accent5>
        <a:srgbClr val="776C6D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宽屏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Calibri</vt:lpstr>
      <vt:lpstr>1_Office 主题</vt:lpstr>
      <vt:lpstr>云起支付推广方案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会员充值使用说明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2017-01-05T06:24:00Z</dcterms:created>
  <dcterms:modified xsi:type="dcterms:W3CDTF">2017-01-06T06:51:02Z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