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0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DFD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4294967295"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</a:rPr>
              <a:t>Startup Funding Analysis and Insights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DF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</a:rPr>
              <a:t>Overview of Startup Funding Trends</a:t>
            </a:r>
            <a:endParaRPr b="1" sz="3800"/>
          </a:p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09118" lvl="0" marL="31546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44"/>
              <a:buChar char="•"/>
            </a:pPr>
            <a:r>
              <a:rPr b="1" lang="en-US" sz="2844" u="sng"/>
              <a:t>Objective:</a:t>
            </a:r>
            <a:r>
              <a:rPr lang="en-US" sz="2844"/>
              <a:t> Analyze trends, geographical distributions, and funding types in the startup ecosystem.</a:t>
            </a:r>
            <a:endParaRPr sz="3100"/>
          </a:p>
          <a:p>
            <a:pPr indent="-309118" lvl="0" marL="315468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44"/>
              <a:buChar char="•"/>
            </a:pPr>
            <a:r>
              <a:rPr b="1" lang="en-US" sz="2844" u="sng"/>
              <a:t>Key Areas of Analysis:</a:t>
            </a:r>
            <a:endParaRPr b="1" sz="3100" u="sng"/>
          </a:p>
          <a:p>
            <a:pPr indent="-309118" lvl="1" marL="73609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44"/>
              <a:buChar char="•"/>
            </a:pPr>
            <a:r>
              <a:rPr lang="en-US" sz="2844"/>
              <a:t>Funding distribution by region</a:t>
            </a:r>
            <a:endParaRPr sz="3100"/>
          </a:p>
          <a:p>
            <a:pPr indent="-309118" lvl="1" marL="73609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44"/>
              <a:buChar char="•"/>
            </a:pPr>
            <a:r>
              <a:rPr lang="en-US" sz="2844"/>
              <a:t>Trends over time</a:t>
            </a:r>
            <a:endParaRPr sz="3100"/>
          </a:p>
          <a:p>
            <a:pPr indent="-309118" lvl="1" marL="73609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44"/>
              <a:buChar char="•"/>
            </a:pPr>
            <a:r>
              <a:rPr lang="en-US" sz="2844"/>
              <a:t>Regional preferences in funding types</a:t>
            </a:r>
            <a:endParaRPr sz="3100"/>
          </a:p>
          <a:p>
            <a:pPr indent="-309118" lvl="0" marL="315468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44"/>
              <a:buChar char="•"/>
            </a:pPr>
            <a:r>
              <a:rPr b="1" lang="en-US" sz="2844" u="sng"/>
              <a:t>Funding recommendations:</a:t>
            </a:r>
            <a:r>
              <a:rPr lang="en-US" sz="2844"/>
              <a:t> </a:t>
            </a:r>
            <a:r>
              <a:rPr lang="en-US" sz="2844"/>
              <a:t>Recommendations for fostering a sustainable and inclusive funding ecosystem.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DF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131275"/>
            <a:ext cx="82296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</a:rPr>
              <a:t>Funding Distribution By Regio</a:t>
            </a:r>
            <a:r>
              <a:rPr b="1" lang="en-US" sz="2900"/>
              <a:t>n</a:t>
            </a:r>
            <a:endParaRPr b="1" sz="2900"/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83700" y="4444575"/>
            <a:ext cx="89766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39903" lvl="0" marL="29146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8"/>
              <a:buChar char="•"/>
            </a:pPr>
            <a:r>
              <a:rPr lang="en-US" sz="1908"/>
              <a:t>Key Insight:</a:t>
            </a:r>
            <a:endParaRPr sz="2280"/>
          </a:p>
          <a:p>
            <a:pPr indent="-239903" lvl="1" marL="68008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8"/>
              <a:buChar char="•"/>
            </a:pPr>
            <a:r>
              <a:rPr lang="en-US" sz="1908"/>
              <a:t>Tampa and Atlanta rank high in total funding.</a:t>
            </a:r>
            <a:endParaRPr sz="2280"/>
          </a:p>
          <a:p>
            <a:pPr indent="-239903" lvl="1" marL="68008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8"/>
              <a:buChar char="•"/>
            </a:pPr>
            <a:r>
              <a:rPr lang="en-US" sz="1908"/>
              <a:t>Greensboro, Los Angeles, and Bucharest demonstrate promising growth, indicating expanding opportunities.</a:t>
            </a:r>
            <a:endParaRPr sz="2280"/>
          </a:p>
          <a:p>
            <a:pPr indent="-239903" lvl="0" marL="29146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8"/>
              <a:buChar char="•"/>
            </a:pPr>
            <a:r>
              <a:rPr lang="en-US" sz="1908"/>
              <a:t>Recommendation:</a:t>
            </a:r>
            <a:endParaRPr sz="2280"/>
          </a:p>
          <a:p>
            <a:pPr indent="-239903" lvl="1" marL="68008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8"/>
              <a:buChar char="•"/>
            </a:pPr>
            <a:r>
              <a:rPr lang="en-US" sz="1908"/>
              <a:t>Focus investments on regions like Tampa, Atlanta, and SF Bay Area, as they show significant funding activity and likely have a well-established startup ecosystem.</a:t>
            </a:r>
            <a:endParaRPr sz="228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50" y="732950"/>
            <a:ext cx="8229598" cy="36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DF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57200" y="95575"/>
            <a:ext cx="8229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Calibri"/>
              <a:buNone/>
            </a:pPr>
            <a:r>
              <a:rPr b="1" i="0" lang="en-US" sz="2960" u="none" cap="none" strike="noStrike">
                <a:solidFill>
                  <a:srgbClr val="000000"/>
                </a:solidFill>
              </a:rPr>
              <a:t>Funding Trends (1900–2023)</a:t>
            </a:r>
            <a:endParaRPr b="1" sz="296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57200" y="4599875"/>
            <a:ext cx="8372100" cy="19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55000" lnSpcReduction="20000"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6"/>
          </a:p>
          <a:p>
            <a:pPr indent="-245160" lvl="0" marL="30175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 sz="3499" u="sng"/>
              <a:t>Key Insight:</a:t>
            </a:r>
            <a:endParaRPr b="1" sz="3883" u="sng"/>
          </a:p>
          <a:p>
            <a:pPr indent="-245160" lvl="1" marL="7040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3499"/>
              <a:t>Massive funding surge post-2000 driven by technology startups.</a:t>
            </a:r>
            <a:endParaRPr sz="3883"/>
          </a:p>
          <a:p>
            <a:pPr indent="-245160" lvl="1" marL="70408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3499"/>
              <a:t>Reflects global growth in venture capital investments and tech innovations.</a:t>
            </a:r>
            <a:endParaRPr sz="3499"/>
          </a:p>
          <a:p>
            <a:pPr indent="-245160" lvl="0" marL="30175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 sz="3499" u="sng"/>
              <a:t>Recommendation:</a:t>
            </a:r>
            <a:endParaRPr b="1" sz="3883" u="sng"/>
          </a:p>
          <a:p>
            <a:pPr indent="-245160" lvl="1" marL="7040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3499"/>
              <a:t>Evaluate long-term sustainability of the funding boom to avoid market saturation and bubble risks.</a:t>
            </a:r>
            <a:endParaRPr sz="3883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52325"/>
            <a:ext cx="8372100" cy="376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DF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72250" y="47800"/>
            <a:ext cx="79539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Calibri"/>
              <a:buNone/>
            </a:pPr>
            <a:r>
              <a:rPr b="1" i="0" lang="en-US" sz="2960" u="none" cap="none" strike="noStrike">
                <a:solidFill>
                  <a:srgbClr val="000000"/>
                </a:solidFill>
              </a:rPr>
              <a:t>Funding Types in Key Regions</a:t>
            </a:r>
            <a:endParaRPr b="1" sz="296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86850" y="3857700"/>
            <a:ext cx="8924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92"/>
          </a:p>
          <a:p>
            <a:pPr indent="-233807" lvl="0" marL="2777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b="1" lang="en-US" sz="1900" u="sng"/>
              <a:t>Key Insights:</a:t>
            </a:r>
            <a:endParaRPr b="1" sz="1900" u="sng"/>
          </a:p>
          <a:p>
            <a:pPr indent="-233807" lvl="1" marL="648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/>
              <a:t>Venture capital is the dominant funding type across regions.</a:t>
            </a:r>
            <a:endParaRPr sz="1900"/>
          </a:p>
          <a:p>
            <a:pPr indent="-233807" lvl="1" marL="648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/>
              <a:t>Regional variations exist:</a:t>
            </a:r>
            <a:endParaRPr sz="1900"/>
          </a:p>
          <a:p>
            <a:pPr indent="-233807" lvl="2" marL="10184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/>
              <a:t>Boston sees higher private equity investments.</a:t>
            </a:r>
            <a:endParaRPr sz="1900"/>
          </a:p>
          <a:p>
            <a:pPr indent="-233807" lvl="2" marL="10184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/>
              <a:t>SF Bay Area and NYC focus on venture capital.</a:t>
            </a:r>
            <a:endParaRPr sz="1900"/>
          </a:p>
          <a:p>
            <a:pPr indent="-233807" lvl="0" marL="27774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b="1" lang="en-US" sz="1900" u="sng"/>
              <a:t>Recommendation:</a:t>
            </a:r>
            <a:endParaRPr b="1" sz="1900" u="sng"/>
          </a:p>
          <a:p>
            <a:pPr indent="-233807" lvl="1" marL="648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/>
              <a:t>Encourage diversified funding models to balance regional ecosystems.</a:t>
            </a:r>
            <a:endParaRPr sz="19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0" y="597400"/>
            <a:ext cx="7953900" cy="357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DF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</a:rPr>
              <a:t>Actionable Recommendations</a:t>
            </a:r>
            <a:endParaRPr b="1" sz="38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10514" lvl="0" marL="3257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/>
              <a:t>Foster early-stage funding globally.</a:t>
            </a:r>
            <a:endParaRPr sz="2800"/>
          </a:p>
          <a:p>
            <a:pPr indent="-310514" lvl="0" marL="32575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/>
              <a:t>Build supportive policies for emerging startup hubs.</a:t>
            </a:r>
            <a:endParaRPr sz="2800"/>
          </a:p>
          <a:p>
            <a:pPr indent="-310514" lvl="0" marL="32575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/>
              <a:t>Encourage investors to diversify portfolios across regions and sectors.</a:t>
            </a:r>
            <a:endParaRPr sz="2800"/>
          </a:p>
          <a:p>
            <a:pPr indent="-310514" lvl="0" marL="32575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/>
              <a:t>Focus on sustainable growth in funding ecosystems.</a:t>
            </a:r>
            <a:endParaRPr sz="2800"/>
          </a:p>
          <a:p>
            <a:pPr indent="-310514" lvl="0" marL="32575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/>
              <a:t>Align regional funding efforts with core strengths.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DF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</a:rPr>
              <a:t>Conclusion</a:t>
            </a:r>
            <a:endParaRPr b="1" sz="38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startup funding ecosystem is growing rapidly, with dominant regions driving most activity.</a:t>
            </a:r>
            <a:endParaRPr sz="2800"/>
          </a:p>
          <a:p>
            <a:pPr indent="-3175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ensure sustainable growth, we must focus on inclusive funding practices and leverage regional strengths.</a:t>
            </a:r>
            <a:endParaRPr sz="2800"/>
          </a:p>
          <a:p>
            <a:pPr indent="-139700" lvl="4" marL="21717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2800"/>
          </a:p>
          <a:p>
            <a:pPr indent="-139700" lvl="4" marL="21717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1" lang="en-US" sz="35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i="1" sz="35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