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56" r:id="rId2"/>
    <p:sldId id="284" r:id="rId3"/>
    <p:sldId id="257" r:id="rId4"/>
    <p:sldId id="295" r:id="rId5"/>
    <p:sldId id="293" r:id="rId6"/>
    <p:sldId id="294" r:id="rId7"/>
    <p:sldId id="261" r:id="rId8"/>
    <p:sldId id="289" r:id="rId9"/>
    <p:sldId id="290" r:id="rId10"/>
    <p:sldId id="291" r:id="rId11"/>
    <p:sldId id="292" r:id="rId12"/>
    <p:sldId id="286" r:id="rId13"/>
    <p:sldId id="287" r:id="rId14"/>
    <p:sldId id="262" r:id="rId15"/>
    <p:sldId id="264" r:id="rId16"/>
    <p:sldId id="263" r:id="rId17"/>
    <p:sldId id="265" r:id="rId18"/>
    <p:sldId id="266" r:id="rId19"/>
    <p:sldId id="267" r:id="rId20"/>
    <p:sldId id="296" r:id="rId21"/>
    <p:sldId id="297" r:id="rId22"/>
    <p:sldId id="269" r:id="rId23"/>
    <p:sldId id="270" r:id="rId24"/>
    <p:sldId id="298" r:id="rId25"/>
    <p:sldId id="285" r:id="rId26"/>
    <p:sldId id="259" r:id="rId2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7E754E0D-814E-4BDA-9398-9AEFBFD9BE4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fr-FR"/>
              <a:t>Cegefos Certification Groupe1 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640F648-E51B-4100-B409-03C6860967F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fr-FR"/>
              <a:t>19/03/2018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79D120C-C25C-4509-A163-0AC28B252A5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fr-FR"/>
              <a:t>DAB - NHA - DFA - RKO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61BE868-970B-4B36-A375-4FFAFBDB482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5B9EAA-97ED-4DD0-A65D-2648AFB3230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4036514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fr-FR"/>
              <a:t>Cegefos Certification Groupe1 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fr-FR"/>
              <a:t>19/03/2018</a:t>
            </a:r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fr-FR"/>
              <a:t>DAB - NHA - DFA - RKO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2523CF-CAAC-40CE-80D9-54786A4F347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1663338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FD7A27-69E6-42F7-A560-A3B46FF1F3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2B947C8-39BB-4DCF-B7F6-80156A805B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7AF78BB-19C6-4D2D-810C-13E3EA01F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19/03/2018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CB07C37-B595-4E1E-9C74-4FEBA641B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Cegefos Certification Groupe1 : DAB / NHA / DFA / RKO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378C67E-7700-4113-90AC-F698B500B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A03ED-DF9F-4806-94B6-C59F3A31AA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4921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D45681-FE66-4AE6-AC42-742C9E069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8D18481-1CB6-41F3-8C76-34020C4897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7E45C48-471C-4D5C-BC1F-03890EE48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19/03/2018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ACB86D1-FBA0-4369-B4AF-698E977A8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Cegefos Certification Groupe1 : DAB / NHA / DFA / RKO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3DC933C-9370-4892-AC5E-2CDDC62DD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A03ED-DF9F-4806-94B6-C59F3A31AA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3781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6ACF8687-64A1-4185-860E-FE016D6DFC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36A78E0-6DA6-4833-93BC-EDE0FD0002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A7055C8-E2BD-4460-8FB3-5CFB01CAE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19/03/2018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B2C9EB1-FF7D-447F-9B45-B9841584C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Cegefos Certification Groupe1 : DAB / NHA / DFA / RKO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2BDDFE9-2E52-4AB0-96EE-7A21635EA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A03ED-DF9F-4806-94B6-C59F3A31AA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9550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5CE3EB-15E4-4988-9B6D-E8DAAD6BF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3488563-7AF4-4E28-8EE1-59F74C5966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1F844DE-D2A0-4897-90FB-13B025AA3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19/03/2018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E96D7BE-519B-4EBC-9B14-817BD67D4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Cegefos Certification Groupe1 : DAB / NHA / DFA / RKO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FF487D8-B2E4-4E77-84D2-BB119EA10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A03ED-DF9F-4806-94B6-C59F3A31AA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7888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1F1DC8-322D-42BB-88FB-ABCADD6CE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B00D673-F2CF-4894-B84C-8B96D1CE99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63C6E98-D07A-4FBD-8FC1-78CE11324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19/03/2018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5C9AF50-FBBC-410A-936A-D86E6799E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Cegefos Certification Groupe1 : DAB / NHA / DFA / RKO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23A446E-DD34-406A-884D-A5652D049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A03ED-DF9F-4806-94B6-C59F3A31AA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9052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82A099-55C4-4656-B625-06552BD82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6B7D157-CB7E-40A0-AE17-11A83B92BD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608F50C-6A6B-45F7-9800-94CF923151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889B164-9B29-4B60-B8E1-EF1F5D13C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19/03/2018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7ED3BA0-C263-4E89-9DB2-47ABD06D0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Cegefos Certification Groupe1 : DAB / NHA / DFA / RKO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63C3CD4-9F9C-4325-99B8-884A0D0C4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A03ED-DF9F-4806-94B6-C59F3A31AA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5452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45174E-1D7C-4158-983F-929E00118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E9C0A0E-37C0-4A71-8A9A-C9E50FD9A7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81237EC-1DC0-49A0-88C7-F5A4790376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A6F6B10-77C1-488D-A69D-4C97537566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61A6234-D0C8-4B83-A4D7-B841C8241D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F1248F4-CE6E-4384-A2DC-9454AAFAA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19/03/2018</a:t>
            </a:r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E1785E8D-5E94-4F2A-8D76-69DC44F44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Cegefos Certification Groupe1 : DAB / NHA / DFA / RKO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E48922D-FEBC-4BE3-A543-245D76EE5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A03ED-DF9F-4806-94B6-C59F3A31AA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2821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D66596-8E76-4298-AB24-A58B92F5C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A1BC579-24AC-4191-899E-44980C802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19/03/2018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2280B39-88EB-4651-AD44-B0C2CEE1B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Cegefos Certification Groupe1 : DAB / NHA / DFA / RKO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74CF56F-5E99-44E3-8805-55E031A13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A03ED-DF9F-4806-94B6-C59F3A31AA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8762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558CB78-92E1-41C8-811E-70E3CF4FA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19/03/2018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B0329B0-D1CE-4650-BFFC-E2715BB1F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Cegefos Certification Groupe1 : DAB / NHA / DFA / RKO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F33C3F5-E188-49AD-903E-8A3626CAC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A03ED-DF9F-4806-94B6-C59F3A31AA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254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A0AF06-03D9-49BE-9755-59123BB41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39495C8-FD94-41F3-9E6D-55C4B9050B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BCAF1B7-541D-4FEC-8531-858143F350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250A672-4F84-49E5-96D2-ED9108651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19/03/2018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77C3767-3A14-429A-B670-CE6E71CB1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Cegefos Certification Groupe1 : DAB / NHA / DFA / RKO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5D5F770-67E5-4347-AB30-8AECAA476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A03ED-DF9F-4806-94B6-C59F3A31AA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0562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2CF32C-71AF-44C9-ADF9-F6A608453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56072715-A792-4ACC-8FB4-DCFE5F9B2D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AF762B7-B50E-419C-A1B5-A720B55516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69D503C-AF62-4A34-96A5-B2467B3D3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19/03/2018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0219006-A9A0-4E83-A14A-F22ED0435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Cegefos Certification Groupe1 : DAB / NHA / DFA / RKO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199B37A-B6FA-4F17-8766-FAA2CE5E3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A03ED-DF9F-4806-94B6-C59F3A31AA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780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E51B7A32-FB2D-4D9E-9B2C-4D094CA46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21104F0-71EC-420B-AFDC-7DEBEC8468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A1D096D-F28A-4B8D-99B4-E106175B88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19/03/2018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DBC1116-1C02-43A1-8160-9C03677E07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Cegefos Certification Groupe1 : DAB / NHA / DFA / RKO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F72460C-F9D3-4F42-95D8-668209FDB2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9A03ED-DF9F-4806-94B6-C59F3A31AA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7305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CF1F16-4295-40EC-868E-5CD4431115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59" y="1186924"/>
            <a:ext cx="10219006" cy="4812495"/>
          </a:xfrm>
        </p:spPr>
        <p:txBody>
          <a:bodyPr>
            <a:normAutofit/>
          </a:bodyPr>
          <a:lstStyle/>
          <a:p>
            <a:pPr algn="l"/>
            <a:br>
              <a:rPr lang="fr-FR" sz="2400" dirty="0"/>
            </a:br>
            <a:br>
              <a:rPr lang="fr-FR" sz="2400" dirty="0"/>
            </a:br>
            <a:br>
              <a:rPr lang="fr-FR" sz="2400" dirty="0"/>
            </a:br>
            <a:br>
              <a:rPr lang="fr-FR" sz="2400" dirty="0"/>
            </a:br>
            <a:br>
              <a:rPr lang="fr-FR" sz="2400" dirty="0"/>
            </a:br>
            <a:endParaRPr lang="fr-FR" sz="240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B85E2F9-A5BC-4D25-A6A3-2A92E0FDED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1520" y="136525"/>
            <a:ext cx="10325685" cy="1050399"/>
          </a:xfrm>
        </p:spPr>
        <p:txBody>
          <a:bodyPr>
            <a:normAutofit/>
          </a:bodyPr>
          <a:lstStyle/>
          <a:p>
            <a:r>
              <a:rPr lang="fr-FR" b="1" dirty="0"/>
              <a:t>Certification </a:t>
            </a:r>
            <a:r>
              <a:rPr lang="fr-FR" b="1" dirty="0" err="1"/>
              <a:t>Cegefos</a:t>
            </a:r>
            <a:r>
              <a:rPr lang="fr-FR" b="1" dirty="0"/>
              <a:t> Big Data </a:t>
            </a:r>
          </a:p>
          <a:p>
            <a:r>
              <a:rPr lang="fr-FR" sz="3400" b="1" dirty="0">
                <a:solidFill>
                  <a:srgbClr val="FF0000"/>
                </a:solidFill>
              </a:rPr>
              <a:t>Analyses des </a:t>
            </a:r>
            <a:r>
              <a:rPr lang="fr-FR" sz="3400" b="1" dirty="0" err="1">
                <a:solidFill>
                  <a:srgbClr val="FF0000"/>
                </a:solidFill>
              </a:rPr>
              <a:t>DataSets</a:t>
            </a:r>
            <a:r>
              <a:rPr lang="fr-FR" sz="3400" b="1" dirty="0">
                <a:solidFill>
                  <a:srgbClr val="FF0000"/>
                </a:solidFill>
              </a:rPr>
              <a:t> GitHub</a:t>
            </a:r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1150BC5C-5713-43E9-A04B-159B1EDF0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19/03/2018</a:t>
            </a:r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189FFD1E-7DE7-499F-8B85-382EB1F8D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Cegefos Certification Groupe1 : DAB / NHA / DFA / RKO</a:t>
            </a:r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8406407B-8F03-4383-A51F-864F1C6820F3}"/>
              </a:ext>
            </a:extLst>
          </p:cNvPr>
          <p:cNvSpPr txBox="1">
            <a:spLocks/>
          </p:cNvSpPr>
          <p:nvPr/>
        </p:nvSpPr>
        <p:spPr>
          <a:xfrm>
            <a:off x="937259" y="1339324"/>
            <a:ext cx="10219006" cy="481249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5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Wingdings" panose="05000000000000000000" pitchFamily="2" charset="2"/>
              <a:buChar char="q"/>
            </a:pPr>
            <a:endParaRPr lang="fr-FR" sz="8500" b="1" dirty="0">
              <a:solidFill>
                <a:srgbClr val="0070C0"/>
              </a:solidFill>
              <a:latin typeface="+mn-lt"/>
              <a:ea typeface="+mn-ea"/>
              <a:cs typeface="+mn-cs"/>
            </a:endParaRPr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fr-FR" sz="6100" b="1" dirty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Sujet de certification :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fr-FR" sz="6100" b="1" dirty="0">
              <a:solidFill>
                <a:srgbClr val="0070C0"/>
              </a:solidFill>
              <a:latin typeface="+mn-lt"/>
              <a:ea typeface="+mn-ea"/>
              <a:cs typeface="+mn-cs"/>
            </a:endParaRPr>
          </a:p>
          <a:p>
            <a:pPr algn="l"/>
            <a:endParaRPr lang="fr-FR" sz="6100" b="1" dirty="0">
              <a:solidFill>
                <a:srgbClr val="0070C0"/>
              </a:solidFill>
              <a:latin typeface="+mn-lt"/>
              <a:ea typeface="+mn-ea"/>
              <a:cs typeface="+mn-cs"/>
            </a:endParaRPr>
          </a:p>
          <a:p>
            <a:br>
              <a:rPr lang="fr-FR" dirty="0"/>
            </a:br>
            <a:r>
              <a:rPr lang="fr-FR" sz="5300" b="1" dirty="0"/>
              <a:t>Il s’agit de travailler sur des données venant de </a:t>
            </a:r>
            <a:r>
              <a:rPr lang="fr-FR" sz="5300" b="1" dirty="0" err="1"/>
              <a:t>Github</a:t>
            </a:r>
            <a:r>
              <a:rPr lang="fr-FR" sz="5300" b="1" dirty="0"/>
              <a:t>. Ces données ne sont pas disponibles en csv ou en </a:t>
            </a:r>
            <a:r>
              <a:rPr lang="fr-FR" sz="5300" b="1" dirty="0" err="1"/>
              <a:t>ndjson</a:t>
            </a:r>
            <a:r>
              <a:rPr lang="fr-FR" sz="5300" b="1" dirty="0"/>
              <a:t>, elles se méritent. Elles sont notamment disponibles directement sur Google Big </a:t>
            </a:r>
            <a:r>
              <a:rPr lang="fr-FR" sz="5300" b="1" dirty="0" err="1"/>
              <a:t>Query</a:t>
            </a:r>
            <a:r>
              <a:rPr lang="fr-FR" sz="5300" b="1" dirty="0"/>
              <a:t> (comme souvent) ou pour certaines en téléchargement de fichiers </a:t>
            </a:r>
            <a:r>
              <a:rPr lang="fr-FR" sz="5300" b="1" dirty="0" err="1"/>
              <a:t>ndjson</a:t>
            </a:r>
            <a:r>
              <a:rPr lang="fr-FR" sz="5300" b="1" dirty="0"/>
              <a:t> compressés, à recombiner ! Google Big </a:t>
            </a:r>
            <a:r>
              <a:rPr lang="fr-FR" sz="5300" b="1" dirty="0" err="1"/>
              <a:t>Query</a:t>
            </a:r>
            <a:br>
              <a:rPr lang="fr-FR" dirty="0"/>
            </a:br>
            <a:br>
              <a:rPr lang="fr-FR" dirty="0"/>
            </a:br>
            <a:br>
              <a:rPr lang="fr-FR" dirty="0"/>
            </a:br>
            <a:br>
              <a:rPr lang="fr-FR" dirty="0"/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467958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CF1F16-4295-40EC-868E-5CD4431115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59" y="1186924"/>
            <a:ext cx="10219006" cy="4812495"/>
          </a:xfrm>
        </p:spPr>
        <p:txBody>
          <a:bodyPr>
            <a:normAutofit/>
          </a:bodyPr>
          <a:lstStyle/>
          <a:p>
            <a:br>
              <a:rPr lang="fr-FR" sz="2400" dirty="0"/>
            </a:br>
            <a:br>
              <a:rPr lang="fr-FR" sz="2400" dirty="0"/>
            </a:br>
            <a:br>
              <a:rPr lang="fr-FR" sz="2400" dirty="0"/>
            </a:br>
            <a:br>
              <a:rPr lang="fr-FR" sz="2400" dirty="0"/>
            </a:br>
            <a:br>
              <a:rPr lang="fr-FR" sz="2400" dirty="0"/>
            </a:br>
            <a:endParaRPr lang="fr-FR" sz="240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B85E2F9-A5BC-4D25-A6A3-2A92E0FDED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1520" y="136525"/>
            <a:ext cx="10325685" cy="1050399"/>
          </a:xfrm>
        </p:spPr>
        <p:txBody>
          <a:bodyPr>
            <a:normAutofit/>
          </a:bodyPr>
          <a:lstStyle/>
          <a:p>
            <a:r>
              <a:rPr lang="fr-FR" b="1" dirty="0"/>
              <a:t>Certification </a:t>
            </a:r>
            <a:r>
              <a:rPr lang="fr-FR" b="1" dirty="0" err="1"/>
              <a:t>Cegefos</a:t>
            </a:r>
            <a:r>
              <a:rPr lang="fr-FR" b="1" dirty="0"/>
              <a:t> Big Data </a:t>
            </a:r>
          </a:p>
          <a:p>
            <a:r>
              <a:rPr lang="fr-FR" sz="3400" b="1" dirty="0">
                <a:solidFill>
                  <a:srgbClr val="FF0000"/>
                </a:solidFill>
              </a:rPr>
              <a:t>Analyses des </a:t>
            </a:r>
            <a:r>
              <a:rPr lang="fr-FR" sz="3400" b="1" dirty="0" err="1">
                <a:solidFill>
                  <a:srgbClr val="FF0000"/>
                </a:solidFill>
              </a:rPr>
              <a:t>DataSets</a:t>
            </a:r>
            <a:r>
              <a:rPr lang="fr-FR" sz="3400" b="1" dirty="0">
                <a:solidFill>
                  <a:srgbClr val="FF0000"/>
                </a:solidFill>
              </a:rPr>
              <a:t> GitHub</a:t>
            </a:r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1150BC5C-5713-43E9-A04B-159B1EDF0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19/03/2018</a:t>
            </a:r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189FFD1E-7DE7-499F-8B85-382EB1F8D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Cegefos Certification Groupe1 : DAB / NHA / DFA / RKO</a:t>
            </a:r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8406407B-8F03-4383-A51F-864F1C6820F3}"/>
              </a:ext>
            </a:extLst>
          </p:cNvPr>
          <p:cNvSpPr txBox="1">
            <a:spLocks/>
          </p:cNvSpPr>
          <p:nvPr/>
        </p:nvSpPr>
        <p:spPr>
          <a:xfrm>
            <a:off x="937259" y="1339324"/>
            <a:ext cx="10219006" cy="481249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fr-FR" sz="4700" b="1" dirty="0" err="1">
                <a:solidFill>
                  <a:srgbClr val="0070C0"/>
                </a:solidFill>
                <a:latin typeface="+mn-lt"/>
                <a:ea typeface="+mn-ea"/>
                <a:cs typeface="+mn-cs"/>
              </a:rPr>
              <a:t>DataSets</a:t>
            </a:r>
            <a:r>
              <a:rPr lang="fr-FR" sz="4700" b="1" dirty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 GitHub (Export Dynamique : ‘’contents’’) : (4/7)</a:t>
            </a:r>
          </a:p>
          <a:p>
            <a:pPr algn="l"/>
            <a:endParaRPr lang="fr-FR" sz="8500" b="1" dirty="0">
              <a:solidFill>
                <a:srgbClr val="0070C0"/>
              </a:solidFill>
              <a:latin typeface="+mn-lt"/>
              <a:ea typeface="+mn-ea"/>
              <a:cs typeface="+mn-cs"/>
            </a:endParaRPr>
          </a:p>
          <a:p>
            <a:pPr algn="l"/>
            <a:endParaRPr lang="fr-FR" sz="8500" b="1" dirty="0">
              <a:solidFill>
                <a:srgbClr val="0070C0"/>
              </a:solidFill>
              <a:latin typeface="+mn-lt"/>
              <a:ea typeface="+mn-ea"/>
              <a:cs typeface="+mn-cs"/>
            </a:endParaRPr>
          </a:p>
          <a:p>
            <a:pPr algn="l"/>
            <a:br>
              <a:rPr lang="fr-FR" dirty="0"/>
            </a:br>
            <a:endParaRPr lang="fr-FR" dirty="0"/>
          </a:p>
          <a:p>
            <a:pPr algn="l"/>
            <a:br>
              <a:rPr lang="fr-FR" dirty="0"/>
            </a:br>
            <a:br>
              <a:rPr lang="fr-FR" dirty="0"/>
            </a:br>
            <a:br>
              <a:rPr lang="fr-FR" dirty="0"/>
            </a:br>
            <a:br>
              <a:rPr lang="fr-FR" dirty="0"/>
            </a:br>
            <a:endParaRPr lang="fr-FR" dirty="0"/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5DBBC170-FC7C-47DA-94D7-D6D17CE1BB56}"/>
              </a:ext>
            </a:extLst>
          </p:cNvPr>
          <p:cNvGraphicFramePr>
            <a:graphicFrameLocks noGrp="1"/>
          </p:cNvGraphicFramePr>
          <p:nvPr/>
        </p:nvGraphicFramePr>
        <p:xfrm>
          <a:off x="3168650" y="3429794"/>
          <a:ext cx="5854700" cy="1143000"/>
        </p:xfrm>
        <a:graphic>
          <a:graphicData uri="http://schemas.openxmlformats.org/drawingml/2006/table">
            <a:tbl>
              <a:tblPr/>
              <a:tblGrid>
                <a:gridCol w="2171700">
                  <a:extLst>
                    <a:ext uri="{9D8B030D-6E8A-4147-A177-3AD203B41FA5}">
                      <a16:colId xmlns:a16="http://schemas.microsoft.com/office/drawing/2014/main" val="469412768"/>
                    </a:ext>
                  </a:extLst>
                </a:gridCol>
                <a:gridCol w="850900">
                  <a:extLst>
                    <a:ext uri="{9D8B030D-6E8A-4147-A177-3AD203B41FA5}">
                      <a16:colId xmlns:a16="http://schemas.microsoft.com/office/drawing/2014/main" val="2560652569"/>
                    </a:ext>
                  </a:extLst>
                </a:gridCol>
                <a:gridCol w="2832100">
                  <a:extLst>
                    <a:ext uri="{9D8B030D-6E8A-4147-A177-3AD203B41FA5}">
                      <a16:colId xmlns:a16="http://schemas.microsoft.com/office/drawing/2014/main" val="2500771469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SCHEMA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DESCRIPTION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REMARKS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78588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|-  id : STRING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 as 'id' of 'files' table / Relation n --&gt; 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503324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|-  size : INTEGER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915857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|-  content : STRING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714769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|-  binary : BOOLEAN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48158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|-  copies : INTEGER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94567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59305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CF1F16-4295-40EC-868E-5CD4431115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59" y="1186924"/>
            <a:ext cx="10219006" cy="4812495"/>
          </a:xfrm>
        </p:spPr>
        <p:txBody>
          <a:bodyPr>
            <a:normAutofit/>
          </a:bodyPr>
          <a:lstStyle/>
          <a:p>
            <a:br>
              <a:rPr lang="fr-FR" sz="2400" dirty="0"/>
            </a:br>
            <a:br>
              <a:rPr lang="fr-FR" sz="2400" dirty="0"/>
            </a:br>
            <a:br>
              <a:rPr lang="fr-FR" sz="2400" dirty="0"/>
            </a:br>
            <a:br>
              <a:rPr lang="fr-FR" sz="2400" dirty="0"/>
            </a:br>
            <a:br>
              <a:rPr lang="fr-FR" sz="2400" dirty="0"/>
            </a:br>
            <a:endParaRPr lang="fr-FR" sz="240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B85E2F9-A5BC-4D25-A6A3-2A92E0FDED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1520" y="136525"/>
            <a:ext cx="10325685" cy="1050399"/>
          </a:xfrm>
        </p:spPr>
        <p:txBody>
          <a:bodyPr>
            <a:normAutofit/>
          </a:bodyPr>
          <a:lstStyle/>
          <a:p>
            <a:r>
              <a:rPr lang="fr-FR" b="1" dirty="0"/>
              <a:t>Certification </a:t>
            </a:r>
            <a:r>
              <a:rPr lang="fr-FR" b="1" dirty="0" err="1"/>
              <a:t>Cegefos</a:t>
            </a:r>
            <a:r>
              <a:rPr lang="fr-FR" b="1" dirty="0"/>
              <a:t> Big Data </a:t>
            </a:r>
          </a:p>
          <a:p>
            <a:r>
              <a:rPr lang="fr-FR" sz="3400" b="1" dirty="0">
                <a:solidFill>
                  <a:srgbClr val="FF0000"/>
                </a:solidFill>
              </a:rPr>
              <a:t>Analyses des </a:t>
            </a:r>
            <a:r>
              <a:rPr lang="fr-FR" sz="3400" b="1" dirty="0" err="1">
                <a:solidFill>
                  <a:srgbClr val="FF0000"/>
                </a:solidFill>
              </a:rPr>
              <a:t>DataSets</a:t>
            </a:r>
            <a:r>
              <a:rPr lang="fr-FR" sz="3400" b="1" dirty="0">
                <a:solidFill>
                  <a:srgbClr val="FF0000"/>
                </a:solidFill>
              </a:rPr>
              <a:t> GitHub</a:t>
            </a:r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1150BC5C-5713-43E9-A04B-159B1EDF0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19/03/2018</a:t>
            </a:r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189FFD1E-7DE7-499F-8B85-382EB1F8D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Cegefos Certification Groupe1 : DAB / NHA / DFA / RKO</a:t>
            </a:r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8406407B-8F03-4383-A51F-864F1C6820F3}"/>
              </a:ext>
            </a:extLst>
          </p:cNvPr>
          <p:cNvSpPr txBox="1">
            <a:spLocks/>
          </p:cNvSpPr>
          <p:nvPr/>
        </p:nvSpPr>
        <p:spPr>
          <a:xfrm>
            <a:off x="937259" y="1339324"/>
            <a:ext cx="10219006" cy="481249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fr-FR" sz="4700" b="1" dirty="0" err="1">
                <a:solidFill>
                  <a:srgbClr val="0070C0"/>
                </a:solidFill>
                <a:latin typeface="+mn-lt"/>
                <a:ea typeface="+mn-ea"/>
                <a:cs typeface="+mn-cs"/>
              </a:rPr>
              <a:t>DataSets</a:t>
            </a:r>
            <a:r>
              <a:rPr lang="fr-FR" sz="4700" b="1" dirty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 GitHub (Export Dynamique : ‘’archive*’’) : (5/7)</a:t>
            </a:r>
          </a:p>
          <a:p>
            <a:pPr algn="l"/>
            <a:endParaRPr lang="fr-FR" sz="8500" b="1" dirty="0">
              <a:solidFill>
                <a:srgbClr val="0070C0"/>
              </a:solidFill>
              <a:latin typeface="+mn-lt"/>
              <a:ea typeface="+mn-ea"/>
              <a:cs typeface="+mn-cs"/>
            </a:endParaRPr>
          </a:p>
          <a:p>
            <a:pPr algn="l"/>
            <a:endParaRPr lang="fr-FR" sz="8500" b="1" dirty="0">
              <a:solidFill>
                <a:srgbClr val="0070C0"/>
              </a:solidFill>
              <a:latin typeface="+mn-lt"/>
              <a:ea typeface="+mn-ea"/>
              <a:cs typeface="+mn-cs"/>
            </a:endParaRPr>
          </a:p>
          <a:p>
            <a:pPr algn="l"/>
            <a:br>
              <a:rPr lang="fr-FR" dirty="0"/>
            </a:br>
            <a:endParaRPr lang="fr-FR" dirty="0"/>
          </a:p>
          <a:p>
            <a:pPr algn="l"/>
            <a:br>
              <a:rPr lang="fr-FR" dirty="0"/>
            </a:br>
            <a:br>
              <a:rPr lang="fr-FR" dirty="0"/>
            </a:br>
            <a:br>
              <a:rPr lang="fr-FR" dirty="0"/>
            </a:br>
            <a:br>
              <a:rPr lang="fr-FR" dirty="0"/>
            </a:br>
            <a:endParaRPr lang="fr-FR" dirty="0"/>
          </a:p>
        </p:txBody>
      </p:sp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3C918A4A-37F7-4A9C-B2C0-E9CD5208429F}"/>
              </a:ext>
            </a:extLst>
          </p:cNvPr>
          <p:cNvGraphicFramePr>
            <a:graphicFrameLocks noGrp="1"/>
          </p:cNvGraphicFramePr>
          <p:nvPr/>
        </p:nvGraphicFramePr>
        <p:xfrm>
          <a:off x="2179796" y="1825621"/>
          <a:ext cx="7832408" cy="4351347"/>
        </p:xfrm>
        <a:graphic>
          <a:graphicData uri="http://schemas.openxmlformats.org/drawingml/2006/table">
            <a:tbl>
              <a:tblPr/>
              <a:tblGrid>
                <a:gridCol w="2155882">
                  <a:extLst>
                    <a:ext uri="{9D8B030D-6E8A-4147-A177-3AD203B41FA5}">
                      <a16:colId xmlns:a16="http://schemas.microsoft.com/office/drawing/2014/main" val="1931188881"/>
                    </a:ext>
                  </a:extLst>
                </a:gridCol>
                <a:gridCol w="2070782">
                  <a:extLst>
                    <a:ext uri="{9D8B030D-6E8A-4147-A177-3AD203B41FA5}">
                      <a16:colId xmlns:a16="http://schemas.microsoft.com/office/drawing/2014/main" val="2339123729"/>
                    </a:ext>
                  </a:extLst>
                </a:gridCol>
                <a:gridCol w="3605744">
                  <a:extLst>
                    <a:ext uri="{9D8B030D-6E8A-4147-A177-3AD203B41FA5}">
                      <a16:colId xmlns:a16="http://schemas.microsoft.com/office/drawing/2014/main" val="133697446"/>
                    </a:ext>
                  </a:extLst>
                </a:gridCol>
              </a:tblGrid>
              <a:tr h="189189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SCHEMA</a:t>
                      </a:r>
                    </a:p>
                  </a:txBody>
                  <a:tcPr marL="9459" marR="9459" marT="945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DESCRIPTION</a:t>
                      </a:r>
                    </a:p>
                  </a:txBody>
                  <a:tcPr marL="9459" marR="9459" marT="945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REMARKS</a:t>
                      </a:r>
                    </a:p>
                  </a:txBody>
                  <a:tcPr marL="9459" marR="9459" marT="945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4906098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</a:t>
                      </a:r>
                    </a:p>
                  </a:txBody>
                  <a:tcPr marL="9459" marR="9459" marT="945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3173452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|-  public : BOOLEAN</a:t>
                      </a:r>
                    </a:p>
                  </a:txBody>
                  <a:tcPr marL="9459" marR="9459" marT="94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3221956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|-  playload : STRING</a:t>
                      </a:r>
                    </a:p>
                  </a:txBody>
                  <a:tcPr marL="9459" marR="9459" marT="94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CommitCommentEvent : commit_id &lt;-&gt; ['commits':commit]</a:t>
                      </a:r>
                    </a:p>
                  </a:txBody>
                  <a:tcPr marL="9459" marR="9459" marT="94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2589381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+-  repo : RECORD</a:t>
                      </a:r>
                    </a:p>
                  </a:txBody>
                  <a:tcPr marL="9459" marR="9459" marT="94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Not Leaf Field / Not Repeated</a:t>
                      </a:r>
                    </a:p>
                  </a:txBody>
                  <a:tcPr marL="9459" marR="9459" marT="94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1469826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|   |-  id : INTEGER</a:t>
                      </a:r>
                    </a:p>
                  </a:txBody>
                  <a:tcPr marL="9459" marR="9459" marT="94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SQL Field : repo_id</a:t>
                      </a:r>
                    </a:p>
                  </a:txBody>
                  <a:tcPr marL="9459" marR="9459" marT="94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6465650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|   |-  name : STRING</a:t>
                      </a:r>
                    </a:p>
                  </a:txBody>
                  <a:tcPr marL="9459" marR="9459" marT="94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SQL Field : repo_name</a:t>
                      </a:r>
                    </a:p>
                  </a:txBody>
                  <a:tcPr marL="9459" marR="9459" marT="94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5018940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|   |-  url : STRING</a:t>
                      </a:r>
                    </a:p>
                  </a:txBody>
                  <a:tcPr marL="9459" marR="9459" marT="94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SQL Field : repo_url</a:t>
                      </a:r>
                    </a:p>
                  </a:txBody>
                  <a:tcPr marL="9459" marR="9459" marT="94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9685893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+-  actor : RECORD</a:t>
                      </a:r>
                    </a:p>
                  </a:txBody>
                  <a:tcPr marL="9459" marR="9459" marT="94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Not Leaf Field / Not Repeated</a:t>
                      </a:r>
                    </a:p>
                  </a:txBody>
                  <a:tcPr marL="9459" marR="9459" marT="94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8044884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|   |- id : INTEGER</a:t>
                      </a:r>
                    </a:p>
                  </a:txBody>
                  <a:tcPr marL="9459" marR="9459" marT="94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SQL Field : actor_id</a:t>
                      </a:r>
                    </a:p>
                  </a:txBody>
                  <a:tcPr marL="9459" marR="9459" marT="94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8368294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|   |- login : STRING</a:t>
                      </a:r>
                    </a:p>
                  </a:txBody>
                  <a:tcPr marL="9459" marR="9459" marT="94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SQL Field : actor_login</a:t>
                      </a:r>
                    </a:p>
                  </a:txBody>
                  <a:tcPr marL="9459" marR="9459" marT="94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7821654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|   |- gravatard_id : STRING</a:t>
                      </a:r>
                    </a:p>
                  </a:txBody>
                  <a:tcPr marL="9459" marR="9459" marT="94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SQL Field : actor_gavatard_id</a:t>
                      </a:r>
                    </a:p>
                  </a:txBody>
                  <a:tcPr marL="9459" marR="9459" marT="94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9473992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|   |- avatard_url : STRING</a:t>
                      </a:r>
                    </a:p>
                  </a:txBody>
                  <a:tcPr marL="9459" marR="9459" marT="94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SQL Field : actor_avatard_url</a:t>
                      </a:r>
                    </a:p>
                  </a:txBody>
                  <a:tcPr marL="9459" marR="9459" marT="94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6370393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|   |- url : STRING</a:t>
                      </a:r>
                    </a:p>
                  </a:txBody>
                  <a:tcPr marL="9459" marR="9459" marT="94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SQL Field : actor_url</a:t>
                      </a:r>
                    </a:p>
                  </a:txBody>
                  <a:tcPr marL="9459" marR="9459" marT="94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349224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+-  org : RECORD</a:t>
                      </a:r>
                    </a:p>
                  </a:txBody>
                  <a:tcPr marL="9459" marR="9459" marT="94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Not Leaf Field / Not Repeated</a:t>
                      </a:r>
                    </a:p>
                  </a:txBody>
                  <a:tcPr marL="9459" marR="9459" marT="94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5457362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|   |- id : INTEGER</a:t>
                      </a:r>
                    </a:p>
                  </a:txBody>
                  <a:tcPr marL="9459" marR="9459" marT="94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SQL Field : org_id</a:t>
                      </a:r>
                    </a:p>
                  </a:txBody>
                  <a:tcPr marL="9459" marR="9459" marT="94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1043757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|   |- login : STRING</a:t>
                      </a:r>
                    </a:p>
                  </a:txBody>
                  <a:tcPr marL="9459" marR="9459" marT="94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SQL Field : org_login</a:t>
                      </a:r>
                    </a:p>
                  </a:txBody>
                  <a:tcPr marL="9459" marR="9459" marT="94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7308044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|   |- gravatard_id : STRING</a:t>
                      </a:r>
                    </a:p>
                  </a:txBody>
                  <a:tcPr marL="9459" marR="9459" marT="94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SQL Field : org_gavatard_id</a:t>
                      </a:r>
                    </a:p>
                  </a:txBody>
                  <a:tcPr marL="9459" marR="9459" marT="94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1777494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|   |- avatard_url : STRING</a:t>
                      </a:r>
                    </a:p>
                  </a:txBody>
                  <a:tcPr marL="9459" marR="9459" marT="94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n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SQL Field : org_avatard_url</a:t>
                      </a:r>
                    </a:p>
                  </a:txBody>
                  <a:tcPr marL="9459" marR="9459" marT="94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605693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|   |- url : STRING</a:t>
                      </a:r>
                    </a:p>
                  </a:txBody>
                  <a:tcPr marL="9459" marR="9459" marT="94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SQL Field : org_url</a:t>
                      </a:r>
                    </a:p>
                  </a:txBody>
                  <a:tcPr marL="9459" marR="9459" marT="94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6055317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|-  created_at : TIMESTAMP</a:t>
                      </a:r>
                    </a:p>
                  </a:txBody>
                  <a:tcPr marL="9459" marR="9459" marT="94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6428221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|-  id : STRING</a:t>
                      </a:r>
                    </a:p>
                  </a:txBody>
                  <a:tcPr marL="9459" marR="9459" marT="94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1043495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|-  </a:t>
                      </a:r>
                      <a:r>
                        <a:rPr lang="fr-F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other</a:t>
                      </a:r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: STRING</a:t>
                      </a:r>
                    </a:p>
                  </a:txBody>
                  <a:tcPr marL="9459" marR="9459" marT="94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166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2150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CF1F16-4295-40EC-868E-5CD4431115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59" y="1186924"/>
            <a:ext cx="10219006" cy="4812495"/>
          </a:xfrm>
        </p:spPr>
        <p:txBody>
          <a:bodyPr>
            <a:normAutofit/>
          </a:bodyPr>
          <a:lstStyle/>
          <a:p>
            <a:br>
              <a:rPr lang="fr-FR" sz="2400" dirty="0"/>
            </a:br>
            <a:br>
              <a:rPr lang="fr-FR" sz="2400" dirty="0"/>
            </a:br>
            <a:br>
              <a:rPr lang="fr-FR" sz="2400" dirty="0"/>
            </a:br>
            <a:br>
              <a:rPr lang="fr-FR" sz="2400" dirty="0"/>
            </a:br>
            <a:br>
              <a:rPr lang="fr-FR" sz="2400" dirty="0"/>
            </a:br>
            <a:endParaRPr lang="fr-FR" sz="240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B85E2F9-A5BC-4D25-A6A3-2A92E0FDED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1520" y="136525"/>
            <a:ext cx="10325685" cy="1050399"/>
          </a:xfrm>
        </p:spPr>
        <p:txBody>
          <a:bodyPr>
            <a:normAutofit/>
          </a:bodyPr>
          <a:lstStyle/>
          <a:p>
            <a:r>
              <a:rPr lang="fr-FR" b="1" dirty="0"/>
              <a:t>Certification </a:t>
            </a:r>
            <a:r>
              <a:rPr lang="fr-FR" b="1" dirty="0" err="1"/>
              <a:t>Cegefos</a:t>
            </a:r>
            <a:r>
              <a:rPr lang="fr-FR" b="1" dirty="0"/>
              <a:t> Big Data </a:t>
            </a:r>
          </a:p>
          <a:p>
            <a:r>
              <a:rPr lang="fr-FR" sz="3400" b="1" dirty="0">
                <a:solidFill>
                  <a:srgbClr val="FF0000"/>
                </a:solidFill>
              </a:rPr>
              <a:t>Analyses des </a:t>
            </a:r>
            <a:r>
              <a:rPr lang="fr-FR" sz="3400" b="1" dirty="0" err="1">
                <a:solidFill>
                  <a:srgbClr val="FF0000"/>
                </a:solidFill>
              </a:rPr>
              <a:t>DataSets</a:t>
            </a:r>
            <a:r>
              <a:rPr lang="fr-FR" sz="3400" b="1" dirty="0">
                <a:solidFill>
                  <a:srgbClr val="FF0000"/>
                </a:solidFill>
              </a:rPr>
              <a:t> GitHub</a:t>
            </a:r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1150BC5C-5713-43E9-A04B-159B1EDF0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19/03/2018</a:t>
            </a:r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189FFD1E-7DE7-499F-8B85-382EB1F8D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Cegefos Certification Groupe1 : DAB / NHA / DFA / RKO</a:t>
            </a:r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8406407B-8F03-4383-A51F-864F1C6820F3}"/>
              </a:ext>
            </a:extLst>
          </p:cNvPr>
          <p:cNvSpPr txBox="1">
            <a:spLocks/>
          </p:cNvSpPr>
          <p:nvPr/>
        </p:nvSpPr>
        <p:spPr>
          <a:xfrm>
            <a:off x="937259" y="1339324"/>
            <a:ext cx="10219006" cy="481249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fr-FR" sz="4700" b="1" dirty="0" err="1">
                <a:solidFill>
                  <a:srgbClr val="0070C0"/>
                </a:solidFill>
                <a:latin typeface="+mn-lt"/>
                <a:ea typeface="+mn-ea"/>
                <a:cs typeface="+mn-cs"/>
              </a:rPr>
              <a:t>DataSets</a:t>
            </a:r>
            <a:r>
              <a:rPr lang="fr-FR" sz="4700" b="1" dirty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 GitHub (Export dynamique) (6/7):</a:t>
            </a:r>
          </a:p>
          <a:p>
            <a:pPr algn="l"/>
            <a:endParaRPr lang="fr-FR" sz="8500" b="1" dirty="0">
              <a:solidFill>
                <a:srgbClr val="0070C0"/>
              </a:solidFill>
              <a:latin typeface="+mn-lt"/>
              <a:ea typeface="+mn-ea"/>
              <a:cs typeface="+mn-cs"/>
            </a:endParaRPr>
          </a:p>
          <a:p>
            <a:pPr algn="l"/>
            <a:endParaRPr lang="fr-FR" sz="8500" b="1" dirty="0">
              <a:solidFill>
                <a:srgbClr val="0070C0"/>
              </a:solidFill>
              <a:latin typeface="+mn-lt"/>
              <a:ea typeface="+mn-ea"/>
              <a:cs typeface="+mn-cs"/>
            </a:endParaRPr>
          </a:p>
          <a:p>
            <a:pPr algn="l"/>
            <a:br>
              <a:rPr lang="fr-FR" dirty="0"/>
            </a:br>
            <a:endParaRPr lang="fr-FR" dirty="0"/>
          </a:p>
          <a:p>
            <a:pPr algn="l"/>
            <a:br>
              <a:rPr lang="fr-FR" dirty="0"/>
            </a:br>
            <a:br>
              <a:rPr lang="fr-FR" dirty="0"/>
            </a:br>
            <a:br>
              <a:rPr lang="fr-FR" dirty="0"/>
            </a:br>
            <a:br>
              <a:rPr lang="fr-FR" dirty="0"/>
            </a:b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81D0E01A-E5E8-4604-9BB9-3940B4C037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135" y="2103694"/>
            <a:ext cx="3305175" cy="2647950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3BFDF48F-75D9-4E15-A7BC-40E1E4DEFC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3093" y="2103694"/>
            <a:ext cx="3619500" cy="2228850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47D3C4C8-76E4-42F7-8F03-FBB0E99D1DC6}"/>
              </a:ext>
            </a:extLst>
          </p:cNvPr>
          <p:cNvSpPr txBox="1"/>
          <p:nvPr/>
        </p:nvSpPr>
        <p:spPr>
          <a:xfrm>
            <a:off x="1645920" y="4751644"/>
            <a:ext cx="1674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err="1">
                <a:solidFill>
                  <a:srgbClr val="FF0000"/>
                </a:solidFill>
              </a:rPr>
              <a:t>gitarchive</a:t>
            </a:r>
            <a:r>
              <a:rPr lang="fr-FR" b="1" dirty="0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4350D1B3-C1F6-4380-B805-E6D7C0770CDB}"/>
              </a:ext>
            </a:extLst>
          </p:cNvPr>
          <p:cNvSpPr txBox="1"/>
          <p:nvPr/>
        </p:nvSpPr>
        <p:spPr>
          <a:xfrm>
            <a:off x="7882599" y="4751644"/>
            <a:ext cx="1674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rgbClr val="FF0000"/>
                </a:solidFill>
              </a:rPr>
              <a:t>files</a:t>
            </a:r>
          </a:p>
        </p:txBody>
      </p:sp>
    </p:spTree>
    <p:extLst>
      <p:ext uri="{BB962C8B-B14F-4D97-AF65-F5344CB8AC3E}">
        <p14:creationId xmlns:p14="http://schemas.microsoft.com/office/powerpoint/2010/main" val="7232392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CF1F16-4295-40EC-868E-5CD4431115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59" y="1186924"/>
            <a:ext cx="10219006" cy="4812495"/>
          </a:xfrm>
        </p:spPr>
        <p:txBody>
          <a:bodyPr>
            <a:normAutofit/>
          </a:bodyPr>
          <a:lstStyle/>
          <a:p>
            <a:br>
              <a:rPr lang="fr-FR" sz="2400" dirty="0"/>
            </a:br>
            <a:br>
              <a:rPr lang="fr-FR" sz="2400" dirty="0"/>
            </a:br>
            <a:br>
              <a:rPr lang="fr-FR" sz="2400" dirty="0"/>
            </a:br>
            <a:br>
              <a:rPr lang="fr-FR" sz="2400" dirty="0"/>
            </a:br>
            <a:br>
              <a:rPr lang="fr-FR" sz="2400" dirty="0"/>
            </a:br>
            <a:endParaRPr lang="fr-FR" sz="240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B85E2F9-A5BC-4D25-A6A3-2A92E0FDED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1520" y="136525"/>
            <a:ext cx="10325685" cy="1050399"/>
          </a:xfrm>
        </p:spPr>
        <p:txBody>
          <a:bodyPr>
            <a:normAutofit/>
          </a:bodyPr>
          <a:lstStyle/>
          <a:p>
            <a:r>
              <a:rPr lang="fr-FR" b="1" dirty="0"/>
              <a:t>Certification </a:t>
            </a:r>
            <a:r>
              <a:rPr lang="fr-FR" b="1" dirty="0" err="1"/>
              <a:t>Cegefos</a:t>
            </a:r>
            <a:r>
              <a:rPr lang="fr-FR" b="1" dirty="0"/>
              <a:t> Big Data </a:t>
            </a:r>
          </a:p>
          <a:p>
            <a:r>
              <a:rPr lang="fr-FR" sz="3400" b="1" dirty="0">
                <a:solidFill>
                  <a:srgbClr val="FF0000"/>
                </a:solidFill>
              </a:rPr>
              <a:t>Analyses des </a:t>
            </a:r>
            <a:r>
              <a:rPr lang="fr-FR" sz="3400" b="1" dirty="0" err="1">
                <a:solidFill>
                  <a:srgbClr val="FF0000"/>
                </a:solidFill>
              </a:rPr>
              <a:t>DataSets</a:t>
            </a:r>
            <a:r>
              <a:rPr lang="fr-FR" sz="3400" b="1" dirty="0">
                <a:solidFill>
                  <a:srgbClr val="FF0000"/>
                </a:solidFill>
              </a:rPr>
              <a:t> GitHub</a:t>
            </a:r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1150BC5C-5713-43E9-A04B-159B1EDF0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19/03/2018</a:t>
            </a:r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189FFD1E-7DE7-499F-8B85-382EB1F8D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Cegefos Certification Groupe1 : DAB / NHA / DFA / RKO</a:t>
            </a:r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8406407B-8F03-4383-A51F-864F1C6820F3}"/>
              </a:ext>
            </a:extLst>
          </p:cNvPr>
          <p:cNvSpPr txBox="1">
            <a:spLocks/>
          </p:cNvSpPr>
          <p:nvPr/>
        </p:nvSpPr>
        <p:spPr>
          <a:xfrm>
            <a:off x="937259" y="1339324"/>
            <a:ext cx="10219006" cy="481249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fr-FR" sz="4700" b="1" dirty="0" err="1">
                <a:solidFill>
                  <a:srgbClr val="0070C0"/>
                </a:solidFill>
                <a:latin typeface="+mn-lt"/>
                <a:ea typeface="+mn-ea"/>
                <a:cs typeface="+mn-cs"/>
              </a:rPr>
              <a:t>DataSets</a:t>
            </a:r>
            <a:r>
              <a:rPr lang="fr-FR" sz="4700" b="1" dirty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 GitHub (Export dynamique) (7/7):</a:t>
            </a:r>
          </a:p>
          <a:p>
            <a:pPr algn="l"/>
            <a:endParaRPr lang="fr-FR" sz="8500" b="1" dirty="0">
              <a:solidFill>
                <a:srgbClr val="0070C0"/>
              </a:solidFill>
              <a:latin typeface="+mn-lt"/>
              <a:ea typeface="+mn-ea"/>
              <a:cs typeface="+mn-cs"/>
            </a:endParaRPr>
          </a:p>
          <a:p>
            <a:pPr algn="l"/>
            <a:endParaRPr lang="fr-FR" sz="8500" b="1" dirty="0">
              <a:solidFill>
                <a:srgbClr val="0070C0"/>
              </a:solidFill>
              <a:latin typeface="+mn-lt"/>
              <a:ea typeface="+mn-ea"/>
              <a:cs typeface="+mn-cs"/>
            </a:endParaRPr>
          </a:p>
          <a:p>
            <a:pPr algn="l"/>
            <a:br>
              <a:rPr lang="fr-FR" dirty="0"/>
            </a:br>
            <a:endParaRPr lang="fr-FR" dirty="0"/>
          </a:p>
          <a:p>
            <a:pPr algn="l"/>
            <a:br>
              <a:rPr lang="fr-FR" dirty="0"/>
            </a:br>
            <a:br>
              <a:rPr lang="fr-FR" dirty="0"/>
            </a:br>
            <a:br>
              <a:rPr lang="fr-FR" dirty="0"/>
            </a:br>
            <a:br>
              <a:rPr lang="fr-FR" dirty="0"/>
            </a:br>
            <a:endParaRPr lang="fr-FR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94195F76-DF6C-44AC-AD56-48B3D69925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259" y="2042051"/>
            <a:ext cx="4276725" cy="3629025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733D2A9D-1F61-41C9-A6EC-CF1DD1C0CD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8565" y="2042051"/>
            <a:ext cx="4457700" cy="2209800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987D116D-52B6-427D-A821-0D1526210DCE}"/>
              </a:ext>
            </a:extLst>
          </p:cNvPr>
          <p:cNvSpPr txBox="1"/>
          <p:nvPr/>
        </p:nvSpPr>
        <p:spPr>
          <a:xfrm>
            <a:off x="1561514" y="5761993"/>
            <a:ext cx="1674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rgbClr val="FF0000"/>
                </a:solidFill>
              </a:rPr>
              <a:t>copies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FF5BEAAC-2C7A-4793-AA61-A73C66EE865F}"/>
              </a:ext>
            </a:extLst>
          </p:cNvPr>
          <p:cNvSpPr txBox="1"/>
          <p:nvPr/>
        </p:nvSpPr>
        <p:spPr>
          <a:xfrm>
            <a:off x="8671853" y="5671076"/>
            <a:ext cx="1674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err="1">
                <a:solidFill>
                  <a:srgbClr val="FF0000"/>
                </a:solidFill>
              </a:rPr>
              <a:t>commits</a:t>
            </a:r>
            <a:endParaRPr lang="fr-F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95330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CF1F16-4295-40EC-868E-5CD4431115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59" y="1186924"/>
            <a:ext cx="10219006" cy="4812495"/>
          </a:xfrm>
        </p:spPr>
        <p:txBody>
          <a:bodyPr>
            <a:normAutofit/>
          </a:bodyPr>
          <a:lstStyle/>
          <a:p>
            <a:pPr algn="l"/>
            <a:br>
              <a:rPr lang="fr-FR" sz="2400" dirty="0"/>
            </a:br>
            <a:br>
              <a:rPr lang="fr-FR" sz="2400" dirty="0"/>
            </a:br>
            <a:br>
              <a:rPr lang="fr-FR" sz="2400" dirty="0"/>
            </a:br>
            <a:br>
              <a:rPr lang="fr-FR" sz="2400" dirty="0"/>
            </a:br>
            <a:br>
              <a:rPr lang="fr-FR" sz="2400" dirty="0"/>
            </a:br>
            <a:endParaRPr lang="fr-FR" sz="240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B85E2F9-A5BC-4D25-A6A3-2A92E0FDED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1520" y="136525"/>
            <a:ext cx="10325685" cy="1050399"/>
          </a:xfrm>
        </p:spPr>
        <p:txBody>
          <a:bodyPr>
            <a:normAutofit/>
          </a:bodyPr>
          <a:lstStyle/>
          <a:p>
            <a:r>
              <a:rPr lang="fr-FR" b="1" dirty="0"/>
              <a:t>Certification </a:t>
            </a:r>
            <a:r>
              <a:rPr lang="fr-FR" b="1" dirty="0" err="1"/>
              <a:t>Cegefos</a:t>
            </a:r>
            <a:r>
              <a:rPr lang="fr-FR" b="1" dirty="0"/>
              <a:t> Big Data </a:t>
            </a:r>
          </a:p>
          <a:p>
            <a:r>
              <a:rPr lang="fr-FR" sz="3400" b="1" dirty="0">
                <a:solidFill>
                  <a:srgbClr val="FF0000"/>
                </a:solidFill>
              </a:rPr>
              <a:t>Analyses des </a:t>
            </a:r>
            <a:r>
              <a:rPr lang="fr-FR" sz="3400" b="1" dirty="0" err="1">
                <a:solidFill>
                  <a:srgbClr val="FF0000"/>
                </a:solidFill>
              </a:rPr>
              <a:t>DataSets</a:t>
            </a:r>
            <a:r>
              <a:rPr lang="fr-FR" sz="3400" b="1" dirty="0">
                <a:solidFill>
                  <a:srgbClr val="FF0000"/>
                </a:solidFill>
              </a:rPr>
              <a:t> GitHub</a:t>
            </a:r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1150BC5C-5713-43E9-A04B-159B1EDF0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19/03/2018</a:t>
            </a:r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189FFD1E-7DE7-499F-8B85-382EB1F8D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Cegefos Certification Groupe1 : DAB / NHA / DFA / RKO</a:t>
            </a:r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8406407B-8F03-4383-A51F-864F1C6820F3}"/>
              </a:ext>
            </a:extLst>
          </p:cNvPr>
          <p:cNvSpPr txBox="1">
            <a:spLocks/>
          </p:cNvSpPr>
          <p:nvPr/>
        </p:nvSpPr>
        <p:spPr>
          <a:xfrm>
            <a:off x="937259" y="1339324"/>
            <a:ext cx="10219006" cy="481249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3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fr-FR" sz="8500" b="1" dirty="0" err="1">
                <a:solidFill>
                  <a:srgbClr val="0070C0"/>
                </a:solidFill>
                <a:latin typeface="+mn-lt"/>
                <a:ea typeface="+mn-ea"/>
                <a:cs typeface="+mn-cs"/>
              </a:rPr>
              <a:t>DataSets</a:t>
            </a:r>
            <a:r>
              <a:rPr lang="fr-FR" sz="8500" b="1" dirty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 GitHub (Reverse </a:t>
            </a:r>
            <a:r>
              <a:rPr lang="fr-FR" sz="8500" b="1" dirty="0" err="1">
                <a:solidFill>
                  <a:srgbClr val="0070C0"/>
                </a:solidFill>
                <a:latin typeface="+mn-lt"/>
                <a:ea typeface="+mn-ea"/>
                <a:cs typeface="+mn-cs"/>
              </a:rPr>
              <a:t>Enginnering</a:t>
            </a:r>
            <a:r>
              <a:rPr lang="fr-FR" sz="8500" b="1" dirty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) :</a:t>
            </a:r>
          </a:p>
          <a:p>
            <a:pPr algn="l"/>
            <a:endParaRPr lang="fr-FR" sz="8500" b="1" dirty="0">
              <a:solidFill>
                <a:srgbClr val="0070C0"/>
              </a:solidFill>
              <a:latin typeface="+mn-lt"/>
              <a:ea typeface="+mn-ea"/>
              <a:cs typeface="+mn-cs"/>
            </a:endParaRPr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fr-FR" sz="6700" b="1" dirty="0"/>
              <a:t>« </a:t>
            </a:r>
            <a:r>
              <a:rPr lang="fr-FR" sz="6700" b="1" dirty="0" err="1"/>
              <a:t>commits</a:t>
            </a:r>
            <a:r>
              <a:rPr lang="fr-FR" sz="6700" b="1" dirty="0"/>
              <a:t> » : </a:t>
            </a:r>
            <a:r>
              <a:rPr lang="fr-FR" sz="6700" b="1" dirty="0" err="1"/>
              <a:t>difference.new_mode</a:t>
            </a:r>
            <a:r>
              <a:rPr lang="fr-FR" sz="6700" b="1" dirty="0"/>
              <a:t> </a:t>
            </a:r>
            <a:r>
              <a:rPr lang="fr-FR" sz="6700" b="1" dirty="0">
                <a:sym typeface="Wingdings" panose="05000000000000000000" pitchFamily="2" charset="2"/>
              </a:rPr>
              <a:t> « files » : mode</a:t>
            </a:r>
            <a:endParaRPr lang="fr-FR" sz="6700" b="1" dirty="0"/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fr-FR" sz="6700" b="1" dirty="0"/>
              <a:t>« </a:t>
            </a:r>
            <a:r>
              <a:rPr lang="fr-FR" sz="6700" b="1" dirty="0" err="1"/>
              <a:t>commits</a:t>
            </a:r>
            <a:r>
              <a:rPr lang="fr-FR" sz="6700" b="1" dirty="0"/>
              <a:t> » : </a:t>
            </a:r>
            <a:r>
              <a:rPr lang="fr-FR" sz="6700" b="1" dirty="0" err="1"/>
              <a:t>difference,new_path</a:t>
            </a:r>
            <a:r>
              <a:rPr lang="fr-FR" sz="6700" b="1" dirty="0"/>
              <a:t> </a:t>
            </a:r>
            <a:r>
              <a:rPr lang="fr-FR" sz="6700" b="1" dirty="0">
                <a:sym typeface="Wingdings" panose="05000000000000000000" pitchFamily="2" charset="2"/>
              </a:rPr>
              <a:t> « files » : </a:t>
            </a:r>
            <a:r>
              <a:rPr lang="fr-FR" sz="6700" b="1" dirty="0" err="1">
                <a:sym typeface="Wingdings" panose="05000000000000000000" pitchFamily="2" charset="2"/>
              </a:rPr>
              <a:t>new_path</a:t>
            </a:r>
            <a:endParaRPr lang="fr-FR" sz="6700" b="1" dirty="0"/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fr-FR" sz="6700" b="1" dirty="0"/>
              <a:t>« files » : id </a:t>
            </a:r>
            <a:r>
              <a:rPr lang="fr-FR" sz="6700" b="1" dirty="0">
                <a:sym typeface="Wingdings" panose="05000000000000000000" pitchFamily="2" charset="2"/>
              </a:rPr>
              <a:t> « contents » : id</a:t>
            </a:r>
            <a:endParaRPr lang="fr-FR" sz="6700" b="1" dirty="0"/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fr-FR" sz="6700" b="1" dirty="0"/>
              <a:t>« </a:t>
            </a:r>
            <a:r>
              <a:rPr lang="fr-FR" sz="6700" b="1" dirty="0" err="1"/>
              <a:t>gitarchive</a:t>
            </a:r>
            <a:r>
              <a:rPr lang="fr-FR" sz="6700" b="1" dirty="0"/>
              <a:t>* » : </a:t>
            </a:r>
            <a:r>
              <a:rPr lang="fr-FR" sz="6700" b="1" dirty="0" err="1"/>
              <a:t>playload</a:t>
            </a:r>
            <a:r>
              <a:rPr lang="fr-FR" sz="6700" b="1" dirty="0"/>
              <a:t> (Evénement : </a:t>
            </a:r>
            <a:r>
              <a:rPr lang="fr-FR" sz="6700" b="1" dirty="0" err="1"/>
              <a:t>CommitCommentEvent</a:t>
            </a:r>
            <a:r>
              <a:rPr lang="fr-FR" sz="6700" b="1" dirty="0"/>
              <a:t> / </a:t>
            </a:r>
            <a:r>
              <a:rPr lang="fr-FR" sz="6700" b="1" dirty="0" err="1"/>
              <a:t>commit_id</a:t>
            </a:r>
            <a:r>
              <a:rPr lang="fr-FR" sz="6700" b="1" dirty="0"/>
              <a:t>) </a:t>
            </a:r>
            <a:r>
              <a:rPr lang="fr-FR" sz="6700" b="1" dirty="0">
                <a:sym typeface="Wingdings" panose="05000000000000000000" pitchFamily="2" charset="2"/>
              </a:rPr>
              <a:t> « </a:t>
            </a:r>
            <a:r>
              <a:rPr lang="fr-FR" sz="6700" b="1" dirty="0" err="1">
                <a:sym typeface="Wingdings" panose="05000000000000000000" pitchFamily="2" charset="2"/>
              </a:rPr>
              <a:t>commits</a:t>
            </a:r>
            <a:r>
              <a:rPr lang="fr-FR" sz="6700" b="1" dirty="0">
                <a:sym typeface="Wingdings" panose="05000000000000000000" pitchFamily="2" charset="2"/>
              </a:rPr>
              <a:t> » : commit</a:t>
            </a:r>
            <a:endParaRPr lang="fr-FR" sz="6700" b="1" dirty="0"/>
          </a:p>
          <a:p>
            <a:pPr algn="l"/>
            <a:endParaRPr lang="fr-FR" sz="8500" b="1" dirty="0">
              <a:solidFill>
                <a:srgbClr val="0070C0"/>
              </a:solidFill>
              <a:latin typeface="+mn-lt"/>
              <a:ea typeface="+mn-ea"/>
              <a:cs typeface="+mn-cs"/>
            </a:endParaRPr>
          </a:p>
          <a:p>
            <a:pPr algn="l"/>
            <a:br>
              <a:rPr lang="fr-FR" dirty="0"/>
            </a:br>
            <a:endParaRPr lang="fr-FR" dirty="0"/>
          </a:p>
          <a:p>
            <a:pPr algn="l"/>
            <a:br>
              <a:rPr lang="fr-FR" dirty="0"/>
            </a:br>
            <a:br>
              <a:rPr lang="fr-FR" dirty="0"/>
            </a:br>
            <a:br>
              <a:rPr lang="fr-FR" dirty="0"/>
            </a:br>
            <a:br>
              <a:rPr lang="fr-FR" dirty="0"/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978977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CF1F16-4295-40EC-868E-5CD4431115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59" y="1186924"/>
            <a:ext cx="10219006" cy="4812495"/>
          </a:xfrm>
        </p:spPr>
        <p:txBody>
          <a:bodyPr>
            <a:normAutofit/>
          </a:bodyPr>
          <a:lstStyle/>
          <a:p>
            <a:pPr algn="l"/>
            <a:br>
              <a:rPr lang="fr-FR" sz="2400" dirty="0"/>
            </a:br>
            <a:br>
              <a:rPr lang="fr-FR" sz="2400" dirty="0"/>
            </a:br>
            <a:br>
              <a:rPr lang="fr-FR" sz="2400" dirty="0"/>
            </a:br>
            <a:br>
              <a:rPr lang="fr-FR" sz="2400" dirty="0"/>
            </a:br>
            <a:br>
              <a:rPr lang="fr-FR" sz="2400" dirty="0"/>
            </a:br>
            <a:endParaRPr lang="fr-FR" sz="240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B85E2F9-A5BC-4D25-A6A3-2A92E0FDED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1520" y="136525"/>
            <a:ext cx="10325685" cy="1050399"/>
          </a:xfrm>
        </p:spPr>
        <p:txBody>
          <a:bodyPr>
            <a:normAutofit/>
          </a:bodyPr>
          <a:lstStyle/>
          <a:p>
            <a:r>
              <a:rPr lang="fr-FR" b="1" dirty="0"/>
              <a:t>Certification </a:t>
            </a:r>
            <a:r>
              <a:rPr lang="fr-FR" b="1" dirty="0" err="1"/>
              <a:t>Cegefos</a:t>
            </a:r>
            <a:r>
              <a:rPr lang="fr-FR" b="1" dirty="0"/>
              <a:t> Big Data </a:t>
            </a:r>
          </a:p>
          <a:p>
            <a:r>
              <a:rPr lang="fr-FR" sz="3400" b="1" dirty="0">
                <a:solidFill>
                  <a:srgbClr val="FF0000"/>
                </a:solidFill>
              </a:rPr>
              <a:t>Analyses des </a:t>
            </a:r>
            <a:r>
              <a:rPr lang="fr-FR" sz="3400" b="1" dirty="0" err="1">
                <a:solidFill>
                  <a:srgbClr val="FF0000"/>
                </a:solidFill>
              </a:rPr>
              <a:t>DataSets</a:t>
            </a:r>
            <a:r>
              <a:rPr lang="fr-FR" sz="3400" b="1" dirty="0">
                <a:solidFill>
                  <a:srgbClr val="FF0000"/>
                </a:solidFill>
              </a:rPr>
              <a:t> GitHub</a:t>
            </a:r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1150BC5C-5713-43E9-A04B-159B1EDF0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19/03/2018</a:t>
            </a:r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189FFD1E-7DE7-499F-8B85-382EB1F8D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Cegefos Certification Groupe1 : DAB / NHA / DFA / RKO</a:t>
            </a:r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8406407B-8F03-4383-A51F-864F1C6820F3}"/>
              </a:ext>
            </a:extLst>
          </p:cNvPr>
          <p:cNvSpPr txBox="1">
            <a:spLocks/>
          </p:cNvSpPr>
          <p:nvPr/>
        </p:nvSpPr>
        <p:spPr>
          <a:xfrm>
            <a:off x="937259" y="1339324"/>
            <a:ext cx="10219006" cy="481249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fr-FR" sz="4700" b="1" dirty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Architecture Générale :</a:t>
            </a:r>
          </a:p>
          <a:p>
            <a:pPr algn="l"/>
            <a:endParaRPr lang="fr-FR" sz="8500" b="1" dirty="0">
              <a:solidFill>
                <a:srgbClr val="0070C0"/>
              </a:solidFill>
              <a:latin typeface="+mn-lt"/>
              <a:ea typeface="+mn-ea"/>
              <a:cs typeface="+mn-cs"/>
            </a:endParaRPr>
          </a:p>
          <a:p>
            <a:pPr algn="l"/>
            <a:endParaRPr lang="fr-FR" sz="8500" b="1" dirty="0">
              <a:solidFill>
                <a:srgbClr val="0070C0"/>
              </a:solidFill>
              <a:latin typeface="+mn-lt"/>
              <a:ea typeface="+mn-ea"/>
              <a:cs typeface="+mn-cs"/>
            </a:endParaRPr>
          </a:p>
          <a:p>
            <a:pPr algn="l"/>
            <a:br>
              <a:rPr lang="fr-FR" dirty="0"/>
            </a:br>
            <a:endParaRPr lang="fr-FR" dirty="0"/>
          </a:p>
          <a:p>
            <a:pPr algn="l"/>
            <a:br>
              <a:rPr lang="fr-FR" dirty="0"/>
            </a:br>
            <a:br>
              <a:rPr lang="fr-FR" dirty="0"/>
            </a:br>
            <a:br>
              <a:rPr lang="fr-FR" dirty="0"/>
            </a:br>
            <a:br>
              <a:rPr lang="fr-FR" dirty="0"/>
            </a:br>
            <a:endParaRPr lang="fr-FR" dirty="0"/>
          </a:p>
        </p:txBody>
      </p:sp>
      <p:sp>
        <p:nvSpPr>
          <p:cNvPr id="39" name="Rectangle : coins arrondis 38" descr="Random Files Commits">
            <a:extLst>
              <a:ext uri="{FF2B5EF4-FFF2-40B4-BE49-F238E27FC236}">
                <a16:creationId xmlns:a16="http://schemas.microsoft.com/office/drawing/2014/main" id="{73928666-A78E-45B2-A855-22A1E32A0D12}"/>
              </a:ext>
            </a:extLst>
          </p:cNvPr>
          <p:cNvSpPr/>
          <p:nvPr/>
        </p:nvSpPr>
        <p:spPr>
          <a:xfrm>
            <a:off x="1354138" y="1944146"/>
            <a:ext cx="1382712" cy="565150"/>
          </a:xfrm>
          <a:prstGeom prst="roundRect">
            <a:avLst/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40" name="Cylindre 39">
            <a:extLst>
              <a:ext uri="{FF2B5EF4-FFF2-40B4-BE49-F238E27FC236}">
                <a16:creationId xmlns:a16="http://schemas.microsoft.com/office/drawing/2014/main" id="{02D79FA9-166F-40E0-82FA-048CF1DEC73C}"/>
              </a:ext>
            </a:extLst>
          </p:cNvPr>
          <p:cNvSpPr/>
          <p:nvPr/>
        </p:nvSpPr>
        <p:spPr>
          <a:xfrm>
            <a:off x="7755732" y="2620630"/>
            <a:ext cx="1525587" cy="186055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41" name="Zone de texte 7">
            <a:extLst>
              <a:ext uri="{FF2B5EF4-FFF2-40B4-BE49-F238E27FC236}">
                <a16:creationId xmlns:a16="http://schemas.microsoft.com/office/drawing/2014/main" id="{38C10A82-5CD5-43F9-BB29-0ABB90A1B4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53356" y="2062301"/>
            <a:ext cx="1184275" cy="254000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Random Files </a:t>
            </a: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2" name="Rectangle : coins arrondis 41" descr="Random Files Commits">
            <a:extLst>
              <a:ext uri="{FF2B5EF4-FFF2-40B4-BE49-F238E27FC236}">
                <a16:creationId xmlns:a16="http://schemas.microsoft.com/office/drawing/2014/main" id="{20A5655F-DC94-4554-B13E-929C1A287659}"/>
              </a:ext>
            </a:extLst>
          </p:cNvPr>
          <p:cNvSpPr/>
          <p:nvPr/>
        </p:nvSpPr>
        <p:spPr>
          <a:xfrm>
            <a:off x="1354138" y="3154501"/>
            <a:ext cx="1382713" cy="563563"/>
          </a:xfrm>
          <a:prstGeom prst="roundRect">
            <a:avLst/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43" name="Zone de texte 9">
            <a:extLst>
              <a:ext uri="{FF2B5EF4-FFF2-40B4-BE49-F238E27FC236}">
                <a16:creationId xmlns:a16="http://schemas.microsoft.com/office/drawing/2014/main" id="{24EA6C7C-617B-41B1-AEBE-E23764EA31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3668" y="3232032"/>
            <a:ext cx="1263650" cy="254000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Publisher </a:t>
            </a:r>
            <a:endParaRPr kumimoji="0" lang="fr-FR" altLang="fr-FR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4" name="Zone de texte 11">
            <a:extLst>
              <a:ext uri="{FF2B5EF4-FFF2-40B4-BE49-F238E27FC236}">
                <a16:creationId xmlns:a16="http://schemas.microsoft.com/office/drawing/2014/main" id="{11B3D4EB-BDD0-4412-9E6E-B8F910D6DB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5735" y="2639017"/>
            <a:ext cx="1184275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POST JSON DATA</a:t>
            </a:r>
            <a:endParaRPr kumimoji="0" lang="fr-FR" altLang="fr-FR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5" name="Flèche : bas 44">
            <a:extLst>
              <a:ext uri="{FF2B5EF4-FFF2-40B4-BE49-F238E27FC236}">
                <a16:creationId xmlns:a16="http://schemas.microsoft.com/office/drawing/2014/main" id="{42865B96-5BD9-4289-B904-8F97B7F343DB}"/>
              </a:ext>
            </a:extLst>
          </p:cNvPr>
          <p:cNvSpPr/>
          <p:nvPr/>
        </p:nvSpPr>
        <p:spPr>
          <a:xfrm>
            <a:off x="1779588" y="2497276"/>
            <a:ext cx="412750" cy="657225"/>
          </a:xfrm>
          <a:prstGeom prst="downArrow">
            <a:avLst/>
          </a:prstGeom>
          <a:solidFill>
            <a:srgbClr val="FF0000">
              <a:alpha val="4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cxnSp>
        <p:nvCxnSpPr>
          <p:cNvPr id="46" name="Connecteur : en arc 45">
            <a:extLst>
              <a:ext uri="{FF2B5EF4-FFF2-40B4-BE49-F238E27FC236}">
                <a16:creationId xmlns:a16="http://schemas.microsoft.com/office/drawing/2014/main" id="{040D2201-5C37-4189-9113-8210D37E7128}"/>
              </a:ext>
            </a:extLst>
          </p:cNvPr>
          <p:cNvCxnSpPr>
            <a:cxnSpLocks/>
          </p:cNvCxnSpPr>
          <p:nvPr/>
        </p:nvCxnSpPr>
        <p:spPr>
          <a:xfrm flipV="1">
            <a:off x="2776536" y="2039849"/>
            <a:ext cx="1534429" cy="138915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 : coins arrondis 46" descr="Random Files Commits">
            <a:extLst>
              <a:ext uri="{FF2B5EF4-FFF2-40B4-BE49-F238E27FC236}">
                <a16:creationId xmlns:a16="http://schemas.microsoft.com/office/drawing/2014/main" id="{D895B6C6-AFC6-4B4F-AED3-74CB6396D488}"/>
              </a:ext>
            </a:extLst>
          </p:cNvPr>
          <p:cNvSpPr/>
          <p:nvPr/>
        </p:nvSpPr>
        <p:spPr>
          <a:xfrm>
            <a:off x="8110538" y="1824491"/>
            <a:ext cx="1382712" cy="565150"/>
          </a:xfrm>
          <a:prstGeom prst="roundRect">
            <a:avLst/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48" name="Zone de texte 197">
            <a:extLst>
              <a:ext uri="{FF2B5EF4-FFF2-40B4-BE49-F238E27FC236}">
                <a16:creationId xmlns:a16="http://schemas.microsoft.com/office/drawing/2014/main" id="{1558CFED-32C8-4C3B-ADFF-E9F883EF89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70069" y="1994508"/>
            <a:ext cx="1263650" cy="254000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Consumer </a:t>
            </a:r>
            <a:endParaRPr kumimoji="0" lang="fr-FR" altLang="fr-FR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9" name="Zone de texte 209">
            <a:extLst>
              <a:ext uri="{FF2B5EF4-FFF2-40B4-BE49-F238E27FC236}">
                <a16:creationId xmlns:a16="http://schemas.microsoft.com/office/drawing/2014/main" id="{A128EA11-12D6-414E-9843-298B6F02D0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86700" y="3163133"/>
            <a:ext cx="1263650" cy="558800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MongoDB GitHub Base</a:t>
            </a:r>
            <a:endParaRPr kumimoji="0" lang="fr-FR" altLang="fr-FR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Cluster</a:t>
            </a:r>
            <a:endParaRPr kumimoji="0" lang="fr-FR" altLang="fr-FR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50" name="Connecteur : en arc 49">
            <a:extLst>
              <a:ext uri="{FF2B5EF4-FFF2-40B4-BE49-F238E27FC236}">
                <a16:creationId xmlns:a16="http://schemas.microsoft.com/office/drawing/2014/main" id="{FE286E82-1BAD-4346-B2C6-FB56C7CBDB0A}"/>
              </a:ext>
            </a:extLst>
          </p:cNvPr>
          <p:cNvCxnSpPr>
            <a:cxnSpLocks/>
          </p:cNvCxnSpPr>
          <p:nvPr/>
        </p:nvCxnSpPr>
        <p:spPr>
          <a:xfrm rot="10800000" flipV="1">
            <a:off x="8665257" y="2407395"/>
            <a:ext cx="218395" cy="20913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 : en arc 50">
            <a:extLst>
              <a:ext uri="{FF2B5EF4-FFF2-40B4-BE49-F238E27FC236}">
                <a16:creationId xmlns:a16="http://schemas.microsoft.com/office/drawing/2014/main" id="{D0DD42C5-C1F0-4CA2-B1B3-A5DEE1F6AA0E}"/>
              </a:ext>
            </a:extLst>
          </p:cNvPr>
          <p:cNvCxnSpPr>
            <a:cxnSpLocks/>
            <a:endCxn id="47" idx="1"/>
          </p:cNvCxnSpPr>
          <p:nvPr/>
        </p:nvCxnSpPr>
        <p:spPr>
          <a:xfrm flipV="1">
            <a:off x="5810250" y="2107066"/>
            <a:ext cx="2300288" cy="30448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Cylindre 51">
            <a:extLst>
              <a:ext uri="{FF2B5EF4-FFF2-40B4-BE49-F238E27FC236}">
                <a16:creationId xmlns:a16="http://schemas.microsoft.com/office/drawing/2014/main" id="{5065857E-317A-4D74-8F58-56C530161100}"/>
              </a:ext>
            </a:extLst>
          </p:cNvPr>
          <p:cNvSpPr/>
          <p:nvPr/>
        </p:nvSpPr>
        <p:spPr>
          <a:xfrm>
            <a:off x="3908426" y="3202909"/>
            <a:ext cx="1525587" cy="186055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53" name="Flèche : courbe vers la gauche 52">
            <a:extLst>
              <a:ext uri="{FF2B5EF4-FFF2-40B4-BE49-F238E27FC236}">
                <a16:creationId xmlns:a16="http://schemas.microsoft.com/office/drawing/2014/main" id="{6B4BBFD8-3074-409D-ACDA-B60B22F4C9C5}"/>
              </a:ext>
            </a:extLst>
          </p:cNvPr>
          <p:cNvSpPr/>
          <p:nvPr/>
        </p:nvSpPr>
        <p:spPr>
          <a:xfrm>
            <a:off x="9385113" y="3298907"/>
            <a:ext cx="1230312" cy="2563137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cxnSp>
        <p:nvCxnSpPr>
          <p:cNvPr id="56" name="Connecteur : en arc 55">
            <a:extLst>
              <a:ext uri="{FF2B5EF4-FFF2-40B4-BE49-F238E27FC236}">
                <a16:creationId xmlns:a16="http://schemas.microsoft.com/office/drawing/2014/main" id="{6007AAD5-3BE8-46B6-8769-0FDBCA8B7914}"/>
              </a:ext>
            </a:extLst>
          </p:cNvPr>
          <p:cNvCxnSpPr>
            <a:cxnSpLocks/>
            <a:stCxn id="52" idx="2"/>
            <a:endCxn id="75" idx="3"/>
          </p:cNvCxnSpPr>
          <p:nvPr/>
        </p:nvCxnSpPr>
        <p:spPr>
          <a:xfrm rot="10800000" flipV="1">
            <a:off x="3095514" y="4133183"/>
            <a:ext cx="812913" cy="1110993"/>
          </a:xfrm>
          <a:prstGeom prst="curved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ylindre 56">
            <a:extLst>
              <a:ext uri="{FF2B5EF4-FFF2-40B4-BE49-F238E27FC236}">
                <a16:creationId xmlns:a16="http://schemas.microsoft.com/office/drawing/2014/main" id="{6A76AE3D-3767-49F8-AA06-F42CF806BD0B}"/>
              </a:ext>
            </a:extLst>
          </p:cNvPr>
          <p:cNvSpPr/>
          <p:nvPr/>
        </p:nvSpPr>
        <p:spPr>
          <a:xfrm>
            <a:off x="7826463" y="4645815"/>
            <a:ext cx="1527175" cy="152720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cxnSp>
        <p:nvCxnSpPr>
          <p:cNvPr id="59" name="Connecteur : en arc 58">
            <a:extLst>
              <a:ext uri="{FF2B5EF4-FFF2-40B4-BE49-F238E27FC236}">
                <a16:creationId xmlns:a16="http://schemas.microsoft.com/office/drawing/2014/main" id="{1EF94215-204C-4DAA-A91B-40994565E47A}"/>
              </a:ext>
            </a:extLst>
          </p:cNvPr>
          <p:cNvCxnSpPr>
            <a:cxnSpLocks/>
          </p:cNvCxnSpPr>
          <p:nvPr/>
        </p:nvCxnSpPr>
        <p:spPr>
          <a:xfrm rot="10800000" flipV="1">
            <a:off x="5470976" y="2389640"/>
            <a:ext cx="3194280" cy="174354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Zone de texte 6">
            <a:extLst>
              <a:ext uri="{FF2B5EF4-FFF2-40B4-BE49-F238E27FC236}">
                <a16:creationId xmlns:a16="http://schemas.microsoft.com/office/drawing/2014/main" id="{9EEC3167-E2BD-4997-AC6A-EC9ECCC7AD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7319" y="4156867"/>
            <a:ext cx="1263650" cy="739775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Elastic Search / Moteur de Recherche</a:t>
            </a:r>
            <a:endParaRPr kumimoji="0" lang="fr-FR" altLang="fr-FR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Cluster</a:t>
            </a: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1" name="Zone de texte 10">
            <a:extLst>
              <a:ext uri="{FF2B5EF4-FFF2-40B4-BE49-F238E27FC236}">
                <a16:creationId xmlns:a16="http://schemas.microsoft.com/office/drawing/2014/main" id="{0CDCB2B4-0E7D-425D-B640-7D5D62D8E2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05114" y="4360409"/>
            <a:ext cx="1263650" cy="276225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neo4j-doc-manager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2" name="Rectangle 62">
            <a:extLst>
              <a:ext uri="{FF2B5EF4-FFF2-40B4-BE49-F238E27FC236}">
                <a16:creationId xmlns:a16="http://schemas.microsoft.com/office/drawing/2014/main" id="{A6F1A122-E250-4763-A08A-A9E5E7E6C6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1938" y="34512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63" name="Rectangle 63">
            <a:extLst>
              <a:ext uri="{FF2B5EF4-FFF2-40B4-BE49-F238E27FC236}">
                <a16:creationId xmlns:a16="http://schemas.microsoft.com/office/drawing/2014/main" id="{2643FE63-5105-4C19-9E69-65410930F4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1938" y="39084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		</a:t>
            </a:r>
            <a:endParaRPr kumimoji="0" lang="fr-FR" altLang="fr-FR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6" name="Rectangle 70">
            <a:extLst>
              <a:ext uri="{FF2B5EF4-FFF2-40B4-BE49-F238E27FC236}">
                <a16:creationId xmlns:a16="http://schemas.microsoft.com/office/drawing/2014/main" id="{6768582D-2A5A-40DF-A7C8-31D6C9FF9B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1938" y="39084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7" name="Rectangle 76">
            <a:extLst>
              <a:ext uri="{FF2B5EF4-FFF2-40B4-BE49-F238E27FC236}">
                <a16:creationId xmlns:a16="http://schemas.microsoft.com/office/drawing/2014/main" id="{273B2648-3059-4D2F-BC74-70805E5DE9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1938" y="43656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51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51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51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51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51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51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51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51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51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511300" algn="l"/>
              </a:tabLst>
            </a:pPr>
            <a:r>
              <a:rPr kumimoji="0" lang="fr-FR" altLang="fr-FR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kumimoji="0" lang="fr-FR" altLang="fr-FR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511300" algn="l"/>
              </a:tabLst>
            </a:pP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68" name="Tableau 67">
            <a:extLst>
              <a:ext uri="{FF2B5EF4-FFF2-40B4-BE49-F238E27FC236}">
                <a16:creationId xmlns:a16="http://schemas.microsoft.com/office/drawing/2014/main" id="{1BEBB2FA-A7CC-4416-8D32-F91D8AD69B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6288281"/>
              </p:ext>
            </p:extLst>
          </p:nvPr>
        </p:nvGraphicFramePr>
        <p:xfrm>
          <a:off x="4324350" y="1943100"/>
          <a:ext cx="1508125" cy="90487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08125">
                  <a:extLst>
                    <a:ext uri="{9D8B030D-6E8A-4147-A177-3AD203B41FA5}">
                      <a16:colId xmlns:a16="http://schemas.microsoft.com/office/drawing/2014/main" val="2051390447"/>
                    </a:ext>
                  </a:extLst>
                </a:gridCol>
              </a:tblGrid>
              <a:tr h="13081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Queue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28324735"/>
                  </a:ext>
                </a:extLst>
              </a:tr>
              <a:tr h="26543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 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 err="1">
                          <a:effectLst/>
                        </a:rPr>
                        <a:t>CommitCommentEvent</a:t>
                      </a:r>
                      <a:endParaRPr lang="fr-FR" sz="1100" dirty="0">
                        <a:effectLst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 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8256670"/>
                  </a:ext>
                </a:extLst>
              </a:tr>
            </a:tbl>
          </a:graphicData>
        </a:graphic>
      </p:graphicFrame>
      <p:sp>
        <p:nvSpPr>
          <p:cNvPr id="75" name="Rectangle : coins arrondis 74">
            <a:extLst>
              <a:ext uri="{FF2B5EF4-FFF2-40B4-BE49-F238E27FC236}">
                <a16:creationId xmlns:a16="http://schemas.microsoft.com/office/drawing/2014/main" id="{2AD097C8-3B28-40C1-B306-A7E6E1D03688}"/>
              </a:ext>
            </a:extLst>
          </p:cNvPr>
          <p:cNvSpPr/>
          <p:nvPr/>
        </p:nvSpPr>
        <p:spPr>
          <a:xfrm>
            <a:off x="1466738" y="4866352"/>
            <a:ext cx="1628775" cy="755650"/>
          </a:xfrm>
          <a:prstGeom prst="roundRect">
            <a:avLst/>
          </a:prstGeom>
          <a:solidFill>
            <a:srgbClr val="D2367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80" name="Zone de texte 4">
            <a:extLst>
              <a:ext uri="{FF2B5EF4-FFF2-40B4-BE49-F238E27FC236}">
                <a16:creationId xmlns:a16="http://schemas.microsoft.com/office/drawing/2014/main" id="{AACE2B46-EF7A-4704-9FA8-2B2AC64D50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69063" y="5334801"/>
            <a:ext cx="1263650" cy="415925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Neo4J Moteur de Recommandation</a:t>
            </a:r>
            <a:endParaRPr kumimoji="0" lang="fr-FR" altLang="fr-FR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1" name="ZoneTexte 80">
            <a:extLst>
              <a:ext uri="{FF2B5EF4-FFF2-40B4-BE49-F238E27FC236}">
                <a16:creationId xmlns:a16="http://schemas.microsoft.com/office/drawing/2014/main" id="{8F862375-6963-4151-B0B7-A6F852801684}"/>
              </a:ext>
            </a:extLst>
          </p:cNvPr>
          <p:cNvSpPr txBox="1"/>
          <p:nvPr/>
        </p:nvSpPr>
        <p:spPr>
          <a:xfrm>
            <a:off x="1649300" y="5063459"/>
            <a:ext cx="988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kibana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204053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CF1F16-4295-40EC-868E-5CD4431115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59" y="1186924"/>
            <a:ext cx="10219006" cy="4812495"/>
          </a:xfrm>
        </p:spPr>
        <p:txBody>
          <a:bodyPr>
            <a:normAutofit/>
          </a:bodyPr>
          <a:lstStyle/>
          <a:p>
            <a:pPr algn="l"/>
            <a:br>
              <a:rPr lang="fr-FR" sz="2400" dirty="0"/>
            </a:br>
            <a:br>
              <a:rPr lang="fr-FR" sz="2400" dirty="0"/>
            </a:br>
            <a:br>
              <a:rPr lang="fr-FR" sz="2400" dirty="0"/>
            </a:br>
            <a:br>
              <a:rPr lang="fr-FR" sz="2400" dirty="0"/>
            </a:br>
            <a:br>
              <a:rPr lang="fr-FR" sz="2400" dirty="0"/>
            </a:br>
            <a:endParaRPr lang="fr-FR" sz="240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B85E2F9-A5BC-4D25-A6A3-2A92E0FDED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1520" y="136525"/>
            <a:ext cx="10325685" cy="1050399"/>
          </a:xfrm>
        </p:spPr>
        <p:txBody>
          <a:bodyPr>
            <a:normAutofit/>
          </a:bodyPr>
          <a:lstStyle/>
          <a:p>
            <a:r>
              <a:rPr lang="fr-FR" b="1" dirty="0"/>
              <a:t>Certification </a:t>
            </a:r>
            <a:r>
              <a:rPr lang="fr-FR" b="1" dirty="0" err="1"/>
              <a:t>Cegefos</a:t>
            </a:r>
            <a:r>
              <a:rPr lang="fr-FR" b="1" dirty="0"/>
              <a:t> Big Data </a:t>
            </a:r>
          </a:p>
          <a:p>
            <a:r>
              <a:rPr lang="fr-FR" sz="3400" b="1" dirty="0">
                <a:solidFill>
                  <a:srgbClr val="FF0000"/>
                </a:solidFill>
              </a:rPr>
              <a:t>Analyses des </a:t>
            </a:r>
            <a:r>
              <a:rPr lang="fr-FR" sz="3400" b="1" dirty="0" err="1">
                <a:solidFill>
                  <a:srgbClr val="FF0000"/>
                </a:solidFill>
              </a:rPr>
              <a:t>DataSets</a:t>
            </a:r>
            <a:r>
              <a:rPr lang="fr-FR" sz="3400" b="1" dirty="0">
                <a:solidFill>
                  <a:srgbClr val="FF0000"/>
                </a:solidFill>
              </a:rPr>
              <a:t> GitHub</a:t>
            </a:r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1150BC5C-5713-43E9-A04B-159B1EDF0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19/03/2018</a:t>
            </a:r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189FFD1E-7DE7-499F-8B85-382EB1F8D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Cegefos Certification Groupe1 : DAB / NHA / DFA / RKO</a:t>
            </a:r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8406407B-8F03-4383-A51F-864F1C6820F3}"/>
              </a:ext>
            </a:extLst>
          </p:cNvPr>
          <p:cNvSpPr txBox="1">
            <a:spLocks/>
          </p:cNvSpPr>
          <p:nvPr/>
        </p:nvSpPr>
        <p:spPr>
          <a:xfrm>
            <a:off x="937259" y="1339324"/>
            <a:ext cx="10219006" cy="481249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fr-FR" sz="4700" b="1" dirty="0" err="1">
                <a:solidFill>
                  <a:srgbClr val="0070C0"/>
                </a:solidFill>
                <a:latin typeface="+mn-lt"/>
                <a:ea typeface="+mn-ea"/>
                <a:cs typeface="+mn-cs"/>
              </a:rPr>
              <a:t>StorageData</a:t>
            </a:r>
            <a:r>
              <a:rPr lang="fr-FR" sz="4700" b="1" dirty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 :</a:t>
            </a:r>
          </a:p>
          <a:p>
            <a:pPr algn="l"/>
            <a:endParaRPr lang="fr-FR" sz="8500" b="1" dirty="0">
              <a:solidFill>
                <a:srgbClr val="0070C0"/>
              </a:solidFill>
              <a:latin typeface="+mn-lt"/>
              <a:ea typeface="+mn-ea"/>
              <a:cs typeface="+mn-cs"/>
            </a:endParaRPr>
          </a:p>
          <a:p>
            <a:pPr algn="l"/>
            <a:endParaRPr lang="fr-FR" sz="8500" b="1" dirty="0">
              <a:solidFill>
                <a:srgbClr val="0070C0"/>
              </a:solidFill>
              <a:latin typeface="+mn-lt"/>
              <a:ea typeface="+mn-ea"/>
              <a:cs typeface="+mn-cs"/>
            </a:endParaRPr>
          </a:p>
          <a:p>
            <a:pPr algn="l"/>
            <a:br>
              <a:rPr lang="fr-FR" dirty="0"/>
            </a:br>
            <a:endParaRPr lang="fr-FR" dirty="0"/>
          </a:p>
          <a:p>
            <a:pPr algn="l"/>
            <a:br>
              <a:rPr lang="fr-FR" dirty="0"/>
            </a:br>
            <a:br>
              <a:rPr lang="fr-FR" dirty="0"/>
            </a:br>
            <a:br>
              <a:rPr lang="fr-FR" dirty="0"/>
            </a:br>
            <a:br>
              <a:rPr lang="fr-FR" dirty="0"/>
            </a:b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A99927D-4B5A-494C-8F73-C5DBFA9C0B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0587" y="2588089"/>
            <a:ext cx="7067550" cy="263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2399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CF1F16-4295-40EC-868E-5CD4431115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59" y="1186924"/>
            <a:ext cx="10219006" cy="4812495"/>
          </a:xfrm>
        </p:spPr>
        <p:txBody>
          <a:bodyPr>
            <a:normAutofit/>
          </a:bodyPr>
          <a:lstStyle/>
          <a:p>
            <a:pPr algn="l"/>
            <a:br>
              <a:rPr lang="fr-FR" sz="2400" dirty="0"/>
            </a:br>
            <a:br>
              <a:rPr lang="fr-FR" sz="2400" dirty="0"/>
            </a:br>
            <a:br>
              <a:rPr lang="fr-FR" sz="2400" dirty="0"/>
            </a:br>
            <a:br>
              <a:rPr lang="fr-FR" sz="2400" dirty="0"/>
            </a:br>
            <a:br>
              <a:rPr lang="fr-FR" sz="2400" dirty="0"/>
            </a:br>
            <a:endParaRPr lang="fr-FR" sz="240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B85E2F9-A5BC-4D25-A6A3-2A92E0FDED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1520" y="136525"/>
            <a:ext cx="10325685" cy="1050399"/>
          </a:xfrm>
        </p:spPr>
        <p:txBody>
          <a:bodyPr>
            <a:normAutofit/>
          </a:bodyPr>
          <a:lstStyle/>
          <a:p>
            <a:r>
              <a:rPr lang="fr-FR" b="1" dirty="0"/>
              <a:t>Certification </a:t>
            </a:r>
            <a:r>
              <a:rPr lang="fr-FR" b="1" dirty="0" err="1"/>
              <a:t>Cegefos</a:t>
            </a:r>
            <a:r>
              <a:rPr lang="fr-FR" b="1" dirty="0"/>
              <a:t> Big Data </a:t>
            </a:r>
          </a:p>
          <a:p>
            <a:r>
              <a:rPr lang="fr-FR" sz="3400" b="1" dirty="0">
                <a:solidFill>
                  <a:srgbClr val="FF0000"/>
                </a:solidFill>
              </a:rPr>
              <a:t>Analyses des </a:t>
            </a:r>
            <a:r>
              <a:rPr lang="fr-FR" sz="3400" b="1" dirty="0" err="1">
                <a:solidFill>
                  <a:srgbClr val="FF0000"/>
                </a:solidFill>
              </a:rPr>
              <a:t>DataSets</a:t>
            </a:r>
            <a:r>
              <a:rPr lang="fr-FR" sz="3400" b="1" dirty="0">
                <a:solidFill>
                  <a:srgbClr val="FF0000"/>
                </a:solidFill>
              </a:rPr>
              <a:t> GitHub</a:t>
            </a:r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1150BC5C-5713-43E9-A04B-159B1EDF0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19/03/2018</a:t>
            </a:r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189FFD1E-7DE7-499F-8B85-382EB1F8D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Cegefos Certification Groupe1 : DAB / NHA / DFA / RKO</a:t>
            </a:r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8406407B-8F03-4383-A51F-864F1C6820F3}"/>
              </a:ext>
            </a:extLst>
          </p:cNvPr>
          <p:cNvSpPr txBox="1">
            <a:spLocks/>
          </p:cNvSpPr>
          <p:nvPr/>
        </p:nvSpPr>
        <p:spPr>
          <a:xfrm>
            <a:off x="937259" y="1339324"/>
            <a:ext cx="10219006" cy="481249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fr-FR" sz="4700" b="1" dirty="0" err="1">
                <a:solidFill>
                  <a:srgbClr val="0070C0"/>
                </a:solidFill>
                <a:latin typeface="+mn-lt"/>
                <a:ea typeface="+mn-ea"/>
                <a:cs typeface="+mn-cs"/>
              </a:rPr>
              <a:t>RandomGeneratorCommitFiles</a:t>
            </a:r>
            <a:r>
              <a:rPr lang="fr-FR" sz="4700" b="1" dirty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 :</a:t>
            </a:r>
          </a:p>
          <a:p>
            <a:pPr algn="l"/>
            <a:endParaRPr lang="fr-FR" sz="8500" b="1" dirty="0">
              <a:solidFill>
                <a:srgbClr val="0070C0"/>
              </a:solidFill>
              <a:latin typeface="+mn-lt"/>
              <a:ea typeface="+mn-ea"/>
              <a:cs typeface="+mn-cs"/>
            </a:endParaRPr>
          </a:p>
          <a:p>
            <a:pPr algn="l"/>
            <a:endParaRPr lang="fr-FR" sz="8500" b="1" dirty="0">
              <a:solidFill>
                <a:srgbClr val="0070C0"/>
              </a:solidFill>
              <a:latin typeface="+mn-lt"/>
              <a:ea typeface="+mn-ea"/>
              <a:cs typeface="+mn-cs"/>
            </a:endParaRPr>
          </a:p>
          <a:p>
            <a:pPr algn="l"/>
            <a:br>
              <a:rPr lang="fr-FR" dirty="0"/>
            </a:br>
            <a:endParaRPr lang="fr-FR" dirty="0"/>
          </a:p>
          <a:p>
            <a:pPr algn="l"/>
            <a:br>
              <a:rPr lang="fr-FR" dirty="0"/>
            </a:br>
            <a:br>
              <a:rPr lang="fr-FR" dirty="0"/>
            </a:br>
            <a:br>
              <a:rPr lang="fr-FR" dirty="0"/>
            </a:br>
            <a:br>
              <a:rPr lang="fr-FR" dirty="0"/>
            </a:b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37C5EC40-A1B6-4BC5-A227-1D1E52CE17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6925" y="1952625"/>
            <a:ext cx="8058150" cy="295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5838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CF1F16-4295-40EC-868E-5CD4431115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59" y="1186924"/>
            <a:ext cx="10219006" cy="4812495"/>
          </a:xfrm>
        </p:spPr>
        <p:txBody>
          <a:bodyPr>
            <a:normAutofit/>
          </a:bodyPr>
          <a:lstStyle/>
          <a:p>
            <a:pPr algn="l"/>
            <a:br>
              <a:rPr lang="fr-FR" sz="2400" dirty="0"/>
            </a:br>
            <a:br>
              <a:rPr lang="fr-FR" sz="2400" dirty="0"/>
            </a:br>
            <a:br>
              <a:rPr lang="fr-FR" sz="2400" dirty="0"/>
            </a:br>
            <a:br>
              <a:rPr lang="fr-FR" sz="2400" dirty="0"/>
            </a:br>
            <a:br>
              <a:rPr lang="fr-FR" sz="2400" dirty="0"/>
            </a:br>
            <a:endParaRPr lang="fr-FR" sz="240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B85E2F9-A5BC-4D25-A6A3-2A92E0FDED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1520" y="136525"/>
            <a:ext cx="10325685" cy="1050399"/>
          </a:xfrm>
        </p:spPr>
        <p:txBody>
          <a:bodyPr>
            <a:normAutofit/>
          </a:bodyPr>
          <a:lstStyle/>
          <a:p>
            <a:r>
              <a:rPr lang="fr-FR" b="1" dirty="0"/>
              <a:t>Certification </a:t>
            </a:r>
            <a:r>
              <a:rPr lang="fr-FR" b="1" dirty="0" err="1"/>
              <a:t>Cegefos</a:t>
            </a:r>
            <a:r>
              <a:rPr lang="fr-FR" b="1" dirty="0"/>
              <a:t> Big Data </a:t>
            </a:r>
          </a:p>
          <a:p>
            <a:r>
              <a:rPr lang="fr-FR" sz="3400" b="1" dirty="0">
                <a:solidFill>
                  <a:srgbClr val="FF0000"/>
                </a:solidFill>
              </a:rPr>
              <a:t>Analyses des </a:t>
            </a:r>
            <a:r>
              <a:rPr lang="fr-FR" sz="3400" b="1" dirty="0" err="1">
                <a:solidFill>
                  <a:srgbClr val="FF0000"/>
                </a:solidFill>
              </a:rPr>
              <a:t>DataSets</a:t>
            </a:r>
            <a:r>
              <a:rPr lang="fr-FR" sz="3400" b="1" dirty="0">
                <a:solidFill>
                  <a:srgbClr val="FF0000"/>
                </a:solidFill>
              </a:rPr>
              <a:t> GitHub</a:t>
            </a:r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1150BC5C-5713-43E9-A04B-159B1EDF0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19/03/2018</a:t>
            </a:r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189FFD1E-7DE7-499F-8B85-382EB1F8D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Cegefos Certification Groupe1 : DAB / NHA / DFA / RKO</a:t>
            </a:r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8406407B-8F03-4383-A51F-864F1C6820F3}"/>
              </a:ext>
            </a:extLst>
          </p:cNvPr>
          <p:cNvSpPr txBox="1">
            <a:spLocks/>
          </p:cNvSpPr>
          <p:nvPr/>
        </p:nvSpPr>
        <p:spPr>
          <a:xfrm>
            <a:off x="937259" y="1339324"/>
            <a:ext cx="10219006" cy="481249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fr-FR" sz="4700" b="1" dirty="0" err="1">
                <a:solidFill>
                  <a:srgbClr val="0070C0"/>
                </a:solidFill>
                <a:latin typeface="+mn-lt"/>
                <a:ea typeface="+mn-ea"/>
                <a:cs typeface="+mn-cs"/>
              </a:rPr>
              <a:t>RecommandationEngine</a:t>
            </a:r>
            <a:r>
              <a:rPr lang="fr-FR" sz="4700" b="1" dirty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 :</a:t>
            </a:r>
          </a:p>
          <a:p>
            <a:pPr algn="l"/>
            <a:endParaRPr lang="fr-FR" sz="8500" b="1" dirty="0">
              <a:solidFill>
                <a:srgbClr val="0070C0"/>
              </a:solidFill>
              <a:latin typeface="+mn-lt"/>
              <a:ea typeface="+mn-ea"/>
              <a:cs typeface="+mn-cs"/>
            </a:endParaRPr>
          </a:p>
          <a:p>
            <a:pPr algn="l"/>
            <a:endParaRPr lang="fr-FR" sz="8500" b="1" dirty="0">
              <a:solidFill>
                <a:srgbClr val="0070C0"/>
              </a:solidFill>
              <a:latin typeface="+mn-lt"/>
              <a:ea typeface="+mn-ea"/>
              <a:cs typeface="+mn-cs"/>
            </a:endParaRPr>
          </a:p>
          <a:p>
            <a:pPr algn="l"/>
            <a:br>
              <a:rPr lang="fr-FR" dirty="0"/>
            </a:br>
            <a:endParaRPr lang="fr-FR" dirty="0"/>
          </a:p>
          <a:p>
            <a:pPr algn="l"/>
            <a:br>
              <a:rPr lang="fr-FR" dirty="0"/>
            </a:br>
            <a:br>
              <a:rPr lang="fr-FR" dirty="0"/>
            </a:br>
            <a:br>
              <a:rPr lang="fr-FR" dirty="0"/>
            </a:br>
            <a:br>
              <a:rPr lang="fr-FR" dirty="0"/>
            </a:br>
            <a:endParaRPr lang="fr-FR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81218FF6-C2A8-4A94-869E-4BA26B4C13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6719" y="1351219"/>
            <a:ext cx="4579546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0006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CF1F16-4295-40EC-868E-5CD4431115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59" y="1186924"/>
            <a:ext cx="10219006" cy="4812495"/>
          </a:xfrm>
        </p:spPr>
        <p:txBody>
          <a:bodyPr>
            <a:normAutofit/>
          </a:bodyPr>
          <a:lstStyle/>
          <a:p>
            <a:pPr algn="l"/>
            <a:br>
              <a:rPr lang="fr-FR" sz="2400" dirty="0"/>
            </a:br>
            <a:br>
              <a:rPr lang="fr-FR" sz="2400" dirty="0"/>
            </a:br>
            <a:br>
              <a:rPr lang="fr-FR" sz="2400" dirty="0"/>
            </a:br>
            <a:br>
              <a:rPr lang="fr-FR" sz="2400" dirty="0"/>
            </a:br>
            <a:br>
              <a:rPr lang="fr-FR" sz="2400" dirty="0"/>
            </a:br>
            <a:endParaRPr lang="fr-FR" sz="240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B85E2F9-A5BC-4D25-A6A3-2A92E0FDED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1520" y="136525"/>
            <a:ext cx="10325685" cy="1050399"/>
          </a:xfrm>
        </p:spPr>
        <p:txBody>
          <a:bodyPr>
            <a:normAutofit/>
          </a:bodyPr>
          <a:lstStyle/>
          <a:p>
            <a:r>
              <a:rPr lang="fr-FR" b="1" dirty="0"/>
              <a:t>Certification </a:t>
            </a:r>
            <a:r>
              <a:rPr lang="fr-FR" b="1" dirty="0" err="1"/>
              <a:t>Cegefos</a:t>
            </a:r>
            <a:r>
              <a:rPr lang="fr-FR" b="1" dirty="0"/>
              <a:t> Big Data </a:t>
            </a:r>
          </a:p>
          <a:p>
            <a:r>
              <a:rPr lang="fr-FR" sz="3400" b="1" dirty="0">
                <a:solidFill>
                  <a:srgbClr val="FF0000"/>
                </a:solidFill>
              </a:rPr>
              <a:t>Analyses des </a:t>
            </a:r>
            <a:r>
              <a:rPr lang="fr-FR" sz="3400" b="1" dirty="0" err="1">
                <a:solidFill>
                  <a:srgbClr val="FF0000"/>
                </a:solidFill>
              </a:rPr>
              <a:t>DataSets</a:t>
            </a:r>
            <a:r>
              <a:rPr lang="fr-FR" sz="3400" b="1" dirty="0">
                <a:solidFill>
                  <a:srgbClr val="FF0000"/>
                </a:solidFill>
              </a:rPr>
              <a:t> GitHub</a:t>
            </a:r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1150BC5C-5713-43E9-A04B-159B1EDF0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19/03/2018</a:t>
            </a:r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189FFD1E-7DE7-499F-8B85-382EB1F8D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Cegefos Certification Groupe1 : DAB / NHA / DFA / RKO</a:t>
            </a:r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8406407B-8F03-4383-A51F-864F1C6820F3}"/>
              </a:ext>
            </a:extLst>
          </p:cNvPr>
          <p:cNvSpPr txBox="1">
            <a:spLocks/>
          </p:cNvSpPr>
          <p:nvPr/>
        </p:nvSpPr>
        <p:spPr>
          <a:xfrm>
            <a:off x="937259" y="1339324"/>
            <a:ext cx="10219006" cy="481249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fr-FR" sz="4700" b="1" dirty="0" err="1">
                <a:solidFill>
                  <a:srgbClr val="0070C0"/>
                </a:solidFill>
                <a:latin typeface="+mn-lt"/>
                <a:ea typeface="+mn-ea"/>
                <a:cs typeface="+mn-cs"/>
              </a:rPr>
              <a:t>SearchEngine</a:t>
            </a:r>
            <a:r>
              <a:rPr lang="fr-FR" sz="4700" b="1" dirty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 (1/3) :</a:t>
            </a:r>
          </a:p>
          <a:p>
            <a:pPr algn="l"/>
            <a:endParaRPr lang="fr-FR" sz="8500" b="1" dirty="0">
              <a:solidFill>
                <a:srgbClr val="0070C0"/>
              </a:solidFill>
              <a:latin typeface="+mn-lt"/>
              <a:ea typeface="+mn-ea"/>
              <a:cs typeface="+mn-cs"/>
            </a:endParaRPr>
          </a:p>
          <a:p>
            <a:pPr algn="l"/>
            <a:endParaRPr lang="fr-FR" sz="8500" b="1" dirty="0">
              <a:solidFill>
                <a:srgbClr val="0070C0"/>
              </a:solidFill>
              <a:latin typeface="+mn-lt"/>
              <a:ea typeface="+mn-ea"/>
              <a:cs typeface="+mn-cs"/>
            </a:endParaRPr>
          </a:p>
          <a:p>
            <a:pPr algn="l"/>
            <a:br>
              <a:rPr lang="fr-FR" dirty="0"/>
            </a:br>
            <a:endParaRPr lang="fr-FR" dirty="0"/>
          </a:p>
          <a:p>
            <a:pPr algn="l"/>
            <a:br>
              <a:rPr lang="fr-FR" dirty="0"/>
            </a:br>
            <a:br>
              <a:rPr lang="fr-FR" dirty="0"/>
            </a:br>
            <a:br>
              <a:rPr lang="fr-FR" dirty="0"/>
            </a:br>
            <a:br>
              <a:rPr lang="fr-FR" dirty="0"/>
            </a:b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D088A9B-851A-446A-A993-9705549954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2098" y="1983031"/>
            <a:ext cx="2028825" cy="387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476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CF1F16-4295-40EC-868E-5CD4431115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59" y="1186924"/>
            <a:ext cx="10219006" cy="4812495"/>
          </a:xfrm>
        </p:spPr>
        <p:txBody>
          <a:bodyPr>
            <a:normAutofit/>
          </a:bodyPr>
          <a:lstStyle/>
          <a:p>
            <a:pPr algn="l"/>
            <a:br>
              <a:rPr lang="fr-FR" sz="2400" dirty="0"/>
            </a:br>
            <a:br>
              <a:rPr lang="fr-FR" sz="2400" dirty="0"/>
            </a:br>
            <a:br>
              <a:rPr lang="fr-FR" sz="2400" dirty="0"/>
            </a:br>
            <a:br>
              <a:rPr lang="fr-FR" sz="2400" dirty="0"/>
            </a:br>
            <a:br>
              <a:rPr lang="fr-FR" sz="2400" dirty="0"/>
            </a:br>
            <a:endParaRPr lang="fr-FR" sz="240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B85E2F9-A5BC-4D25-A6A3-2A92E0FDED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1520" y="136525"/>
            <a:ext cx="10325685" cy="1050399"/>
          </a:xfrm>
        </p:spPr>
        <p:txBody>
          <a:bodyPr>
            <a:normAutofit/>
          </a:bodyPr>
          <a:lstStyle/>
          <a:p>
            <a:r>
              <a:rPr lang="fr-FR" b="1" dirty="0"/>
              <a:t>Certification </a:t>
            </a:r>
            <a:r>
              <a:rPr lang="fr-FR" b="1" dirty="0" err="1"/>
              <a:t>Cegefos</a:t>
            </a:r>
            <a:r>
              <a:rPr lang="fr-FR" b="1" dirty="0"/>
              <a:t> Big Data </a:t>
            </a:r>
          </a:p>
          <a:p>
            <a:r>
              <a:rPr lang="fr-FR" sz="3400" b="1" dirty="0">
                <a:solidFill>
                  <a:srgbClr val="FF0000"/>
                </a:solidFill>
              </a:rPr>
              <a:t>Analyses des </a:t>
            </a:r>
            <a:r>
              <a:rPr lang="fr-FR" sz="3400" b="1" dirty="0" err="1">
                <a:solidFill>
                  <a:srgbClr val="FF0000"/>
                </a:solidFill>
              </a:rPr>
              <a:t>DataSets</a:t>
            </a:r>
            <a:r>
              <a:rPr lang="fr-FR" sz="3400" b="1" dirty="0">
                <a:solidFill>
                  <a:srgbClr val="FF0000"/>
                </a:solidFill>
              </a:rPr>
              <a:t> GitHub</a:t>
            </a:r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1150BC5C-5713-43E9-A04B-159B1EDF0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19/03/2018</a:t>
            </a:r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189FFD1E-7DE7-499F-8B85-382EB1F8D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Cegefos Certification Groupe1 : DAB / NHA / DFA / RKO</a:t>
            </a:r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8406407B-8F03-4383-A51F-864F1C6820F3}"/>
              </a:ext>
            </a:extLst>
          </p:cNvPr>
          <p:cNvSpPr txBox="1">
            <a:spLocks/>
          </p:cNvSpPr>
          <p:nvPr/>
        </p:nvSpPr>
        <p:spPr>
          <a:xfrm>
            <a:off x="937259" y="1339324"/>
            <a:ext cx="10219006" cy="481249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3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Wingdings" panose="05000000000000000000" pitchFamily="2" charset="2"/>
              <a:buChar char="q"/>
            </a:pPr>
            <a:endParaRPr lang="fr-FR" sz="8500" b="1" dirty="0">
              <a:solidFill>
                <a:srgbClr val="0070C0"/>
              </a:solidFill>
              <a:latin typeface="+mn-lt"/>
              <a:ea typeface="+mn-ea"/>
              <a:cs typeface="+mn-cs"/>
            </a:endParaRPr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fr-FR" sz="8500" b="1" dirty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Organisation (1/2):</a:t>
            </a:r>
          </a:p>
          <a:p>
            <a:pPr algn="l"/>
            <a:br>
              <a:rPr lang="fr-FR" dirty="0"/>
            </a:br>
            <a:endParaRPr lang="fr-FR" dirty="0"/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fr-FR" b="1" dirty="0"/>
              <a:t>DAB | NHA | DFA | RKO</a:t>
            </a:r>
          </a:p>
          <a:p>
            <a:pPr algn="l"/>
            <a:endParaRPr lang="fr-FR" b="1" dirty="0"/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fr-FR" b="1" dirty="0"/>
              <a:t>DAB =&gt; Architecture + Support + </a:t>
            </a:r>
            <a:r>
              <a:rPr lang="fr-FR" b="1" dirty="0" err="1"/>
              <a:t>Dév</a:t>
            </a:r>
            <a:r>
              <a:rPr lang="fr-FR" b="1" dirty="0"/>
              <a:t> + Requêtes +  SGBD + ML</a:t>
            </a:r>
          </a:p>
          <a:p>
            <a:pPr marL="457200" indent="-457200" algn="l">
              <a:buFont typeface="Wingdings" panose="05000000000000000000" pitchFamily="2" charset="2"/>
              <a:buChar char="§"/>
            </a:pPr>
            <a:endParaRPr lang="fr-FR" b="1" dirty="0"/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fr-FR" b="1" dirty="0"/>
              <a:t>NHA =&gt; Architecture + Simulateur + Système Consommateur-Producteur</a:t>
            </a:r>
          </a:p>
          <a:p>
            <a:pPr marL="457200" indent="-457200" algn="l">
              <a:buFont typeface="Wingdings" panose="05000000000000000000" pitchFamily="2" charset="2"/>
              <a:buChar char="§"/>
            </a:pPr>
            <a:endParaRPr lang="fr-FR" b="1" dirty="0"/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fr-FR" b="1" dirty="0"/>
              <a:t>DFA =&gt; Analyses basiques + Moteur de recherche + Moteur de recommandation</a:t>
            </a:r>
          </a:p>
          <a:p>
            <a:pPr marL="457200" indent="-457200" algn="l">
              <a:buFont typeface="Wingdings" panose="05000000000000000000" pitchFamily="2" charset="2"/>
              <a:buChar char="§"/>
            </a:pPr>
            <a:endParaRPr lang="fr-FR" b="1" dirty="0"/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fr-FR" b="1" dirty="0"/>
              <a:t>RKO =&gt; Machine Learning</a:t>
            </a:r>
          </a:p>
          <a:p>
            <a:pPr algn="l"/>
            <a:br>
              <a:rPr lang="fr-FR" dirty="0"/>
            </a:br>
            <a:br>
              <a:rPr lang="fr-FR" dirty="0"/>
            </a:br>
            <a:br>
              <a:rPr lang="fr-FR" dirty="0"/>
            </a:br>
            <a:br>
              <a:rPr lang="fr-FR" dirty="0"/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65941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CF1F16-4295-40EC-868E-5CD4431115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59" y="1186924"/>
            <a:ext cx="10219006" cy="4812495"/>
          </a:xfrm>
        </p:spPr>
        <p:txBody>
          <a:bodyPr>
            <a:normAutofit/>
          </a:bodyPr>
          <a:lstStyle/>
          <a:p>
            <a:br>
              <a:rPr lang="fr-FR" sz="2400" dirty="0"/>
            </a:br>
            <a:br>
              <a:rPr lang="fr-FR" sz="2400" dirty="0"/>
            </a:br>
            <a:br>
              <a:rPr lang="fr-FR" sz="2400" dirty="0"/>
            </a:br>
            <a:br>
              <a:rPr lang="fr-FR" sz="2400" dirty="0"/>
            </a:br>
            <a:br>
              <a:rPr lang="fr-FR" sz="2400" dirty="0"/>
            </a:br>
            <a:endParaRPr lang="fr-FR" sz="240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B85E2F9-A5BC-4D25-A6A3-2A92E0FDED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1520" y="136525"/>
            <a:ext cx="10325685" cy="1050399"/>
          </a:xfrm>
        </p:spPr>
        <p:txBody>
          <a:bodyPr>
            <a:normAutofit/>
          </a:bodyPr>
          <a:lstStyle/>
          <a:p>
            <a:r>
              <a:rPr lang="fr-FR" b="1" dirty="0"/>
              <a:t>Certification </a:t>
            </a:r>
            <a:r>
              <a:rPr lang="fr-FR" b="1" dirty="0" err="1"/>
              <a:t>Cegefos</a:t>
            </a:r>
            <a:r>
              <a:rPr lang="fr-FR" b="1" dirty="0"/>
              <a:t> Big Data </a:t>
            </a:r>
          </a:p>
          <a:p>
            <a:r>
              <a:rPr lang="fr-FR" sz="3400" b="1" dirty="0">
                <a:solidFill>
                  <a:srgbClr val="FF0000"/>
                </a:solidFill>
              </a:rPr>
              <a:t>Analyses des </a:t>
            </a:r>
            <a:r>
              <a:rPr lang="fr-FR" sz="3400" b="1" dirty="0" err="1">
                <a:solidFill>
                  <a:srgbClr val="FF0000"/>
                </a:solidFill>
              </a:rPr>
              <a:t>DataSets</a:t>
            </a:r>
            <a:r>
              <a:rPr lang="fr-FR" sz="3400" b="1" dirty="0">
                <a:solidFill>
                  <a:srgbClr val="FF0000"/>
                </a:solidFill>
              </a:rPr>
              <a:t> GitHub</a:t>
            </a:r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1150BC5C-5713-43E9-A04B-159B1EDF0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19/03/2018</a:t>
            </a:r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189FFD1E-7DE7-499F-8B85-382EB1F8D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Cegefos Certification Groupe1 : DAB / NHA / DFA / RKO</a:t>
            </a:r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8406407B-8F03-4383-A51F-864F1C6820F3}"/>
              </a:ext>
            </a:extLst>
          </p:cNvPr>
          <p:cNvSpPr txBox="1">
            <a:spLocks/>
          </p:cNvSpPr>
          <p:nvPr/>
        </p:nvSpPr>
        <p:spPr>
          <a:xfrm>
            <a:off x="937259" y="1339324"/>
            <a:ext cx="10219006" cy="481249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fr-FR" sz="4300" b="1" dirty="0" err="1">
                <a:solidFill>
                  <a:srgbClr val="0070C0"/>
                </a:solidFill>
                <a:latin typeface="+mn-lt"/>
                <a:ea typeface="+mn-ea"/>
                <a:cs typeface="+mn-cs"/>
              </a:rPr>
              <a:t>SearchEngine</a:t>
            </a:r>
            <a:r>
              <a:rPr lang="fr-FR" sz="4300" b="1" dirty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 (2/3) :</a:t>
            </a:r>
          </a:p>
          <a:p>
            <a:pPr algn="l"/>
            <a:endParaRPr lang="fr-FR" sz="8500" b="1" dirty="0">
              <a:solidFill>
                <a:srgbClr val="0070C0"/>
              </a:solidFill>
              <a:latin typeface="+mn-lt"/>
              <a:ea typeface="+mn-ea"/>
              <a:cs typeface="+mn-cs"/>
            </a:endParaRPr>
          </a:p>
          <a:p>
            <a:pPr algn="l"/>
            <a:br>
              <a:rPr lang="fr-FR" dirty="0"/>
            </a:br>
            <a:endParaRPr lang="fr-FR" dirty="0"/>
          </a:p>
          <a:p>
            <a:pPr algn="l"/>
            <a:br>
              <a:rPr lang="fr-FR" dirty="0"/>
            </a:br>
            <a:br>
              <a:rPr lang="fr-FR" dirty="0"/>
            </a:br>
            <a:br>
              <a:rPr lang="fr-FR" dirty="0"/>
            </a:br>
            <a:br>
              <a:rPr lang="fr-FR" dirty="0"/>
            </a:b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354E881-D274-4DEF-ABD2-ADCCE1DFF6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63468"/>
            <a:ext cx="10582275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6902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CF1F16-4295-40EC-868E-5CD4431115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59" y="1186924"/>
            <a:ext cx="10219006" cy="4812495"/>
          </a:xfrm>
        </p:spPr>
        <p:txBody>
          <a:bodyPr>
            <a:normAutofit/>
          </a:bodyPr>
          <a:lstStyle/>
          <a:p>
            <a:br>
              <a:rPr lang="fr-FR" sz="2400" dirty="0"/>
            </a:br>
            <a:br>
              <a:rPr lang="fr-FR" sz="2400" dirty="0"/>
            </a:br>
            <a:br>
              <a:rPr lang="fr-FR" sz="2400" dirty="0"/>
            </a:br>
            <a:br>
              <a:rPr lang="fr-FR" sz="2400" dirty="0"/>
            </a:br>
            <a:br>
              <a:rPr lang="fr-FR" sz="2400" dirty="0"/>
            </a:br>
            <a:endParaRPr lang="fr-FR" sz="240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B85E2F9-A5BC-4D25-A6A3-2A92E0FDED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1520" y="136525"/>
            <a:ext cx="10325685" cy="1050399"/>
          </a:xfrm>
        </p:spPr>
        <p:txBody>
          <a:bodyPr>
            <a:normAutofit/>
          </a:bodyPr>
          <a:lstStyle/>
          <a:p>
            <a:r>
              <a:rPr lang="fr-FR" b="1" dirty="0"/>
              <a:t>Certification </a:t>
            </a:r>
            <a:r>
              <a:rPr lang="fr-FR" b="1" dirty="0" err="1"/>
              <a:t>Cegefos</a:t>
            </a:r>
            <a:r>
              <a:rPr lang="fr-FR" b="1" dirty="0"/>
              <a:t> Big Data </a:t>
            </a:r>
          </a:p>
          <a:p>
            <a:r>
              <a:rPr lang="fr-FR" sz="3400" b="1" dirty="0">
                <a:solidFill>
                  <a:srgbClr val="FF0000"/>
                </a:solidFill>
              </a:rPr>
              <a:t>Analyses des </a:t>
            </a:r>
            <a:r>
              <a:rPr lang="fr-FR" sz="3400" b="1" dirty="0" err="1">
                <a:solidFill>
                  <a:srgbClr val="FF0000"/>
                </a:solidFill>
              </a:rPr>
              <a:t>DataSets</a:t>
            </a:r>
            <a:r>
              <a:rPr lang="fr-FR" sz="3400" b="1" dirty="0">
                <a:solidFill>
                  <a:srgbClr val="FF0000"/>
                </a:solidFill>
              </a:rPr>
              <a:t> GitHub</a:t>
            </a:r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1150BC5C-5713-43E9-A04B-159B1EDF0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19/03/2018</a:t>
            </a:r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189FFD1E-7DE7-499F-8B85-382EB1F8D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Cegefos Certification Groupe1 : DAB / NHA / DFA / RKO</a:t>
            </a:r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8406407B-8F03-4383-A51F-864F1C6820F3}"/>
              </a:ext>
            </a:extLst>
          </p:cNvPr>
          <p:cNvSpPr txBox="1">
            <a:spLocks/>
          </p:cNvSpPr>
          <p:nvPr/>
        </p:nvSpPr>
        <p:spPr>
          <a:xfrm>
            <a:off x="937259" y="1339324"/>
            <a:ext cx="10219006" cy="481249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fr-FR" sz="4700" b="1" dirty="0" err="1">
                <a:solidFill>
                  <a:srgbClr val="0070C0"/>
                </a:solidFill>
                <a:latin typeface="+mn-lt"/>
                <a:ea typeface="+mn-ea"/>
                <a:cs typeface="+mn-cs"/>
              </a:rPr>
              <a:t>SearchEngine</a:t>
            </a:r>
            <a:r>
              <a:rPr lang="fr-FR" sz="4700" b="1" dirty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 (3/3) :</a:t>
            </a:r>
          </a:p>
          <a:p>
            <a:pPr algn="l"/>
            <a:endParaRPr lang="fr-FR" sz="8500" b="1" dirty="0">
              <a:solidFill>
                <a:srgbClr val="0070C0"/>
              </a:solidFill>
              <a:latin typeface="+mn-lt"/>
              <a:ea typeface="+mn-ea"/>
              <a:cs typeface="+mn-cs"/>
            </a:endParaRPr>
          </a:p>
          <a:p>
            <a:pPr algn="l"/>
            <a:endParaRPr lang="fr-FR" sz="8500" b="1" dirty="0">
              <a:solidFill>
                <a:srgbClr val="0070C0"/>
              </a:solidFill>
              <a:latin typeface="+mn-lt"/>
              <a:ea typeface="+mn-ea"/>
              <a:cs typeface="+mn-cs"/>
            </a:endParaRPr>
          </a:p>
          <a:p>
            <a:pPr algn="l"/>
            <a:br>
              <a:rPr lang="fr-FR" dirty="0"/>
            </a:br>
            <a:endParaRPr lang="fr-FR" dirty="0"/>
          </a:p>
          <a:p>
            <a:pPr algn="l"/>
            <a:br>
              <a:rPr lang="fr-FR" dirty="0"/>
            </a:br>
            <a:br>
              <a:rPr lang="fr-FR" dirty="0"/>
            </a:br>
            <a:br>
              <a:rPr lang="fr-FR" dirty="0"/>
            </a:br>
            <a:br>
              <a:rPr lang="fr-FR" dirty="0"/>
            </a:br>
            <a:endParaRPr lang="fr-FR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FF959DE2-EC7B-48CB-B42C-7125119A9D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4412" y="2152650"/>
            <a:ext cx="2543175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7020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CF1F16-4295-40EC-868E-5CD4431115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59" y="1186924"/>
            <a:ext cx="10219006" cy="4812495"/>
          </a:xfrm>
        </p:spPr>
        <p:txBody>
          <a:bodyPr>
            <a:normAutofit/>
          </a:bodyPr>
          <a:lstStyle/>
          <a:p>
            <a:pPr algn="l"/>
            <a:br>
              <a:rPr lang="fr-FR" sz="2400" dirty="0"/>
            </a:br>
            <a:br>
              <a:rPr lang="fr-FR" sz="2400" dirty="0"/>
            </a:br>
            <a:br>
              <a:rPr lang="fr-FR" sz="2400" dirty="0"/>
            </a:br>
            <a:br>
              <a:rPr lang="fr-FR" sz="2400" dirty="0"/>
            </a:br>
            <a:br>
              <a:rPr lang="fr-FR" sz="2400" dirty="0"/>
            </a:br>
            <a:endParaRPr lang="fr-FR" sz="240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B85E2F9-A5BC-4D25-A6A3-2A92E0FDED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1520" y="136525"/>
            <a:ext cx="10325685" cy="1050399"/>
          </a:xfrm>
        </p:spPr>
        <p:txBody>
          <a:bodyPr>
            <a:normAutofit/>
          </a:bodyPr>
          <a:lstStyle/>
          <a:p>
            <a:r>
              <a:rPr lang="fr-FR" b="1" dirty="0"/>
              <a:t>Certification </a:t>
            </a:r>
            <a:r>
              <a:rPr lang="fr-FR" b="1" dirty="0" err="1"/>
              <a:t>Cegefos</a:t>
            </a:r>
            <a:r>
              <a:rPr lang="fr-FR" b="1" dirty="0"/>
              <a:t> Big Data </a:t>
            </a:r>
          </a:p>
          <a:p>
            <a:r>
              <a:rPr lang="fr-FR" sz="3400" b="1" dirty="0">
                <a:solidFill>
                  <a:srgbClr val="FF0000"/>
                </a:solidFill>
              </a:rPr>
              <a:t>Analyses des </a:t>
            </a:r>
            <a:r>
              <a:rPr lang="fr-FR" sz="3400" b="1" dirty="0" err="1">
                <a:solidFill>
                  <a:srgbClr val="FF0000"/>
                </a:solidFill>
              </a:rPr>
              <a:t>DataSets</a:t>
            </a:r>
            <a:r>
              <a:rPr lang="fr-FR" sz="3400" b="1" dirty="0">
                <a:solidFill>
                  <a:srgbClr val="FF0000"/>
                </a:solidFill>
              </a:rPr>
              <a:t> GitHub</a:t>
            </a:r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1150BC5C-5713-43E9-A04B-159B1EDF0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19/03/2018</a:t>
            </a:r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189FFD1E-7DE7-499F-8B85-382EB1F8D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Cegefos Certification Groupe1 : DAB / NHA / DFA / RKO</a:t>
            </a:r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8406407B-8F03-4383-A51F-864F1C6820F3}"/>
              </a:ext>
            </a:extLst>
          </p:cNvPr>
          <p:cNvSpPr txBox="1">
            <a:spLocks/>
          </p:cNvSpPr>
          <p:nvPr/>
        </p:nvSpPr>
        <p:spPr>
          <a:xfrm>
            <a:off x="937259" y="1339324"/>
            <a:ext cx="10219006" cy="481249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3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fr-FR" sz="10700" b="1" dirty="0" err="1">
                <a:solidFill>
                  <a:srgbClr val="0070C0"/>
                </a:solidFill>
                <a:latin typeface="+mn-lt"/>
                <a:ea typeface="+mn-ea"/>
                <a:cs typeface="+mn-cs"/>
              </a:rPr>
              <a:t>BasicAnalysis</a:t>
            </a:r>
            <a:r>
              <a:rPr lang="fr-FR" sz="10700" b="1" dirty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 :</a:t>
            </a:r>
          </a:p>
          <a:p>
            <a:pPr algn="l"/>
            <a:endParaRPr lang="fr-FR" sz="8500" b="1" dirty="0">
              <a:solidFill>
                <a:srgbClr val="0070C0"/>
              </a:solidFill>
              <a:latin typeface="+mn-lt"/>
              <a:ea typeface="+mn-ea"/>
              <a:cs typeface="+mn-cs"/>
            </a:endParaRPr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fr-FR" sz="8300" b="1" dirty="0" err="1"/>
              <a:t>BigQuery</a:t>
            </a:r>
            <a:r>
              <a:rPr lang="fr-FR" sz="8300" b="1" dirty="0"/>
              <a:t> API </a:t>
            </a:r>
            <a:r>
              <a:rPr lang="fr-FR" sz="8300" b="1" dirty="0" err="1"/>
              <a:t>GoogleCloud</a:t>
            </a:r>
            <a:endParaRPr lang="fr-FR" sz="8300" b="1" dirty="0"/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fr-FR" sz="8300" b="1" dirty="0"/>
              <a:t>Création d’un projet</a:t>
            </a:r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fr-FR" sz="8300" b="1" dirty="0"/>
              <a:t>Certificat PKCS12 ou fichier </a:t>
            </a:r>
            <a:r>
              <a:rPr lang="fr-FR" sz="8300" b="1" dirty="0" err="1"/>
              <a:t>Json</a:t>
            </a:r>
            <a:endParaRPr lang="fr-FR" sz="8300" b="1" dirty="0"/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fr-FR" sz="8300" b="1" dirty="0"/>
              <a:t>Administrateur Big </a:t>
            </a:r>
            <a:r>
              <a:rPr lang="fr-FR" sz="8300" b="1" dirty="0" err="1"/>
              <a:t>Query</a:t>
            </a:r>
            <a:endParaRPr lang="fr-FR" sz="8300" b="1" dirty="0"/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fr-FR" sz="8300" b="1" dirty="0"/>
              <a:t>Docker Spark </a:t>
            </a:r>
            <a:r>
              <a:rPr lang="fr-FR" sz="8300" b="1" dirty="0" err="1"/>
              <a:t>Jupyter</a:t>
            </a:r>
            <a:r>
              <a:rPr lang="fr-FR" sz="8300" b="1" dirty="0"/>
              <a:t> </a:t>
            </a:r>
            <a:r>
              <a:rPr lang="fr-FR" sz="8300" b="1" dirty="0" err="1"/>
              <a:t>BigQuery</a:t>
            </a:r>
            <a:endParaRPr lang="fr-FR" sz="8300" b="1" dirty="0"/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fr-FR" sz="8300" b="1" dirty="0"/>
              <a:t>bq_helper.py (https://github.com/SohierDane/BigQuery_Helper/blob/master/bq_helper.py)</a:t>
            </a:r>
          </a:p>
          <a:p>
            <a:pPr algn="l"/>
            <a:endParaRPr lang="fr-FR" sz="8500" b="1" dirty="0">
              <a:solidFill>
                <a:srgbClr val="0070C0"/>
              </a:solidFill>
              <a:latin typeface="+mn-lt"/>
              <a:ea typeface="+mn-ea"/>
              <a:cs typeface="+mn-cs"/>
            </a:endParaRPr>
          </a:p>
          <a:p>
            <a:pPr algn="l"/>
            <a:br>
              <a:rPr lang="fr-FR" dirty="0"/>
            </a:br>
            <a:endParaRPr lang="fr-FR" dirty="0"/>
          </a:p>
          <a:p>
            <a:pPr algn="l"/>
            <a:br>
              <a:rPr lang="fr-FR" dirty="0"/>
            </a:br>
            <a:br>
              <a:rPr lang="fr-FR" dirty="0"/>
            </a:br>
            <a:br>
              <a:rPr lang="fr-FR" dirty="0"/>
            </a:br>
            <a:br>
              <a:rPr lang="fr-FR" dirty="0"/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029228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CF1F16-4295-40EC-868E-5CD4431115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59" y="1186924"/>
            <a:ext cx="10219006" cy="4812495"/>
          </a:xfrm>
        </p:spPr>
        <p:txBody>
          <a:bodyPr>
            <a:normAutofit/>
          </a:bodyPr>
          <a:lstStyle/>
          <a:p>
            <a:br>
              <a:rPr lang="fr-FR" sz="2400" dirty="0"/>
            </a:br>
            <a:br>
              <a:rPr lang="fr-FR" sz="2400" dirty="0"/>
            </a:br>
            <a:br>
              <a:rPr lang="fr-FR" sz="2400" dirty="0"/>
            </a:br>
            <a:br>
              <a:rPr lang="fr-FR" sz="2400" dirty="0"/>
            </a:br>
            <a:br>
              <a:rPr lang="fr-FR" sz="2400" dirty="0"/>
            </a:br>
            <a:endParaRPr lang="fr-FR" sz="240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B85E2F9-A5BC-4D25-A6A3-2A92E0FDED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1520" y="136525"/>
            <a:ext cx="10325685" cy="1050399"/>
          </a:xfrm>
        </p:spPr>
        <p:txBody>
          <a:bodyPr>
            <a:normAutofit/>
          </a:bodyPr>
          <a:lstStyle/>
          <a:p>
            <a:r>
              <a:rPr lang="fr-FR" b="1" dirty="0"/>
              <a:t>Certification </a:t>
            </a:r>
            <a:r>
              <a:rPr lang="fr-FR" b="1" dirty="0" err="1"/>
              <a:t>Cegefos</a:t>
            </a:r>
            <a:r>
              <a:rPr lang="fr-FR" b="1" dirty="0"/>
              <a:t> Big Data </a:t>
            </a:r>
          </a:p>
          <a:p>
            <a:r>
              <a:rPr lang="fr-FR" sz="3400" b="1" dirty="0">
                <a:solidFill>
                  <a:srgbClr val="FF0000"/>
                </a:solidFill>
              </a:rPr>
              <a:t>Analyses des </a:t>
            </a:r>
            <a:r>
              <a:rPr lang="fr-FR" sz="3400" b="1" dirty="0" err="1">
                <a:solidFill>
                  <a:srgbClr val="FF0000"/>
                </a:solidFill>
              </a:rPr>
              <a:t>DataSets</a:t>
            </a:r>
            <a:r>
              <a:rPr lang="fr-FR" sz="3400" b="1" dirty="0">
                <a:solidFill>
                  <a:srgbClr val="FF0000"/>
                </a:solidFill>
              </a:rPr>
              <a:t> GitHub</a:t>
            </a:r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1150BC5C-5713-43E9-A04B-159B1EDF0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19/03/2018</a:t>
            </a:r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189FFD1E-7DE7-499F-8B85-382EB1F8D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Cegefos Certification Groupe1 : DAB / NHA / DFA / RKO</a:t>
            </a:r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8406407B-8F03-4383-A51F-864F1C6820F3}"/>
              </a:ext>
            </a:extLst>
          </p:cNvPr>
          <p:cNvSpPr txBox="1">
            <a:spLocks/>
          </p:cNvSpPr>
          <p:nvPr/>
        </p:nvSpPr>
        <p:spPr>
          <a:xfrm>
            <a:off x="937259" y="1339324"/>
            <a:ext cx="10219006" cy="481249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3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fr-FR" sz="8500" b="1" dirty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Machine Learning (1/2) :</a:t>
            </a:r>
          </a:p>
          <a:p>
            <a:pPr algn="l"/>
            <a:endParaRPr lang="fr-FR" dirty="0"/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fr-FR" sz="6700" b="1" dirty="0" err="1"/>
              <a:t>repo_name</a:t>
            </a:r>
            <a:r>
              <a:rPr lang="fr-FR" sz="6700" b="1" dirty="0"/>
              <a:t> ?</a:t>
            </a:r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fr-FR" sz="6700" b="1" dirty="0"/>
              <a:t>Nombre de commit</a:t>
            </a:r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fr-FR" sz="6700" b="1" dirty="0" err="1"/>
              <a:t>Subject</a:t>
            </a:r>
            <a:r>
              <a:rPr lang="fr-FR" sz="6700" b="1" dirty="0"/>
              <a:t> !!!</a:t>
            </a:r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fr-FR" sz="6700" b="1" dirty="0" err="1"/>
              <a:t>Watch_count</a:t>
            </a:r>
            <a:endParaRPr lang="fr-FR" sz="6700" b="1" dirty="0"/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fr-FR" sz="6700" b="1" dirty="0" err="1"/>
              <a:t>Age_repository</a:t>
            </a:r>
            <a:r>
              <a:rPr lang="fr-FR" sz="6700" b="1" dirty="0"/>
              <a:t> (date dernier commit – date </a:t>
            </a:r>
            <a:r>
              <a:rPr lang="fr-FR" sz="6700" b="1" dirty="0" err="1"/>
              <a:t>created_at</a:t>
            </a:r>
            <a:r>
              <a:rPr lang="fr-FR" sz="6700" b="1" dirty="0"/>
              <a:t>)</a:t>
            </a:r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fr-FR" sz="6700" b="1" dirty="0" err="1"/>
              <a:t>Langugae</a:t>
            </a:r>
            <a:r>
              <a:rPr lang="fr-FR" sz="6700" b="1" dirty="0"/>
              <a:t> de </a:t>
            </a:r>
            <a:r>
              <a:rPr lang="fr-FR" sz="6700" b="1" dirty="0" err="1"/>
              <a:t>progrmmation</a:t>
            </a:r>
            <a:endParaRPr lang="fr-FR" sz="6700" b="1" dirty="0"/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fr-FR" sz="6700" b="1" dirty="0"/>
              <a:t>Licences</a:t>
            </a:r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fr-FR" sz="6700" b="1" dirty="0"/>
              <a:t>Nombre de licences.</a:t>
            </a:r>
          </a:p>
          <a:p>
            <a:pPr algn="l"/>
            <a:br>
              <a:rPr lang="fr-FR" dirty="0"/>
            </a:br>
            <a:endParaRPr lang="fr-FR" dirty="0"/>
          </a:p>
          <a:p>
            <a:pPr algn="l"/>
            <a:br>
              <a:rPr lang="fr-FR" dirty="0"/>
            </a:br>
            <a:br>
              <a:rPr lang="fr-FR" dirty="0"/>
            </a:br>
            <a:br>
              <a:rPr lang="fr-FR" dirty="0"/>
            </a:br>
            <a:br>
              <a:rPr lang="fr-FR" dirty="0"/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823296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CF1F16-4295-40EC-868E-5CD4431115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59" y="1186924"/>
            <a:ext cx="10219006" cy="4812495"/>
          </a:xfrm>
        </p:spPr>
        <p:txBody>
          <a:bodyPr>
            <a:normAutofit/>
          </a:bodyPr>
          <a:lstStyle/>
          <a:p>
            <a:br>
              <a:rPr lang="fr-FR" sz="2400" dirty="0"/>
            </a:br>
            <a:br>
              <a:rPr lang="fr-FR" sz="2400" dirty="0"/>
            </a:br>
            <a:br>
              <a:rPr lang="fr-FR" sz="2400" dirty="0"/>
            </a:br>
            <a:br>
              <a:rPr lang="fr-FR" sz="2400" dirty="0"/>
            </a:br>
            <a:br>
              <a:rPr lang="fr-FR" sz="2400" dirty="0"/>
            </a:br>
            <a:endParaRPr lang="fr-FR" sz="240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B85E2F9-A5BC-4D25-A6A3-2A92E0FDED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1520" y="136525"/>
            <a:ext cx="10325685" cy="1050399"/>
          </a:xfrm>
        </p:spPr>
        <p:txBody>
          <a:bodyPr>
            <a:normAutofit/>
          </a:bodyPr>
          <a:lstStyle/>
          <a:p>
            <a:r>
              <a:rPr lang="fr-FR" b="1" dirty="0"/>
              <a:t>Certification </a:t>
            </a:r>
            <a:r>
              <a:rPr lang="fr-FR" b="1" dirty="0" err="1"/>
              <a:t>Cegefos</a:t>
            </a:r>
            <a:r>
              <a:rPr lang="fr-FR" b="1" dirty="0"/>
              <a:t> Big Data </a:t>
            </a:r>
          </a:p>
          <a:p>
            <a:r>
              <a:rPr lang="fr-FR" sz="3400" b="1" dirty="0">
                <a:solidFill>
                  <a:srgbClr val="FF0000"/>
                </a:solidFill>
              </a:rPr>
              <a:t>Analyses des </a:t>
            </a:r>
            <a:r>
              <a:rPr lang="fr-FR" sz="3400" b="1" dirty="0" err="1">
                <a:solidFill>
                  <a:srgbClr val="FF0000"/>
                </a:solidFill>
              </a:rPr>
              <a:t>DataSets</a:t>
            </a:r>
            <a:r>
              <a:rPr lang="fr-FR" sz="3400" b="1" dirty="0">
                <a:solidFill>
                  <a:srgbClr val="FF0000"/>
                </a:solidFill>
              </a:rPr>
              <a:t> GitHub</a:t>
            </a:r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1150BC5C-5713-43E9-A04B-159B1EDF0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19/03/2018</a:t>
            </a:r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189FFD1E-7DE7-499F-8B85-382EB1F8D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Cegefos Certification Groupe1 : DAB / NHA / DFA / RKO</a:t>
            </a:r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8406407B-8F03-4383-A51F-864F1C6820F3}"/>
              </a:ext>
            </a:extLst>
          </p:cNvPr>
          <p:cNvSpPr txBox="1">
            <a:spLocks/>
          </p:cNvSpPr>
          <p:nvPr/>
        </p:nvSpPr>
        <p:spPr>
          <a:xfrm>
            <a:off x="937259" y="1339324"/>
            <a:ext cx="10219006" cy="481249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3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fr-FR" sz="8500" b="1" dirty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Machine Learning (2/2) :</a:t>
            </a:r>
          </a:p>
          <a:p>
            <a:pPr algn="l"/>
            <a:endParaRPr lang="fr-FR" dirty="0"/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fr-FR" sz="6700" b="1" dirty="0" err="1"/>
              <a:t>Supervised</a:t>
            </a:r>
            <a:r>
              <a:rPr lang="fr-FR" sz="6700" b="1" dirty="0"/>
              <a:t> Learning</a:t>
            </a:r>
          </a:p>
          <a:p>
            <a:pPr algn="l"/>
            <a:endParaRPr lang="fr-FR" sz="6700" b="1" dirty="0"/>
          </a:p>
          <a:p>
            <a:pPr marL="1143000" lvl="1" indent="-685800">
              <a:buFont typeface="Courier New" panose="02070309020205020404" pitchFamily="49" charset="0"/>
              <a:buChar char="o"/>
            </a:pPr>
            <a:r>
              <a:rPr lang="fr-FR" sz="5300" b="1" dirty="0"/>
              <a:t>Régression logistique</a:t>
            </a:r>
          </a:p>
          <a:p>
            <a:pPr marL="1143000" lvl="1" indent="-685800">
              <a:buFont typeface="Courier New" panose="02070309020205020404" pitchFamily="49" charset="0"/>
              <a:buChar char="o"/>
            </a:pPr>
            <a:r>
              <a:rPr lang="fr-FR" sz="5300" b="1" dirty="0"/>
              <a:t>Discriminant </a:t>
            </a:r>
            <a:r>
              <a:rPr lang="fr-FR" sz="5300" b="1" dirty="0" err="1"/>
              <a:t>Analysis</a:t>
            </a:r>
            <a:endParaRPr lang="fr-FR" sz="5300" b="1" dirty="0"/>
          </a:p>
          <a:p>
            <a:pPr marL="1143000" lvl="1" indent="-685800">
              <a:buFont typeface="Courier New" panose="02070309020205020404" pitchFamily="49" charset="0"/>
              <a:buChar char="o"/>
            </a:pPr>
            <a:r>
              <a:rPr lang="fr-FR" sz="5300" b="1" dirty="0" err="1"/>
              <a:t>Decision</a:t>
            </a:r>
            <a:r>
              <a:rPr lang="fr-FR" sz="5300" b="1" dirty="0"/>
              <a:t> </a:t>
            </a:r>
            <a:r>
              <a:rPr lang="fr-FR" sz="5300" b="1" dirty="0" err="1"/>
              <a:t>Tree</a:t>
            </a:r>
            <a:endParaRPr lang="fr-FR" sz="5300" b="1" dirty="0"/>
          </a:p>
          <a:p>
            <a:pPr marL="1143000" lvl="1" indent="-685800">
              <a:buFont typeface="Courier New" panose="02070309020205020404" pitchFamily="49" charset="0"/>
              <a:buChar char="o"/>
            </a:pPr>
            <a:r>
              <a:rPr lang="fr-FR" sz="5300" b="1" dirty="0" err="1"/>
              <a:t>Random</a:t>
            </a:r>
            <a:r>
              <a:rPr lang="fr-FR" sz="5300" b="1" dirty="0"/>
              <a:t> Forest</a:t>
            </a:r>
          </a:p>
          <a:p>
            <a:pPr marL="1143000" lvl="1" indent="-685800">
              <a:buFont typeface="Courier New" panose="02070309020205020404" pitchFamily="49" charset="0"/>
              <a:buChar char="o"/>
            </a:pPr>
            <a:r>
              <a:rPr lang="fr-FR" sz="5300" b="1" dirty="0"/>
              <a:t>Réseaux de </a:t>
            </a:r>
            <a:r>
              <a:rPr lang="fr-FR" sz="5300" b="1" dirty="0" err="1"/>
              <a:t>neuronnes</a:t>
            </a:r>
            <a:endParaRPr lang="fr-FR" sz="5300" b="1" dirty="0"/>
          </a:p>
          <a:p>
            <a:pPr marL="1143000" lvl="1" indent="-685800">
              <a:buFont typeface="Courier New" panose="02070309020205020404" pitchFamily="49" charset="0"/>
              <a:buChar char="o"/>
            </a:pPr>
            <a:endParaRPr lang="fr-FR" sz="5300" b="1" dirty="0"/>
          </a:p>
          <a:p>
            <a:pPr marL="1143000" lvl="1" indent="-685800">
              <a:buFont typeface="Courier New" panose="02070309020205020404" pitchFamily="49" charset="0"/>
              <a:buChar char="o"/>
            </a:pPr>
            <a:endParaRPr lang="fr-FR" sz="5300" b="1" dirty="0"/>
          </a:p>
          <a:p>
            <a:pPr algn="l"/>
            <a:br>
              <a:rPr lang="fr-FR" dirty="0"/>
            </a:br>
            <a:endParaRPr lang="fr-FR" dirty="0"/>
          </a:p>
          <a:p>
            <a:pPr algn="l"/>
            <a:br>
              <a:rPr lang="fr-FR" dirty="0"/>
            </a:br>
            <a:br>
              <a:rPr lang="fr-FR" dirty="0"/>
            </a:br>
            <a:br>
              <a:rPr lang="fr-FR" dirty="0"/>
            </a:br>
            <a:br>
              <a:rPr lang="fr-FR" dirty="0"/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400038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CF1F16-4295-40EC-868E-5CD4431115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59" y="1186924"/>
            <a:ext cx="10219006" cy="4812495"/>
          </a:xfrm>
        </p:spPr>
        <p:txBody>
          <a:bodyPr>
            <a:normAutofit/>
          </a:bodyPr>
          <a:lstStyle/>
          <a:p>
            <a:br>
              <a:rPr lang="fr-FR" sz="2400" dirty="0"/>
            </a:br>
            <a:br>
              <a:rPr lang="fr-FR" sz="2400" dirty="0"/>
            </a:br>
            <a:br>
              <a:rPr lang="fr-FR" sz="2400" dirty="0"/>
            </a:br>
            <a:br>
              <a:rPr lang="fr-FR" sz="2400" dirty="0"/>
            </a:br>
            <a:br>
              <a:rPr lang="fr-FR" sz="2400" dirty="0"/>
            </a:br>
            <a:endParaRPr lang="fr-FR" sz="240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B85E2F9-A5BC-4D25-A6A3-2A92E0FDED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1520" y="136525"/>
            <a:ext cx="10325685" cy="1050399"/>
          </a:xfrm>
        </p:spPr>
        <p:txBody>
          <a:bodyPr>
            <a:normAutofit/>
          </a:bodyPr>
          <a:lstStyle/>
          <a:p>
            <a:r>
              <a:rPr lang="fr-FR" b="1" dirty="0"/>
              <a:t>Certification </a:t>
            </a:r>
            <a:r>
              <a:rPr lang="fr-FR" b="1" dirty="0" err="1"/>
              <a:t>Cegefos</a:t>
            </a:r>
            <a:r>
              <a:rPr lang="fr-FR" b="1" dirty="0"/>
              <a:t> Big Data </a:t>
            </a:r>
          </a:p>
          <a:p>
            <a:r>
              <a:rPr lang="fr-FR" sz="3400" b="1" dirty="0">
                <a:solidFill>
                  <a:srgbClr val="FF0000"/>
                </a:solidFill>
              </a:rPr>
              <a:t>Analyses des </a:t>
            </a:r>
            <a:r>
              <a:rPr lang="fr-FR" sz="3400" b="1" dirty="0" err="1">
                <a:solidFill>
                  <a:srgbClr val="FF0000"/>
                </a:solidFill>
              </a:rPr>
              <a:t>DataSets</a:t>
            </a:r>
            <a:r>
              <a:rPr lang="fr-FR" sz="3400" b="1" dirty="0">
                <a:solidFill>
                  <a:srgbClr val="FF0000"/>
                </a:solidFill>
              </a:rPr>
              <a:t> GitHub</a:t>
            </a:r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1150BC5C-5713-43E9-A04B-159B1EDF0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19/03/2018</a:t>
            </a:r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189FFD1E-7DE7-499F-8B85-382EB1F8D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Cegefos Certification Groupe1 : DAB / NHA / DFA / RKO</a:t>
            </a:r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8406407B-8F03-4383-A51F-864F1C6820F3}"/>
              </a:ext>
            </a:extLst>
          </p:cNvPr>
          <p:cNvSpPr txBox="1">
            <a:spLocks/>
          </p:cNvSpPr>
          <p:nvPr/>
        </p:nvSpPr>
        <p:spPr>
          <a:xfrm>
            <a:off x="937259" y="1339324"/>
            <a:ext cx="10219006" cy="481249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fr-FR" sz="4700" b="1" dirty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Google </a:t>
            </a:r>
            <a:r>
              <a:rPr lang="fr-FR" sz="4700" b="1" dirty="0" err="1">
                <a:solidFill>
                  <a:srgbClr val="0070C0"/>
                </a:solidFill>
                <a:latin typeface="+mn-lt"/>
                <a:ea typeface="+mn-ea"/>
                <a:cs typeface="+mn-cs"/>
              </a:rPr>
              <a:t>Billing</a:t>
            </a:r>
            <a:endParaRPr lang="fr-FR" sz="4700" b="1" dirty="0">
              <a:solidFill>
                <a:srgbClr val="0070C0"/>
              </a:solidFill>
              <a:latin typeface="+mn-lt"/>
              <a:ea typeface="+mn-ea"/>
              <a:cs typeface="+mn-cs"/>
            </a:endParaRPr>
          </a:p>
          <a:p>
            <a:pPr algn="l"/>
            <a:endParaRPr lang="fr-FR" sz="8500" b="1" dirty="0">
              <a:solidFill>
                <a:srgbClr val="0070C0"/>
              </a:solidFill>
              <a:latin typeface="+mn-lt"/>
              <a:ea typeface="+mn-ea"/>
              <a:cs typeface="+mn-cs"/>
            </a:endParaRPr>
          </a:p>
          <a:p>
            <a:pPr algn="l"/>
            <a:endParaRPr lang="fr-FR" sz="8500" b="1" dirty="0">
              <a:solidFill>
                <a:srgbClr val="0070C0"/>
              </a:solidFill>
              <a:latin typeface="+mn-lt"/>
              <a:ea typeface="+mn-ea"/>
              <a:cs typeface="+mn-cs"/>
            </a:endParaRPr>
          </a:p>
          <a:p>
            <a:pPr algn="l"/>
            <a:br>
              <a:rPr lang="fr-FR" dirty="0"/>
            </a:br>
            <a:endParaRPr lang="fr-FR" dirty="0"/>
          </a:p>
          <a:p>
            <a:pPr algn="l"/>
            <a:br>
              <a:rPr lang="fr-FR" dirty="0"/>
            </a:br>
            <a:br>
              <a:rPr lang="fr-FR" dirty="0"/>
            </a:br>
            <a:br>
              <a:rPr lang="fr-FR" dirty="0"/>
            </a:br>
            <a:br>
              <a:rPr lang="fr-FR" dirty="0"/>
            </a:b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ACC34613-7B28-4EE9-A3EF-606CB61A96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5755" y="1927751"/>
            <a:ext cx="6315075" cy="374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9172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CF1F16-4295-40EC-868E-5CD4431115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59" y="1186924"/>
            <a:ext cx="10219006" cy="4812495"/>
          </a:xfrm>
        </p:spPr>
        <p:txBody>
          <a:bodyPr>
            <a:normAutofit/>
          </a:bodyPr>
          <a:lstStyle/>
          <a:p>
            <a:pPr algn="l"/>
            <a:br>
              <a:rPr lang="fr-FR" sz="2400" dirty="0"/>
            </a:br>
            <a:br>
              <a:rPr lang="fr-FR" sz="2400" dirty="0"/>
            </a:br>
            <a:br>
              <a:rPr lang="fr-FR" sz="2400" dirty="0"/>
            </a:br>
            <a:br>
              <a:rPr lang="fr-FR" sz="2400" dirty="0"/>
            </a:br>
            <a:br>
              <a:rPr lang="fr-FR" sz="2400" dirty="0"/>
            </a:br>
            <a:endParaRPr lang="fr-FR" sz="240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B85E2F9-A5BC-4D25-A6A3-2A92E0FDED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1520" y="136525"/>
            <a:ext cx="10325685" cy="1050399"/>
          </a:xfrm>
        </p:spPr>
        <p:txBody>
          <a:bodyPr>
            <a:normAutofit/>
          </a:bodyPr>
          <a:lstStyle/>
          <a:p>
            <a:r>
              <a:rPr lang="fr-FR" b="1" dirty="0"/>
              <a:t>Certification </a:t>
            </a:r>
            <a:r>
              <a:rPr lang="fr-FR" b="1" dirty="0" err="1"/>
              <a:t>Cegefos</a:t>
            </a:r>
            <a:r>
              <a:rPr lang="fr-FR" b="1" dirty="0"/>
              <a:t> Big Data </a:t>
            </a:r>
          </a:p>
          <a:p>
            <a:r>
              <a:rPr lang="fr-FR" sz="3400" b="1" dirty="0">
                <a:solidFill>
                  <a:srgbClr val="FF0000"/>
                </a:solidFill>
              </a:rPr>
              <a:t>Analyses des </a:t>
            </a:r>
            <a:r>
              <a:rPr lang="fr-FR" sz="3400" b="1" dirty="0" err="1">
                <a:solidFill>
                  <a:srgbClr val="FF0000"/>
                </a:solidFill>
              </a:rPr>
              <a:t>DataSets</a:t>
            </a:r>
            <a:r>
              <a:rPr lang="fr-FR" sz="3400" b="1" dirty="0">
                <a:solidFill>
                  <a:srgbClr val="FF0000"/>
                </a:solidFill>
              </a:rPr>
              <a:t> GitHub</a:t>
            </a:r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1150BC5C-5713-43E9-A04B-159B1EDF0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19/03/2018</a:t>
            </a:r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189FFD1E-7DE7-499F-8B85-382EB1F8D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Cegefos Certification Groupe1 : DAB / NHA / DFA / RKO</a:t>
            </a:r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8406407B-8F03-4383-A51F-864F1C6820F3}"/>
              </a:ext>
            </a:extLst>
          </p:cNvPr>
          <p:cNvSpPr txBox="1">
            <a:spLocks/>
          </p:cNvSpPr>
          <p:nvPr/>
        </p:nvSpPr>
        <p:spPr>
          <a:xfrm>
            <a:off x="937259" y="1339324"/>
            <a:ext cx="10219006" cy="481249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fr-FR" sz="4700" b="1" dirty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Questions :</a:t>
            </a:r>
          </a:p>
          <a:p>
            <a:pPr algn="l"/>
            <a:endParaRPr lang="fr-FR" sz="8500" b="1" dirty="0">
              <a:solidFill>
                <a:srgbClr val="0070C0"/>
              </a:solidFill>
              <a:latin typeface="+mn-lt"/>
              <a:ea typeface="+mn-ea"/>
              <a:cs typeface="+mn-cs"/>
            </a:endParaRPr>
          </a:p>
          <a:p>
            <a:pPr algn="l"/>
            <a:br>
              <a:rPr lang="fr-FR" dirty="0"/>
            </a:br>
            <a:endParaRPr lang="fr-FR" dirty="0"/>
          </a:p>
          <a:p>
            <a:r>
              <a:rPr lang="fr-FR" b="1" dirty="0">
                <a:solidFill>
                  <a:srgbClr val="FF0000"/>
                </a:solidFill>
              </a:rPr>
              <a:t>MERCI</a:t>
            </a:r>
            <a:br>
              <a:rPr lang="fr-FR" dirty="0"/>
            </a:br>
            <a:br>
              <a:rPr lang="fr-FR" dirty="0"/>
            </a:br>
            <a:br>
              <a:rPr lang="fr-FR" dirty="0"/>
            </a:br>
            <a:br>
              <a:rPr lang="fr-FR" dirty="0"/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20296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CF1F16-4295-40EC-868E-5CD4431115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59" y="1186924"/>
            <a:ext cx="10219006" cy="4812495"/>
          </a:xfrm>
        </p:spPr>
        <p:txBody>
          <a:bodyPr>
            <a:normAutofit/>
          </a:bodyPr>
          <a:lstStyle/>
          <a:p>
            <a:pPr algn="l"/>
            <a:br>
              <a:rPr lang="fr-FR" sz="2400" dirty="0"/>
            </a:br>
            <a:br>
              <a:rPr lang="fr-FR" sz="2400" dirty="0"/>
            </a:br>
            <a:br>
              <a:rPr lang="fr-FR" sz="2400" dirty="0"/>
            </a:br>
            <a:br>
              <a:rPr lang="fr-FR" sz="2400" dirty="0"/>
            </a:br>
            <a:br>
              <a:rPr lang="fr-FR" sz="2400" dirty="0"/>
            </a:br>
            <a:endParaRPr lang="fr-FR" sz="240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B85E2F9-A5BC-4D25-A6A3-2A92E0FDED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1520" y="136525"/>
            <a:ext cx="10325685" cy="1050399"/>
          </a:xfrm>
        </p:spPr>
        <p:txBody>
          <a:bodyPr>
            <a:normAutofit/>
          </a:bodyPr>
          <a:lstStyle/>
          <a:p>
            <a:r>
              <a:rPr lang="fr-FR" b="1" dirty="0"/>
              <a:t>Certification </a:t>
            </a:r>
            <a:r>
              <a:rPr lang="fr-FR" b="1" dirty="0" err="1"/>
              <a:t>Cegefos</a:t>
            </a:r>
            <a:r>
              <a:rPr lang="fr-FR" b="1" dirty="0"/>
              <a:t> Big Data </a:t>
            </a:r>
          </a:p>
          <a:p>
            <a:r>
              <a:rPr lang="fr-FR" sz="3400" b="1" dirty="0">
                <a:solidFill>
                  <a:srgbClr val="FF0000"/>
                </a:solidFill>
              </a:rPr>
              <a:t>Analyses des </a:t>
            </a:r>
            <a:r>
              <a:rPr lang="fr-FR" sz="3400" b="1" dirty="0" err="1">
                <a:solidFill>
                  <a:srgbClr val="FF0000"/>
                </a:solidFill>
              </a:rPr>
              <a:t>DataSets</a:t>
            </a:r>
            <a:r>
              <a:rPr lang="fr-FR" sz="3400" b="1" dirty="0">
                <a:solidFill>
                  <a:srgbClr val="FF0000"/>
                </a:solidFill>
              </a:rPr>
              <a:t> GitHub</a:t>
            </a:r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1150BC5C-5713-43E9-A04B-159B1EDF0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19/03/2018</a:t>
            </a:r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189FFD1E-7DE7-499F-8B85-382EB1F8D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Cegefos Certification Groupe1 : DAB / NHA / DFA / RKO</a:t>
            </a:r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8406407B-8F03-4383-A51F-864F1C6820F3}"/>
              </a:ext>
            </a:extLst>
          </p:cNvPr>
          <p:cNvSpPr txBox="1">
            <a:spLocks/>
          </p:cNvSpPr>
          <p:nvPr/>
        </p:nvSpPr>
        <p:spPr>
          <a:xfrm>
            <a:off x="937259" y="1339324"/>
            <a:ext cx="10219006" cy="481249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3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Wingdings" panose="05000000000000000000" pitchFamily="2" charset="2"/>
              <a:buChar char="q"/>
            </a:pPr>
            <a:endParaRPr lang="fr-FR" sz="10700" b="1" dirty="0">
              <a:solidFill>
                <a:srgbClr val="0070C0"/>
              </a:solidFill>
              <a:latin typeface="+mn-lt"/>
              <a:ea typeface="+mn-ea"/>
              <a:cs typeface="+mn-cs"/>
            </a:endParaRPr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fr-FR" sz="9800" b="1" dirty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Organisation (2/2):</a:t>
            </a:r>
          </a:p>
          <a:p>
            <a:pPr algn="l"/>
            <a:endParaRPr lang="fr-FR" sz="8500" b="1" dirty="0">
              <a:solidFill>
                <a:srgbClr val="0070C0"/>
              </a:solidFill>
              <a:latin typeface="+mn-lt"/>
              <a:ea typeface="+mn-ea"/>
              <a:cs typeface="+mn-cs"/>
            </a:endParaRPr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fr-FR" sz="7700" b="1" dirty="0"/>
              <a:t>https://github.com/chams2012/bigDataGr1</a:t>
            </a:r>
          </a:p>
          <a:p>
            <a:pPr marL="457200" indent="-457200" algn="l">
              <a:buFont typeface="Wingdings" panose="05000000000000000000" pitchFamily="2" charset="2"/>
              <a:buChar char="§"/>
            </a:pPr>
            <a:endParaRPr lang="fr-FR" b="1" dirty="0"/>
          </a:p>
          <a:p>
            <a:pPr marL="1143000" lvl="1" indent="-685800">
              <a:buFont typeface="Courier New" panose="02070309020205020404" pitchFamily="49" charset="0"/>
              <a:buChar char="o"/>
            </a:pPr>
            <a:r>
              <a:rPr lang="fr-FR" sz="6200" b="1" dirty="0"/>
              <a:t>0.Helper / 1.StorageData / 2.RandomGeneratorCommitFiles / 3.RecommandationEngine / 4.SearchEngine / 5.BasivAnalysis / 6. </a:t>
            </a:r>
            <a:r>
              <a:rPr lang="fr-FR" sz="6200" b="1" dirty="0" err="1"/>
              <a:t>MachineLearning</a:t>
            </a:r>
            <a:endParaRPr lang="fr-FR" sz="6200" b="1" dirty="0"/>
          </a:p>
          <a:p>
            <a:pPr marL="457200" indent="-457200" algn="l">
              <a:buFont typeface="Wingdings" panose="05000000000000000000" pitchFamily="2" charset="2"/>
              <a:buChar char="§"/>
            </a:pPr>
            <a:endParaRPr lang="fr-FR" b="1" dirty="0"/>
          </a:p>
          <a:p>
            <a:pPr algn="l"/>
            <a:endParaRPr lang="fr-FR" dirty="0"/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fr-FR" sz="7700" b="1" dirty="0"/>
              <a:t>Outils :</a:t>
            </a:r>
          </a:p>
          <a:p>
            <a:pPr marL="1143000" lvl="1" indent="-685800">
              <a:buFont typeface="Courier New" panose="02070309020205020404" pitchFamily="49" charset="0"/>
              <a:buChar char="o"/>
            </a:pPr>
            <a:r>
              <a:rPr lang="fr-FR" sz="6200" b="1" dirty="0"/>
              <a:t>Slack / GitHub / appear.in / </a:t>
            </a:r>
            <a:r>
              <a:rPr lang="fr-FR" sz="6200" b="1" dirty="0" err="1"/>
              <a:t>AnyDesk</a:t>
            </a:r>
            <a:r>
              <a:rPr lang="fr-FR" sz="6200" b="1" dirty="0"/>
              <a:t> / Docker / Dropbox</a:t>
            </a:r>
          </a:p>
          <a:p>
            <a:pPr marL="1143000" lvl="1" indent="-685800">
              <a:buFont typeface="Courier New" panose="02070309020205020404" pitchFamily="49" charset="0"/>
              <a:buChar char="o"/>
            </a:pPr>
            <a:r>
              <a:rPr lang="fr-FR" sz="6200" b="1" dirty="0"/>
              <a:t>2 réunions d’avancement par semaine</a:t>
            </a:r>
          </a:p>
          <a:p>
            <a:pPr marL="457200" indent="-457200" algn="l">
              <a:buFont typeface="Wingdings" panose="05000000000000000000" pitchFamily="2" charset="2"/>
              <a:buChar char="§"/>
            </a:pPr>
            <a:endParaRPr lang="fr-FR" b="1" dirty="0"/>
          </a:p>
          <a:p>
            <a:pPr lvl="1"/>
            <a:endParaRPr lang="fr-FR" b="1" dirty="0"/>
          </a:p>
          <a:p>
            <a:pPr algn="l"/>
            <a:br>
              <a:rPr lang="fr-FR" dirty="0"/>
            </a:br>
            <a:br>
              <a:rPr lang="fr-FR" dirty="0"/>
            </a:br>
            <a:br>
              <a:rPr lang="fr-FR" dirty="0"/>
            </a:br>
            <a:br>
              <a:rPr lang="fr-FR" dirty="0"/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54989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CF1F16-4295-40EC-868E-5CD4431115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59" y="1186924"/>
            <a:ext cx="10219006" cy="4812495"/>
          </a:xfrm>
        </p:spPr>
        <p:txBody>
          <a:bodyPr>
            <a:normAutofit/>
          </a:bodyPr>
          <a:lstStyle/>
          <a:p>
            <a:br>
              <a:rPr lang="fr-FR" sz="2400" dirty="0"/>
            </a:br>
            <a:br>
              <a:rPr lang="fr-FR" sz="2400" dirty="0"/>
            </a:br>
            <a:br>
              <a:rPr lang="fr-FR" sz="2400" dirty="0"/>
            </a:br>
            <a:br>
              <a:rPr lang="fr-FR" sz="2400" dirty="0"/>
            </a:br>
            <a:br>
              <a:rPr lang="fr-FR" sz="2400" dirty="0"/>
            </a:br>
            <a:endParaRPr lang="fr-FR" sz="240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B85E2F9-A5BC-4D25-A6A3-2A92E0FDED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1520" y="136525"/>
            <a:ext cx="10325685" cy="1050399"/>
          </a:xfrm>
        </p:spPr>
        <p:txBody>
          <a:bodyPr>
            <a:normAutofit/>
          </a:bodyPr>
          <a:lstStyle/>
          <a:p>
            <a:r>
              <a:rPr lang="fr-FR" b="1" dirty="0"/>
              <a:t>Certification </a:t>
            </a:r>
            <a:r>
              <a:rPr lang="fr-FR" b="1" dirty="0" err="1"/>
              <a:t>Cegefos</a:t>
            </a:r>
            <a:r>
              <a:rPr lang="fr-FR" b="1" dirty="0"/>
              <a:t> Big Data </a:t>
            </a:r>
          </a:p>
          <a:p>
            <a:r>
              <a:rPr lang="fr-FR" sz="3400" b="1" dirty="0">
                <a:solidFill>
                  <a:srgbClr val="FF0000"/>
                </a:solidFill>
              </a:rPr>
              <a:t>Analyses des </a:t>
            </a:r>
            <a:r>
              <a:rPr lang="fr-FR" sz="3400" b="1" dirty="0" err="1">
                <a:solidFill>
                  <a:srgbClr val="FF0000"/>
                </a:solidFill>
              </a:rPr>
              <a:t>DataSets</a:t>
            </a:r>
            <a:r>
              <a:rPr lang="fr-FR" sz="3400" b="1" dirty="0">
                <a:solidFill>
                  <a:srgbClr val="FF0000"/>
                </a:solidFill>
              </a:rPr>
              <a:t> GitHub</a:t>
            </a:r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1150BC5C-5713-43E9-A04B-159B1EDF0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19/03/2018</a:t>
            </a:r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189FFD1E-7DE7-499F-8B85-382EB1F8D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Cegefos Certification Groupe1 : DAB / NHA / DFA / RKO</a:t>
            </a:r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8406407B-8F03-4383-A51F-864F1C6820F3}"/>
              </a:ext>
            </a:extLst>
          </p:cNvPr>
          <p:cNvSpPr txBox="1">
            <a:spLocks/>
          </p:cNvSpPr>
          <p:nvPr/>
        </p:nvSpPr>
        <p:spPr>
          <a:xfrm>
            <a:off x="937259" y="1339324"/>
            <a:ext cx="10219006" cy="481249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2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fr-FR" sz="12800" b="1" dirty="0" err="1">
                <a:solidFill>
                  <a:srgbClr val="0070C0"/>
                </a:solidFill>
                <a:latin typeface="+mn-lt"/>
                <a:ea typeface="+mn-ea"/>
                <a:cs typeface="+mn-cs"/>
              </a:rPr>
              <a:t>DataSets</a:t>
            </a:r>
            <a:r>
              <a:rPr lang="fr-FR" sz="12800" b="1" dirty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 GitHub (‘’repos’’) :</a:t>
            </a:r>
          </a:p>
          <a:p>
            <a:pPr algn="l"/>
            <a:endParaRPr lang="fr-FR" sz="8500" b="1" dirty="0">
              <a:solidFill>
                <a:srgbClr val="0070C0"/>
              </a:solidFill>
              <a:latin typeface="+mn-lt"/>
              <a:ea typeface="+mn-ea"/>
              <a:cs typeface="+mn-cs"/>
            </a:endParaRPr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fr-FR" sz="10000" b="1" dirty="0" err="1"/>
              <a:t>tensorflow</a:t>
            </a:r>
            <a:r>
              <a:rPr lang="fr-FR" sz="10000" b="1" dirty="0"/>
              <a:t>/</a:t>
            </a:r>
            <a:r>
              <a:rPr lang="fr-FR" sz="10000" b="1" dirty="0" err="1"/>
              <a:t>tensorflow</a:t>
            </a:r>
            <a:endParaRPr lang="fr-FR" sz="10000" b="1" dirty="0"/>
          </a:p>
          <a:p>
            <a:pPr marL="457200" indent="-457200" algn="l">
              <a:buFont typeface="Wingdings" panose="05000000000000000000" pitchFamily="2" charset="2"/>
              <a:buChar char="§"/>
            </a:pPr>
            <a:endParaRPr lang="fr-FR" sz="10000" b="1" dirty="0"/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fr-FR" sz="10000" b="1" dirty="0" err="1"/>
              <a:t>torvalds</a:t>
            </a:r>
            <a:r>
              <a:rPr lang="fr-FR" sz="10000" b="1" dirty="0"/>
              <a:t>/linux</a:t>
            </a:r>
          </a:p>
          <a:p>
            <a:pPr marL="457200" indent="-457200" algn="l">
              <a:buFont typeface="Wingdings" panose="05000000000000000000" pitchFamily="2" charset="2"/>
              <a:buChar char="§"/>
            </a:pPr>
            <a:endParaRPr lang="fr-FR" sz="10000" b="1" dirty="0"/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fr-FR" sz="10000" b="1" dirty="0" err="1"/>
              <a:t>facebook</a:t>
            </a:r>
            <a:r>
              <a:rPr lang="fr-FR" sz="10000" b="1" dirty="0"/>
              <a:t>/</a:t>
            </a:r>
            <a:r>
              <a:rPr lang="fr-FR" sz="10000" b="1" dirty="0" err="1"/>
              <a:t>react</a:t>
            </a:r>
            <a:endParaRPr lang="fr-FR" sz="10000" b="1" dirty="0"/>
          </a:p>
          <a:p>
            <a:pPr marL="457200" indent="-457200" algn="l">
              <a:buFont typeface="Wingdings" panose="05000000000000000000" pitchFamily="2" charset="2"/>
              <a:buChar char="§"/>
            </a:pPr>
            <a:endParaRPr lang="fr-FR" sz="10000" b="1" dirty="0"/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fr-FR" sz="10000" b="1" dirty="0" err="1"/>
              <a:t>apple</a:t>
            </a:r>
            <a:r>
              <a:rPr lang="fr-FR" sz="10000" b="1" dirty="0"/>
              <a:t>/</a:t>
            </a:r>
            <a:r>
              <a:rPr lang="fr-FR" sz="10000" b="1" dirty="0" err="1"/>
              <a:t>swift</a:t>
            </a:r>
            <a:endParaRPr lang="fr-FR" sz="10000" b="1" dirty="0"/>
          </a:p>
          <a:p>
            <a:pPr marL="457200" indent="-457200" algn="l">
              <a:buFont typeface="Wingdings" panose="05000000000000000000" pitchFamily="2" charset="2"/>
              <a:buChar char="§"/>
            </a:pPr>
            <a:endParaRPr lang="fr-FR" sz="10000" b="1" dirty="0"/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fr-FR" sz="10000" b="1" dirty="0"/>
              <a:t>Microsoft/</a:t>
            </a:r>
            <a:r>
              <a:rPr lang="fr-FR" sz="10000" b="1" dirty="0" err="1"/>
              <a:t>vscode</a:t>
            </a:r>
            <a:endParaRPr lang="fr-FR" sz="10000" b="1" dirty="0"/>
          </a:p>
          <a:p>
            <a:pPr algn="l"/>
            <a:endParaRPr lang="fr-FR" sz="10000" b="1" dirty="0"/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fr-FR" sz="10000" b="1" dirty="0" err="1"/>
              <a:t>twbs</a:t>
            </a:r>
            <a:r>
              <a:rPr lang="fr-FR" sz="10000" b="1" dirty="0"/>
              <a:t>/</a:t>
            </a:r>
            <a:r>
              <a:rPr lang="fr-FR" sz="10000" b="1" dirty="0" err="1"/>
              <a:t>bootstrap</a:t>
            </a:r>
            <a:endParaRPr lang="fr-FR" sz="10000" b="1" dirty="0"/>
          </a:p>
          <a:p>
            <a:pPr algn="l"/>
            <a:br>
              <a:rPr lang="fr-FR" dirty="0"/>
            </a:br>
            <a:endParaRPr lang="fr-FR" dirty="0"/>
          </a:p>
          <a:p>
            <a:pPr algn="l"/>
            <a:br>
              <a:rPr lang="fr-FR" dirty="0"/>
            </a:br>
            <a:br>
              <a:rPr lang="fr-FR" dirty="0"/>
            </a:br>
            <a:br>
              <a:rPr lang="fr-FR" dirty="0"/>
            </a:br>
            <a:br>
              <a:rPr lang="fr-FR" dirty="0"/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570811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CF1F16-4295-40EC-868E-5CD4431115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59" y="1186924"/>
            <a:ext cx="10219006" cy="4812495"/>
          </a:xfrm>
        </p:spPr>
        <p:txBody>
          <a:bodyPr>
            <a:normAutofit/>
          </a:bodyPr>
          <a:lstStyle/>
          <a:p>
            <a:br>
              <a:rPr lang="fr-FR" sz="2400" dirty="0"/>
            </a:br>
            <a:br>
              <a:rPr lang="fr-FR" sz="2400" dirty="0"/>
            </a:br>
            <a:br>
              <a:rPr lang="fr-FR" sz="2400" dirty="0"/>
            </a:br>
            <a:br>
              <a:rPr lang="fr-FR" sz="2400" dirty="0"/>
            </a:br>
            <a:br>
              <a:rPr lang="fr-FR" sz="2400" dirty="0"/>
            </a:br>
            <a:endParaRPr lang="fr-FR" sz="240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B85E2F9-A5BC-4D25-A6A3-2A92E0FDED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1520" y="136525"/>
            <a:ext cx="10325685" cy="1050399"/>
          </a:xfrm>
        </p:spPr>
        <p:txBody>
          <a:bodyPr>
            <a:normAutofit/>
          </a:bodyPr>
          <a:lstStyle/>
          <a:p>
            <a:r>
              <a:rPr lang="fr-FR" b="1" dirty="0"/>
              <a:t>Certification </a:t>
            </a:r>
            <a:r>
              <a:rPr lang="fr-FR" b="1" dirty="0" err="1"/>
              <a:t>Cegefos</a:t>
            </a:r>
            <a:r>
              <a:rPr lang="fr-FR" b="1" dirty="0"/>
              <a:t> Big Data </a:t>
            </a:r>
          </a:p>
          <a:p>
            <a:r>
              <a:rPr lang="fr-FR" sz="3400" b="1" dirty="0">
                <a:solidFill>
                  <a:srgbClr val="FF0000"/>
                </a:solidFill>
              </a:rPr>
              <a:t>Analyses des </a:t>
            </a:r>
            <a:r>
              <a:rPr lang="fr-FR" sz="3400" b="1" dirty="0" err="1">
                <a:solidFill>
                  <a:srgbClr val="FF0000"/>
                </a:solidFill>
              </a:rPr>
              <a:t>DataSets</a:t>
            </a:r>
            <a:r>
              <a:rPr lang="fr-FR" sz="3400" b="1" dirty="0">
                <a:solidFill>
                  <a:srgbClr val="FF0000"/>
                </a:solidFill>
              </a:rPr>
              <a:t> GitHub</a:t>
            </a:r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1150BC5C-5713-43E9-A04B-159B1EDF0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19/03/2018</a:t>
            </a:r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189FFD1E-7DE7-499F-8B85-382EB1F8D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Cegefos Certification Groupe1 : DAB / NHA / DFA / RKO</a:t>
            </a:r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8406407B-8F03-4383-A51F-864F1C6820F3}"/>
              </a:ext>
            </a:extLst>
          </p:cNvPr>
          <p:cNvSpPr txBox="1">
            <a:spLocks/>
          </p:cNvSpPr>
          <p:nvPr/>
        </p:nvSpPr>
        <p:spPr>
          <a:xfrm>
            <a:off x="937259" y="1339324"/>
            <a:ext cx="10219006" cy="481249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fr-FR" sz="4700" b="1" dirty="0" err="1">
                <a:solidFill>
                  <a:srgbClr val="0070C0"/>
                </a:solidFill>
                <a:latin typeface="+mn-lt"/>
                <a:ea typeface="+mn-ea"/>
                <a:cs typeface="+mn-cs"/>
              </a:rPr>
              <a:t>DataSets</a:t>
            </a:r>
            <a:r>
              <a:rPr lang="fr-FR" sz="4700" b="1" dirty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 GitHub (Export Tables : ‘’</a:t>
            </a:r>
            <a:r>
              <a:rPr lang="fr-FR" sz="4700" b="1" dirty="0" err="1">
                <a:solidFill>
                  <a:srgbClr val="0070C0"/>
                </a:solidFill>
                <a:latin typeface="+mn-lt"/>
                <a:ea typeface="+mn-ea"/>
                <a:cs typeface="+mn-cs"/>
              </a:rPr>
              <a:t>language</a:t>
            </a:r>
            <a:r>
              <a:rPr lang="fr-FR" sz="4700" b="1" dirty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’’) : (1/2)</a:t>
            </a:r>
          </a:p>
          <a:p>
            <a:pPr algn="l"/>
            <a:endParaRPr lang="fr-FR" sz="8500" b="1" dirty="0">
              <a:solidFill>
                <a:srgbClr val="0070C0"/>
              </a:solidFill>
              <a:latin typeface="+mn-lt"/>
              <a:ea typeface="+mn-ea"/>
              <a:cs typeface="+mn-cs"/>
            </a:endParaRPr>
          </a:p>
          <a:p>
            <a:pPr algn="l"/>
            <a:endParaRPr lang="fr-FR" sz="8500" b="1" dirty="0">
              <a:solidFill>
                <a:srgbClr val="0070C0"/>
              </a:solidFill>
              <a:latin typeface="+mn-lt"/>
              <a:ea typeface="+mn-ea"/>
              <a:cs typeface="+mn-cs"/>
            </a:endParaRPr>
          </a:p>
          <a:p>
            <a:pPr algn="l"/>
            <a:br>
              <a:rPr lang="fr-FR" dirty="0"/>
            </a:br>
            <a:endParaRPr lang="fr-FR" dirty="0"/>
          </a:p>
          <a:p>
            <a:pPr algn="l"/>
            <a:br>
              <a:rPr lang="fr-FR" dirty="0"/>
            </a:br>
            <a:br>
              <a:rPr lang="fr-FR" dirty="0"/>
            </a:br>
            <a:br>
              <a:rPr lang="fr-FR" dirty="0"/>
            </a:br>
            <a:br>
              <a:rPr lang="fr-FR" dirty="0"/>
            </a:br>
            <a:endParaRPr lang="fr-FR" dirty="0"/>
          </a:p>
        </p:txBody>
      </p:sp>
      <p:graphicFrame>
        <p:nvGraphicFramePr>
          <p:cNvPr id="10" name="Tableau 9">
            <a:extLst>
              <a:ext uri="{FF2B5EF4-FFF2-40B4-BE49-F238E27FC236}">
                <a16:creationId xmlns:a16="http://schemas.microsoft.com/office/drawing/2014/main" id="{7C6AA144-1AD9-4401-87FA-B5E841FF4BB5}"/>
              </a:ext>
            </a:extLst>
          </p:cNvPr>
          <p:cNvGraphicFramePr>
            <a:graphicFrameLocks noGrp="1"/>
          </p:cNvGraphicFramePr>
          <p:nvPr/>
        </p:nvGraphicFramePr>
        <p:xfrm>
          <a:off x="3492500" y="3525044"/>
          <a:ext cx="5207000" cy="952500"/>
        </p:xfrm>
        <a:graphic>
          <a:graphicData uri="http://schemas.openxmlformats.org/drawingml/2006/table">
            <a:tbl>
              <a:tblPr/>
              <a:tblGrid>
                <a:gridCol w="1968500">
                  <a:extLst>
                    <a:ext uri="{9D8B030D-6E8A-4147-A177-3AD203B41FA5}">
                      <a16:colId xmlns:a16="http://schemas.microsoft.com/office/drawing/2014/main" val="2356926046"/>
                    </a:ext>
                  </a:extLst>
                </a:gridCol>
                <a:gridCol w="1663700">
                  <a:extLst>
                    <a:ext uri="{9D8B030D-6E8A-4147-A177-3AD203B41FA5}">
                      <a16:colId xmlns:a16="http://schemas.microsoft.com/office/drawing/2014/main" val="2125386690"/>
                    </a:ext>
                  </a:extLst>
                </a:gridCol>
                <a:gridCol w="1574800">
                  <a:extLst>
                    <a:ext uri="{9D8B030D-6E8A-4147-A177-3AD203B41FA5}">
                      <a16:colId xmlns:a16="http://schemas.microsoft.com/office/drawing/2014/main" val="4259123137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SCHEMA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DESCRIPTION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REMARKS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408193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|-  </a:t>
                      </a:r>
                      <a:r>
                        <a:rPr lang="fr-F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repo_name</a:t>
                      </a:r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: STRING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331598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+-  </a:t>
                      </a:r>
                      <a:r>
                        <a:rPr lang="fr-F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language</a:t>
                      </a:r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: RECORD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Not Leaf Field / Repeated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1" i="0" u="sng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To Request, Use FLATTEN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932655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|   |- name : STRING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SQL Field : language_name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348985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|   |- bytes : STRING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SQL Field : language_bytes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213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7175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CF1F16-4295-40EC-868E-5CD4431115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59" y="1186924"/>
            <a:ext cx="10219006" cy="4812495"/>
          </a:xfrm>
        </p:spPr>
        <p:txBody>
          <a:bodyPr>
            <a:normAutofit/>
          </a:bodyPr>
          <a:lstStyle/>
          <a:p>
            <a:br>
              <a:rPr lang="fr-FR" sz="2400" dirty="0"/>
            </a:br>
            <a:br>
              <a:rPr lang="fr-FR" sz="2400" dirty="0"/>
            </a:br>
            <a:br>
              <a:rPr lang="fr-FR" sz="2400" dirty="0"/>
            </a:br>
            <a:br>
              <a:rPr lang="fr-FR" sz="2400" dirty="0"/>
            </a:br>
            <a:br>
              <a:rPr lang="fr-FR" sz="2400" dirty="0"/>
            </a:br>
            <a:endParaRPr lang="fr-FR" sz="240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B85E2F9-A5BC-4D25-A6A3-2A92E0FDED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1520" y="136525"/>
            <a:ext cx="10325685" cy="1050399"/>
          </a:xfrm>
        </p:spPr>
        <p:txBody>
          <a:bodyPr>
            <a:normAutofit/>
          </a:bodyPr>
          <a:lstStyle/>
          <a:p>
            <a:r>
              <a:rPr lang="fr-FR" b="1" dirty="0"/>
              <a:t>Certification </a:t>
            </a:r>
            <a:r>
              <a:rPr lang="fr-FR" b="1" dirty="0" err="1"/>
              <a:t>Cegefos</a:t>
            </a:r>
            <a:r>
              <a:rPr lang="fr-FR" b="1" dirty="0"/>
              <a:t> Big Data </a:t>
            </a:r>
          </a:p>
          <a:p>
            <a:r>
              <a:rPr lang="fr-FR" sz="3400" b="1" dirty="0">
                <a:solidFill>
                  <a:srgbClr val="FF0000"/>
                </a:solidFill>
              </a:rPr>
              <a:t>Analyses des </a:t>
            </a:r>
            <a:r>
              <a:rPr lang="fr-FR" sz="3400" b="1" dirty="0" err="1">
                <a:solidFill>
                  <a:srgbClr val="FF0000"/>
                </a:solidFill>
              </a:rPr>
              <a:t>DataSets</a:t>
            </a:r>
            <a:r>
              <a:rPr lang="fr-FR" sz="3400" b="1" dirty="0">
                <a:solidFill>
                  <a:srgbClr val="FF0000"/>
                </a:solidFill>
              </a:rPr>
              <a:t> GitHub</a:t>
            </a:r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1150BC5C-5713-43E9-A04B-159B1EDF0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19/03/2018</a:t>
            </a:r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189FFD1E-7DE7-499F-8B85-382EB1F8D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Cegefos Certification Groupe1 : DAB / NHA / DFA / RKO</a:t>
            </a:r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8406407B-8F03-4383-A51F-864F1C6820F3}"/>
              </a:ext>
            </a:extLst>
          </p:cNvPr>
          <p:cNvSpPr txBox="1">
            <a:spLocks/>
          </p:cNvSpPr>
          <p:nvPr/>
        </p:nvSpPr>
        <p:spPr>
          <a:xfrm>
            <a:off x="937259" y="1339324"/>
            <a:ext cx="10219006" cy="481249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fr-FR" sz="5300" b="1" dirty="0" err="1">
                <a:solidFill>
                  <a:srgbClr val="0070C0"/>
                </a:solidFill>
                <a:latin typeface="+mn-lt"/>
                <a:ea typeface="+mn-ea"/>
                <a:cs typeface="+mn-cs"/>
              </a:rPr>
              <a:t>DataSets</a:t>
            </a:r>
            <a:r>
              <a:rPr lang="fr-FR" sz="5300" b="1" dirty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 GitHub (Export Tables : ‘’</a:t>
            </a:r>
            <a:r>
              <a:rPr lang="fr-FR" sz="5300" b="1" dirty="0" err="1">
                <a:solidFill>
                  <a:srgbClr val="0070C0"/>
                </a:solidFill>
                <a:latin typeface="+mn-lt"/>
                <a:ea typeface="+mn-ea"/>
                <a:cs typeface="+mn-cs"/>
              </a:rPr>
              <a:t>license</a:t>
            </a:r>
            <a:r>
              <a:rPr lang="fr-FR" sz="5300" b="1" dirty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’’) : (2/2)</a:t>
            </a:r>
          </a:p>
          <a:p>
            <a:pPr algn="l"/>
            <a:endParaRPr lang="fr-FR" sz="4700" b="1" dirty="0">
              <a:solidFill>
                <a:srgbClr val="0070C0"/>
              </a:solidFill>
              <a:latin typeface="+mn-lt"/>
              <a:ea typeface="+mn-ea"/>
              <a:cs typeface="+mn-cs"/>
            </a:endParaRPr>
          </a:p>
          <a:p>
            <a:pPr algn="l"/>
            <a:endParaRPr lang="fr-FR" sz="8500" b="1" dirty="0">
              <a:solidFill>
                <a:srgbClr val="0070C0"/>
              </a:solidFill>
              <a:latin typeface="+mn-lt"/>
              <a:ea typeface="+mn-ea"/>
              <a:cs typeface="+mn-cs"/>
            </a:endParaRPr>
          </a:p>
          <a:p>
            <a:pPr algn="l"/>
            <a:endParaRPr lang="fr-FR" sz="8500" b="1" dirty="0">
              <a:solidFill>
                <a:srgbClr val="0070C0"/>
              </a:solidFill>
              <a:latin typeface="+mn-lt"/>
              <a:ea typeface="+mn-ea"/>
              <a:cs typeface="+mn-cs"/>
            </a:endParaRPr>
          </a:p>
          <a:p>
            <a:pPr algn="l"/>
            <a:br>
              <a:rPr lang="fr-FR" dirty="0"/>
            </a:br>
            <a:endParaRPr lang="fr-FR" dirty="0"/>
          </a:p>
          <a:p>
            <a:pPr algn="l"/>
            <a:br>
              <a:rPr lang="fr-FR" dirty="0"/>
            </a:br>
            <a:br>
              <a:rPr lang="fr-FR" dirty="0"/>
            </a:br>
            <a:br>
              <a:rPr lang="fr-FR" dirty="0"/>
            </a:br>
            <a:br>
              <a:rPr lang="fr-FR" dirty="0"/>
            </a:br>
            <a:endParaRPr lang="fr-FR" dirty="0"/>
          </a:p>
        </p:txBody>
      </p:sp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ABA05447-229E-4953-88BA-2CB263C946D1}"/>
              </a:ext>
            </a:extLst>
          </p:cNvPr>
          <p:cNvGraphicFramePr>
            <a:graphicFrameLocks noGrp="1"/>
          </p:cNvGraphicFramePr>
          <p:nvPr/>
        </p:nvGraphicFramePr>
        <p:xfrm>
          <a:off x="4622800" y="3715544"/>
          <a:ext cx="2946400" cy="571500"/>
        </p:xfrm>
        <a:graphic>
          <a:graphicData uri="http://schemas.openxmlformats.org/drawingml/2006/table">
            <a:tbl>
              <a:tblPr/>
              <a:tblGrid>
                <a:gridCol w="1458928">
                  <a:extLst>
                    <a:ext uri="{9D8B030D-6E8A-4147-A177-3AD203B41FA5}">
                      <a16:colId xmlns:a16="http://schemas.microsoft.com/office/drawing/2014/main" val="1159601836"/>
                    </a:ext>
                  </a:extLst>
                </a:gridCol>
                <a:gridCol w="849984">
                  <a:extLst>
                    <a:ext uri="{9D8B030D-6E8A-4147-A177-3AD203B41FA5}">
                      <a16:colId xmlns:a16="http://schemas.microsoft.com/office/drawing/2014/main" val="1461789101"/>
                    </a:ext>
                  </a:extLst>
                </a:gridCol>
                <a:gridCol w="637488">
                  <a:extLst>
                    <a:ext uri="{9D8B030D-6E8A-4147-A177-3AD203B41FA5}">
                      <a16:colId xmlns:a16="http://schemas.microsoft.com/office/drawing/2014/main" val="1583853927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SCHEMA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DESCRIPTION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REMARKS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582599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|-  repo_name : STRING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325012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|-  license : STRING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10477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46677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CF1F16-4295-40EC-868E-5CD4431115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59" y="1186924"/>
            <a:ext cx="10219006" cy="4812495"/>
          </a:xfrm>
        </p:spPr>
        <p:txBody>
          <a:bodyPr>
            <a:normAutofit/>
          </a:bodyPr>
          <a:lstStyle/>
          <a:p>
            <a:pPr algn="l"/>
            <a:br>
              <a:rPr lang="fr-FR" sz="2400" dirty="0"/>
            </a:br>
            <a:br>
              <a:rPr lang="fr-FR" sz="2400" dirty="0"/>
            </a:br>
            <a:br>
              <a:rPr lang="fr-FR" sz="2400" dirty="0"/>
            </a:br>
            <a:br>
              <a:rPr lang="fr-FR" sz="2400" dirty="0"/>
            </a:br>
            <a:br>
              <a:rPr lang="fr-FR" sz="2400" dirty="0"/>
            </a:br>
            <a:endParaRPr lang="fr-FR" sz="240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B85E2F9-A5BC-4D25-A6A3-2A92E0FDED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1520" y="136525"/>
            <a:ext cx="10325685" cy="1050399"/>
          </a:xfrm>
        </p:spPr>
        <p:txBody>
          <a:bodyPr>
            <a:normAutofit/>
          </a:bodyPr>
          <a:lstStyle/>
          <a:p>
            <a:r>
              <a:rPr lang="fr-FR" b="1" dirty="0"/>
              <a:t>Certification </a:t>
            </a:r>
            <a:r>
              <a:rPr lang="fr-FR" b="1" dirty="0" err="1"/>
              <a:t>Cegefos</a:t>
            </a:r>
            <a:r>
              <a:rPr lang="fr-FR" b="1" dirty="0"/>
              <a:t> Big Data </a:t>
            </a:r>
          </a:p>
          <a:p>
            <a:r>
              <a:rPr lang="fr-FR" sz="3400" b="1" dirty="0">
                <a:solidFill>
                  <a:srgbClr val="FF0000"/>
                </a:solidFill>
              </a:rPr>
              <a:t>Analyses des </a:t>
            </a:r>
            <a:r>
              <a:rPr lang="fr-FR" sz="3400" b="1" dirty="0" err="1">
                <a:solidFill>
                  <a:srgbClr val="FF0000"/>
                </a:solidFill>
              </a:rPr>
              <a:t>DataSets</a:t>
            </a:r>
            <a:r>
              <a:rPr lang="fr-FR" sz="3400" b="1" dirty="0">
                <a:solidFill>
                  <a:srgbClr val="FF0000"/>
                </a:solidFill>
              </a:rPr>
              <a:t> GitHub</a:t>
            </a:r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1150BC5C-5713-43E9-A04B-159B1EDF0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19/03/2018</a:t>
            </a:r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189FFD1E-7DE7-499F-8B85-382EB1F8D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Cegefos Certification Groupe1 : DAB / NHA / DFA / RKO</a:t>
            </a:r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8406407B-8F03-4383-A51F-864F1C6820F3}"/>
              </a:ext>
            </a:extLst>
          </p:cNvPr>
          <p:cNvSpPr txBox="1">
            <a:spLocks/>
          </p:cNvSpPr>
          <p:nvPr/>
        </p:nvSpPr>
        <p:spPr>
          <a:xfrm>
            <a:off x="937259" y="1339324"/>
            <a:ext cx="10219006" cy="481249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3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fr-FR" sz="8500" b="1" dirty="0" err="1">
                <a:solidFill>
                  <a:srgbClr val="0070C0"/>
                </a:solidFill>
                <a:latin typeface="+mn-lt"/>
                <a:ea typeface="+mn-ea"/>
                <a:cs typeface="+mn-cs"/>
              </a:rPr>
              <a:t>DataSets</a:t>
            </a:r>
            <a:r>
              <a:rPr lang="fr-FR" sz="8500" b="1" dirty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 GitHub (Export Dynamique) (1/7) :</a:t>
            </a:r>
          </a:p>
          <a:p>
            <a:pPr algn="l"/>
            <a:endParaRPr lang="fr-FR" sz="8500" b="1" dirty="0">
              <a:solidFill>
                <a:srgbClr val="0070C0"/>
              </a:solidFill>
              <a:latin typeface="+mn-lt"/>
              <a:ea typeface="+mn-ea"/>
              <a:cs typeface="+mn-cs"/>
            </a:endParaRPr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fr-FR" sz="6700" b="1" dirty="0"/>
              <a:t>« </a:t>
            </a:r>
            <a:r>
              <a:rPr lang="fr-FR" sz="6700" b="1" dirty="0" err="1"/>
              <a:t>commits</a:t>
            </a:r>
            <a:r>
              <a:rPr lang="fr-FR" sz="6700" b="1" dirty="0"/>
              <a:t> »</a:t>
            </a:r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fr-FR" sz="6700" b="1" dirty="0"/>
              <a:t>« files »</a:t>
            </a:r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fr-FR" sz="6700" b="1" dirty="0"/>
              <a:t>« contents »</a:t>
            </a:r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fr-FR" sz="6700" b="1" dirty="0"/>
              <a:t>« </a:t>
            </a:r>
            <a:r>
              <a:rPr lang="fr-FR" sz="6700" b="1" dirty="0" err="1"/>
              <a:t>gitarchive</a:t>
            </a:r>
            <a:r>
              <a:rPr lang="fr-FR" sz="6700" b="1" dirty="0"/>
              <a:t>* »</a:t>
            </a:r>
          </a:p>
          <a:p>
            <a:pPr algn="l"/>
            <a:endParaRPr lang="fr-FR" sz="8500" b="1" dirty="0">
              <a:solidFill>
                <a:srgbClr val="0070C0"/>
              </a:solidFill>
              <a:latin typeface="+mn-lt"/>
              <a:ea typeface="+mn-ea"/>
              <a:cs typeface="+mn-cs"/>
            </a:endParaRP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fr-FR" sz="6400" b="1" dirty="0" err="1">
                <a:solidFill>
                  <a:srgbClr val="FFC000"/>
                </a:solidFill>
              </a:rPr>
              <a:t>BigQuery</a:t>
            </a:r>
            <a:r>
              <a:rPr lang="fr-FR" sz="6400" b="1" dirty="0">
                <a:solidFill>
                  <a:srgbClr val="FFC000"/>
                </a:solidFill>
              </a:rPr>
              <a:t> 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fr-FR" sz="6400" b="1" dirty="0">
                <a:solidFill>
                  <a:srgbClr val="FFC000"/>
                </a:solidFill>
              </a:rPr>
              <a:t>« </a:t>
            </a:r>
            <a:r>
              <a:rPr lang="fr-FR" sz="6400" b="1" dirty="0" err="1">
                <a:solidFill>
                  <a:srgbClr val="FFC000"/>
                </a:solidFill>
              </a:rPr>
              <a:t>Legacy</a:t>
            </a:r>
            <a:r>
              <a:rPr lang="fr-FR" sz="6400" b="1" dirty="0">
                <a:solidFill>
                  <a:srgbClr val="FFC000"/>
                </a:solidFill>
              </a:rPr>
              <a:t>  </a:t>
            </a:r>
            <a:r>
              <a:rPr lang="fr-FR" sz="6400" b="1" dirty="0" err="1">
                <a:solidFill>
                  <a:srgbClr val="FFC000"/>
                </a:solidFill>
              </a:rPr>
              <a:t>Query</a:t>
            </a:r>
            <a:r>
              <a:rPr lang="fr-FR" sz="6400" b="1" dirty="0">
                <a:solidFill>
                  <a:srgbClr val="FFC000"/>
                </a:solidFill>
              </a:rPr>
              <a:t> » VS « Standard </a:t>
            </a:r>
            <a:r>
              <a:rPr lang="fr-FR" sz="6400" b="1" dirty="0" err="1">
                <a:solidFill>
                  <a:srgbClr val="FFC000"/>
                </a:solidFill>
              </a:rPr>
              <a:t>Query</a:t>
            </a:r>
            <a:r>
              <a:rPr lang="fr-FR" sz="6400" b="1" dirty="0">
                <a:solidFill>
                  <a:srgbClr val="FFC000"/>
                </a:solidFill>
              </a:rPr>
              <a:t> »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fr-FR" sz="6400" b="1" dirty="0">
                <a:solidFill>
                  <a:srgbClr val="FFC000"/>
                </a:solidFill>
              </a:rPr>
              <a:t>« FLATTEN » VS « UNNEST »</a:t>
            </a:r>
          </a:p>
          <a:p>
            <a:pPr algn="l"/>
            <a:br>
              <a:rPr lang="fr-FR" dirty="0"/>
            </a:br>
            <a:endParaRPr lang="fr-FR" dirty="0"/>
          </a:p>
          <a:p>
            <a:pPr algn="l"/>
            <a:br>
              <a:rPr lang="fr-FR" dirty="0"/>
            </a:br>
            <a:br>
              <a:rPr lang="fr-FR" dirty="0"/>
            </a:br>
            <a:br>
              <a:rPr lang="fr-FR" dirty="0"/>
            </a:br>
            <a:br>
              <a:rPr lang="fr-FR" dirty="0"/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859183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CF1F16-4295-40EC-868E-5CD4431115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59" y="1186924"/>
            <a:ext cx="10219006" cy="4812495"/>
          </a:xfrm>
        </p:spPr>
        <p:txBody>
          <a:bodyPr>
            <a:normAutofit/>
          </a:bodyPr>
          <a:lstStyle/>
          <a:p>
            <a:br>
              <a:rPr lang="fr-FR" sz="2400" dirty="0"/>
            </a:br>
            <a:br>
              <a:rPr lang="fr-FR" sz="2400" dirty="0"/>
            </a:br>
            <a:br>
              <a:rPr lang="fr-FR" sz="2400" dirty="0"/>
            </a:br>
            <a:br>
              <a:rPr lang="fr-FR" sz="2400" dirty="0"/>
            </a:br>
            <a:br>
              <a:rPr lang="fr-FR" sz="2400" dirty="0"/>
            </a:br>
            <a:endParaRPr lang="fr-FR" sz="240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B85E2F9-A5BC-4D25-A6A3-2A92E0FDED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1520" y="136525"/>
            <a:ext cx="10325685" cy="1050399"/>
          </a:xfrm>
        </p:spPr>
        <p:txBody>
          <a:bodyPr>
            <a:normAutofit/>
          </a:bodyPr>
          <a:lstStyle/>
          <a:p>
            <a:r>
              <a:rPr lang="fr-FR" b="1" dirty="0"/>
              <a:t>Certification </a:t>
            </a:r>
            <a:r>
              <a:rPr lang="fr-FR" b="1" dirty="0" err="1"/>
              <a:t>Cegefos</a:t>
            </a:r>
            <a:r>
              <a:rPr lang="fr-FR" b="1" dirty="0"/>
              <a:t> Big Data </a:t>
            </a:r>
          </a:p>
          <a:p>
            <a:r>
              <a:rPr lang="fr-FR" sz="3400" b="1" dirty="0">
                <a:solidFill>
                  <a:srgbClr val="FF0000"/>
                </a:solidFill>
              </a:rPr>
              <a:t>Analyses des </a:t>
            </a:r>
            <a:r>
              <a:rPr lang="fr-FR" sz="3400" b="1" dirty="0" err="1">
                <a:solidFill>
                  <a:srgbClr val="FF0000"/>
                </a:solidFill>
              </a:rPr>
              <a:t>DataSets</a:t>
            </a:r>
            <a:r>
              <a:rPr lang="fr-FR" sz="3400" b="1" dirty="0">
                <a:solidFill>
                  <a:srgbClr val="FF0000"/>
                </a:solidFill>
              </a:rPr>
              <a:t> GitHub</a:t>
            </a:r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1150BC5C-5713-43E9-A04B-159B1EDF0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19/03/2018</a:t>
            </a:r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189FFD1E-7DE7-499F-8B85-382EB1F8D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Cegefos Certification Groupe1 : DAB / NHA / DFA / RKO</a:t>
            </a:r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8406407B-8F03-4383-A51F-864F1C6820F3}"/>
              </a:ext>
            </a:extLst>
          </p:cNvPr>
          <p:cNvSpPr txBox="1">
            <a:spLocks/>
          </p:cNvSpPr>
          <p:nvPr/>
        </p:nvSpPr>
        <p:spPr>
          <a:xfrm>
            <a:off x="937259" y="1339324"/>
            <a:ext cx="10219006" cy="481249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fr-FR" sz="4700" b="1" dirty="0" err="1">
                <a:solidFill>
                  <a:srgbClr val="0070C0"/>
                </a:solidFill>
                <a:latin typeface="+mn-lt"/>
                <a:ea typeface="+mn-ea"/>
                <a:cs typeface="+mn-cs"/>
              </a:rPr>
              <a:t>DataSets</a:t>
            </a:r>
            <a:r>
              <a:rPr lang="fr-FR" sz="4700" b="1" dirty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 GitHub (Export Dynamique : ‘’</a:t>
            </a:r>
            <a:r>
              <a:rPr lang="fr-FR" sz="4700" b="1" dirty="0" err="1">
                <a:solidFill>
                  <a:srgbClr val="0070C0"/>
                </a:solidFill>
                <a:latin typeface="+mn-lt"/>
                <a:ea typeface="+mn-ea"/>
                <a:cs typeface="+mn-cs"/>
              </a:rPr>
              <a:t>commits</a:t>
            </a:r>
            <a:r>
              <a:rPr lang="fr-FR" sz="4700" b="1" dirty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’’) (2/7) :</a:t>
            </a:r>
          </a:p>
          <a:p>
            <a:pPr algn="l"/>
            <a:endParaRPr lang="fr-FR" sz="8500" b="1" dirty="0">
              <a:solidFill>
                <a:srgbClr val="0070C0"/>
              </a:solidFill>
              <a:latin typeface="+mn-lt"/>
              <a:ea typeface="+mn-ea"/>
              <a:cs typeface="+mn-cs"/>
            </a:endParaRPr>
          </a:p>
          <a:p>
            <a:pPr algn="l"/>
            <a:endParaRPr lang="fr-FR" sz="8500" b="1" dirty="0">
              <a:solidFill>
                <a:srgbClr val="0070C0"/>
              </a:solidFill>
              <a:latin typeface="+mn-lt"/>
              <a:ea typeface="+mn-ea"/>
              <a:cs typeface="+mn-cs"/>
            </a:endParaRPr>
          </a:p>
          <a:p>
            <a:pPr algn="l"/>
            <a:br>
              <a:rPr lang="fr-FR" dirty="0"/>
            </a:br>
            <a:endParaRPr lang="fr-FR" dirty="0"/>
          </a:p>
          <a:p>
            <a:pPr algn="l"/>
            <a:br>
              <a:rPr lang="fr-FR" dirty="0"/>
            </a:br>
            <a:br>
              <a:rPr lang="fr-FR" dirty="0"/>
            </a:br>
            <a:br>
              <a:rPr lang="fr-FR" dirty="0"/>
            </a:br>
            <a:br>
              <a:rPr lang="fr-FR" dirty="0"/>
            </a:br>
            <a:endParaRPr lang="fr-FR" dirty="0"/>
          </a:p>
        </p:txBody>
      </p:sp>
      <p:graphicFrame>
        <p:nvGraphicFramePr>
          <p:cNvPr id="10" name="Tableau 9">
            <a:extLst>
              <a:ext uri="{FF2B5EF4-FFF2-40B4-BE49-F238E27FC236}">
                <a16:creationId xmlns:a16="http://schemas.microsoft.com/office/drawing/2014/main" id="{C3481D9A-C4FC-437A-B8FC-359D19CE8F3A}"/>
              </a:ext>
            </a:extLst>
          </p:cNvPr>
          <p:cNvGraphicFramePr>
            <a:graphicFrameLocks noGrp="1"/>
          </p:cNvGraphicFramePr>
          <p:nvPr/>
        </p:nvGraphicFramePr>
        <p:xfrm>
          <a:off x="4035513" y="1825617"/>
          <a:ext cx="4120974" cy="4351354"/>
        </p:xfrm>
        <a:graphic>
          <a:graphicData uri="http://schemas.openxmlformats.org/drawingml/2006/table">
            <a:tbl>
              <a:tblPr/>
              <a:tblGrid>
                <a:gridCol w="1476647">
                  <a:extLst>
                    <a:ext uri="{9D8B030D-6E8A-4147-A177-3AD203B41FA5}">
                      <a16:colId xmlns:a16="http://schemas.microsoft.com/office/drawing/2014/main" val="3856644129"/>
                    </a:ext>
                  </a:extLst>
                </a:gridCol>
                <a:gridCol w="1399938">
                  <a:extLst>
                    <a:ext uri="{9D8B030D-6E8A-4147-A177-3AD203B41FA5}">
                      <a16:colId xmlns:a16="http://schemas.microsoft.com/office/drawing/2014/main" val="411009269"/>
                    </a:ext>
                  </a:extLst>
                </a:gridCol>
                <a:gridCol w="1244389">
                  <a:extLst>
                    <a:ext uri="{9D8B030D-6E8A-4147-A177-3AD203B41FA5}">
                      <a16:colId xmlns:a16="http://schemas.microsoft.com/office/drawing/2014/main" val="3544571662"/>
                    </a:ext>
                  </a:extLst>
                </a:gridCol>
              </a:tblGrid>
              <a:tr h="127981"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SCHEMA</a:t>
                      </a:r>
                    </a:p>
                  </a:txBody>
                  <a:tcPr marL="6399" marR="6399" marT="63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DESCRIPTION</a:t>
                      </a:r>
                    </a:p>
                  </a:txBody>
                  <a:tcPr marL="6399" marR="6399" marT="63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REMARKS</a:t>
                      </a:r>
                    </a:p>
                  </a:txBody>
                  <a:tcPr marL="6399" marR="6399" marT="63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4672669"/>
                  </a:ext>
                </a:extLst>
              </a:tr>
              <a:tr h="127981">
                <a:tc>
                  <a:txBody>
                    <a:bodyPr/>
                    <a:lstStyle/>
                    <a:p>
                      <a:pPr algn="l" fontAlgn="ctr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|-  commit : STRING</a:t>
                      </a:r>
                    </a:p>
                  </a:txBody>
                  <a:tcPr marL="6399" marR="6399" marT="639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" marR="6399" marT="639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" marR="6399" marT="639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4671918"/>
                  </a:ext>
                </a:extLst>
              </a:tr>
              <a:tr h="127981">
                <a:tc>
                  <a:txBody>
                    <a:bodyPr/>
                    <a:lstStyle/>
                    <a:p>
                      <a:pPr algn="l" fontAlgn="ctr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|-  tree : STRING</a:t>
                      </a:r>
                    </a:p>
                  </a:txBody>
                  <a:tcPr marL="6399" marR="6399" marT="63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" marR="6399" marT="63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" marR="6399" marT="63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6001295"/>
                  </a:ext>
                </a:extLst>
              </a:tr>
              <a:tr h="127981">
                <a:tc>
                  <a:txBody>
                    <a:bodyPr/>
                    <a:lstStyle/>
                    <a:p>
                      <a:pPr algn="l" fontAlgn="ctr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|- parent : STRING</a:t>
                      </a:r>
                    </a:p>
                  </a:txBody>
                  <a:tcPr marL="6399" marR="6399" marT="63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" marR="6399" marT="63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" marR="6399" marT="63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7530203"/>
                  </a:ext>
                </a:extLst>
              </a:tr>
              <a:tr h="127981">
                <a:tc>
                  <a:txBody>
                    <a:bodyPr/>
                    <a:lstStyle/>
                    <a:p>
                      <a:pPr algn="l" fontAlgn="ctr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+-  author : RECORD</a:t>
                      </a:r>
                    </a:p>
                  </a:txBody>
                  <a:tcPr marL="6399" marR="6399" marT="63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Not Leaf Field / Not Repeated</a:t>
                      </a:r>
                    </a:p>
                  </a:txBody>
                  <a:tcPr marL="6399" marR="6399" marT="63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" marR="6399" marT="63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0060657"/>
                  </a:ext>
                </a:extLst>
              </a:tr>
              <a:tr h="127981">
                <a:tc>
                  <a:txBody>
                    <a:bodyPr/>
                    <a:lstStyle/>
                    <a:p>
                      <a:pPr algn="l" fontAlgn="ctr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|   |-  name : STRING</a:t>
                      </a:r>
                    </a:p>
                  </a:txBody>
                  <a:tcPr marL="6399" marR="6399" marT="63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SQL Field : author_name</a:t>
                      </a:r>
                    </a:p>
                  </a:txBody>
                  <a:tcPr marL="6399" marR="6399" marT="63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" marR="6399" marT="63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806521"/>
                  </a:ext>
                </a:extLst>
              </a:tr>
              <a:tr h="127981">
                <a:tc>
                  <a:txBody>
                    <a:bodyPr/>
                    <a:lstStyle/>
                    <a:p>
                      <a:pPr algn="l" fontAlgn="ctr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|   |-  email : STRING</a:t>
                      </a:r>
                    </a:p>
                  </a:txBody>
                  <a:tcPr marL="6399" marR="6399" marT="63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SQL Field : author_email</a:t>
                      </a:r>
                    </a:p>
                  </a:txBody>
                  <a:tcPr marL="6399" marR="6399" marT="63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" marR="6399" marT="63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4768975"/>
                  </a:ext>
                </a:extLst>
              </a:tr>
              <a:tr h="127981">
                <a:tc>
                  <a:txBody>
                    <a:bodyPr/>
                    <a:lstStyle/>
                    <a:p>
                      <a:pPr algn="l" fontAlgn="ctr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|   |-  time_sec : INTEGER</a:t>
                      </a:r>
                    </a:p>
                  </a:txBody>
                  <a:tcPr marL="6399" marR="6399" marT="63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SQL Field : author_time_sec</a:t>
                      </a:r>
                    </a:p>
                  </a:txBody>
                  <a:tcPr marL="6399" marR="6399" marT="63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" marR="6399" marT="63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490483"/>
                  </a:ext>
                </a:extLst>
              </a:tr>
              <a:tr h="127981">
                <a:tc>
                  <a:txBody>
                    <a:bodyPr/>
                    <a:lstStyle/>
                    <a:p>
                      <a:pPr algn="l" fontAlgn="ctr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|   |-  tz_offset : INTEGER</a:t>
                      </a:r>
                    </a:p>
                  </a:txBody>
                  <a:tcPr marL="6399" marR="6399" marT="63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SQL Field : author_tz_offset</a:t>
                      </a:r>
                    </a:p>
                  </a:txBody>
                  <a:tcPr marL="6399" marR="6399" marT="63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" marR="6399" marT="63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3508782"/>
                  </a:ext>
                </a:extLst>
              </a:tr>
              <a:tr h="127981">
                <a:tc>
                  <a:txBody>
                    <a:bodyPr/>
                    <a:lstStyle/>
                    <a:p>
                      <a:pPr algn="l" fontAlgn="ctr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|   |-  date : TIMESTAMP</a:t>
                      </a:r>
                    </a:p>
                  </a:txBody>
                  <a:tcPr marL="6399" marR="6399" marT="63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SQL Field : author_date</a:t>
                      </a:r>
                    </a:p>
                  </a:txBody>
                  <a:tcPr marL="6399" marR="6399" marT="63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" marR="6399" marT="63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5519764"/>
                  </a:ext>
                </a:extLst>
              </a:tr>
              <a:tr h="127981">
                <a:tc>
                  <a:txBody>
                    <a:bodyPr/>
                    <a:lstStyle/>
                    <a:p>
                      <a:pPr algn="l" fontAlgn="ctr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+-  committer : RECORD</a:t>
                      </a:r>
                    </a:p>
                  </a:txBody>
                  <a:tcPr marL="6399" marR="6399" marT="63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Not Leaf Field / Not Repeated</a:t>
                      </a:r>
                    </a:p>
                  </a:txBody>
                  <a:tcPr marL="6399" marR="6399" marT="63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" marR="6399" marT="63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7169662"/>
                  </a:ext>
                </a:extLst>
              </a:tr>
              <a:tr h="127981">
                <a:tc>
                  <a:txBody>
                    <a:bodyPr/>
                    <a:lstStyle/>
                    <a:p>
                      <a:pPr algn="l" fontAlgn="ctr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|   |- name : STRING</a:t>
                      </a:r>
                    </a:p>
                  </a:txBody>
                  <a:tcPr marL="6399" marR="6399" marT="63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SQL Field : committer_name</a:t>
                      </a:r>
                    </a:p>
                  </a:txBody>
                  <a:tcPr marL="6399" marR="6399" marT="63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" marR="6399" marT="63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3245784"/>
                  </a:ext>
                </a:extLst>
              </a:tr>
              <a:tr h="127981">
                <a:tc>
                  <a:txBody>
                    <a:bodyPr/>
                    <a:lstStyle/>
                    <a:p>
                      <a:pPr algn="l" fontAlgn="ctr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|   |- email : STRING</a:t>
                      </a:r>
                    </a:p>
                  </a:txBody>
                  <a:tcPr marL="6399" marR="6399" marT="63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SQL Field : committer_email</a:t>
                      </a:r>
                    </a:p>
                  </a:txBody>
                  <a:tcPr marL="6399" marR="6399" marT="63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" marR="6399" marT="63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0433106"/>
                  </a:ext>
                </a:extLst>
              </a:tr>
              <a:tr h="127981">
                <a:tc>
                  <a:txBody>
                    <a:bodyPr/>
                    <a:lstStyle/>
                    <a:p>
                      <a:pPr algn="l" fontAlgn="ctr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|   |- time_sec : INTEGER</a:t>
                      </a:r>
                    </a:p>
                  </a:txBody>
                  <a:tcPr marL="6399" marR="6399" marT="63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SQL Field : committer_time_sec</a:t>
                      </a:r>
                    </a:p>
                  </a:txBody>
                  <a:tcPr marL="6399" marR="6399" marT="63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" marR="6399" marT="63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812794"/>
                  </a:ext>
                </a:extLst>
              </a:tr>
              <a:tr h="127981">
                <a:tc>
                  <a:txBody>
                    <a:bodyPr/>
                    <a:lstStyle/>
                    <a:p>
                      <a:pPr algn="l" fontAlgn="ctr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|   |- tz_offset : INTEGER</a:t>
                      </a:r>
                    </a:p>
                  </a:txBody>
                  <a:tcPr marL="6399" marR="6399" marT="63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SQL Field : committer_tz_offset</a:t>
                      </a:r>
                    </a:p>
                  </a:txBody>
                  <a:tcPr marL="6399" marR="6399" marT="63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" marR="6399" marT="63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9768610"/>
                  </a:ext>
                </a:extLst>
              </a:tr>
              <a:tr h="127981">
                <a:tc>
                  <a:txBody>
                    <a:bodyPr/>
                    <a:lstStyle/>
                    <a:p>
                      <a:pPr algn="l" fontAlgn="ctr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|   |- date : TIMESTAMP</a:t>
                      </a:r>
                    </a:p>
                  </a:txBody>
                  <a:tcPr marL="6399" marR="6399" marT="63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SQL Field : committer_date</a:t>
                      </a:r>
                    </a:p>
                  </a:txBody>
                  <a:tcPr marL="6399" marR="6399" marT="63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" marR="6399" marT="63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1947596"/>
                  </a:ext>
                </a:extLst>
              </a:tr>
              <a:tr h="127981">
                <a:tc>
                  <a:txBody>
                    <a:bodyPr/>
                    <a:lstStyle/>
                    <a:p>
                      <a:pPr algn="l" fontAlgn="ctr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|-  subject : STRING</a:t>
                      </a:r>
                    </a:p>
                  </a:txBody>
                  <a:tcPr marL="6399" marR="6399" marT="63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" marR="6399" marT="63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" marR="6399" marT="63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2652225"/>
                  </a:ext>
                </a:extLst>
              </a:tr>
              <a:tr h="127981">
                <a:tc>
                  <a:txBody>
                    <a:bodyPr/>
                    <a:lstStyle/>
                    <a:p>
                      <a:pPr algn="l" fontAlgn="ctr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|-  message : STRING</a:t>
                      </a:r>
                    </a:p>
                  </a:txBody>
                  <a:tcPr marL="6399" marR="6399" marT="63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" marR="6399" marT="63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" marR="6399" marT="63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4211935"/>
                  </a:ext>
                </a:extLst>
              </a:tr>
              <a:tr h="127981">
                <a:tc>
                  <a:txBody>
                    <a:bodyPr/>
                    <a:lstStyle/>
                    <a:p>
                      <a:pPr algn="l" fontAlgn="ctr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+-  trailer : RECORD</a:t>
                      </a:r>
                    </a:p>
                  </a:txBody>
                  <a:tcPr marL="6399" marR="6399" marT="63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Not Leaf Field / Repeated</a:t>
                      </a:r>
                    </a:p>
                  </a:txBody>
                  <a:tcPr marL="6399" marR="6399" marT="63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b="1" i="0" u="sng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To Request, Use FLATTEN</a:t>
                      </a:r>
                    </a:p>
                  </a:txBody>
                  <a:tcPr marL="6399" marR="6399" marT="63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836573"/>
                  </a:ext>
                </a:extLst>
              </a:tr>
              <a:tr h="127981">
                <a:tc>
                  <a:txBody>
                    <a:bodyPr/>
                    <a:lstStyle/>
                    <a:p>
                      <a:pPr algn="l" fontAlgn="ctr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|   |- key : STRING</a:t>
                      </a:r>
                    </a:p>
                  </a:txBody>
                  <a:tcPr marL="6399" marR="6399" marT="63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SQL Field : trailer_key</a:t>
                      </a:r>
                    </a:p>
                  </a:txBody>
                  <a:tcPr marL="6399" marR="6399" marT="63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" marR="6399" marT="63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4275029"/>
                  </a:ext>
                </a:extLst>
              </a:tr>
              <a:tr h="127981">
                <a:tc>
                  <a:txBody>
                    <a:bodyPr/>
                    <a:lstStyle/>
                    <a:p>
                      <a:pPr algn="l" fontAlgn="ctr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|   |- value : STRING</a:t>
                      </a:r>
                    </a:p>
                  </a:txBody>
                  <a:tcPr marL="6399" marR="6399" marT="63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SQL Field : trailer_value</a:t>
                      </a:r>
                    </a:p>
                  </a:txBody>
                  <a:tcPr marL="6399" marR="6399" marT="63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" marR="6399" marT="63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9314337"/>
                  </a:ext>
                </a:extLst>
              </a:tr>
              <a:tr h="127981">
                <a:tc>
                  <a:txBody>
                    <a:bodyPr/>
                    <a:lstStyle/>
                    <a:p>
                      <a:pPr algn="l" fontAlgn="ctr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|   |- email : STRING</a:t>
                      </a:r>
                    </a:p>
                  </a:txBody>
                  <a:tcPr marL="6399" marR="6399" marT="63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SQL Field : trailer_email</a:t>
                      </a:r>
                    </a:p>
                  </a:txBody>
                  <a:tcPr marL="6399" marR="6399" marT="63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" marR="6399" marT="63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8741429"/>
                  </a:ext>
                </a:extLst>
              </a:tr>
              <a:tr h="127981">
                <a:tc>
                  <a:txBody>
                    <a:bodyPr/>
                    <a:lstStyle/>
                    <a:p>
                      <a:pPr algn="l" fontAlgn="ctr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+-  difference :  RECORD</a:t>
                      </a:r>
                    </a:p>
                  </a:txBody>
                  <a:tcPr marL="6399" marR="6399" marT="63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Not Leaf Field / Repeated</a:t>
                      </a:r>
                    </a:p>
                  </a:txBody>
                  <a:tcPr marL="6399" marR="6399" marT="63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b="1" i="0" u="sng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To Request, Use FLATTEN</a:t>
                      </a:r>
                    </a:p>
                  </a:txBody>
                  <a:tcPr marL="6399" marR="6399" marT="63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1239269"/>
                  </a:ext>
                </a:extLst>
              </a:tr>
              <a:tr h="127981">
                <a:tc>
                  <a:txBody>
                    <a:bodyPr/>
                    <a:lstStyle/>
                    <a:p>
                      <a:pPr algn="l" fontAlgn="ctr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|   |- old_mode : INTEGER</a:t>
                      </a:r>
                    </a:p>
                  </a:txBody>
                  <a:tcPr marL="6399" marR="6399" marT="63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SQL Field : difference_old_mode</a:t>
                      </a:r>
                    </a:p>
                  </a:txBody>
                  <a:tcPr marL="6399" marR="6399" marT="63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" marR="6399" marT="63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226274"/>
                  </a:ext>
                </a:extLst>
              </a:tr>
              <a:tr h="127981">
                <a:tc>
                  <a:txBody>
                    <a:bodyPr/>
                    <a:lstStyle/>
                    <a:p>
                      <a:pPr algn="l" fontAlgn="ctr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|   |- new_mode : INTEGER</a:t>
                      </a:r>
                    </a:p>
                  </a:txBody>
                  <a:tcPr marL="6399" marR="6399" marT="63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SQL Field : difference_new_mode</a:t>
                      </a:r>
                    </a:p>
                  </a:txBody>
                  <a:tcPr marL="6399" marR="6399" marT="63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 as files.mode</a:t>
                      </a:r>
                    </a:p>
                  </a:txBody>
                  <a:tcPr marL="6399" marR="6399" marT="63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6034793"/>
                  </a:ext>
                </a:extLst>
              </a:tr>
              <a:tr h="127981">
                <a:tc>
                  <a:txBody>
                    <a:bodyPr/>
                    <a:lstStyle/>
                    <a:p>
                      <a:pPr algn="l" fontAlgn="ctr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|   |- old_path : STRING</a:t>
                      </a:r>
                    </a:p>
                  </a:txBody>
                  <a:tcPr marL="6399" marR="6399" marT="63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SQL Field : difference_old_path</a:t>
                      </a:r>
                    </a:p>
                  </a:txBody>
                  <a:tcPr marL="6399" marR="6399" marT="63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" marR="6399" marT="63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5463767"/>
                  </a:ext>
                </a:extLst>
              </a:tr>
              <a:tr h="127981">
                <a:tc>
                  <a:txBody>
                    <a:bodyPr/>
                    <a:lstStyle/>
                    <a:p>
                      <a:pPr algn="l" fontAlgn="ctr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|   |- new_path : STRING</a:t>
                      </a:r>
                    </a:p>
                  </a:txBody>
                  <a:tcPr marL="6399" marR="6399" marT="63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SQL Field : difference_new_path</a:t>
                      </a:r>
                    </a:p>
                  </a:txBody>
                  <a:tcPr marL="6399" marR="6399" marT="63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 as files.new_path</a:t>
                      </a:r>
                    </a:p>
                  </a:txBody>
                  <a:tcPr marL="6399" marR="6399" marT="63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8540497"/>
                  </a:ext>
                </a:extLst>
              </a:tr>
              <a:tr h="127981">
                <a:tc>
                  <a:txBody>
                    <a:bodyPr/>
                    <a:lstStyle/>
                    <a:p>
                      <a:pPr algn="l" fontAlgn="ctr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|   |- old_sha1 : STRING</a:t>
                      </a:r>
                    </a:p>
                  </a:txBody>
                  <a:tcPr marL="6399" marR="6399" marT="63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SQL Field : difference_old_sha1</a:t>
                      </a:r>
                    </a:p>
                  </a:txBody>
                  <a:tcPr marL="6399" marR="6399" marT="63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" marR="6399" marT="63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8531683"/>
                  </a:ext>
                </a:extLst>
              </a:tr>
              <a:tr h="127981">
                <a:tc>
                  <a:txBody>
                    <a:bodyPr/>
                    <a:lstStyle/>
                    <a:p>
                      <a:pPr algn="l" fontAlgn="ctr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|   |- new_sha1 : STRING</a:t>
                      </a:r>
                    </a:p>
                  </a:txBody>
                  <a:tcPr marL="6399" marR="6399" marT="63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SQL Field : difference_new_sha1</a:t>
                      </a:r>
                    </a:p>
                  </a:txBody>
                  <a:tcPr marL="6399" marR="6399" marT="63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" marR="6399" marT="63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8543224"/>
                  </a:ext>
                </a:extLst>
              </a:tr>
              <a:tr h="127981">
                <a:tc>
                  <a:txBody>
                    <a:bodyPr/>
                    <a:lstStyle/>
                    <a:p>
                      <a:pPr algn="l" fontAlgn="ctr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|   |- old_repo : STRING</a:t>
                      </a:r>
                    </a:p>
                  </a:txBody>
                  <a:tcPr marL="6399" marR="6399" marT="63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SQL Field : difference_old_repo</a:t>
                      </a:r>
                    </a:p>
                  </a:txBody>
                  <a:tcPr marL="6399" marR="6399" marT="63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" marR="6399" marT="63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3894285"/>
                  </a:ext>
                </a:extLst>
              </a:tr>
              <a:tr h="127981">
                <a:tc>
                  <a:txBody>
                    <a:bodyPr/>
                    <a:lstStyle/>
                    <a:p>
                      <a:pPr algn="l" fontAlgn="ctr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|   |- new_repo : STRING</a:t>
                      </a:r>
                    </a:p>
                  </a:txBody>
                  <a:tcPr marL="6399" marR="6399" marT="63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SQL Field : difference_new_repo</a:t>
                      </a:r>
                    </a:p>
                  </a:txBody>
                  <a:tcPr marL="6399" marR="6399" marT="63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" marR="6399" marT="63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7247155"/>
                  </a:ext>
                </a:extLst>
              </a:tr>
              <a:tr h="127981">
                <a:tc>
                  <a:txBody>
                    <a:bodyPr/>
                    <a:lstStyle/>
                    <a:p>
                      <a:pPr algn="l" fontAlgn="ctr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|-  difference_truncated : BOOLEAN</a:t>
                      </a:r>
                    </a:p>
                  </a:txBody>
                  <a:tcPr marL="6399" marR="6399" marT="63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" marR="6399" marT="63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" marR="6399" marT="63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3462422"/>
                  </a:ext>
                </a:extLst>
              </a:tr>
              <a:tr h="127981">
                <a:tc>
                  <a:txBody>
                    <a:bodyPr/>
                    <a:lstStyle/>
                    <a:p>
                      <a:pPr algn="l" fontAlgn="ctr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|-  repo_name : STRING</a:t>
                      </a:r>
                    </a:p>
                  </a:txBody>
                  <a:tcPr marL="6399" marR="6399" marT="63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Leaf Field / Repeated</a:t>
                      </a:r>
                    </a:p>
                  </a:txBody>
                  <a:tcPr marL="6399" marR="6399" marT="63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" marR="6399" marT="63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8259559"/>
                  </a:ext>
                </a:extLst>
              </a:tr>
              <a:tr h="127981">
                <a:tc>
                  <a:txBody>
                    <a:bodyPr/>
                    <a:lstStyle/>
                    <a:p>
                      <a:pPr algn="l" fontAlgn="ctr"/>
                      <a:r>
                        <a:rPr lang="fr-F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|-  </a:t>
                      </a:r>
                      <a:r>
                        <a:rPr lang="fr-FR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encoding</a:t>
                      </a:r>
                      <a:r>
                        <a:rPr lang="fr-F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: STRING</a:t>
                      </a:r>
                    </a:p>
                  </a:txBody>
                  <a:tcPr marL="6399" marR="6399" marT="63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" marR="6399" marT="63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" marR="6399" marT="63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94411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74600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CF1F16-4295-40EC-868E-5CD4431115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59" y="1186924"/>
            <a:ext cx="10219006" cy="4812495"/>
          </a:xfrm>
        </p:spPr>
        <p:txBody>
          <a:bodyPr>
            <a:normAutofit/>
          </a:bodyPr>
          <a:lstStyle/>
          <a:p>
            <a:br>
              <a:rPr lang="fr-FR" sz="2400" dirty="0"/>
            </a:br>
            <a:br>
              <a:rPr lang="fr-FR" sz="2400" dirty="0"/>
            </a:br>
            <a:br>
              <a:rPr lang="fr-FR" sz="2400" dirty="0"/>
            </a:br>
            <a:br>
              <a:rPr lang="fr-FR" sz="2400" dirty="0"/>
            </a:br>
            <a:br>
              <a:rPr lang="fr-FR" sz="2400" dirty="0"/>
            </a:br>
            <a:endParaRPr lang="fr-FR" sz="240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B85E2F9-A5BC-4D25-A6A3-2A92E0FDED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1520" y="136525"/>
            <a:ext cx="10325685" cy="1050399"/>
          </a:xfrm>
        </p:spPr>
        <p:txBody>
          <a:bodyPr>
            <a:normAutofit/>
          </a:bodyPr>
          <a:lstStyle/>
          <a:p>
            <a:r>
              <a:rPr lang="fr-FR" b="1" dirty="0"/>
              <a:t>Certification </a:t>
            </a:r>
            <a:r>
              <a:rPr lang="fr-FR" b="1" dirty="0" err="1"/>
              <a:t>Cegefos</a:t>
            </a:r>
            <a:r>
              <a:rPr lang="fr-FR" b="1" dirty="0"/>
              <a:t> Big Data </a:t>
            </a:r>
          </a:p>
          <a:p>
            <a:r>
              <a:rPr lang="fr-FR" sz="3400" b="1" dirty="0">
                <a:solidFill>
                  <a:srgbClr val="FF0000"/>
                </a:solidFill>
              </a:rPr>
              <a:t>Analyses des </a:t>
            </a:r>
            <a:r>
              <a:rPr lang="fr-FR" sz="3400" b="1" dirty="0" err="1">
                <a:solidFill>
                  <a:srgbClr val="FF0000"/>
                </a:solidFill>
              </a:rPr>
              <a:t>DataSets</a:t>
            </a:r>
            <a:r>
              <a:rPr lang="fr-FR" sz="3400" b="1" dirty="0">
                <a:solidFill>
                  <a:srgbClr val="FF0000"/>
                </a:solidFill>
              </a:rPr>
              <a:t> GitHub</a:t>
            </a:r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1150BC5C-5713-43E9-A04B-159B1EDF0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19/03/2018</a:t>
            </a:r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189FFD1E-7DE7-499F-8B85-382EB1F8D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Cegefos Certification Groupe1 : DAB / NHA / DFA / RKO</a:t>
            </a:r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8406407B-8F03-4383-A51F-864F1C6820F3}"/>
              </a:ext>
            </a:extLst>
          </p:cNvPr>
          <p:cNvSpPr txBox="1">
            <a:spLocks/>
          </p:cNvSpPr>
          <p:nvPr/>
        </p:nvSpPr>
        <p:spPr>
          <a:xfrm>
            <a:off x="937259" y="1339324"/>
            <a:ext cx="10219006" cy="481249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fr-FR" sz="4700" b="1" dirty="0" err="1">
                <a:solidFill>
                  <a:srgbClr val="0070C0"/>
                </a:solidFill>
                <a:latin typeface="+mn-lt"/>
                <a:ea typeface="+mn-ea"/>
                <a:cs typeface="+mn-cs"/>
              </a:rPr>
              <a:t>DataSets</a:t>
            </a:r>
            <a:r>
              <a:rPr lang="fr-FR" sz="4700" b="1" dirty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 GitHub (Export Dynamique : ‘’files’’) (3/7) :</a:t>
            </a:r>
          </a:p>
          <a:p>
            <a:pPr algn="l"/>
            <a:endParaRPr lang="fr-FR" sz="8500" b="1" dirty="0">
              <a:solidFill>
                <a:srgbClr val="0070C0"/>
              </a:solidFill>
              <a:latin typeface="+mn-lt"/>
              <a:ea typeface="+mn-ea"/>
              <a:cs typeface="+mn-cs"/>
            </a:endParaRPr>
          </a:p>
          <a:p>
            <a:pPr algn="l"/>
            <a:endParaRPr lang="fr-FR" sz="8500" b="1" dirty="0">
              <a:solidFill>
                <a:srgbClr val="0070C0"/>
              </a:solidFill>
              <a:latin typeface="+mn-lt"/>
              <a:ea typeface="+mn-ea"/>
              <a:cs typeface="+mn-cs"/>
            </a:endParaRPr>
          </a:p>
          <a:p>
            <a:pPr algn="l"/>
            <a:br>
              <a:rPr lang="fr-FR" dirty="0"/>
            </a:br>
            <a:endParaRPr lang="fr-FR" dirty="0"/>
          </a:p>
          <a:p>
            <a:pPr algn="l"/>
            <a:br>
              <a:rPr lang="fr-FR" dirty="0"/>
            </a:br>
            <a:br>
              <a:rPr lang="fr-FR" dirty="0"/>
            </a:br>
            <a:br>
              <a:rPr lang="fr-FR" dirty="0"/>
            </a:br>
            <a:br>
              <a:rPr lang="fr-FR" dirty="0"/>
            </a:br>
            <a:endParaRPr lang="fr-FR" dirty="0"/>
          </a:p>
        </p:txBody>
      </p:sp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C14AEAA9-0A6D-453C-8270-E67D21436A4F}"/>
              </a:ext>
            </a:extLst>
          </p:cNvPr>
          <p:cNvGraphicFramePr>
            <a:graphicFrameLocks noGrp="1"/>
          </p:cNvGraphicFramePr>
          <p:nvPr/>
        </p:nvGraphicFramePr>
        <p:xfrm>
          <a:off x="3422650" y="3334544"/>
          <a:ext cx="5346700" cy="1333500"/>
        </p:xfrm>
        <a:graphic>
          <a:graphicData uri="http://schemas.openxmlformats.org/drawingml/2006/table">
            <a:tbl>
              <a:tblPr/>
              <a:tblGrid>
                <a:gridCol w="1663700">
                  <a:extLst>
                    <a:ext uri="{9D8B030D-6E8A-4147-A177-3AD203B41FA5}">
                      <a16:colId xmlns:a16="http://schemas.microsoft.com/office/drawing/2014/main" val="1250968199"/>
                    </a:ext>
                  </a:extLst>
                </a:gridCol>
                <a:gridCol w="850900">
                  <a:extLst>
                    <a:ext uri="{9D8B030D-6E8A-4147-A177-3AD203B41FA5}">
                      <a16:colId xmlns:a16="http://schemas.microsoft.com/office/drawing/2014/main" val="1541360966"/>
                    </a:ext>
                  </a:extLst>
                </a:gridCol>
                <a:gridCol w="2832100">
                  <a:extLst>
                    <a:ext uri="{9D8B030D-6E8A-4147-A177-3AD203B41FA5}">
                      <a16:colId xmlns:a16="http://schemas.microsoft.com/office/drawing/2014/main" val="1420960739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SCHEMA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DESCRIPTION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REMARKS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32399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|-  repo_name : STRING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229079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|-  ref : STRING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435001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|-  path : STRING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 as commits.difference.new_path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036138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|-  mode : INTEGER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 as commits.diffrence.mode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981694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|-  id : STRING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 as 'id' of 'contents' table / Relation 1 --&gt; 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989227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|-  symlink_target : STRING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16637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038758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</TotalTime>
  <Words>1654</Words>
  <Application>Microsoft Office PowerPoint</Application>
  <PresentationFormat>Grand écran</PresentationFormat>
  <Paragraphs>485</Paragraphs>
  <Slides>26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26</vt:i4>
      </vt:variant>
    </vt:vector>
  </HeadingPairs>
  <TitlesOfParts>
    <vt:vector size="33" baseType="lpstr">
      <vt:lpstr>Arial</vt:lpstr>
      <vt:lpstr>Calibri</vt:lpstr>
      <vt:lpstr>Calibri Light</vt:lpstr>
      <vt:lpstr>Courier New</vt:lpstr>
      <vt:lpstr>Times New Roman</vt:lpstr>
      <vt:lpstr>Wingdings</vt:lpstr>
      <vt:lpstr>Thème Office</vt:lpstr>
      <vt:lpstr>     </vt:lpstr>
      <vt:lpstr>     </vt:lpstr>
      <vt:lpstr>     </vt:lpstr>
      <vt:lpstr>     </vt:lpstr>
      <vt:lpstr>     </vt:lpstr>
      <vt:lpstr>     </vt:lpstr>
      <vt:lpstr>     </vt:lpstr>
      <vt:lpstr>     </vt:lpstr>
      <vt:lpstr>     </vt:lpstr>
      <vt:lpstr>     </vt:lpstr>
      <vt:lpstr>     </vt:lpstr>
      <vt:lpstr>     </vt:lpstr>
      <vt:lpstr>     </vt:lpstr>
      <vt:lpstr>     </vt:lpstr>
      <vt:lpstr>     </vt:lpstr>
      <vt:lpstr>     </vt:lpstr>
      <vt:lpstr>     </vt:lpstr>
      <vt:lpstr>     </vt:lpstr>
      <vt:lpstr>     </vt:lpstr>
      <vt:lpstr>     </vt:lpstr>
      <vt:lpstr>     </vt:lpstr>
      <vt:lpstr>     </vt:lpstr>
      <vt:lpstr>     </vt:lpstr>
      <vt:lpstr>     </vt:lpstr>
      <vt:lpstr>     </vt:lpstr>
      <vt:lpstr>  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driss</dc:creator>
  <cp:lastModifiedBy>driss</cp:lastModifiedBy>
  <cp:revision>200</cp:revision>
  <dcterms:created xsi:type="dcterms:W3CDTF">2018-03-18T13:19:15Z</dcterms:created>
  <dcterms:modified xsi:type="dcterms:W3CDTF">2018-03-18T20:21:17Z</dcterms:modified>
</cp:coreProperties>
</file>