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80" r:id="rId23"/>
    <p:sldId id="281" r:id="rId24"/>
    <p:sldId id="282" r:id="rId25"/>
    <p:sldId id="278" r:id="rId26"/>
    <p:sldId id="285" r:id="rId27"/>
    <p:sldId id="25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754E0D-814E-4BDA-9398-9AEFBFD9B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40F648-E51B-4100-B409-03C6860967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9D120C-C25C-4509-A163-0AC28B252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BE868-970B-4B36-A375-4FFAFBDB48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9EAA-97ED-4DD0-A65D-2648AFB323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365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Cegefos Certification Groupe1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DAB - NHA - DFA - RKO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523CF-CAAC-40CE-80D9-54786A4F3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633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D7A27-69E6-42F7-A560-A3B46FF1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B947C8-39BB-4DCF-B7F6-80156A80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F78BB-19C6-4D2D-810C-13E3EA01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07C37-B595-4E1E-9C74-4FEBA641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8C67E-7700-4113-90AC-F698B500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92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45681-FE66-4AE6-AC42-742C9E06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D18481-1CB6-41F3-8C76-34020C48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45C48-471C-4D5C-BC1F-03890EE4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B86D1-FBA0-4369-B4AF-698E977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DC933C-9370-4892-AC5E-2CDDC62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F8687-64A1-4185-860E-FE016D6D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A78E0-6DA6-4833-93BC-EDE0FD00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055C8-E2BD-4460-8FB3-5CFB01CA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C9EB1-FF7D-447F-9B45-B9841584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DDFE9-2E52-4AB0-96EE-7A21635E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5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CE3EB-15E4-4988-9B6D-E8DAAD6B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88563-7AF4-4E28-8EE1-59F74C59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844DE-D2A0-4897-90FB-13B025AA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D7BE-519B-4EBC-9B14-817BD67D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87D8-B2E4-4E77-84D2-BB119EA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8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F1DC8-322D-42BB-88FB-ABCADD6C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0D673-F2CF-4894-B84C-8B96D1CE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C6E98-D07A-4FBD-8FC1-78CE1132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9AF50-FBBC-410A-936A-D86E679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A446E-DD34-406A-884D-A5652D0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A099-55C4-4656-B625-06552BD8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7D157-CB7E-40A0-AE17-11A83B92B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8F50C-6A6B-45F7-9800-94CF923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9B164-9B29-4B60-B8E1-EF1F5D13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D3BA0-C263-4E89-9DB2-47ABD06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C3CD4-9F9C-4325-99B8-884A0D0C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174E-1D7C-4158-983F-929E0011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C0A0E-37C0-4A71-8A9A-C9E50FD9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1237EC-1DC0-49A0-88C7-F5A47903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6F6B10-77C1-488D-A69D-4C975375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1A6234-D0C8-4B83-A4D7-B841C824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1248F4-CE6E-4384-A2DC-9454AAFA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785E8D-5E94-4F2A-8D76-69DC44F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48922D-FEBC-4BE3-A543-245D76E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66596-8E76-4298-AB24-A58B92F5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1BC579-24AC-4191-899E-44980C8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80B39-88EB-4651-AD44-B0C2CEE1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4CF56F-5E99-44E3-8805-55E031A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58CB78-92E1-41C8-811E-70E3CF4F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0329B0-D1CE-4650-BFFC-E2715BB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3C3F5-E188-49AD-903E-8A3626C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5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AF06-03D9-49BE-9755-59123BB4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495C8-FD94-41F3-9E6D-55C4B905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AF1B7-541D-4FEC-8531-858143F3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0A672-4F84-49E5-96D2-ED9108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7C3767-3A14-429A-B670-CE6E71CB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5F770-67E5-4347-AB30-8AECAA4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56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F32C-71AF-44C9-ADF9-F6A60845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072715-A792-4ACC-8FB4-DCFE5F9B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762B7-B50E-419C-A1B5-A720B555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D503C-AF62-4A34-96A5-B2467B3D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219006-A9A0-4E83-A14A-F22ED043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9B37A-B6FA-4F17-8766-FAA2CE5E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1B7A32-FB2D-4D9E-9B2C-4D094CA4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104F0-71EC-420B-AFDC-7DEBEC84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D096D-F28A-4B8D-99B4-E106175B8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19/03/2018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C1116-1C02-43A1-8160-9C03677E0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Cegefos Certification Groupe1 : DAB / NHA / DFA / RKO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2460C-F9D3-4F42-95D8-668209FDB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03ED-DF9F-4806-94B6-C59F3A31A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61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Sujet de certification 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61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br>
              <a:rPr lang="fr-FR" dirty="0"/>
            </a:br>
            <a:r>
              <a:rPr lang="fr-FR" sz="5300" b="1" dirty="0"/>
              <a:t>Il s’agit de travailler sur des données venant de </a:t>
            </a:r>
            <a:r>
              <a:rPr lang="fr-FR" sz="5300" b="1" dirty="0" err="1"/>
              <a:t>Github</a:t>
            </a:r>
            <a:r>
              <a:rPr lang="fr-FR" sz="5300" b="1" dirty="0"/>
              <a:t>. Ces données ne sont pas disponibles en csv ou en </a:t>
            </a:r>
            <a:r>
              <a:rPr lang="fr-FR" sz="5300" b="1" dirty="0" err="1"/>
              <a:t>ndjson</a:t>
            </a:r>
            <a:r>
              <a:rPr lang="fr-FR" sz="5300" b="1" dirty="0"/>
              <a:t>, elles se méritent. Elles sont notamment disponibles directement sur Google Big </a:t>
            </a:r>
            <a:r>
              <a:rPr lang="fr-FR" sz="5300" b="1" dirty="0" err="1"/>
              <a:t>Query</a:t>
            </a:r>
            <a:r>
              <a:rPr lang="fr-FR" sz="5300" b="1" dirty="0"/>
              <a:t> (comme souvent) ou pour certaines en téléchargement de fichiers </a:t>
            </a:r>
            <a:r>
              <a:rPr lang="fr-FR" sz="5300" b="1" dirty="0" err="1"/>
              <a:t>ndjson</a:t>
            </a:r>
            <a:r>
              <a:rPr lang="fr-FR" sz="5300" b="1" dirty="0"/>
              <a:t> compressés, à recombiner ! Google Big </a:t>
            </a:r>
            <a:r>
              <a:rPr lang="fr-FR" sz="5300" b="1" dirty="0" err="1"/>
              <a:t>Query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79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RecommandationEngine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218FF6-C2A8-4A94-869E-4BA26B4C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19" y="1351219"/>
            <a:ext cx="45795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0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88A9B-851A-446A-A993-97055499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98" y="1983031"/>
            <a:ext cx="2028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7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53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SearchEngine</a:t>
            </a:r>
            <a:r>
              <a:rPr lang="fr-FR" sz="53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088A9B-851A-446A-A993-97055499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98" y="1983031"/>
            <a:ext cx="2028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6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10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BasicAnalysis</a:t>
            </a:r>
            <a:r>
              <a:rPr lang="fr-FR" sz="10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 err="1"/>
              <a:t>BigQuery</a:t>
            </a:r>
            <a:r>
              <a:rPr lang="fr-FR" sz="8300" b="1" dirty="0"/>
              <a:t> API </a:t>
            </a:r>
            <a:r>
              <a:rPr lang="fr-FR" sz="8300" b="1" dirty="0" err="1"/>
              <a:t>GoogleCloud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Création d’un projet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Certificat PKCS12 ou fichier </a:t>
            </a:r>
            <a:r>
              <a:rPr lang="fr-FR" sz="8300" b="1" dirty="0" err="1"/>
              <a:t>Json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Administrateur Big </a:t>
            </a:r>
            <a:r>
              <a:rPr lang="fr-FR" sz="8300" b="1" dirty="0" err="1"/>
              <a:t>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Docker Spark </a:t>
            </a:r>
            <a:r>
              <a:rPr lang="fr-FR" sz="8300" b="1" dirty="0" err="1"/>
              <a:t>Jupyter</a:t>
            </a:r>
            <a:r>
              <a:rPr lang="fr-FR" sz="8300" b="1" dirty="0"/>
              <a:t> </a:t>
            </a:r>
            <a:r>
              <a:rPr lang="fr-FR" sz="8300" b="1" dirty="0" err="1"/>
              <a:t>BigQuery</a:t>
            </a:r>
            <a:endParaRPr lang="fr-FR" sz="83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8300" b="1" dirty="0"/>
              <a:t>bq_helper.py (https://github.com/SohierDane/BigQuery_Helper/blob/master/bq_helper.py)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92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rgbClr val="FF0000"/>
                </a:solidFill>
              </a:rPr>
              <a:t>!!!En cours!!!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Machine Learning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32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(1/3):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D0E01A-E5E8-4604-9BB9-3940B4C0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5" y="2103694"/>
            <a:ext cx="3305175" cy="2647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FDF48F-75D9-4E15-A7BC-40E1E4DE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93" y="2103694"/>
            <a:ext cx="3619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5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(2/3):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5F76-DF6C-44AC-AD56-48B3D69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2042051"/>
            <a:ext cx="4276725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3D2A9D-1F61-41C9-A6EC-CF1DD1C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5" y="2042051"/>
            <a:ext cx="445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(2/3):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195F76-DF6C-44AC-AD56-48B3D699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2042051"/>
            <a:ext cx="4276725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3D2A9D-1F61-41C9-A6EC-CF1DD1C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5" y="2042051"/>
            <a:ext cx="445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Requêtes (3/3):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4E881-D274-4DEF-ABD2-ADCCE1D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468"/>
            <a:ext cx="10582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6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(1/7) : « langages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C6AA144-1AD9-4401-87FA-B5E841FF4BB5}"/>
              </a:ext>
            </a:extLst>
          </p:cNvPr>
          <p:cNvGraphicFramePr>
            <a:graphicFrameLocks noGrp="1"/>
          </p:cNvGraphicFramePr>
          <p:nvPr/>
        </p:nvGraphicFramePr>
        <p:xfrm>
          <a:off x="3492500" y="3525044"/>
          <a:ext cx="5207000" cy="9525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35692604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12538669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2591231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8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repo_name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1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RECORD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26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8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bytes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language_bytes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(1/2):</a:t>
            </a:r>
          </a:p>
          <a:p>
            <a:pPr algn="l"/>
            <a:br>
              <a:rPr lang="fr-FR" dirty="0"/>
            </a:br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| NHA | DFA | RKO</a:t>
            </a:r>
          </a:p>
          <a:p>
            <a:pPr algn="l"/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DAB =&gt; Architecture + Support + </a:t>
            </a:r>
            <a:r>
              <a:rPr lang="fr-FR" b="1" dirty="0" err="1"/>
              <a:t>Dév</a:t>
            </a:r>
            <a:r>
              <a:rPr lang="fr-FR" b="1" dirty="0"/>
              <a:t> + Requêtes +  SGBD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NHA =&gt; Architecture + Simulateur + Système Consommateur-Producteur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DFA =&gt; Analyses basiques + Moteur de recherche + Moteur de recommandation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b="1" dirty="0"/>
              <a:t>RKO =&gt; Machine Learning</a:t>
            </a:r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9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(2/7)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licenses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BA05447-229E-4953-88BA-2CB263C946D1}"/>
              </a:ext>
            </a:extLst>
          </p:cNvPr>
          <p:cNvGraphicFramePr>
            <a:graphicFrameLocks noGrp="1"/>
          </p:cNvGraphicFramePr>
          <p:nvPr/>
        </p:nvGraphicFramePr>
        <p:xfrm>
          <a:off x="4622800" y="3715544"/>
          <a:ext cx="2946400" cy="571500"/>
        </p:xfrm>
        <a:graphic>
          <a:graphicData uri="http://schemas.openxmlformats.org/drawingml/2006/table">
            <a:tbl>
              <a:tblPr/>
              <a:tblGrid>
                <a:gridCol w="1458928">
                  <a:extLst>
                    <a:ext uri="{9D8B030D-6E8A-4147-A177-3AD203B41FA5}">
                      <a16:colId xmlns:a16="http://schemas.microsoft.com/office/drawing/2014/main" val="1159601836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461789101"/>
                    </a:ext>
                  </a:extLst>
                </a:gridCol>
                <a:gridCol w="637488">
                  <a:extLst>
                    <a:ext uri="{9D8B030D-6E8A-4147-A177-3AD203B41FA5}">
                      <a16:colId xmlns:a16="http://schemas.microsoft.com/office/drawing/2014/main" val="1583853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5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0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license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4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1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(3/7)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commits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3481D9A-C4FC-437A-B8FC-359D19CE8F3A}"/>
              </a:ext>
            </a:extLst>
          </p:cNvPr>
          <p:cNvGraphicFramePr>
            <a:graphicFrameLocks noGrp="1"/>
          </p:cNvGraphicFramePr>
          <p:nvPr/>
        </p:nvGraphicFramePr>
        <p:xfrm>
          <a:off x="4035513" y="1825617"/>
          <a:ext cx="4120974" cy="4351354"/>
        </p:xfrm>
        <a:graphic>
          <a:graphicData uri="http://schemas.openxmlformats.org/drawingml/2006/table">
            <a:tbl>
              <a:tblPr/>
              <a:tblGrid>
                <a:gridCol w="1476647">
                  <a:extLst>
                    <a:ext uri="{9D8B030D-6E8A-4147-A177-3AD203B41FA5}">
                      <a16:colId xmlns:a16="http://schemas.microsoft.com/office/drawing/2014/main" val="3856644129"/>
                    </a:ext>
                  </a:extLst>
                </a:gridCol>
                <a:gridCol w="1399938">
                  <a:extLst>
                    <a:ext uri="{9D8B030D-6E8A-4147-A177-3AD203B41FA5}">
                      <a16:colId xmlns:a16="http://schemas.microsoft.com/office/drawing/2014/main" val="411009269"/>
                    </a:ext>
                  </a:extLst>
                </a:gridCol>
                <a:gridCol w="1244389">
                  <a:extLst>
                    <a:ext uri="{9D8B030D-6E8A-4147-A177-3AD203B41FA5}">
                      <a16:colId xmlns:a16="http://schemas.microsoft.com/office/drawing/2014/main" val="3544571662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6399" marR="6399" marT="6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726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commit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7191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tree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0129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parent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020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author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065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652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89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04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50878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author_date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51976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committer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6966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committer_name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4578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4331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time_sec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committer_time_sec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127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tz_offset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committer_tz_offset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861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date : TIMESTAMP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committer_date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4759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subject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5222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message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21193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trailer :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57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key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trailer_key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750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value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trailer_value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1433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email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trailer_email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4142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difference :  RECORD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sng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 Request, Use FLATTEN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2392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2627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new_mode : INTEGER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files.mode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3479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637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new_path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files.new_path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4049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5316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new_sha1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difference_new_sha1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432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old_repo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difference_old_repo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89428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new_repo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difference_new_repo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4715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difference_truncated : BOOLEAN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242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Leaf Field / Repeated</a:t>
                      </a: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5955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encoding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STRING</a:t>
                      </a:r>
                    </a:p>
                  </a:txBody>
                  <a:tcPr marL="6399" marR="6399" marT="63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9" marR="6399" marT="63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4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(4/7) : « files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4AEAA9-0A6D-453C-8270-E67D21436A4F}"/>
              </a:ext>
            </a:extLst>
          </p:cNvPr>
          <p:cNvGraphicFramePr>
            <a:graphicFrameLocks noGrp="1"/>
          </p:cNvGraphicFramePr>
          <p:nvPr/>
        </p:nvGraphicFramePr>
        <p:xfrm>
          <a:off x="3422650" y="3334544"/>
          <a:ext cx="5346700" cy="13335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125096819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541360966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4209607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3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repo_name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9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ref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35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path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commits.difference.new_path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61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mode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commits.diffrence.mode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1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'contents' table / Relation 1 --&gt; 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92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symlink_target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6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5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(5/7) : « contents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DBBC170-FC7C-47DA-94D7-D6D17CE1BB56}"/>
              </a:ext>
            </a:extLst>
          </p:cNvPr>
          <p:cNvGraphicFramePr>
            <a:graphicFrameLocks noGrp="1"/>
          </p:cNvGraphicFramePr>
          <p:nvPr/>
        </p:nvGraphicFramePr>
        <p:xfrm>
          <a:off x="3168650" y="3429794"/>
          <a:ext cx="5854700" cy="11430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46941276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6065256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5007714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58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as 'id' of 'files' table / Relation n --&gt;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3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size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58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content : STRING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4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binary : BOOLEAN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1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copies : INTEGER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56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7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(6/7)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gitarchive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*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C918A4A-37F7-4A9C-B2C0-E9CD5208429F}"/>
              </a:ext>
            </a:extLst>
          </p:cNvPr>
          <p:cNvGraphicFramePr>
            <a:graphicFrameLocks noGrp="1"/>
          </p:cNvGraphicFramePr>
          <p:nvPr/>
        </p:nvGraphicFramePr>
        <p:xfrm>
          <a:off x="2179796" y="1825621"/>
          <a:ext cx="7832408" cy="4351347"/>
        </p:xfrm>
        <a:graphic>
          <a:graphicData uri="http://schemas.openxmlformats.org/drawingml/2006/table">
            <a:tbl>
              <a:tblPr/>
              <a:tblGrid>
                <a:gridCol w="2155882">
                  <a:extLst>
                    <a:ext uri="{9D8B030D-6E8A-4147-A177-3AD203B41FA5}">
                      <a16:colId xmlns:a16="http://schemas.microsoft.com/office/drawing/2014/main" val="1931188881"/>
                    </a:ext>
                  </a:extLst>
                </a:gridCol>
                <a:gridCol w="2070782">
                  <a:extLst>
                    <a:ext uri="{9D8B030D-6E8A-4147-A177-3AD203B41FA5}">
                      <a16:colId xmlns:a16="http://schemas.microsoft.com/office/drawing/2014/main" val="2339123729"/>
                    </a:ext>
                  </a:extLst>
                </a:gridCol>
                <a:gridCol w="3605744">
                  <a:extLst>
                    <a:ext uri="{9D8B030D-6E8A-4147-A177-3AD203B41FA5}">
                      <a16:colId xmlns:a16="http://schemas.microsoft.com/office/drawing/2014/main" val="133697446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0609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1734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public : BOOLEAN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2195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playload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CommitCommentEvent : commit_id &lt;-&gt; ['commits':commit]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5893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repo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6982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6565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name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repo_name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1894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repo_url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6858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actor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4488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682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165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47399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703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actor_url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922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+-  org : RECORD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Not Leaf Field / Not Repeated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573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id : INTEGER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4375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login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org_login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0804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gravatard_id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org_gavatard_id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7749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avatard_url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org_avatard_url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569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   |- url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Field : org_url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553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created_at : TIMESTAMP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82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id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4349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|-  other : STRING</a:t>
                      </a:r>
                    </a:p>
                  </a:txBody>
                  <a:tcPr marL="9459" marR="9459" marT="94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6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1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Tables (7/7) : « 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959DE2-EC7B-48CB-B42C-7125119A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2152650"/>
            <a:ext cx="2543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Google </a:t>
            </a: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Billing</a:t>
            </a:r>
            <a:endParaRPr lang="fr-FR" sz="4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C34613-7B28-4EE9-A3EF-606CB61A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5" y="1927751"/>
            <a:ext cx="6315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Questions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r>
              <a:rPr lang="fr-FR" b="1">
                <a:solidFill>
                  <a:srgbClr val="FF0000"/>
                </a:solidFill>
              </a:rPr>
              <a:t>MERCI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2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fr-FR" sz="107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98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Organisation (2/2):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https://github.com/chams2012/bigDataGr1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0.Helper / 1.StorageData / 2.RandomGeneratorCommitFiles / 3.RecommandationEngine / 4.SearchEngine / 5.BasivAnalysis / 6. </a:t>
            </a:r>
            <a:r>
              <a:rPr lang="fr-FR" sz="6200" b="1" dirty="0" err="1"/>
              <a:t>MachineLearning</a:t>
            </a:r>
            <a:endParaRPr lang="fr-FR" sz="62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algn="l"/>
            <a:endParaRPr lang="fr-FR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7700" b="1" dirty="0"/>
              <a:t>Outils :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Slack / GitHub / appear.in / </a:t>
            </a:r>
            <a:r>
              <a:rPr lang="fr-FR" sz="6200" b="1" dirty="0" err="1"/>
              <a:t>AnyDesk</a:t>
            </a:r>
            <a:r>
              <a:rPr lang="fr-FR" sz="6200" b="1" dirty="0"/>
              <a:t> / Docker</a:t>
            </a:r>
          </a:p>
          <a:p>
            <a:pPr marL="1143000" lvl="1" indent="-685800">
              <a:buFont typeface="Courier New" panose="02070309020205020404" pitchFamily="49" charset="0"/>
              <a:buChar char="o"/>
            </a:pPr>
            <a:r>
              <a:rPr lang="fr-FR" sz="6200" b="1" dirty="0"/>
              <a:t>2 réunions d’avancement par semaine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FR" b="1" dirty="0"/>
          </a:p>
          <a:p>
            <a:pPr lvl="1"/>
            <a:endParaRPr lang="fr-FR" b="1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9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Statique)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6F87C-2621-47DE-AEAB-435338F1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55985"/>
            <a:ext cx="2371725" cy="3352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15794D-9EA6-4C66-8224-26095F26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18" y="2478746"/>
            <a:ext cx="3762375" cy="2228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1A86AD-B748-44BF-9234-81C3591F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49" y="2433026"/>
            <a:ext cx="4210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(Export Dynamique)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files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contents »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 err="1">
                <a:solidFill>
                  <a:srgbClr val="FFC000"/>
                </a:solidFill>
              </a:rPr>
              <a:t>BigQuery</a:t>
            </a:r>
            <a:r>
              <a:rPr lang="fr-FR" sz="6400" b="1" dirty="0">
                <a:solidFill>
                  <a:srgbClr val="FFC000"/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</a:t>
            </a:r>
            <a:r>
              <a:rPr lang="fr-FR" sz="6400" b="1" dirty="0" err="1">
                <a:solidFill>
                  <a:srgbClr val="FFC000"/>
                </a:solidFill>
              </a:rPr>
              <a:t>Legacy</a:t>
            </a:r>
            <a:r>
              <a:rPr lang="fr-FR" sz="6400" b="1" dirty="0">
                <a:solidFill>
                  <a:srgbClr val="FFC000"/>
                </a:solidFill>
              </a:rPr>
              <a:t> 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 VS « Standard </a:t>
            </a:r>
            <a:r>
              <a:rPr lang="fr-FR" sz="6400" b="1" dirty="0" err="1">
                <a:solidFill>
                  <a:srgbClr val="FFC000"/>
                </a:solidFill>
              </a:rPr>
              <a:t>Query</a:t>
            </a:r>
            <a:r>
              <a:rPr lang="fr-FR" sz="6400" b="1" dirty="0">
                <a:solidFill>
                  <a:srgbClr val="FFC000"/>
                </a:solidFill>
              </a:rPr>
              <a:t> »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6400" b="1" dirty="0">
                <a:solidFill>
                  <a:srgbClr val="FFC000"/>
                </a:solidFill>
              </a:rPr>
              <a:t>« FLATTEN » VS « UNNEST »</a:t>
            </a: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9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GitHub (Reverse </a:t>
            </a:r>
            <a:r>
              <a:rPr lang="fr-FR" sz="85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Enginnering</a:t>
            </a:r>
            <a:r>
              <a:rPr lang="fr-FR" sz="85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difference.new_mode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mode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commits</a:t>
            </a:r>
            <a:r>
              <a:rPr lang="fr-FR" sz="6700" b="1" dirty="0"/>
              <a:t> » : </a:t>
            </a:r>
            <a:r>
              <a:rPr lang="fr-FR" sz="6700" b="1" dirty="0" err="1"/>
              <a:t>difference,new_path</a:t>
            </a:r>
            <a:r>
              <a:rPr lang="fr-FR" sz="6700" b="1" dirty="0"/>
              <a:t> </a:t>
            </a:r>
            <a:r>
              <a:rPr lang="fr-FR" sz="6700" b="1" dirty="0">
                <a:sym typeface="Wingdings" panose="05000000000000000000" pitchFamily="2" charset="2"/>
              </a:rPr>
              <a:t> « files » : </a:t>
            </a:r>
            <a:r>
              <a:rPr lang="fr-FR" sz="6700" b="1" dirty="0" err="1">
                <a:sym typeface="Wingdings" panose="05000000000000000000" pitchFamily="2" charset="2"/>
              </a:rPr>
              <a:t>new_path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 files » : id </a:t>
            </a:r>
            <a:r>
              <a:rPr lang="fr-FR" sz="6700" b="1" dirty="0">
                <a:sym typeface="Wingdings" panose="05000000000000000000" pitchFamily="2" charset="2"/>
              </a:rPr>
              <a:t> « contents » : id</a:t>
            </a:r>
            <a:endParaRPr lang="fr-FR" sz="6700" b="1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FR" sz="6700" b="1" dirty="0"/>
              <a:t>« </a:t>
            </a:r>
            <a:r>
              <a:rPr lang="fr-FR" sz="6700" b="1" dirty="0" err="1"/>
              <a:t>gitarchive</a:t>
            </a:r>
            <a:r>
              <a:rPr lang="fr-FR" sz="6700" b="1" dirty="0"/>
              <a:t>* » : </a:t>
            </a:r>
            <a:r>
              <a:rPr lang="fr-FR" sz="6700" b="1" dirty="0" err="1"/>
              <a:t>playload</a:t>
            </a:r>
            <a:r>
              <a:rPr lang="fr-FR" sz="6700" b="1" dirty="0"/>
              <a:t> (Evénement : </a:t>
            </a:r>
            <a:r>
              <a:rPr lang="fr-FR" sz="6700" b="1" dirty="0" err="1"/>
              <a:t>CommitCommentEvent</a:t>
            </a:r>
            <a:r>
              <a:rPr lang="fr-FR" sz="6700" b="1" dirty="0"/>
              <a:t> / </a:t>
            </a:r>
            <a:r>
              <a:rPr lang="fr-FR" sz="6700" b="1" dirty="0" err="1"/>
              <a:t>commit_id</a:t>
            </a:r>
            <a:r>
              <a:rPr lang="fr-FR" sz="6700" b="1" dirty="0"/>
              <a:t>) </a:t>
            </a:r>
            <a:r>
              <a:rPr lang="fr-FR" sz="6700" b="1" dirty="0">
                <a:sym typeface="Wingdings" panose="05000000000000000000" pitchFamily="2" charset="2"/>
              </a:rPr>
              <a:t> « </a:t>
            </a:r>
            <a:r>
              <a:rPr lang="fr-FR" sz="6700" b="1" dirty="0" err="1">
                <a:sym typeface="Wingdings" panose="05000000000000000000" pitchFamily="2" charset="2"/>
              </a:rPr>
              <a:t>commits</a:t>
            </a:r>
            <a:r>
              <a:rPr lang="fr-FR" sz="6700" b="1" dirty="0">
                <a:sym typeface="Wingdings" panose="05000000000000000000" pitchFamily="2" charset="2"/>
              </a:rPr>
              <a:t> » : commit</a:t>
            </a:r>
            <a:endParaRPr lang="fr-FR" sz="6700" b="1" dirty="0"/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8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Architecture Générale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9" name="Rectangle : coins arrondis 38" descr="Random Files Commits">
            <a:extLst>
              <a:ext uri="{FF2B5EF4-FFF2-40B4-BE49-F238E27FC236}">
                <a16:creationId xmlns:a16="http://schemas.microsoft.com/office/drawing/2014/main" id="{73928666-A78E-45B2-A855-22A1E32A0D12}"/>
              </a:ext>
            </a:extLst>
          </p:cNvPr>
          <p:cNvSpPr/>
          <p:nvPr/>
        </p:nvSpPr>
        <p:spPr>
          <a:xfrm>
            <a:off x="1354138" y="1944146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Cylindre 39">
            <a:extLst>
              <a:ext uri="{FF2B5EF4-FFF2-40B4-BE49-F238E27FC236}">
                <a16:creationId xmlns:a16="http://schemas.microsoft.com/office/drawing/2014/main" id="{02D79FA9-166F-40E0-82FA-048CF1DEC73C}"/>
              </a:ext>
            </a:extLst>
          </p:cNvPr>
          <p:cNvSpPr/>
          <p:nvPr/>
        </p:nvSpPr>
        <p:spPr>
          <a:xfrm>
            <a:off x="7755732" y="2620630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Zone de texte 7">
            <a:extLst>
              <a:ext uri="{FF2B5EF4-FFF2-40B4-BE49-F238E27FC236}">
                <a16:creationId xmlns:a16="http://schemas.microsoft.com/office/drawing/2014/main" id="{38C10A82-5CD5-43F9-BB29-0ABB90A1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356" y="2062301"/>
            <a:ext cx="1184275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Files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 : coins arrondis 41" descr="Random Files Commits">
            <a:extLst>
              <a:ext uri="{FF2B5EF4-FFF2-40B4-BE49-F238E27FC236}">
                <a16:creationId xmlns:a16="http://schemas.microsoft.com/office/drawing/2014/main" id="{20A5655F-DC94-4554-B13E-929C1A287659}"/>
              </a:ext>
            </a:extLst>
          </p:cNvPr>
          <p:cNvSpPr/>
          <p:nvPr/>
        </p:nvSpPr>
        <p:spPr>
          <a:xfrm>
            <a:off x="1354138" y="3154501"/>
            <a:ext cx="1382713" cy="563563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3" name="Zone de texte 9">
            <a:extLst>
              <a:ext uri="{FF2B5EF4-FFF2-40B4-BE49-F238E27FC236}">
                <a16:creationId xmlns:a16="http://schemas.microsoft.com/office/drawing/2014/main" id="{24EA6C7C-617B-41B1-AEBE-E23764EA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68" y="3232032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Zone de texte 11">
            <a:extLst>
              <a:ext uri="{FF2B5EF4-FFF2-40B4-BE49-F238E27FC236}">
                <a16:creationId xmlns:a16="http://schemas.microsoft.com/office/drawing/2014/main" id="{11B3D4EB-BDD0-4412-9E6E-B8F910D6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35" y="2639017"/>
            <a:ext cx="1184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JSON DATA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42865B96-5BD9-4289-B904-8F97B7F343DB}"/>
              </a:ext>
            </a:extLst>
          </p:cNvPr>
          <p:cNvSpPr/>
          <p:nvPr/>
        </p:nvSpPr>
        <p:spPr>
          <a:xfrm>
            <a:off x="1779588" y="2497276"/>
            <a:ext cx="412750" cy="657225"/>
          </a:xfrm>
          <a:prstGeom prst="downArrow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040D2201-5C37-4189-9113-8210D37E7128}"/>
              </a:ext>
            </a:extLst>
          </p:cNvPr>
          <p:cNvCxnSpPr>
            <a:cxnSpLocks/>
          </p:cNvCxnSpPr>
          <p:nvPr/>
        </p:nvCxnSpPr>
        <p:spPr>
          <a:xfrm flipV="1">
            <a:off x="2776536" y="2039849"/>
            <a:ext cx="1534429" cy="1389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 : coins arrondis 46" descr="Random Files Commits">
            <a:extLst>
              <a:ext uri="{FF2B5EF4-FFF2-40B4-BE49-F238E27FC236}">
                <a16:creationId xmlns:a16="http://schemas.microsoft.com/office/drawing/2014/main" id="{D895B6C6-AFC6-4B4F-AED3-74CB6396D488}"/>
              </a:ext>
            </a:extLst>
          </p:cNvPr>
          <p:cNvSpPr/>
          <p:nvPr/>
        </p:nvSpPr>
        <p:spPr>
          <a:xfrm>
            <a:off x="8110538" y="1824491"/>
            <a:ext cx="1382712" cy="5651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Zone de texte 197">
            <a:extLst>
              <a:ext uri="{FF2B5EF4-FFF2-40B4-BE49-F238E27FC236}">
                <a16:creationId xmlns:a16="http://schemas.microsoft.com/office/drawing/2014/main" id="{1558CFED-32C8-4C3B-ADFF-E9F883EF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069" y="1994508"/>
            <a:ext cx="126365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Zone de texte 209">
            <a:extLst>
              <a:ext uri="{FF2B5EF4-FFF2-40B4-BE49-F238E27FC236}">
                <a16:creationId xmlns:a16="http://schemas.microsoft.com/office/drawing/2014/main" id="{A128EA11-12D6-414E-9843-298B6F02D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163133"/>
            <a:ext cx="1263650" cy="558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GitHub Base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FE286E82-1BAD-4346-B2C6-FB56C7CBD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5257" y="2407395"/>
            <a:ext cx="218395" cy="209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D0DD42C5-C1F0-4CA2-B1B3-A5DEE1F6AA0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10250" y="2107066"/>
            <a:ext cx="2300288" cy="3044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re 51">
            <a:extLst>
              <a:ext uri="{FF2B5EF4-FFF2-40B4-BE49-F238E27FC236}">
                <a16:creationId xmlns:a16="http://schemas.microsoft.com/office/drawing/2014/main" id="{5065857E-317A-4D74-8F58-56C530161100}"/>
              </a:ext>
            </a:extLst>
          </p:cNvPr>
          <p:cNvSpPr/>
          <p:nvPr/>
        </p:nvSpPr>
        <p:spPr>
          <a:xfrm>
            <a:off x="3908426" y="3202909"/>
            <a:ext cx="1525587" cy="1860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Flèche : courbe vers la gauche 52">
            <a:extLst>
              <a:ext uri="{FF2B5EF4-FFF2-40B4-BE49-F238E27FC236}">
                <a16:creationId xmlns:a16="http://schemas.microsoft.com/office/drawing/2014/main" id="{6B4BBFD8-3074-409D-ACDA-B60B22F4C9C5}"/>
              </a:ext>
            </a:extLst>
          </p:cNvPr>
          <p:cNvSpPr/>
          <p:nvPr/>
        </p:nvSpPr>
        <p:spPr>
          <a:xfrm>
            <a:off x="9385113" y="3298907"/>
            <a:ext cx="1230312" cy="25631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6007AAD5-3BE8-46B6-8769-0FDBCA8B7914}"/>
              </a:ext>
            </a:extLst>
          </p:cNvPr>
          <p:cNvCxnSpPr>
            <a:cxnSpLocks/>
            <a:stCxn id="52" idx="2"/>
            <a:endCxn id="75" idx="3"/>
          </p:cNvCxnSpPr>
          <p:nvPr/>
        </p:nvCxnSpPr>
        <p:spPr>
          <a:xfrm rot="10800000" flipV="1">
            <a:off x="3095514" y="4133183"/>
            <a:ext cx="812913" cy="11109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re 56">
            <a:extLst>
              <a:ext uri="{FF2B5EF4-FFF2-40B4-BE49-F238E27FC236}">
                <a16:creationId xmlns:a16="http://schemas.microsoft.com/office/drawing/2014/main" id="{6A76AE3D-3767-49F8-AA06-F42CF806BD0B}"/>
              </a:ext>
            </a:extLst>
          </p:cNvPr>
          <p:cNvSpPr/>
          <p:nvPr/>
        </p:nvSpPr>
        <p:spPr>
          <a:xfrm>
            <a:off x="7826463" y="4645815"/>
            <a:ext cx="1527175" cy="1527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EF94215-204C-4DAA-A91B-40994565E4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70976" y="2389640"/>
            <a:ext cx="3194280" cy="1743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6">
            <a:extLst>
              <a:ext uri="{FF2B5EF4-FFF2-40B4-BE49-F238E27FC236}">
                <a16:creationId xmlns:a16="http://schemas.microsoft.com/office/drawing/2014/main" id="{9EEC3167-E2BD-4997-AC6A-EC9ECCC7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319" y="4156867"/>
            <a:ext cx="1263650" cy="7397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 Search / Moteur de Recherche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Zone de texte 10">
            <a:extLst>
              <a:ext uri="{FF2B5EF4-FFF2-40B4-BE49-F238E27FC236}">
                <a16:creationId xmlns:a16="http://schemas.microsoft.com/office/drawing/2014/main" id="{0CDCB2B4-0E7D-425D-B640-7D5D62D8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114" y="4360409"/>
            <a:ext cx="1263650" cy="2762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neo4j-doc-manager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A6F1A122-E250-4763-A08A-A9E5E7E6C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451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2643FE63-5105-4C19-9E69-65410930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70">
            <a:extLst>
              <a:ext uri="{FF2B5EF4-FFF2-40B4-BE49-F238E27FC236}">
                <a16:creationId xmlns:a16="http://schemas.microsoft.com/office/drawing/2014/main" id="{6768582D-2A5A-40DF-A7C8-31D6C9FF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90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6">
            <a:extLst>
              <a:ext uri="{FF2B5EF4-FFF2-40B4-BE49-F238E27FC236}">
                <a16:creationId xmlns:a16="http://schemas.microsoft.com/office/drawing/2014/main" id="{273B2648-3059-4D2F-BC74-70805E5D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36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1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1BEBB2FA-A7CC-4416-8D32-F91D8AD6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88281"/>
              </p:ext>
            </p:extLst>
          </p:nvPr>
        </p:nvGraphicFramePr>
        <p:xfrm>
          <a:off x="4324350" y="1943100"/>
          <a:ext cx="1508125" cy="904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51390447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32473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</a:rPr>
                        <a:t>CommitCommentEvent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56670"/>
                  </a:ext>
                </a:extLst>
              </a:tr>
            </a:tbl>
          </a:graphicData>
        </a:graphic>
      </p:graphicFrame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AD097C8-3B28-40C1-B306-A7E6E1D03688}"/>
              </a:ext>
            </a:extLst>
          </p:cNvPr>
          <p:cNvSpPr/>
          <p:nvPr/>
        </p:nvSpPr>
        <p:spPr>
          <a:xfrm>
            <a:off x="1466738" y="4866352"/>
            <a:ext cx="1628775" cy="755650"/>
          </a:xfrm>
          <a:prstGeom prst="roundRect">
            <a:avLst/>
          </a:prstGeom>
          <a:solidFill>
            <a:srgbClr val="D236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0" name="Zone de texte 4">
            <a:extLst>
              <a:ext uri="{FF2B5EF4-FFF2-40B4-BE49-F238E27FC236}">
                <a16:creationId xmlns:a16="http://schemas.microsoft.com/office/drawing/2014/main" id="{AACE2B46-EF7A-4704-9FA8-2B2AC64D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063" y="5334801"/>
            <a:ext cx="1263650" cy="415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Neo4J Moteur de Recommandation</a:t>
            </a: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F862375-6963-4151-B0B7-A6F852801684}"/>
              </a:ext>
            </a:extLst>
          </p:cNvPr>
          <p:cNvSpPr txBox="1"/>
          <p:nvPr/>
        </p:nvSpPr>
        <p:spPr>
          <a:xfrm>
            <a:off x="1649300" y="5063459"/>
            <a:ext cx="9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kibana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40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StorageData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99927D-4B5A-494C-8F73-C5DBFA9C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7" y="2588089"/>
            <a:ext cx="7067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F1F16-4295-40EC-868E-5CD44311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" y="1186924"/>
            <a:ext cx="10219006" cy="4812495"/>
          </a:xfrm>
        </p:spPr>
        <p:txBody>
          <a:bodyPr>
            <a:normAutofit/>
          </a:bodyPr>
          <a:lstStyle/>
          <a:p>
            <a:pPr algn="l"/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5E2F9-A5BC-4D25-A6A3-2A92E0FD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136525"/>
            <a:ext cx="10325685" cy="1050399"/>
          </a:xfrm>
        </p:spPr>
        <p:txBody>
          <a:bodyPr>
            <a:normAutofit/>
          </a:bodyPr>
          <a:lstStyle/>
          <a:p>
            <a:r>
              <a:rPr lang="fr-FR" b="1" dirty="0"/>
              <a:t>Certification </a:t>
            </a:r>
            <a:r>
              <a:rPr lang="fr-FR" b="1" dirty="0" err="1"/>
              <a:t>Cegefos</a:t>
            </a:r>
            <a:r>
              <a:rPr lang="fr-FR" b="1" dirty="0"/>
              <a:t> Big Data </a:t>
            </a:r>
          </a:p>
          <a:p>
            <a:r>
              <a:rPr lang="fr-FR" sz="3400" b="1" dirty="0">
                <a:solidFill>
                  <a:srgbClr val="FF0000"/>
                </a:solidFill>
              </a:rPr>
              <a:t>Analyses des </a:t>
            </a:r>
            <a:r>
              <a:rPr lang="fr-FR" sz="3400" b="1" dirty="0" err="1">
                <a:solidFill>
                  <a:srgbClr val="FF0000"/>
                </a:solidFill>
              </a:rPr>
              <a:t>DataSets</a:t>
            </a:r>
            <a:r>
              <a:rPr lang="fr-FR" sz="3400" b="1" dirty="0">
                <a:solidFill>
                  <a:srgbClr val="FF0000"/>
                </a:solidFill>
              </a:rPr>
              <a:t> GitHub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50BC5C-5713-43E9-A04B-159B1EDF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19/03/2018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89FFD1E-7DE7-499F-8B85-382EB1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Cegefos Certification Groupe1 : DAB / NHA / DFA / RKO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406407B-8F03-4383-A51F-864F1C6820F3}"/>
              </a:ext>
            </a:extLst>
          </p:cNvPr>
          <p:cNvSpPr txBox="1">
            <a:spLocks/>
          </p:cNvSpPr>
          <p:nvPr/>
        </p:nvSpPr>
        <p:spPr>
          <a:xfrm>
            <a:off x="937259" y="1339324"/>
            <a:ext cx="10219006" cy="4812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FR" sz="47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RandomGeneratorCommitFiles</a:t>
            </a:r>
            <a:r>
              <a:rPr lang="fr-FR" sz="47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endParaRPr lang="fr-FR" sz="85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l"/>
            <a:br>
              <a:rPr lang="fr-FR" dirty="0"/>
            </a:br>
            <a:endParaRPr lang="fr-FR" dirty="0"/>
          </a:p>
          <a:p>
            <a:pPr algn="l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5EC40-A1B6-4BC5-A227-1D1E52CE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952625"/>
            <a:ext cx="8058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1547</Words>
  <Application>Microsoft Office PowerPoint</Application>
  <PresentationFormat>Grand écran</PresentationFormat>
  <Paragraphs>465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!!!En cours!!!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driss</dc:creator>
  <cp:lastModifiedBy>driss</cp:lastModifiedBy>
  <cp:revision>141</cp:revision>
  <dcterms:created xsi:type="dcterms:W3CDTF">2018-03-18T13:19:15Z</dcterms:created>
  <dcterms:modified xsi:type="dcterms:W3CDTF">2018-03-18T15:35:57Z</dcterms:modified>
</cp:coreProperties>
</file>