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00" d="100"/>
          <a:sy n="100" d="100"/>
        </p:scale>
        <p:origin x="-72" y="354"/>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06/05/2015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06/05/2015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06/05/2015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06/05/2015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06/05/2015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06/05/2015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06/05/2015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06/05/2015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06/05/2015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06/05/2015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06/05/2015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06/05/2015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06/05/2015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06/05/2015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9" cy="6019758"/>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05 May 2014</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28 April – 5 May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21523" y="828303"/>
            <a:ext cx="3953770" cy="6192688"/>
          </a:xfrm>
          <a:prstGeom prst="rect">
            <a:avLst/>
          </a:prstGeom>
          <a:noFill/>
        </p:spPr>
        <p:txBody>
          <a:bodyPr wrap="square" lIns="99569" tIns="49785" rIns="99569" bIns="49785" rtlCol="0">
            <a:noAutofit/>
          </a:bodyPr>
          <a:lstStyle/>
          <a:p>
            <a:r>
              <a:rPr lang="fr-FR" sz="900" b="1" dirty="0">
                <a:solidFill>
                  <a:srgbClr val="FF721E"/>
                </a:solidFill>
                <a:latin typeface="Arial"/>
              </a:rPr>
              <a:t>BURKINA FASO</a:t>
            </a:r>
          </a:p>
          <a:p>
            <a:r>
              <a:rPr lang="en-GB" sz="700" b="1" i="1" cap="all" dirty="0">
                <a:solidFill>
                  <a:srgbClr val="036BB6"/>
                </a:solidFill>
                <a:latin typeface="Arial"/>
              </a:rPr>
              <a:t>160,000 </a:t>
            </a:r>
            <a:r>
              <a:rPr lang="en-GB" sz="700" b="1" i="1" cap="all" dirty="0" smtClean="0">
                <a:solidFill>
                  <a:srgbClr val="036BB6"/>
                </a:solidFill>
                <a:latin typeface="Arial"/>
              </a:rPr>
              <a:t>POULTRY EGGS </a:t>
            </a:r>
            <a:r>
              <a:rPr lang="en-GB" sz="700" b="1" i="1" cap="all" dirty="0">
                <a:solidFill>
                  <a:srgbClr val="036BB6"/>
                </a:solidFill>
                <a:latin typeface="Arial"/>
              </a:rPr>
              <a:t>DESTROYED TO PREVENT AVIAN FLU SPREAD</a:t>
            </a:r>
            <a:endParaRPr lang="fr-FR" sz="700" b="1" i="1" cap="all" dirty="0">
              <a:solidFill>
                <a:srgbClr val="036BB6"/>
              </a:solidFill>
              <a:latin typeface="Arial"/>
            </a:endParaRPr>
          </a:p>
          <a:p>
            <a:pPr algn="just">
              <a:spcAft>
                <a:spcPts val="300"/>
              </a:spcAft>
            </a:pPr>
            <a:r>
              <a:rPr lang="en-GB" sz="700" dirty="0">
                <a:solidFill>
                  <a:srgbClr val="A6A6A6"/>
                </a:solidFill>
                <a:latin typeface="Arial" pitchFamily="34" charset="0"/>
                <a:cs typeface="Arial" pitchFamily="34" charset="0"/>
              </a:rPr>
              <a:t>As a preventive measure against the spread of the Avian Flu epidemic, more than 160,000 eggs were seized and destroyed in Manga, South-Central region. The area had reported the majority of Avian Flu cases in February and March</a:t>
            </a:r>
            <a:r>
              <a:rPr lang="en-GB" sz="700" dirty="0" smtClean="0">
                <a:solidFill>
                  <a:srgbClr val="A6A6A6"/>
                </a:solidFill>
                <a:latin typeface="Arial" pitchFamily="34" charset="0"/>
                <a:cs typeface="Arial" pitchFamily="34" charset="0"/>
              </a:rPr>
              <a:t>.</a:t>
            </a:r>
          </a:p>
          <a:p>
            <a:r>
              <a:rPr lang="fr-FR" sz="900" b="1" dirty="0" smtClean="0">
                <a:solidFill>
                  <a:srgbClr val="FF721E"/>
                </a:solidFill>
                <a:latin typeface="Arial"/>
              </a:rPr>
              <a:t>GUINEA</a:t>
            </a:r>
            <a:endParaRPr lang="fr-FR" sz="900" b="1" dirty="0">
              <a:solidFill>
                <a:srgbClr val="FF721E"/>
              </a:solidFill>
              <a:latin typeface="Arial"/>
            </a:endParaRPr>
          </a:p>
          <a:p>
            <a:r>
              <a:rPr lang="en-GB" sz="700" b="1" i="1" cap="all" dirty="0" smtClean="0">
                <a:solidFill>
                  <a:srgbClr val="036BB6"/>
                </a:solidFill>
                <a:latin typeface="Arial"/>
              </a:rPr>
              <a:t>NEW PROTESTS IN CONAKRY LEAVE MANY Injured</a:t>
            </a:r>
            <a:endParaRPr lang="fr-FR" sz="700" b="1" i="1" cap="all" dirty="0">
              <a:solidFill>
                <a:srgbClr val="036BB6"/>
              </a:solidFill>
              <a:latin typeface="Arial"/>
            </a:endParaRPr>
          </a:p>
          <a:p>
            <a:pPr algn="just">
              <a:spcAft>
                <a:spcPts val="300"/>
              </a:spcAft>
            </a:pPr>
            <a:r>
              <a:rPr lang="en-GB" sz="700" dirty="0">
                <a:solidFill>
                  <a:srgbClr val="A6A6A6"/>
                </a:solidFill>
                <a:latin typeface="Arial" pitchFamily="34" charset="0"/>
                <a:cs typeface="Arial" pitchFamily="34" charset="0"/>
              </a:rPr>
              <a:t>At least 14 persons were injured in Conakry on 3 May when opposition supporters, defying a government ban on demonstrations, clashed with security forces. Weeks of protests against the timing of local and presidential elections have left at least three people dead and many more injured. Opposition leaders have called for nationwide protests. </a:t>
            </a:r>
            <a:endParaRPr lang="fr-FR" sz="500" dirty="0" smtClean="0">
              <a:solidFill>
                <a:srgbClr val="A6A6A6"/>
              </a:solidFill>
              <a:latin typeface="Arial" pitchFamily="34" charset="0"/>
              <a:cs typeface="Arial" pitchFamily="34" charset="0"/>
            </a:endParaRPr>
          </a:p>
          <a:p>
            <a:r>
              <a:rPr lang="en-GB" sz="900" b="1" dirty="0" smtClean="0">
                <a:solidFill>
                  <a:srgbClr val="FF721E"/>
                </a:solidFill>
                <a:latin typeface="Arial"/>
              </a:rPr>
              <a:t>LIBERIA</a:t>
            </a:r>
            <a:endParaRPr lang="fr-FR" sz="900" b="1" dirty="0">
              <a:solidFill>
                <a:srgbClr val="FF721E"/>
              </a:solidFill>
              <a:latin typeface="Arial"/>
            </a:endParaRPr>
          </a:p>
          <a:p>
            <a:r>
              <a:rPr lang="en-GB" sz="700" b="1" i="1" cap="all" dirty="0">
                <a:solidFill>
                  <a:srgbClr val="036BB6"/>
                </a:solidFill>
                <a:latin typeface="Arial"/>
              </a:rPr>
              <a:t>400 SUSPECTED MEASLES CASES, NATIONWIDE VACCINATION </a:t>
            </a:r>
            <a:endParaRPr lang="fr-FR" sz="700" b="1" i="1" cap="all" dirty="0">
              <a:solidFill>
                <a:srgbClr val="036BB6"/>
              </a:solidFill>
              <a:latin typeface="Arial"/>
            </a:endParaRPr>
          </a:p>
          <a:p>
            <a:pPr algn="just">
              <a:spcAft>
                <a:spcPts val="300"/>
              </a:spcAft>
            </a:pPr>
            <a:r>
              <a:rPr lang="en-GB" sz="700" dirty="0">
                <a:solidFill>
                  <a:srgbClr val="A6A6A6"/>
                </a:solidFill>
                <a:latin typeface="Arial" pitchFamily="34" charset="0"/>
                <a:cs typeface="Arial" pitchFamily="34" charset="0"/>
              </a:rPr>
              <a:t>As of 1 May, the Ministry of Health reported 400 suspected measles cases in 10 </a:t>
            </a:r>
            <a:r>
              <a:rPr lang="en-GB" sz="700" dirty="0" smtClean="0">
                <a:solidFill>
                  <a:srgbClr val="A6A6A6"/>
                </a:solidFill>
                <a:latin typeface="Arial" pitchFamily="34" charset="0"/>
                <a:cs typeface="Arial" pitchFamily="34" charset="0"/>
              </a:rPr>
              <a:t>Counties; </a:t>
            </a:r>
            <a:r>
              <a:rPr lang="en-GB" sz="700" dirty="0">
                <a:solidFill>
                  <a:srgbClr val="A6A6A6"/>
                </a:solidFill>
                <a:latin typeface="Arial" pitchFamily="34" charset="0"/>
                <a:cs typeface="Arial" pitchFamily="34" charset="0"/>
              </a:rPr>
              <a:t>67 per cent </a:t>
            </a:r>
            <a:r>
              <a:rPr lang="en-GB" sz="700" dirty="0" smtClean="0">
                <a:solidFill>
                  <a:srgbClr val="A6A6A6"/>
                </a:solidFill>
                <a:latin typeface="Arial" pitchFamily="34" charset="0"/>
                <a:cs typeface="Arial" pitchFamily="34" charset="0"/>
              </a:rPr>
              <a:t>children are under five. </a:t>
            </a:r>
            <a:r>
              <a:rPr lang="en-GB" sz="700" dirty="0">
                <a:solidFill>
                  <a:srgbClr val="A6A6A6"/>
                </a:solidFill>
                <a:latin typeface="Arial" pitchFamily="34" charset="0"/>
                <a:cs typeface="Arial" pitchFamily="34" charset="0"/>
              </a:rPr>
              <a:t>Health partners continue to mobilize support for the integrated nationwide measles, polio and deworming campaign scheduled for 8-14 May. </a:t>
            </a:r>
            <a:endParaRPr lang="fr-FR" sz="700" dirty="0">
              <a:solidFill>
                <a:srgbClr val="A6A6A6"/>
              </a:solidFill>
              <a:latin typeface="Arial" pitchFamily="34" charset="0"/>
              <a:cs typeface="Arial" pitchFamily="34" charset="0"/>
            </a:endParaRPr>
          </a:p>
          <a:p>
            <a:r>
              <a:rPr lang="fr-FR" sz="900" b="1" dirty="0" smtClean="0">
                <a:solidFill>
                  <a:srgbClr val="FF721E"/>
                </a:solidFill>
                <a:latin typeface="Arial"/>
              </a:rPr>
              <a:t>NIGER</a:t>
            </a:r>
            <a:endParaRPr lang="fr-FR" sz="900" b="1" dirty="0">
              <a:solidFill>
                <a:srgbClr val="FF721E"/>
              </a:solidFill>
              <a:latin typeface="Arial"/>
            </a:endParaRPr>
          </a:p>
          <a:p>
            <a:r>
              <a:rPr lang="en-GB" sz="700" b="1" i="1" cap="all" dirty="0" smtClean="0">
                <a:solidFill>
                  <a:srgbClr val="036BB6"/>
                </a:solidFill>
                <a:latin typeface="Arial"/>
              </a:rPr>
              <a:t>25,000 FLEE LAKE </a:t>
            </a:r>
            <a:r>
              <a:rPr lang="en-GB" sz="700" b="1" i="1" cap="all" dirty="0">
                <a:solidFill>
                  <a:srgbClr val="036BB6"/>
                </a:solidFill>
                <a:latin typeface="Arial"/>
              </a:rPr>
              <a:t>CHAD </a:t>
            </a:r>
            <a:r>
              <a:rPr lang="en-GB" sz="700" b="1" i="1" cap="all" dirty="0" smtClean="0">
                <a:solidFill>
                  <a:srgbClr val="036BB6"/>
                </a:solidFill>
                <a:latin typeface="Arial"/>
              </a:rPr>
              <a:t>ISLANDS</a:t>
            </a:r>
            <a:endParaRPr lang="fr-FR" sz="700" b="1" i="1" cap="all" dirty="0">
              <a:solidFill>
                <a:srgbClr val="036BB6"/>
              </a:solidFill>
              <a:latin typeface="Arial"/>
            </a:endParaRPr>
          </a:p>
          <a:p>
            <a:pPr algn="just">
              <a:spcAft>
                <a:spcPts val="300"/>
              </a:spcAft>
            </a:pPr>
            <a:r>
              <a:rPr lang="en-GB" sz="700" dirty="0">
                <a:solidFill>
                  <a:srgbClr val="A6A6A6"/>
                </a:solidFill>
                <a:latin typeface="Arial" pitchFamily="34" charset="0"/>
                <a:cs typeface="Arial" pitchFamily="34" charset="0"/>
              </a:rPr>
              <a:t>According to preliminary figures, 25,000 </a:t>
            </a:r>
            <a:r>
              <a:rPr lang="en-GB" sz="700" dirty="0" smtClean="0">
                <a:solidFill>
                  <a:srgbClr val="A6A6A6"/>
                </a:solidFill>
                <a:latin typeface="Arial" pitchFamily="34" charset="0"/>
                <a:cs typeface="Arial" pitchFamily="34" charset="0"/>
              </a:rPr>
              <a:t>people </a:t>
            </a:r>
            <a:r>
              <a:rPr lang="en-GB" sz="700" dirty="0">
                <a:solidFill>
                  <a:srgbClr val="A6A6A6"/>
                </a:solidFill>
                <a:latin typeface="Arial" pitchFamily="34" charset="0"/>
                <a:cs typeface="Arial" pitchFamily="34" charset="0"/>
              </a:rPr>
              <a:t>have arrived in the towns of </a:t>
            </a:r>
            <a:r>
              <a:rPr lang="en-GB" sz="700" dirty="0" err="1">
                <a:solidFill>
                  <a:srgbClr val="A6A6A6"/>
                </a:solidFill>
                <a:latin typeface="Arial" pitchFamily="34" charset="0"/>
                <a:cs typeface="Arial" pitchFamily="34" charset="0"/>
              </a:rPr>
              <a:t>Nguigmi</a:t>
            </a:r>
            <a:r>
              <a:rPr lang="en-GB" sz="700" dirty="0">
                <a:solidFill>
                  <a:srgbClr val="A6A6A6"/>
                </a:solidFill>
                <a:latin typeface="Arial" pitchFamily="34" charset="0"/>
                <a:cs typeface="Arial" pitchFamily="34" charset="0"/>
              </a:rPr>
              <a:t> and </a:t>
            </a:r>
            <a:r>
              <a:rPr lang="en-GB" sz="700" dirty="0" err="1">
                <a:solidFill>
                  <a:srgbClr val="A6A6A6"/>
                </a:solidFill>
                <a:latin typeface="Arial" pitchFamily="34" charset="0"/>
                <a:cs typeface="Arial" pitchFamily="34" charset="0"/>
              </a:rPr>
              <a:t>Bosso</a:t>
            </a:r>
            <a:r>
              <a:rPr lang="en-GB" sz="700" dirty="0">
                <a:solidFill>
                  <a:srgbClr val="A6A6A6"/>
                </a:solidFill>
                <a:latin typeface="Arial" pitchFamily="34" charset="0"/>
                <a:cs typeface="Arial" pitchFamily="34" charset="0"/>
              </a:rPr>
              <a:t> in south-east Niger, fleeing their homes on small islands in Lake Chad. Most displaced families are settled </a:t>
            </a:r>
            <a:r>
              <a:rPr lang="en-GB" sz="700" dirty="0" smtClean="0">
                <a:solidFill>
                  <a:srgbClr val="A6A6A6"/>
                </a:solidFill>
                <a:latin typeface="Arial" pitchFamily="34" charset="0"/>
                <a:cs typeface="Arial" pitchFamily="34" charset="0"/>
              </a:rPr>
              <a:t>outdoors and their most </a:t>
            </a:r>
            <a:r>
              <a:rPr lang="en-GB" sz="700" dirty="0">
                <a:solidFill>
                  <a:srgbClr val="A6A6A6"/>
                </a:solidFill>
                <a:latin typeface="Arial" pitchFamily="34" charset="0"/>
                <a:cs typeface="Arial" pitchFamily="34" charset="0"/>
              </a:rPr>
              <a:t>urgent needs include shelter, water, food and non-food items. The authorities and humanitarian actors are scaling up their response. Niger authorities last week urged Lake Chad residents to evacuate the islands over security fears, a week after a Boko Haram assault left at least 74 dead</a:t>
            </a:r>
            <a:r>
              <a:rPr lang="en-GB" sz="700" dirty="0" smtClean="0">
                <a:solidFill>
                  <a:srgbClr val="A6A6A6"/>
                </a:solidFill>
                <a:latin typeface="Arial" pitchFamily="34" charset="0"/>
                <a:cs typeface="Arial" pitchFamily="34" charset="0"/>
              </a:rPr>
              <a:t>.</a:t>
            </a:r>
          </a:p>
          <a:p>
            <a:pPr algn="just"/>
            <a:r>
              <a:rPr lang="en-GB" sz="700" b="1" i="1" cap="all" dirty="0" smtClean="0">
                <a:solidFill>
                  <a:srgbClr val="036BB6"/>
                </a:solidFill>
                <a:latin typeface="Arial"/>
              </a:rPr>
              <a:t>252 killed in Meningitis outbreak</a:t>
            </a:r>
            <a:endParaRPr lang="fr-FR" sz="700" b="1" i="1" cap="all" dirty="0">
              <a:solidFill>
                <a:srgbClr val="036BB6"/>
              </a:solidFill>
              <a:latin typeface="Arial"/>
            </a:endParaRPr>
          </a:p>
          <a:p>
            <a:pPr algn="just">
              <a:spcAft>
                <a:spcPts val="300"/>
              </a:spcAft>
            </a:pPr>
            <a:r>
              <a:rPr lang="en-GB" sz="700" dirty="0">
                <a:solidFill>
                  <a:srgbClr val="A6A6A6"/>
                </a:solidFill>
                <a:latin typeface="Arial" pitchFamily="34" charset="0"/>
                <a:cs typeface="Arial" pitchFamily="34" charset="0"/>
              </a:rPr>
              <a:t>The </a:t>
            </a:r>
            <a:r>
              <a:rPr lang="en-GB" sz="700" dirty="0" smtClean="0">
                <a:solidFill>
                  <a:srgbClr val="A6A6A6"/>
                </a:solidFill>
                <a:latin typeface="Arial" pitchFamily="34" charset="0"/>
                <a:cs typeface="Arial" pitchFamily="34" charset="0"/>
              </a:rPr>
              <a:t>toll </a:t>
            </a:r>
            <a:r>
              <a:rPr lang="en-GB" sz="700" dirty="0">
                <a:solidFill>
                  <a:srgbClr val="A6A6A6"/>
                </a:solidFill>
                <a:latin typeface="Arial" pitchFamily="34" charset="0"/>
                <a:cs typeface="Arial" pitchFamily="34" charset="0"/>
              </a:rPr>
              <a:t>of the </a:t>
            </a:r>
            <a:r>
              <a:rPr lang="en-GB" sz="700" dirty="0" smtClean="0">
                <a:solidFill>
                  <a:srgbClr val="A6A6A6"/>
                </a:solidFill>
                <a:latin typeface="Arial" pitchFamily="34" charset="0"/>
                <a:cs typeface="Arial" pitchFamily="34" charset="0"/>
              </a:rPr>
              <a:t>2015 Meningitis </a:t>
            </a:r>
            <a:r>
              <a:rPr lang="en-GB" sz="700" dirty="0">
                <a:solidFill>
                  <a:srgbClr val="A6A6A6"/>
                </a:solidFill>
                <a:latin typeface="Arial" pitchFamily="34" charset="0"/>
                <a:cs typeface="Arial" pitchFamily="34" charset="0"/>
              </a:rPr>
              <a:t>outbreak continues to worsen. Since January, a total of 3,304 cases have been </a:t>
            </a:r>
            <a:r>
              <a:rPr lang="en-GB" sz="700" dirty="0" smtClean="0">
                <a:solidFill>
                  <a:srgbClr val="A6A6A6"/>
                </a:solidFill>
                <a:latin typeface="Arial" pitchFamily="34" charset="0"/>
                <a:cs typeface="Arial" pitchFamily="34" charset="0"/>
              </a:rPr>
              <a:t>registered country-wide, </a:t>
            </a:r>
            <a:r>
              <a:rPr lang="en-GB" sz="700" dirty="0">
                <a:solidFill>
                  <a:srgbClr val="A6A6A6"/>
                </a:solidFill>
                <a:latin typeface="Arial" pitchFamily="34" charset="0"/>
                <a:cs typeface="Arial" pitchFamily="34" charset="0"/>
              </a:rPr>
              <a:t>resulting in 252 deaths. A mass vaccination campaign is underway</a:t>
            </a:r>
            <a:r>
              <a:rPr lang="en-GB" sz="700" dirty="0" smtClean="0">
                <a:solidFill>
                  <a:srgbClr val="A6A6A6"/>
                </a:solidFill>
                <a:latin typeface="Arial" pitchFamily="34" charset="0"/>
                <a:cs typeface="Arial" pitchFamily="34" charset="0"/>
              </a:rPr>
              <a:t>.</a:t>
            </a:r>
            <a:endParaRPr lang="en-US" sz="500" b="1" dirty="0" smtClean="0">
              <a:solidFill>
                <a:srgbClr val="FF721E"/>
              </a:solidFill>
              <a:latin typeface="Arial"/>
            </a:endParaRPr>
          </a:p>
          <a:p>
            <a:r>
              <a:rPr lang="en-US" sz="900" b="1" dirty="0">
                <a:solidFill>
                  <a:srgbClr val="FF721E"/>
                </a:solidFill>
                <a:latin typeface="Arial"/>
              </a:rPr>
              <a:t>NIGERIA</a:t>
            </a:r>
          </a:p>
          <a:p>
            <a:r>
              <a:rPr lang="en-GB" sz="700" b="1" i="1" cap="all" dirty="0" smtClean="0">
                <a:solidFill>
                  <a:srgbClr val="036BB6"/>
                </a:solidFill>
                <a:latin typeface="Arial"/>
              </a:rPr>
              <a:t>Internal Displacement reaches 1.5 MILLION</a:t>
            </a:r>
            <a:endParaRPr lang="fr-FR" sz="700" b="1" i="1" cap="all" dirty="0">
              <a:solidFill>
                <a:srgbClr val="036BB6"/>
              </a:solidFill>
              <a:latin typeface="Arial"/>
            </a:endParaRPr>
          </a:p>
          <a:p>
            <a:pPr algn="just">
              <a:spcAft>
                <a:spcPts val="300"/>
              </a:spcAft>
            </a:pPr>
            <a:r>
              <a:rPr lang="en-GB" sz="700" dirty="0">
                <a:solidFill>
                  <a:srgbClr val="A6A6A6"/>
                </a:solidFill>
                <a:latin typeface="Arial" pitchFamily="34" charset="0"/>
                <a:cs typeface="Arial" pitchFamily="34" charset="0"/>
              </a:rPr>
              <a:t>The number of internally displaced persons (IDPs) in the six north-eastern </a:t>
            </a:r>
            <a:r>
              <a:rPr lang="en-GB" sz="700" dirty="0" smtClean="0">
                <a:solidFill>
                  <a:srgbClr val="A6A6A6"/>
                </a:solidFill>
                <a:latin typeface="Arial" pitchFamily="34" charset="0"/>
                <a:cs typeface="Arial" pitchFamily="34" charset="0"/>
              </a:rPr>
              <a:t>States </a:t>
            </a:r>
            <a:r>
              <a:rPr lang="en-GB" sz="700" dirty="0">
                <a:solidFill>
                  <a:srgbClr val="A6A6A6"/>
                </a:solidFill>
                <a:latin typeface="Arial" pitchFamily="34" charset="0"/>
                <a:cs typeface="Arial" pitchFamily="34" charset="0"/>
              </a:rPr>
              <a:t>has risen to nearly 1.5 million, an increase of more than 300,000 since February 2015, according to the Displacement Tracking Matrix (DTM) produced by the National Emergency Management Agency (NEMA) and the International Organization for Migration (IOM). Maiduguri, the capital of </a:t>
            </a:r>
            <a:r>
              <a:rPr lang="en-GB" sz="700" dirty="0" err="1">
                <a:solidFill>
                  <a:srgbClr val="A6A6A6"/>
                </a:solidFill>
                <a:latin typeface="Arial" pitchFamily="34" charset="0"/>
                <a:cs typeface="Arial" pitchFamily="34" charset="0"/>
              </a:rPr>
              <a:t>Borno</a:t>
            </a:r>
            <a:r>
              <a:rPr lang="en-GB" sz="700" dirty="0">
                <a:solidFill>
                  <a:srgbClr val="A6A6A6"/>
                </a:solidFill>
                <a:latin typeface="Arial" pitchFamily="34" charset="0"/>
                <a:cs typeface="Arial" pitchFamily="34" charset="0"/>
              </a:rPr>
              <a:t> state, now hosts half a million IDPs.  </a:t>
            </a:r>
            <a:endParaRPr lang="en-GB" sz="500" dirty="0" smtClean="0">
              <a:solidFill>
                <a:srgbClr val="A6A6A6"/>
              </a:solidFill>
              <a:latin typeface="Arial" pitchFamily="34" charset="0"/>
              <a:cs typeface="Arial" pitchFamily="34" charset="0"/>
            </a:endParaRPr>
          </a:p>
          <a:p>
            <a:r>
              <a:rPr lang="en-GB" sz="700" b="1" i="1" cap="all" dirty="0">
                <a:solidFill>
                  <a:srgbClr val="036BB6"/>
                </a:solidFill>
                <a:latin typeface="Arial"/>
              </a:rPr>
              <a:t>NEARLY 700 WOMEN AND GIRLS RESCUED FROM INSURGENTS </a:t>
            </a:r>
            <a:endParaRPr lang="fr-FR" sz="700" b="1" i="1" cap="all" dirty="0">
              <a:solidFill>
                <a:srgbClr val="036BB6"/>
              </a:solidFill>
              <a:latin typeface="Arial"/>
            </a:endParaRPr>
          </a:p>
          <a:p>
            <a:pPr algn="just">
              <a:spcAft>
                <a:spcPts val="300"/>
              </a:spcAft>
            </a:pPr>
            <a:r>
              <a:rPr lang="en-GB" sz="700" dirty="0">
                <a:solidFill>
                  <a:srgbClr val="A6A6A6"/>
                </a:solidFill>
                <a:latin typeface="Arial" pitchFamily="34" charset="0"/>
                <a:cs typeface="Arial" pitchFamily="34" charset="0"/>
              </a:rPr>
              <a:t>On 30 April, Nigerian military announced that about 160 hostages had been rescued from Boko Haram insurgents’ hideout in </a:t>
            </a:r>
            <a:r>
              <a:rPr lang="en-GB" sz="700" dirty="0" err="1">
                <a:solidFill>
                  <a:srgbClr val="A6A6A6"/>
                </a:solidFill>
                <a:latin typeface="Arial" pitchFamily="34" charset="0"/>
                <a:cs typeface="Arial" pitchFamily="34" charset="0"/>
              </a:rPr>
              <a:t>Sambisa</a:t>
            </a:r>
            <a:r>
              <a:rPr lang="en-GB" sz="700" dirty="0">
                <a:solidFill>
                  <a:srgbClr val="A6A6A6"/>
                </a:solidFill>
                <a:latin typeface="Arial" pitchFamily="34" charset="0"/>
                <a:cs typeface="Arial" pitchFamily="34" charset="0"/>
              </a:rPr>
              <a:t> Forest in addition to 200 girls and 93 women freed two days earlier. On 2 May, the military declared another 234 were liberated</a:t>
            </a:r>
            <a:r>
              <a:rPr lang="en-US" sz="700" dirty="0">
                <a:solidFill>
                  <a:srgbClr val="A6A6A6"/>
                </a:solidFill>
                <a:latin typeface="Arial" pitchFamily="34" charset="0"/>
                <a:cs typeface="Arial" pitchFamily="34" charset="0"/>
              </a:rPr>
              <a:t>. </a:t>
            </a:r>
            <a:r>
              <a:rPr lang="en-GB" sz="700" dirty="0">
                <a:solidFill>
                  <a:srgbClr val="A6A6A6"/>
                </a:solidFill>
                <a:latin typeface="Arial" pitchFamily="34" charset="0"/>
                <a:cs typeface="Arial" pitchFamily="34" charset="0"/>
              </a:rPr>
              <a:t>Boko Haram has lost ground since February when Nigeria and its neighbours stepped up a counter-insurgency offensive</a:t>
            </a:r>
            <a:r>
              <a:rPr lang="en-GB" sz="700" dirty="0" smtClean="0">
                <a:solidFill>
                  <a:srgbClr val="A6A6A6"/>
                </a:solidFill>
                <a:latin typeface="Arial" pitchFamily="34" charset="0"/>
                <a:cs typeface="Arial" pitchFamily="34" charset="0"/>
              </a:rPr>
              <a:t>.</a:t>
            </a:r>
            <a:endParaRPr lang="fr-FR" sz="500" dirty="0" smtClean="0">
              <a:solidFill>
                <a:srgbClr val="A6A6A6"/>
              </a:solidFill>
              <a:latin typeface="Arial" pitchFamily="34" charset="0"/>
              <a:cs typeface="Arial" pitchFamily="34" charset="0"/>
            </a:endParaRPr>
          </a:p>
          <a:p>
            <a:r>
              <a:rPr lang="fr-FR" sz="900" b="1" dirty="0">
                <a:solidFill>
                  <a:srgbClr val="FF721E"/>
                </a:solidFill>
                <a:latin typeface="Arial"/>
              </a:rPr>
              <a:t>TOGO</a:t>
            </a:r>
          </a:p>
          <a:p>
            <a:r>
              <a:rPr lang="en-GB" sz="700" b="1" i="1" cap="all" dirty="0" smtClean="0">
                <a:solidFill>
                  <a:srgbClr val="036BB6"/>
                </a:solidFill>
                <a:latin typeface="Arial"/>
              </a:rPr>
              <a:t>Constitutional court CONFIRMS PRESIDENTIAL </a:t>
            </a:r>
            <a:r>
              <a:rPr lang="en-GB" sz="700" b="1" i="1" cap="all" dirty="0">
                <a:solidFill>
                  <a:srgbClr val="036BB6"/>
                </a:solidFill>
                <a:latin typeface="Arial"/>
              </a:rPr>
              <a:t>VOTE RESULTS</a:t>
            </a:r>
            <a:endParaRPr lang="fr-FR" sz="700" b="1" i="1" cap="all" dirty="0">
              <a:solidFill>
                <a:srgbClr val="036BB6"/>
              </a:solidFill>
              <a:latin typeface="Arial"/>
            </a:endParaRPr>
          </a:p>
          <a:p>
            <a:pPr algn="just">
              <a:spcAft>
                <a:spcPts val="300"/>
              </a:spcAft>
            </a:pPr>
            <a:r>
              <a:rPr lang="en-GB" sz="700" dirty="0">
                <a:solidFill>
                  <a:srgbClr val="A6A6A6"/>
                </a:solidFill>
                <a:latin typeface="Arial" pitchFamily="34" charset="0"/>
                <a:cs typeface="Arial" pitchFamily="34" charset="0"/>
              </a:rPr>
              <a:t>President Faure </a:t>
            </a:r>
            <a:r>
              <a:rPr lang="en-GB" sz="700" dirty="0" err="1">
                <a:solidFill>
                  <a:srgbClr val="A6A6A6"/>
                </a:solidFill>
                <a:latin typeface="Arial" pitchFamily="34" charset="0"/>
                <a:cs typeface="Arial" pitchFamily="34" charset="0"/>
              </a:rPr>
              <a:t>Gnassingbe</a:t>
            </a:r>
            <a:r>
              <a:rPr lang="en-GB" sz="700" dirty="0">
                <a:solidFill>
                  <a:srgbClr val="A6A6A6"/>
                </a:solidFill>
                <a:latin typeface="Arial" pitchFamily="34" charset="0"/>
                <a:cs typeface="Arial" pitchFamily="34" charset="0"/>
              </a:rPr>
              <a:t> has been sworn in for his third term as President of Togo. The country’s constitutional court ruled he had won 58.77 percent of the votes in the election held on 25 April. The results are contested by the opposition leader Jean Pierre Fabre. </a:t>
            </a:r>
            <a:endParaRPr lang="en-GB" sz="700" b="1" dirty="0" smtClean="0">
              <a:latin typeface="Arial" panose="020B0604020202020204" pitchFamily="34" charset="0"/>
              <a:cs typeface="Arial" panose="020B0604020202020204" pitchFamily="34" charset="0"/>
            </a:endParaRPr>
          </a:p>
          <a:p>
            <a:r>
              <a:rPr lang="en-US" sz="900" b="1" dirty="0" smtClean="0">
                <a:solidFill>
                  <a:srgbClr val="FF721E"/>
                </a:solidFill>
                <a:latin typeface="Arial"/>
              </a:rPr>
              <a:t>REGIONAL / EBOLA VIRUS DISEASE</a:t>
            </a:r>
          </a:p>
          <a:p>
            <a:r>
              <a:rPr lang="en-GB" sz="700" b="1" i="1" cap="all" dirty="0">
                <a:solidFill>
                  <a:srgbClr val="036BB6"/>
                </a:solidFill>
                <a:latin typeface="Arial"/>
              </a:rPr>
              <a:t>CASES PLATEAUING</a:t>
            </a:r>
            <a:endParaRPr lang="fr-FR" sz="7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A total of 33 </a:t>
            </a:r>
            <a:r>
              <a:rPr lang="en-GB" sz="700" dirty="0" smtClean="0">
                <a:solidFill>
                  <a:srgbClr val="A6A6A6"/>
                </a:solidFill>
                <a:latin typeface="Arial" pitchFamily="34" charset="0"/>
                <a:cs typeface="Arial" pitchFamily="34" charset="0"/>
              </a:rPr>
              <a:t>new Ebola </a:t>
            </a:r>
            <a:r>
              <a:rPr lang="en-GB" sz="700" dirty="0">
                <a:solidFill>
                  <a:srgbClr val="A6A6A6"/>
                </a:solidFill>
                <a:latin typeface="Arial" pitchFamily="34" charset="0"/>
                <a:cs typeface="Arial" pitchFamily="34" charset="0"/>
              </a:rPr>
              <a:t>cases were reported in the week leading up to 26 April</a:t>
            </a:r>
            <a:r>
              <a:rPr lang="en-GB" sz="700" dirty="0" smtClean="0">
                <a:solidFill>
                  <a:srgbClr val="A6A6A6"/>
                </a:solidFill>
                <a:latin typeface="Arial" pitchFamily="34" charset="0"/>
                <a:cs typeface="Arial" pitchFamily="34" charset="0"/>
              </a:rPr>
              <a:t>.</a:t>
            </a:r>
            <a:r>
              <a:rPr lang="fr-FR" sz="700" dirty="0">
                <a:solidFill>
                  <a:srgbClr val="A6A6A6"/>
                </a:solidFill>
                <a:latin typeface="Arial" pitchFamily="34" charset="0"/>
                <a:cs typeface="Arial" pitchFamily="34" charset="0"/>
              </a:rPr>
              <a:t> </a:t>
            </a:r>
            <a:r>
              <a:rPr lang="en-GB" sz="700" dirty="0" err="1" smtClean="0">
                <a:solidFill>
                  <a:srgbClr val="A6A6A6"/>
                </a:solidFill>
                <a:latin typeface="Arial" pitchFamily="34" charset="0"/>
                <a:cs typeface="Arial" pitchFamily="34" charset="0"/>
              </a:rPr>
              <a:t>Forecariah</a:t>
            </a:r>
            <a:r>
              <a:rPr lang="en-GB" sz="700" dirty="0" smtClean="0">
                <a:solidFill>
                  <a:srgbClr val="A6A6A6"/>
                </a:solidFill>
                <a:latin typeface="Arial" pitchFamily="34" charset="0"/>
                <a:cs typeface="Arial" pitchFamily="34" charset="0"/>
              </a:rPr>
              <a:t> </a:t>
            </a:r>
            <a:r>
              <a:rPr lang="en-GB" sz="700" dirty="0">
                <a:solidFill>
                  <a:srgbClr val="A6A6A6"/>
                </a:solidFill>
                <a:latin typeface="Arial" pitchFamily="34" charset="0"/>
                <a:cs typeface="Arial" pitchFamily="34" charset="0"/>
              </a:rPr>
              <a:t>in Guinea and </a:t>
            </a:r>
            <a:r>
              <a:rPr lang="en-GB" sz="700" dirty="0" err="1">
                <a:solidFill>
                  <a:srgbClr val="A6A6A6"/>
                </a:solidFill>
                <a:latin typeface="Arial" pitchFamily="34" charset="0"/>
                <a:cs typeface="Arial" pitchFamily="34" charset="0"/>
              </a:rPr>
              <a:t>Kambia</a:t>
            </a:r>
            <a:r>
              <a:rPr lang="en-GB" sz="700" dirty="0">
                <a:solidFill>
                  <a:srgbClr val="A6A6A6"/>
                </a:solidFill>
                <a:latin typeface="Arial" pitchFamily="34" charset="0"/>
                <a:cs typeface="Arial" pitchFamily="34" charset="0"/>
              </a:rPr>
              <a:t> in Sierra Leone, accounted for 25 of the cases reported. Improved community engagement in these areas is required to ensure that all remaining chains of transmission can be tracked and ultimately brought to an end. Liberia has not reported any infections for the fifth consecutive week and could be declared Ebola-free on 9 May. </a:t>
            </a:r>
            <a:endParaRPr lang="fr-FR" sz="700" dirty="0">
              <a:solidFill>
                <a:srgbClr val="A6A6A6"/>
              </a:solidFill>
              <a:latin typeface="Arial" pitchFamily="34" charset="0"/>
              <a:cs typeface="Arial" pitchFamily="34" charset="0"/>
            </a:endParaRPr>
          </a:p>
        </p:txBody>
      </p:sp>
      <p:sp>
        <p:nvSpPr>
          <p:cNvPr id="66" name="TextBox 22"/>
          <p:cNvSpPr txBox="1"/>
          <p:nvPr/>
        </p:nvSpPr>
        <p:spPr>
          <a:xfrm>
            <a:off x="3985911" y="4058071"/>
            <a:ext cx="613413"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TOGO</a:t>
            </a:r>
            <a:endParaRPr lang="en-GB" dirty="0"/>
          </a:p>
        </p:txBody>
      </p:sp>
      <p:sp>
        <p:nvSpPr>
          <p:cNvPr id="68" name="TextBox 44"/>
          <p:cNvSpPr txBox="1"/>
          <p:nvPr/>
        </p:nvSpPr>
        <p:spPr>
          <a:xfrm>
            <a:off x="4044069" y="4352506"/>
            <a:ext cx="1654825"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PRESIDENT SWORN IN, OPPOSITION CONTESTS RESULTS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p:nvPr/>
        </p:nvCxnSpPr>
        <p:spPr>
          <a:xfrm rot="10800000">
            <a:off x="2584004" y="3721799"/>
            <a:ext cx="1125309" cy="772378"/>
          </a:xfrm>
          <a:prstGeom prst="bentConnector3">
            <a:avLst>
              <a:gd name="adj1" fmla="val 100331"/>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3114663" y="2002922"/>
            <a:ext cx="59464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3" name="TextBox 22"/>
          <p:cNvSpPr txBox="1"/>
          <p:nvPr/>
        </p:nvSpPr>
        <p:spPr>
          <a:xfrm>
            <a:off x="3007940" y="2971109"/>
            <a:ext cx="826592" cy="16737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NIGERIA</a:t>
            </a:r>
            <a:endParaRPr lang="en-GB" dirty="0"/>
          </a:p>
        </p:txBody>
      </p:sp>
      <p:sp>
        <p:nvSpPr>
          <p:cNvPr id="45" name="TextBox 44"/>
          <p:cNvSpPr txBox="1"/>
          <p:nvPr/>
        </p:nvSpPr>
        <p:spPr>
          <a:xfrm>
            <a:off x="3663220" y="3162347"/>
            <a:ext cx="936104" cy="279580"/>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PEOPLE DISPLACED</a:t>
            </a:r>
          </a:p>
        </p:txBody>
      </p:sp>
      <p:sp>
        <p:nvSpPr>
          <p:cNvPr id="63" name="TextBox 22"/>
          <p:cNvSpPr txBox="1"/>
          <p:nvPr/>
        </p:nvSpPr>
        <p:spPr>
          <a:xfrm>
            <a:off x="18108" y="4328876"/>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 EVD</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678239"/>
            <a:ext cx="217529" cy="210513"/>
          </a:xfrm>
          <a:prstGeom prst="rect">
            <a:avLst/>
          </a:prstGeom>
        </p:spPr>
      </p:pic>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661761" y="2224364"/>
            <a:ext cx="139690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FLEE LAKE CHAD ISLANDS</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328262" y="4667650"/>
            <a:ext cx="245329"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33</a:t>
            </a:r>
            <a:endParaRPr lang="en-GB" sz="1600" b="1" dirty="0">
              <a:solidFill>
                <a:srgbClr val="026DB6"/>
              </a:solidFill>
              <a:latin typeface="Arial" panose="020B0604020202020204" pitchFamily="34" charset="0"/>
              <a:cs typeface="Arial" panose="020B0604020202020204" pitchFamily="34" charset="0"/>
            </a:endParaRPr>
          </a:p>
        </p:txBody>
      </p:sp>
      <p:sp>
        <p:nvSpPr>
          <p:cNvPr id="37" name="TextBox 44"/>
          <p:cNvSpPr txBox="1"/>
          <p:nvPr/>
        </p:nvSpPr>
        <p:spPr>
          <a:xfrm>
            <a:off x="631326" y="4607857"/>
            <a:ext cx="1200555"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CASES IN GUINEA AND SIERRA LEONE</a:t>
            </a:r>
            <a:endParaRPr lang="en-GB" dirty="0"/>
          </a:p>
        </p:txBody>
      </p:sp>
      <p:sp>
        <p:nvSpPr>
          <p:cNvPr id="40" name="TextBox 48"/>
          <p:cNvSpPr txBox="1"/>
          <p:nvPr/>
        </p:nvSpPr>
        <p:spPr>
          <a:xfrm>
            <a:off x="3242215" y="2256423"/>
            <a:ext cx="376293"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2</a:t>
            </a:r>
            <a:r>
              <a:rPr lang="en-GB" sz="1600" b="1" dirty="0" smtClean="0">
                <a:solidFill>
                  <a:srgbClr val="026DB6"/>
                </a:solidFill>
                <a:latin typeface="Arial" panose="020B0604020202020204" pitchFamily="34" charset="0"/>
                <a:cs typeface="Arial" panose="020B0604020202020204" pitchFamily="34" charset="0"/>
              </a:rPr>
              <a:t>5k</a:t>
            </a:r>
            <a:endParaRPr lang="en-GB" sz="1600" b="1" dirty="0">
              <a:solidFill>
                <a:srgbClr val="026DB6"/>
              </a:solidFill>
              <a:latin typeface="Arial" panose="020B0604020202020204" pitchFamily="34" charset="0"/>
              <a:cs typeface="Arial" panose="020B0604020202020204" pitchFamily="34" charset="0"/>
            </a:endParaRPr>
          </a:p>
        </p:txBody>
      </p:sp>
      <p:sp>
        <p:nvSpPr>
          <p:cNvPr id="52" name="TextBox 22"/>
          <p:cNvSpPr txBox="1"/>
          <p:nvPr/>
        </p:nvSpPr>
        <p:spPr>
          <a:xfrm>
            <a:off x="882202" y="1370903"/>
            <a:ext cx="1403288"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BURKINA FASO</a:t>
            </a:r>
            <a:endParaRPr lang="en-GB" dirty="0"/>
          </a:p>
        </p:txBody>
      </p:sp>
      <p:sp>
        <p:nvSpPr>
          <p:cNvPr id="54" name="TextBox 44"/>
          <p:cNvSpPr txBox="1"/>
          <p:nvPr/>
        </p:nvSpPr>
        <p:spPr>
          <a:xfrm>
            <a:off x="1637418" y="1637048"/>
            <a:ext cx="1722443" cy="216026"/>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POULTRY EGGS DESTROYED IN AVIAN FLU </a:t>
            </a:r>
            <a:r>
              <a:rPr lang="en-GB" dirty="0" smtClean="0"/>
              <a:t>PREVENTION</a:t>
            </a:r>
            <a:endParaRPr lang="en-GB" dirty="0"/>
          </a:p>
        </p:txBody>
      </p:sp>
      <p:sp>
        <p:nvSpPr>
          <p:cNvPr id="57" name="TextBox 48"/>
          <p:cNvSpPr txBox="1"/>
          <p:nvPr/>
        </p:nvSpPr>
        <p:spPr>
          <a:xfrm>
            <a:off x="1093805" y="1632959"/>
            <a:ext cx="49294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160k</a:t>
            </a:r>
            <a:endParaRPr lang="en-GB" sz="1600" b="1" dirty="0">
              <a:solidFill>
                <a:srgbClr val="026DB6"/>
              </a:solidFill>
              <a:latin typeface="Arial" panose="020B0604020202020204" pitchFamily="34" charset="0"/>
              <a:cs typeface="Arial" panose="020B0604020202020204" pitchFamily="34" charset="0"/>
            </a:endParaRPr>
          </a:p>
        </p:txBody>
      </p:sp>
      <p:pic>
        <p:nvPicPr>
          <p:cNvPr id="44" name="Imag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2202" y="1642561"/>
            <a:ext cx="217529" cy="210513"/>
          </a:xfrm>
          <a:prstGeom prst="rect">
            <a:avLst/>
          </a:prstGeom>
        </p:spPr>
      </p:pic>
      <p:pic>
        <p:nvPicPr>
          <p:cNvPr id="47"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925015" y="3157722"/>
            <a:ext cx="246128" cy="24612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48"/>
          <p:cNvSpPr txBox="1"/>
          <p:nvPr/>
        </p:nvSpPr>
        <p:spPr>
          <a:xfrm>
            <a:off x="3129263" y="3187049"/>
            <a:ext cx="49155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1.5M</a:t>
            </a:r>
            <a:endParaRPr lang="en-GB" sz="1600" b="1" dirty="0">
              <a:solidFill>
                <a:srgbClr val="026DB6"/>
              </a:solidFill>
              <a:latin typeface="Arial" panose="020B0604020202020204" pitchFamily="34" charset="0"/>
              <a:cs typeface="Arial" panose="020B0604020202020204" pitchFamily="34" charset="0"/>
            </a:endParaRPr>
          </a:p>
        </p:txBody>
      </p:sp>
      <p:sp>
        <p:nvSpPr>
          <p:cNvPr id="48" name="TextBox 22"/>
          <p:cNvSpPr txBox="1"/>
          <p:nvPr/>
        </p:nvSpPr>
        <p:spPr>
          <a:xfrm>
            <a:off x="2005501" y="4555684"/>
            <a:ext cx="757466"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LIBERIA</a:t>
            </a:r>
            <a:endParaRPr lang="en-GB" dirty="0"/>
          </a:p>
        </p:txBody>
      </p:sp>
      <p:sp>
        <p:nvSpPr>
          <p:cNvPr id="49" name="TextBox 44"/>
          <p:cNvSpPr txBox="1"/>
          <p:nvPr/>
        </p:nvSpPr>
        <p:spPr>
          <a:xfrm>
            <a:off x="2565275" y="4844816"/>
            <a:ext cx="1197249"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SUSPECTED MEASLES CASES</a:t>
            </a:r>
            <a:endParaRPr lang="en-GB" dirty="0"/>
          </a:p>
        </p:txBody>
      </p:sp>
      <p:cxnSp>
        <p:nvCxnSpPr>
          <p:cNvPr id="50" name="Connecteur en angle 49"/>
          <p:cNvCxnSpPr/>
          <p:nvPr/>
        </p:nvCxnSpPr>
        <p:spPr>
          <a:xfrm rot="10800000">
            <a:off x="1258101" y="3854340"/>
            <a:ext cx="909449" cy="689380"/>
          </a:xfrm>
          <a:prstGeom prst="bentConnector3">
            <a:avLst>
              <a:gd name="adj1" fmla="val 4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0020" y="4850329"/>
            <a:ext cx="217529" cy="210513"/>
          </a:xfrm>
          <a:prstGeom prst="rect">
            <a:avLst/>
          </a:prstGeom>
        </p:spPr>
      </p:pic>
      <p:sp>
        <p:nvSpPr>
          <p:cNvPr id="58" name="TextBox 48"/>
          <p:cNvSpPr txBox="1"/>
          <p:nvPr/>
        </p:nvSpPr>
        <p:spPr>
          <a:xfrm>
            <a:off x="2156700" y="4840727"/>
            <a:ext cx="37629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400</a:t>
            </a:r>
            <a:endParaRPr lang="en-GB" sz="1600" b="1" dirty="0">
              <a:solidFill>
                <a:srgbClr val="026DB6"/>
              </a:solidFill>
              <a:latin typeface="Arial" panose="020B0604020202020204" pitchFamily="34" charset="0"/>
              <a:cs typeface="Arial" panose="020B0604020202020204" pitchFamily="34" charset="0"/>
            </a:endParaRPr>
          </a:p>
        </p:txBody>
      </p:sp>
      <p:cxnSp>
        <p:nvCxnSpPr>
          <p:cNvPr id="65" name="Connecteur en angle 64"/>
          <p:cNvCxnSpPr/>
          <p:nvPr/>
        </p:nvCxnSpPr>
        <p:spPr>
          <a:xfrm rot="16200000" flipH="1">
            <a:off x="1235380" y="2150674"/>
            <a:ext cx="1006341" cy="59156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76"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007940" y="2248217"/>
            <a:ext cx="246128" cy="246128"/>
          </a:xfrm>
          <a:prstGeom prst="rect">
            <a:avLst/>
          </a:prstGeom>
          <a:noFill/>
          <a:extLst>
            <a:ext uri="{909E8E84-426E-40DD-AFC4-6F175D3DCCD1}">
              <a14:hiddenFill xmlns:a14="http://schemas.microsoft.com/office/drawing/2010/main">
                <a:solidFill>
                  <a:srgbClr val="FFFFFF"/>
                </a:solidFill>
              </a14:hiddenFill>
            </a:ext>
          </a:extLst>
        </p:spPr>
      </p:pic>
      <p:pic>
        <p:nvPicPr>
          <p:cNvPr id="78" name="Image 77"/>
          <p:cNvPicPr>
            <a:picLocks noChangeAspect="1"/>
          </p:cNvPicPr>
          <p:nvPr/>
        </p:nvPicPr>
        <p:blipFill>
          <a:blip r:embed="rId6"/>
          <a:stretch>
            <a:fillRect/>
          </a:stretch>
        </p:blipFill>
        <p:spPr>
          <a:xfrm>
            <a:off x="3746999" y="4311406"/>
            <a:ext cx="260347" cy="303738"/>
          </a:xfrm>
          <a:prstGeom prst="rect">
            <a:avLst/>
          </a:prstGeom>
        </p:spPr>
      </p:pic>
      <p:cxnSp>
        <p:nvCxnSpPr>
          <p:cNvPr id="55" name="Connecteur en angle 74"/>
          <p:cNvCxnSpPr/>
          <p:nvPr/>
        </p:nvCxnSpPr>
        <p:spPr>
          <a:xfrm rot="16200000" flipV="1">
            <a:off x="801651" y="39884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56" name="TextBox 22"/>
          <p:cNvSpPr txBox="1"/>
          <p:nvPr/>
        </p:nvSpPr>
        <p:spPr>
          <a:xfrm>
            <a:off x="353485" y="2342574"/>
            <a:ext cx="1403288"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GUINEA</a:t>
            </a:r>
            <a:endParaRPr lang="en-GB" dirty="0"/>
          </a:p>
        </p:txBody>
      </p:sp>
      <p:sp>
        <p:nvSpPr>
          <p:cNvPr id="59" name="TextBox 44"/>
          <p:cNvSpPr txBox="1"/>
          <p:nvPr/>
        </p:nvSpPr>
        <p:spPr>
          <a:xfrm>
            <a:off x="410541" y="2633518"/>
            <a:ext cx="1722443" cy="216026"/>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PROTESTS</a:t>
            </a:r>
          </a:p>
          <a:p>
            <a:r>
              <a:rPr lang="en-GB" dirty="0" smtClean="0"/>
              <a:t>IN CONAKRY</a:t>
            </a:r>
            <a:endParaRPr lang="en-GB" dirty="0"/>
          </a:p>
        </p:txBody>
      </p:sp>
      <p:cxnSp>
        <p:nvCxnSpPr>
          <p:cNvPr id="62" name="Connecteur en angle 76"/>
          <p:cNvCxnSpPr/>
          <p:nvPr/>
        </p:nvCxnSpPr>
        <p:spPr>
          <a:xfrm rot="16200000" flipH="1">
            <a:off x="373007" y="2669186"/>
            <a:ext cx="377655" cy="633604"/>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67" name="Image 1"/>
          <p:cNvPicPr>
            <a:picLocks noChangeAspect="1"/>
          </p:cNvPicPr>
          <p:nvPr/>
        </p:nvPicPr>
        <p:blipFill>
          <a:blip r:embed="rId6"/>
          <a:stretch>
            <a:fillRect/>
          </a:stretch>
        </p:blipFill>
        <p:spPr>
          <a:xfrm>
            <a:off x="68634" y="2538913"/>
            <a:ext cx="277423" cy="32366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5440</TotalTime>
  <Words>640</Words>
  <Application>Microsoft Office PowerPoint</Application>
  <PresentationFormat>Personnalisé</PresentationFormat>
  <Paragraphs>50</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618</cp:revision>
  <cp:lastPrinted>2015-05-05T16:49:01Z</cp:lastPrinted>
  <dcterms:created xsi:type="dcterms:W3CDTF">2014-03-10T10:37:19Z</dcterms:created>
  <dcterms:modified xsi:type="dcterms:W3CDTF">2015-05-06T09:35:08Z</dcterms:modified>
</cp:coreProperties>
</file>