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80" d="100"/>
          <a:sy n="80" d="100"/>
        </p:scale>
        <p:origin x="1050" y="6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01/07/2015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01/07/2015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01/07/2015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01/07/2015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01/07/2015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01/07/2015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01/07/2015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01/07/2015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01/07/2015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5" cy="6019754"/>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01 July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23 – 29 June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1000" b="1" dirty="0" smtClean="0">
                <a:solidFill>
                  <a:srgbClr val="FF721E"/>
                </a:solidFill>
                <a:latin typeface="Arial"/>
              </a:rPr>
              <a:t>CHAD</a:t>
            </a:r>
            <a:endParaRPr lang="fr-FR" sz="1000" b="1" dirty="0">
              <a:solidFill>
                <a:srgbClr val="FF721E"/>
              </a:solidFill>
              <a:latin typeface="Arial"/>
            </a:endParaRPr>
          </a:p>
          <a:p>
            <a:r>
              <a:rPr lang="en-GB" sz="800" b="1" i="1" cap="all" dirty="0">
                <a:solidFill>
                  <a:srgbClr val="036BB6"/>
                </a:solidFill>
                <a:latin typeface="Arial"/>
              </a:rPr>
              <a:t>11 KILLED IN POLICE RAID </a:t>
            </a:r>
            <a:endParaRPr lang="fr-FR" sz="800" b="1" i="1" cap="all" dirty="0">
              <a:solidFill>
                <a:srgbClr val="036BB6"/>
              </a:solidFill>
              <a:latin typeface="Arial"/>
            </a:endParaRPr>
          </a:p>
          <a:p>
            <a:pPr algn="just"/>
            <a:r>
              <a:rPr lang="en-US" sz="750" dirty="0">
                <a:solidFill>
                  <a:srgbClr val="A6A6A6"/>
                </a:solidFill>
                <a:latin typeface="Arial" pitchFamily="34" charset="0"/>
                <a:cs typeface="Arial" pitchFamily="34" charset="0"/>
              </a:rPr>
              <a:t>On 29 June, 11 people (five police officers and six suspected insurgents) were killed during a police operation against suspected Boko Haram elements in N’Djamena. Police seized several suicide belts and other explosive devices. The operation comes two weeks after twin attacks targeting police offices in the capital killed 34 people. Separately, in a controlled explosion, police destroyed a vehicle laden with explosives in N’Djamena’s central market</a:t>
            </a:r>
            <a:r>
              <a:rPr lang="en-US" sz="750" dirty="0" smtClean="0">
                <a:solidFill>
                  <a:srgbClr val="A6A6A6"/>
                </a:solidFill>
                <a:latin typeface="Arial" pitchFamily="34" charset="0"/>
                <a:cs typeface="Arial" pitchFamily="34" charset="0"/>
              </a:rPr>
              <a:t>.</a:t>
            </a:r>
          </a:p>
          <a:p>
            <a:pPr algn="just"/>
            <a:endParaRPr lang="en-US" sz="500" dirty="0">
              <a:solidFill>
                <a:srgbClr val="A6A6A6"/>
              </a:solidFill>
              <a:latin typeface="Arial" pitchFamily="34" charset="0"/>
              <a:cs typeface="Arial" pitchFamily="34" charset="0"/>
            </a:endParaRPr>
          </a:p>
          <a:p>
            <a:r>
              <a:rPr lang="en-GB" sz="800" b="1" i="1" cap="all" dirty="0">
                <a:solidFill>
                  <a:srgbClr val="036BB6"/>
                </a:solidFill>
                <a:latin typeface="Arial"/>
              </a:rPr>
              <a:t>SECURITY MEASURES </a:t>
            </a:r>
            <a:r>
              <a:rPr lang="en-GB" sz="800" b="1" i="1" cap="all" dirty="0" smtClean="0">
                <a:solidFill>
                  <a:srgbClr val="036BB6"/>
                </a:solidFill>
                <a:latin typeface="Arial"/>
              </a:rPr>
              <a:t>TIGHTENED </a:t>
            </a:r>
            <a:r>
              <a:rPr lang="en-GB" sz="800" b="1" i="1" cap="all" dirty="0">
                <a:solidFill>
                  <a:srgbClr val="036BB6"/>
                </a:solidFill>
                <a:latin typeface="Arial"/>
              </a:rPr>
              <a:t>AFTER ATTACKS</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Following the 15 June attacks, Chadian authorities have introduced a raft of security measures including the issuance of new passports and IDs. Wearing of full-face turbans and veils as well as having tinted car windows have already been outlawed. Boko Haram is suspected to be behind the recent attacks in Chad and Niger, whose armies, alongside those of Cameroon and Nigeria, have been battling the militants. </a:t>
            </a:r>
            <a:r>
              <a:rPr lang="en-US" sz="750" dirty="0">
                <a:solidFill>
                  <a:srgbClr val="A6A6A6"/>
                </a:solidFill>
                <a:latin typeface="Arial" pitchFamily="34" charset="0"/>
                <a:cs typeface="Arial" pitchFamily="34" charset="0"/>
              </a:rPr>
              <a:t>Around 1,8 million people have been displaced in the region following the Boko Haram insurgency. In Chad, an estimated 48,000 people have been uprooted. </a:t>
            </a:r>
            <a:endParaRPr lang="fr-FR" sz="750" dirty="0" smtClean="0">
              <a:solidFill>
                <a:srgbClr val="A6A6A6"/>
              </a:solidFill>
              <a:latin typeface="Arial" pitchFamily="34" charset="0"/>
              <a:cs typeface="Arial" pitchFamily="34" charset="0"/>
            </a:endParaRPr>
          </a:p>
          <a:p>
            <a:r>
              <a:rPr lang="en-GB" sz="500" dirty="0" smtClean="0"/>
              <a:t> </a:t>
            </a:r>
            <a:endParaRPr lang="en-GB" sz="500" dirty="0" smtClean="0">
              <a:solidFill>
                <a:srgbClr val="A6A6A6"/>
              </a:solidFill>
              <a:latin typeface="Arial" pitchFamily="34" charset="0"/>
              <a:cs typeface="Arial" pitchFamily="34" charset="0"/>
            </a:endParaRPr>
          </a:p>
          <a:p>
            <a:r>
              <a:rPr lang="en-GB" sz="1000" b="1" dirty="0" smtClean="0">
                <a:solidFill>
                  <a:srgbClr val="FF721E"/>
                </a:solidFill>
                <a:latin typeface="Arial"/>
              </a:rPr>
              <a:t>LIBERIA</a:t>
            </a:r>
            <a:endParaRPr lang="fr-FR" sz="1000" b="1" dirty="0">
              <a:solidFill>
                <a:srgbClr val="FF721E"/>
              </a:solidFill>
              <a:latin typeface="Arial"/>
            </a:endParaRPr>
          </a:p>
          <a:p>
            <a:r>
              <a:rPr lang="en-US" sz="800" b="1" i="1" cap="all" dirty="0">
                <a:solidFill>
                  <a:srgbClr val="036BB6"/>
                </a:solidFill>
                <a:latin typeface="Arial"/>
              </a:rPr>
              <a:t>FIRST EBOLA CASE IN SEVEN WEEKS</a:t>
            </a:r>
            <a:endParaRPr lang="fr-FR" sz="800" b="1" i="1" cap="all" dirty="0">
              <a:solidFill>
                <a:srgbClr val="036BB6"/>
              </a:solidFill>
              <a:latin typeface="Arial"/>
            </a:endParaRPr>
          </a:p>
          <a:p>
            <a:pPr algn="just"/>
            <a:r>
              <a:rPr lang="en-US" sz="750" dirty="0">
                <a:solidFill>
                  <a:srgbClr val="A6A6A6"/>
                </a:solidFill>
                <a:latin typeface="Arial" pitchFamily="34" charset="0"/>
                <a:cs typeface="Arial" pitchFamily="34" charset="0"/>
              </a:rPr>
              <a:t>On 30 June, Liberia announced the first Ebola death since the outbreak was declared over in the country on 9 May. The deceased, a 17 year-old boy, was from a village in </a:t>
            </a:r>
            <a:r>
              <a:rPr lang="en-US" sz="750" dirty="0" err="1">
                <a:solidFill>
                  <a:srgbClr val="A6A6A6"/>
                </a:solidFill>
                <a:latin typeface="Arial" pitchFamily="34" charset="0"/>
                <a:cs typeface="Arial" pitchFamily="34" charset="0"/>
              </a:rPr>
              <a:t>Margibi</a:t>
            </a:r>
            <a:r>
              <a:rPr lang="en-US" sz="750" dirty="0">
                <a:solidFill>
                  <a:srgbClr val="A6A6A6"/>
                </a:solidFill>
                <a:latin typeface="Arial" pitchFamily="34" charset="0"/>
                <a:cs typeface="Arial" pitchFamily="34" charset="0"/>
              </a:rPr>
              <a:t> County located in the east of the </a:t>
            </a:r>
            <a:r>
              <a:rPr lang="en-US" sz="750" dirty="0" smtClean="0">
                <a:solidFill>
                  <a:srgbClr val="A6A6A6"/>
                </a:solidFill>
                <a:latin typeface="Arial" pitchFamily="34" charset="0"/>
                <a:cs typeface="Arial" pitchFamily="34" charset="0"/>
              </a:rPr>
              <a:t>capital </a:t>
            </a:r>
            <a:r>
              <a:rPr lang="en-US" sz="750" dirty="0">
                <a:solidFill>
                  <a:srgbClr val="A6A6A6"/>
                </a:solidFill>
                <a:latin typeface="Arial" pitchFamily="34" charset="0"/>
                <a:cs typeface="Arial" pitchFamily="34" charset="0"/>
              </a:rPr>
              <a:t>Monrovia. Response by authorities and humanitarian partners in the area and the tracing of contacts are underway. The government and health partners have recently raised concern over the possible resurgence of Ebola due to increased unconfirmed reports of suspected cases in the past weeks.</a:t>
            </a:r>
            <a:endParaRPr lang="fr-FR" sz="750" dirty="0">
              <a:solidFill>
                <a:srgbClr val="A6A6A6"/>
              </a:solidFill>
              <a:latin typeface="Arial" pitchFamily="34" charset="0"/>
              <a:cs typeface="Arial" pitchFamily="34" charset="0"/>
            </a:endParaRPr>
          </a:p>
          <a:p>
            <a:endParaRPr lang="en-US" sz="436" b="1" dirty="0" smtClean="0">
              <a:solidFill>
                <a:srgbClr val="FF721E"/>
              </a:solidFill>
              <a:latin typeface="Arial"/>
            </a:endParaRPr>
          </a:p>
          <a:p>
            <a:r>
              <a:rPr lang="en-US" sz="1000" b="1" dirty="0" smtClean="0">
                <a:solidFill>
                  <a:srgbClr val="FF721E"/>
                </a:solidFill>
                <a:latin typeface="Arial"/>
              </a:rPr>
              <a:t>MALI</a:t>
            </a:r>
            <a:endParaRPr lang="en-US" sz="1000" b="1" dirty="0">
              <a:solidFill>
                <a:srgbClr val="FF721E"/>
              </a:solidFill>
              <a:latin typeface="Arial"/>
            </a:endParaRPr>
          </a:p>
          <a:p>
            <a:r>
              <a:rPr lang="en-US" sz="800" b="1" i="1" cap="all" dirty="0" smtClean="0">
                <a:solidFill>
                  <a:srgbClr val="036BB6"/>
                </a:solidFill>
                <a:latin typeface="Arial"/>
              </a:rPr>
              <a:t>NEW ATTACKS IN SOUTH AND EAST </a:t>
            </a:r>
            <a:endParaRPr lang="fr-FR" sz="800" b="1" i="1" cap="all" dirty="0">
              <a:solidFill>
                <a:srgbClr val="036BB6"/>
              </a:solidFill>
              <a:latin typeface="Arial"/>
            </a:endParaRPr>
          </a:p>
          <a:p>
            <a:pPr algn="just"/>
            <a:r>
              <a:rPr lang="en-US" sz="750" dirty="0">
                <a:solidFill>
                  <a:srgbClr val="A6A6A6"/>
                </a:solidFill>
                <a:latin typeface="Arial" pitchFamily="34" charset="0"/>
                <a:cs typeface="Arial" pitchFamily="34" charset="0"/>
              </a:rPr>
              <a:t>On 28 June, armed attackers raided and destroyed government buildings in </a:t>
            </a:r>
            <a:r>
              <a:rPr lang="en-US" sz="750" dirty="0" err="1">
                <a:solidFill>
                  <a:srgbClr val="A6A6A6"/>
                </a:solidFill>
                <a:latin typeface="Arial" pitchFamily="34" charset="0"/>
                <a:cs typeface="Arial" pitchFamily="34" charset="0"/>
              </a:rPr>
              <a:t>Fakola</a:t>
            </a:r>
            <a:r>
              <a:rPr lang="en-US" sz="750" dirty="0">
                <a:solidFill>
                  <a:srgbClr val="A6A6A6"/>
                </a:solidFill>
                <a:latin typeface="Arial" pitchFamily="34" charset="0"/>
                <a:cs typeface="Arial" pitchFamily="34" charset="0"/>
              </a:rPr>
              <a:t> area close to the border with Côte d'Ivoire. On 27 June, militants attacked a military camp in Nara area near Mali’s border with Mauritania. Three soldiers and nine assailants were killed during the attack. The incidents happened a week after northern Mali’s main </a:t>
            </a:r>
            <a:r>
              <a:rPr lang="en-US" sz="750" dirty="0" err="1">
                <a:solidFill>
                  <a:srgbClr val="A6A6A6"/>
                </a:solidFill>
                <a:latin typeface="Arial" pitchFamily="34" charset="0"/>
                <a:cs typeface="Arial" pitchFamily="34" charset="0"/>
              </a:rPr>
              <a:t>Tuareg</a:t>
            </a:r>
            <a:r>
              <a:rPr lang="en-US" sz="750" dirty="0">
                <a:solidFill>
                  <a:srgbClr val="A6A6A6"/>
                </a:solidFill>
                <a:latin typeface="Arial" pitchFamily="34" charset="0"/>
                <a:cs typeface="Arial" pitchFamily="34" charset="0"/>
              </a:rPr>
              <a:t> rebels signed a peace agreement with the </a:t>
            </a:r>
            <a:r>
              <a:rPr lang="en-US" sz="750" dirty="0" smtClean="0">
                <a:solidFill>
                  <a:srgbClr val="A6A6A6"/>
                </a:solidFill>
                <a:latin typeface="Arial" pitchFamily="34" charset="0"/>
                <a:cs typeface="Arial" pitchFamily="34" charset="0"/>
              </a:rPr>
              <a:t>government.</a:t>
            </a:r>
            <a:r>
              <a:rPr lang="fr-FR" sz="750" dirty="0" smtClean="0">
                <a:solidFill>
                  <a:srgbClr val="A6A6A6"/>
                </a:solidFill>
                <a:latin typeface="Arial" pitchFamily="34" charset="0"/>
                <a:cs typeface="Arial" pitchFamily="34" charset="0"/>
              </a:rPr>
              <a:t> </a:t>
            </a:r>
            <a:r>
              <a:rPr lang="en-US" sz="750" dirty="0" err="1" smtClean="0">
                <a:solidFill>
                  <a:srgbClr val="A6A6A6"/>
                </a:solidFill>
                <a:latin typeface="Arial" pitchFamily="34" charset="0"/>
                <a:cs typeface="Arial" pitchFamily="34" charset="0"/>
              </a:rPr>
              <a:t>Ansar</a:t>
            </a:r>
            <a:r>
              <a:rPr lang="en-US" sz="750" dirty="0" smtClean="0">
                <a:solidFill>
                  <a:srgbClr val="A6A6A6"/>
                </a:solidFill>
                <a:latin typeface="Arial" pitchFamily="34" charset="0"/>
                <a:cs typeface="Arial" pitchFamily="34" charset="0"/>
              </a:rPr>
              <a:t> </a:t>
            </a:r>
            <a:r>
              <a:rPr lang="en-US" sz="750" dirty="0">
                <a:solidFill>
                  <a:srgbClr val="A6A6A6"/>
                </a:solidFill>
                <a:latin typeface="Arial" pitchFamily="34" charset="0"/>
                <a:cs typeface="Arial" pitchFamily="34" charset="0"/>
              </a:rPr>
              <a:t>Dine insurgents </a:t>
            </a:r>
            <a:r>
              <a:rPr lang="en-US" sz="750" dirty="0" smtClean="0">
                <a:solidFill>
                  <a:srgbClr val="A6A6A6"/>
                </a:solidFill>
                <a:latin typeface="Arial" pitchFamily="34" charset="0"/>
                <a:cs typeface="Arial" pitchFamily="34" charset="0"/>
              </a:rPr>
              <a:t>claimed </a:t>
            </a:r>
            <a:r>
              <a:rPr lang="en-US" sz="750" dirty="0">
                <a:solidFill>
                  <a:srgbClr val="A6A6A6"/>
                </a:solidFill>
                <a:latin typeface="Arial" pitchFamily="34" charset="0"/>
                <a:cs typeface="Arial" pitchFamily="34" charset="0"/>
              </a:rPr>
              <a:t>responsibility for the attacks, according to media reports. </a:t>
            </a:r>
            <a:endParaRPr lang="en-GB" sz="436" dirty="0" smtClean="0">
              <a:solidFill>
                <a:srgbClr val="A6A6A6"/>
              </a:solidFill>
              <a:latin typeface="Arial" pitchFamily="34" charset="0"/>
              <a:cs typeface="Arial" pitchFamily="34" charset="0"/>
            </a:endParaRPr>
          </a:p>
          <a:p>
            <a:r>
              <a:rPr lang="en-GB" sz="1000" b="1" dirty="0">
                <a:solidFill>
                  <a:srgbClr val="FF721E"/>
                </a:solidFill>
                <a:latin typeface="Arial"/>
              </a:rPr>
              <a:t>NIGER</a:t>
            </a:r>
            <a:endParaRPr lang="fr-FR" sz="1000" b="1" dirty="0">
              <a:solidFill>
                <a:srgbClr val="FF721E"/>
              </a:solidFill>
              <a:latin typeface="Arial"/>
            </a:endParaRPr>
          </a:p>
          <a:p>
            <a:r>
              <a:rPr lang="en-GB" sz="800" b="1" i="1" cap="all" dirty="0">
                <a:solidFill>
                  <a:srgbClr val="036BB6"/>
                </a:solidFill>
                <a:latin typeface="Arial"/>
              </a:rPr>
              <a:t>5 KILLED IN VILLAGE RAID</a:t>
            </a:r>
            <a:endParaRPr lang="fr-FR" sz="800" b="1" i="1" cap="all" dirty="0">
              <a:solidFill>
                <a:srgbClr val="036BB6"/>
              </a:solidFill>
              <a:latin typeface="Arial"/>
            </a:endParaRPr>
          </a:p>
          <a:p>
            <a:pPr algn="just"/>
            <a:r>
              <a:rPr lang="en-GB" sz="750" dirty="0">
                <a:solidFill>
                  <a:srgbClr val="A6A6A6"/>
                </a:solidFill>
                <a:latin typeface="Arial" pitchFamily="34" charset="0"/>
                <a:cs typeface="Arial" pitchFamily="34" charset="0"/>
              </a:rPr>
              <a:t>Five people were killed and four others injured on the night of </a:t>
            </a:r>
            <a:r>
              <a:rPr lang="en-GB" sz="750" dirty="0" smtClean="0">
                <a:solidFill>
                  <a:srgbClr val="A6A6A6"/>
                </a:solidFill>
                <a:latin typeface="Arial" pitchFamily="34" charset="0"/>
                <a:cs typeface="Arial" pitchFamily="34" charset="0"/>
              </a:rPr>
              <a:t>24 </a:t>
            </a:r>
            <a:r>
              <a:rPr lang="en-GB" sz="750" dirty="0">
                <a:solidFill>
                  <a:srgbClr val="A6A6A6"/>
                </a:solidFill>
                <a:latin typeface="Arial" pitchFamily="34" charset="0"/>
                <a:cs typeface="Arial" pitchFamily="34" charset="0"/>
              </a:rPr>
              <a:t>June in an attack on a village near </a:t>
            </a:r>
            <a:r>
              <a:rPr lang="en-GB" sz="750" dirty="0" err="1">
                <a:solidFill>
                  <a:srgbClr val="A6A6A6"/>
                </a:solidFill>
                <a:latin typeface="Arial" pitchFamily="34" charset="0"/>
                <a:cs typeface="Arial" pitchFamily="34" charset="0"/>
              </a:rPr>
              <a:t>Bosso</a:t>
            </a:r>
            <a:r>
              <a:rPr lang="en-GB" sz="750" dirty="0">
                <a:solidFill>
                  <a:srgbClr val="A6A6A6"/>
                </a:solidFill>
                <a:latin typeface="Arial" pitchFamily="34" charset="0"/>
                <a:cs typeface="Arial" pitchFamily="34" charset="0"/>
              </a:rPr>
              <a:t> town in the southeast of Niger close to the border with Nigeria. The attackers, suspected to be Boko Haram militants, also torched more than 100 homes and 100 motorcycles as well as the local market. </a:t>
            </a:r>
            <a:r>
              <a:rPr lang="en-GB" sz="750" dirty="0" smtClean="0">
                <a:solidFill>
                  <a:srgbClr val="A6A6A6"/>
                </a:solidFill>
                <a:latin typeface="Arial" pitchFamily="34" charset="0"/>
                <a:cs typeface="Arial" pitchFamily="34" charset="0"/>
              </a:rPr>
              <a:t>According to initial estimates some 1000 people have been affected. </a:t>
            </a:r>
            <a:r>
              <a:rPr lang="en-US" sz="750" dirty="0" smtClean="0">
                <a:solidFill>
                  <a:srgbClr val="A6A6A6"/>
                </a:solidFill>
                <a:latin typeface="Arial" pitchFamily="34" charset="0"/>
                <a:cs typeface="Arial" pitchFamily="34" charset="0"/>
              </a:rPr>
              <a:t>A Government-led assessment is ongoing to evaluate needs and both food and NFIs have been distributed to the affected population.</a:t>
            </a:r>
            <a:r>
              <a:rPr lang="en-GB" sz="750" dirty="0" smtClean="0">
                <a:solidFill>
                  <a:srgbClr val="A6A6A6"/>
                </a:solidFill>
                <a:latin typeface="Arial" pitchFamily="34" charset="0"/>
                <a:cs typeface="Arial" pitchFamily="34" charset="0"/>
              </a:rPr>
              <a:t>On </a:t>
            </a:r>
            <a:r>
              <a:rPr lang="en-GB" sz="750" dirty="0">
                <a:solidFill>
                  <a:srgbClr val="A6A6A6"/>
                </a:solidFill>
                <a:latin typeface="Arial" pitchFamily="34" charset="0"/>
                <a:cs typeface="Arial" pitchFamily="34" charset="0"/>
              </a:rPr>
              <a:t>the night of 17-18 June, armed attackers killed 38 people during raids on three villages in the same area.</a:t>
            </a:r>
            <a:endParaRPr lang="fr-FR" sz="750" dirty="0">
              <a:solidFill>
                <a:srgbClr val="A6A6A6"/>
              </a:solidFill>
              <a:latin typeface="Arial" pitchFamily="34" charset="0"/>
              <a:cs typeface="Arial" pitchFamily="34" charset="0"/>
            </a:endParaRPr>
          </a:p>
          <a:p>
            <a:pPr algn="just"/>
            <a:endParaRPr lang="en-GB" sz="500" dirty="0">
              <a:solidFill>
                <a:srgbClr val="A6A6A6"/>
              </a:solidFill>
              <a:latin typeface="Arial" pitchFamily="34" charset="0"/>
              <a:cs typeface="Arial" pitchFamily="34" charset="0"/>
            </a:endParaRPr>
          </a:p>
          <a:p>
            <a:r>
              <a:rPr lang="en-GB" sz="1000" b="1" dirty="0">
                <a:solidFill>
                  <a:srgbClr val="FF721E"/>
                </a:solidFill>
                <a:latin typeface="Arial"/>
              </a:rPr>
              <a:t>EVD </a:t>
            </a:r>
            <a:r>
              <a:rPr lang="fr-FR" sz="1000" b="1" dirty="0" smtClean="0">
                <a:solidFill>
                  <a:srgbClr val="FF721E"/>
                </a:solidFill>
                <a:latin typeface="Arial"/>
              </a:rPr>
              <a:t>REGIONAL</a:t>
            </a:r>
            <a:endParaRPr lang="fr-FR" sz="1000" b="1" dirty="0">
              <a:solidFill>
                <a:srgbClr val="FF721E"/>
              </a:solidFill>
              <a:latin typeface="Arial"/>
            </a:endParaRPr>
          </a:p>
          <a:p>
            <a:r>
              <a:rPr lang="en-GB" sz="800" b="1" i="1" cap="all" dirty="0" smtClean="0">
                <a:solidFill>
                  <a:srgbClr val="036BB6"/>
                </a:solidFill>
                <a:latin typeface="Arial"/>
              </a:rPr>
              <a:t>CURFEW IN SIERRA LEONE </a:t>
            </a:r>
          </a:p>
          <a:p>
            <a:r>
              <a:rPr lang="en-GB" sz="750" dirty="0" smtClean="0">
                <a:solidFill>
                  <a:srgbClr val="A6A6A6"/>
                </a:solidFill>
                <a:latin typeface="Arial" pitchFamily="34" charset="0"/>
                <a:cs typeface="Arial" pitchFamily="34" charset="0"/>
              </a:rPr>
              <a:t>Liberia </a:t>
            </a:r>
            <a:r>
              <a:rPr lang="en-GB" sz="750" dirty="0">
                <a:solidFill>
                  <a:srgbClr val="A6A6A6"/>
                </a:solidFill>
                <a:latin typeface="Arial" pitchFamily="34" charset="0"/>
                <a:cs typeface="Arial" pitchFamily="34" charset="0"/>
              </a:rPr>
              <a:t>reported its first EVD case in seven weeks on 30 June. As of 25 June, three new confirmed and six suspected cases were reported in Guinea, where hostility towards health workers still hampers efforts to curb Ebola. In Sierra Leone, a 21-day daytime curfew has been imposed in parts of </a:t>
            </a:r>
            <a:r>
              <a:rPr lang="en-GB" sz="750" dirty="0" err="1">
                <a:solidFill>
                  <a:srgbClr val="A6A6A6"/>
                </a:solidFill>
                <a:latin typeface="Arial" pitchFamily="34" charset="0"/>
                <a:cs typeface="Arial" pitchFamily="34" charset="0"/>
              </a:rPr>
              <a:t>Kambia</a:t>
            </a:r>
            <a:r>
              <a:rPr lang="en-GB" sz="750" dirty="0">
                <a:solidFill>
                  <a:srgbClr val="A6A6A6"/>
                </a:solidFill>
                <a:latin typeface="Arial" pitchFamily="34" charset="0"/>
                <a:cs typeface="Arial" pitchFamily="34" charset="0"/>
              </a:rPr>
              <a:t> and Port </a:t>
            </a:r>
            <a:r>
              <a:rPr lang="en-GB" sz="750" dirty="0" err="1">
                <a:solidFill>
                  <a:srgbClr val="A6A6A6"/>
                </a:solidFill>
                <a:latin typeface="Arial" pitchFamily="34" charset="0"/>
                <a:cs typeface="Arial" pitchFamily="34" charset="0"/>
              </a:rPr>
              <a:t>Loko</a:t>
            </a:r>
            <a:r>
              <a:rPr lang="en-GB" sz="750" dirty="0">
                <a:solidFill>
                  <a:srgbClr val="A6A6A6"/>
                </a:solidFill>
                <a:latin typeface="Arial" pitchFamily="34" charset="0"/>
                <a:cs typeface="Arial" pitchFamily="34" charset="0"/>
              </a:rPr>
              <a:t> districts where EVD cases continue to be reported. In the week to 21 June, a total of 20 cases were reported in Guinea and Sierra Leone.</a:t>
            </a:r>
            <a:endParaRPr lang="fr-FR" sz="750" dirty="0">
              <a:solidFill>
                <a:srgbClr val="A6A6A6"/>
              </a:solidFill>
              <a:latin typeface="Arial" pitchFamily="34" charset="0"/>
              <a:cs typeface="Arial" pitchFamily="34" charset="0"/>
            </a:endParaRPr>
          </a:p>
          <a:p>
            <a:pPr algn="just"/>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24813" y="2394401"/>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521453" y="2939904"/>
            <a:ext cx="796657"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KILLED IN POLICE RAID</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66" y="4438305"/>
            <a:ext cx="217529" cy="210513"/>
          </a:xfrm>
          <a:prstGeom prst="rect">
            <a:avLst/>
          </a:prstGeom>
        </p:spPr>
      </p:pic>
      <p:cxnSp>
        <p:nvCxnSpPr>
          <p:cNvPr id="74" name="Connecteur en angle 73"/>
          <p:cNvCxnSpPr/>
          <p:nvPr/>
        </p:nvCxnSpPr>
        <p:spPr>
          <a:xfrm rot="16200000" flipV="1">
            <a:off x="206119" y="3622345"/>
            <a:ext cx="899941" cy="111817"/>
          </a:xfrm>
          <a:prstGeom prst="bentConnector3">
            <a:avLst>
              <a:gd name="adj1" fmla="val 3129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3" name="TextBox 22"/>
          <p:cNvSpPr txBox="1"/>
          <p:nvPr/>
        </p:nvSpPr>
        <p:spPr>
          <a:xfrm>
            <a:off x="3053888" y="2046600"/>
            <a:ext cx="57606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2" name="TextBox 44"/>
          <p:cNvSpPr txBox="1"/>
          <p:nvPr/>
        </p:nvSpPr>
        <p:spPr>
          <a:xfrm>
            <a:off x="3430868" y="2306351"/>
            <a:ext cx="1034320"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VILLAGE RAID</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275305" y="2338410"/>
            <a:ext cx="96115"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5</a:t>
            </a:r>
          </a:p>
        </p:txBody>
      </p:sp>
      <p:cxnSp>
        <p:nvCxnSpPr>
          <p:cNvPr id="49" name="Connecteur en angle 48"/>
          <p:cNvCxnSpPr/>
          <p:nvPr/>
        </p:nvCxnSpPr>
        <p:spPr>
          <a:xfrm rot="5400000" flipH="1" flipV="1">
            <a:off x="586293" y="3621720"/>
            <a:ext cx="349609" cy="98199"/>
          </a:xfrm>
          <a:prstGeom prst="bentConnector3">
            <a:avLst>
              <a:gd name="adj1" fmla="val -18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2277653" y="4211685"/>
            <a:ext cx="803532" cy="211527"/>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39" name="TextBox 44"/>
          <p:cNvSpPr txBox="1"/>
          <p:nvPr/>
        </p:nvSpPr>
        <p:spPr>
          <a:xfrm>
            <a:off x="2685485" y="4422900"/>
            <a:ext cx="100503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FIRST EVD CASE SINCE MAY</a:t>
            </a:r>
            <a:endParaRPr lang="en-GB" sz="9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2528429" y="4454959"/>
            <a:ext cx="10926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22"/>
          <p:cNvSpPr txBox="1"/>
          <p:nvPr/>
        </p:nvSpPr>
        <p:spPr>
          <a:xfrm>
            <a:off x="1663866" y="1724483"/>
            <a:ext cx="45712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7" name="TextBox 44"/>
          <p:cNvSpPr txBox="1"/>
          <p:nvPr/>
        </p:nvSpPr>
        <p:spPr>
          <a:xfrm>
            <a:off x="1962324" y="2002977"/>
            <a:ext cx="94678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NEW ATTACKS IN SOUTH </a:t>
            </a:r>
          </a:p>
          <a:p>
            <a:r>
              <a:rPr lang="en-GB" sz="900" b="1" dirty="0" smtClean="0">
                <a:solidFill>
                  <a:srgbClr val="026DB6"/>
                </a:solidFill>
                <a:latin typeface="Arial" panose="020B0604020202020204" pitchFamily="34" charset="0"/>
                <a:cs typeface="Arial" panose="020B0604020202020204" pitchFamily="34" charset="0"/>
              </a:rPr>
              <a:t>AND EAST</a:t>
            </a:r>
            <a:endParaRPr lang="en-GB" sz="900" b="1" dirty="0">
              <a:solidFill>
                <a:srgbClr val="026DB6"/>
              </a:solidFill>
              <a:latin typeface="Arial" panose="020B0604020202020204" pitchFamily="34" charset="0"/>
              <a:cs typeface="Arial" panose="020B0604020202020204" pitchFamily="34" charset="0"/>
            </a:endParaRPr>
          </a:p>
        </p:txBody>
      </p:sp>
      <p:sp>
        <p:nvSpPr>
          <p:cNvPr id="31" name="TextBox 48"/>
          <p:cNvSpPr txBox="1"/>
          <p:nvPr/>
        </p:nvSpPr>
        <p:spPr>
          <a:xfrm>
            <a:off x="4755677" y="2646334"/>
            <a:ext cx="22229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429518" y="4546166"/>
            <a:ext cx="1100758" cy="9856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CURFEW IN SIERRA LEONE</a:t>
            </a:r>
            <a:endParaRPr lang="en-GB" dirty="0"/>
          </a:p>
        </p:txBody>
      </p:sp>
      <p:cxnSp>
        <p:nvCxnSpPr>
          <p:cNvPr id="38" name="Connecteur en angle 37"/>
          <p:cNvCxnSpPr/>
          <p:nvPr/>
        </p:nvCxnSpPr>
        <p:spPr>
          <a:xfrm rot="10800000">
            <a:off x="1293549" y="3924647"/>
            <a:ext cx="951037" cy="433848"/>
          </a:xfrm>
          <a:prstGeom prst="bentConnector3">
            <a:avLst>
              <a:gd name="adj1" fmla="val 5861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37" name="Imag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653" y="4464561"/>
            <a:ext cx="217529" cy="210513"/>
          </a:xfrm>
          <a:prstGeom prst="rect">
            <a:avLst/>
          </a:prstGeom>
        </p:spPr>
      </p:pic>
      <p:pic>
        <p:nvPicPr>
          <p:cNvPr id="41" name="Picture 3" descr="F:\Images\Icons\OCHA icons\2012_ocha_humanitarian_icon_png\security_attack_60px.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632064" y="1974838"/>
            <a:ext cx="310892" cy="317533"/>
          </a:xfrm>
          <a:prstGeom prst="rect">
            <a:avLst/>
          </a:prstGeom>
          <a:noFill/>
          <a:extLst>
            <a:ext uri="{909E8E84-426E-40DD-AFC4-6F175D3DCCD1}">
              <a14:hiddenFill xmlns:a14="http://schemas.microsoft.com/office/drawing/2010/main">
                <a:solidFill>
                  <a:srgbClr val="FFFFFF"/>
                </a:solidFill>
              </a14:hiddenFill>
            </a:ext>
          </a:extLst>
        </p:spPr>
      </p:pic>
      <p:pic>
        <p:nvPicPr>
          <p:cNvPr id="44" name="Image 43"/>
          <p:cNvPicPr>
            <a:picLocks noChangeAspect="1"/>
          </p:cNvPicPr>
          <p:nvPr/>
        </p:nvPicPr>
        <p:blipFill>
          <a:blip r:embed="rId6"/>
          <a:stretch>
            <a:fillRect/>
          </a:stretch>
        </p:blipFill>
        <p:spPr>
          <a:xfrm>
            <a:off x="3002140" y="2310635"/>
            <a:ext cx="225000" cy="236250"/>
          </a:xfrm>
          <a:prstGeom prst="rect">
            <a:avLst/>
          </a:prstGeom>
        </p:spPr>
      </p:pic>
      <p:pic>
        <p:nvPicPr>
          <p:cNvPr id="46" name="Image 45"/>
          <p:cNvPicPr>
            <a:picLocks noChangeAspect="1"/>
          </p:cNvPicPr>
          <p:nvPr/>
        </p:nvPicPr>
        <p:blipFill>
          <a:blip r:embed="rId6"/>
          <a:stretch>
            <a:fillRect/>
          </a:stretch>
        </p:blipFill>
        <p:spPr>
          <a:xfrm>
            <a:off x="4490863" y="2640072"/>
            <a:ext cx="22500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5793</TotalTime>
  <Words>263</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672</cp:revision>
  <cp:lastPrinted>2015-07-01T11:01:21Z</cp:lastPrinted>
  <dcterms:created xsi:type="dcterms:W3CDTF">2014-03-10T10:37:19Z</dcterms:created>
  <dcterms:modified xsi:type="dcterms:W3CDTF">2015-07-01T14:03:32Z</dcterms:modified>
</cp:coreProperties>
</file>