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varScale="1">
        <p:scale>
          <a:sx n="68" d="100"/>
          <a:sy n="68" d="100"/>
        </p:scale>
        <p:origin x="1752" y="72"/>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15/07/2015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‹N°›</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15/07/2015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‹N°›</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15/07/2015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15/07/2015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15/07/2015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15/07/2015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15/07/2015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15/07/2015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15/07/2015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15/07/2015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15/07/2015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15/07/2015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15/07/2015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15/07/2015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‹N°›</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 y="846490"/>
            <a:ext cx="6683824" cy="6019753"/>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en-GB" sz="800" dirty="0">
                <a:solidFill>
                  <a:srgbClr val="659AD2"/>
                </a:solidFill>
                <a:latin typeface="Arial" panose="020B0604020202020204" pitchFamily="34" charset="0"/>
                <a:cs typeface="Arial" panose="020B0604020202020204" pitchFamily="34" charset="0"/>
              </a:rPr>
              <a:t>Creation date: </a:t>
            </a:r>
            <a:r>
              <a:rPr lang="en-GB" sz="800" dirty="0" smtClean="0">
                <a:solidFill>
                  <a:srgbClr val="659AD2"/>
                </a:solidFill>
                <a:latin typeface="Arial" panose="020B0604020202020204" pitchFamily="34" charset="0"/>
                <a:cs typeface="Arial" panose="020B0604020202020204" pitchFamily="34" charset="0"/>
              </a:rPr>
              <a:t>15 July 2015</a:t>
            </a:r>
            <a:endParaRPr lang="en-GB" sz="800" dirty="0">
              <a:solidFill>
                <a:srgbClr val="659AD2"/>
              </a:solidFill>
              <a:latin typeface="Arial" panose="020B0604020202020204" pitchFamily="34" charset="0"/>
              <a:cs typeface="Arial" panose="020B0604020202020204" pitchFamily="34" charset="0"/>
            </a:endParaRPr>
          </a:p>
          <a:p>
            <a:r>
              <a:rPr lang="fr-FR" sz="800" dirty="0" err="1">
                <a:solidFill>
                  <a:srgbClr val="659AD2"/>
                </a:solidFill>
                <a:latin typeface="Arial" panose="020B0604020202020204" pitchFamily="34" charset="0"/>
                <a:cs typeface="Arial" panose="020B0604020202020204" pitchFamily="34" charset="0"/>
              </a:rPr>
              <a:t>Map</a:t>
            </a:r>
            <a:r>
              <a:rPr lang="fr-FR" sz="800" dirty="0">
                <a:solidFill>
                  <a:srgbClr val="659AD2"/>
                </a:solidFill>
                <a:latin typeface="Arial" panose="020B0604020202020204" pitchFamily="34" charset="0"/>
                <a:cs typeface="Arial" panose="020B0604020202020204" pitchFamily="34" charset="0"/>
              </a:rPr>
              <a:t> data sources: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en-GB" sz="800" dirty="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800" dirty="0" smtClean="0">
                <a:solidFill>
                  <a:srgbClr val="659AD2"/>
                </a:solidFill>
                <a:latin typeface="Arial" panose="020B0604020202020204" pitchFamily="34" charset="0"/>
                <a:cs typeface="Arial" panose="020B0604020202020204" pitchFamily="34" charset="0"/>
              </a:rPr>
              <a:t>Nations</a:t>
            </a:r>
            <a:endParaRPr lang="en-GB" sz="15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07 – 13 July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28303"/>
            <a:ext cx="3953770" cy="6192688"/>
          </a:xfrm>
          <a:prstGeom prst="rect">
            <a:avLst/>
          </a:prstGeom>
          <a:noFill/>
        </p:spPr>
        <p:txBody>
          <a:bodyPr wrap="square" lIns="99569" tIns="49785" rIns="99569" bIns="49785" rtlCol="0">
            <a:noAutofit/>
          </a:bodyPr>
          <a:lstStyle/>
          <a:p>
            <a:r>
              <a:rPr lang="fr-FR" sz="1100" b="1" dirty="0" smtClean="0">
                <a:solidFill>
                  <a:srgbClr val="FF721E"/>
                </a:solidFill>
                <a:latin typeface="Arial"/>
              </a:rPr>
              <a:t>CHAD</a:t>
            </a:r>
            <a:endParaRPr lang="fr-FR" sz="1100" b="1" dirty="0">
              <a:solidFill>
                <a:srgbClr val="FF721E"/>
              </a:solidFill>
              <a:latin typeface="Arial"/>
            </a:endParaRPr>
          </a:p>
          <a:p>
            <a:r>
              <a:rPr lang="en-GB" sz="900" b="1" i="1" cap="all" dirty="0">
                <a:solidFill>
                  <a:srgbClr val="036BB6"/>
                </a:solidFill>
                <a:latin typeface="Arial"/>
              </a:rPr>
              <a:t>16 KILLED IN SUICIDE BLAST</a:t>
            </a:r>
            <a:endParaRPr lang="fr-FR" sz="9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On 11 July, at least 16 people were killed and dozens others injured when a suicide bomber blew himself up at the entrance of N’Djamena’s central market. The attack was the third of its kind in the capital city in less than a month. Dozens were also killed when attackers struck N’Djamena on 15 and 29 June. Separately, several attacks have been reported in recent days in the southern Lac Region in which around 30 people have died.</a:t>
            </a:r>
            <a:endParaRPr lang="fr-FR" sz="800" dirty="0">
              <a:solidFill>
                <a:srgbClr val="A6A6A6"/>
              </a:solidFill>
              <a:latin typeface="Arial" pitchFamily="34" charset="0"/>
              <a:cs typeface="Arial" pitchFamily="34" charset="0"/>
            </a:endParaRPr>
          </a:p>
          <a:p>
            <a:pPr algn="just"/>
            <a:endParaRPr lang="en-US" sz="500" dirty="0">
              <a:solidFill>
                <a:srgbClr val="A6A6A6"/>
              </a:solidFill>
              <a:latin typeface="Arial" pitchFamily="34" charset="0"/>
              <a:cs typeface="Arial" pitchFamily="34" charset="0"/>
            </a:endParaRPr>
          </a:p>
          <a:p>
            <a:r>
              <a:rPr lang="en-GB" sz="1100" b="1" dirty="0" smtClean="0">
                <a:solidFill>
                  <a:srgbClr val="FF721E"/>
                </a:solidFill>
                <a:latin typeface="Arial"/>
              </a:rPr>
              <a:t>CAMEROON</a:t>
            </a:r>
            <a:endParaRPr lang="fr-FR" sz="1100" b="1" dirty="0">
              <a:solidFill>
                <a:srgbClr val="FF721E"/>
              </a:solidFill>
              <a:latin typeface="Arial"/>
            </a:endParaRPr>
          </a:p>
          <a:p>
            <a:r>
              <a:rPr lang="en-GB" sz="900" b="1" i="1" cap="all" dirty="0">
                <a:solidFill>
                  <a:srgbClr val="036BB6"/>
                </a:solidFill>
                <a:latin typeface="Arial"/>
              </a:rPr>
              <a:t>11 KILLED IN TWIN SUICIDE ATTACKS</a:t>
            </a:r>
            <a:endParaRPr lang="fr-FR" sz="9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On 12 July, 11 people were killed in two suicide bombings in </a:t>
            </a:r>
            <a:r>
              <a:rPr lang="en-GB" sz="800" dirty="0" err="1">
                <a:solidFill>
                  <a:srgbClr val="A6A6A6"/>
                </a:solidFill>
                <a:latin typeface="Arial" pitchFamily="34" charset="0"/>
                <a:cs typeface="Arial" pitchFamily="34" charset="0"/>
              </a:rPr>
              <a:t>Fotokol</a:t>
            </a:r>
            <a:r>
              <a:rPr lang="en-GB" sz="800" dirty="0">
                <a:solidFill>
                  <a:srgbClr val="A6A6A6"/>
                </a:solidFill>
                <a:latin typeface="Arial" pitchFamily="34" charset="0"/>
                <a:cs typeface="Arial" pitchFamily="34" charset="0"/>
              </a:rPr>
              <a:t>, a town in Cameroon’s Far North Region near the border with Nigeria when two burqa-clad assailants detonated suicide belts - one in a public space where people often gather to break the Ramadan fast and the other outside a military camp. The suicide blasts were the first of their kind in Cameroon, which has been repeatedly targeted by Boko Haram militants. Two days before the bombings, the town had come under rocket attack that killed one person. </a:t>
            </a:r>
            <a:endParaRPr lang="fr-FR" sz="800" dirty="0">
              <a:solidFill>
                <a:srgbClr val="A6A6A6"/>
              </a:solidFill>
              <a:latin typeface="Arial" pitchFamily="34" charset="0"/>
              <a:cs typeface="Arial" pitchFamily="34" charset="0"/>
            </a:endParaRPr>
          </a:p>
          <a:p>
            <a:endParaRPr lang="en-US" sz="500" b="1" dirty="0" smtClean="0">
              <a:solidFill>
                <a:srgbClr val="FF721E"/>
              </a:solidFill>
              <a:latin typeface="Arial"/>
            </a:endParaRPr>
          </a:p>
          <a:p>
            <a:r>
              <a:rPr lang="en-US" sz="1100" b="1" dirty="0" smtClean="0">
                <a:solidFill>
                  <a:srgbClr val="FF721E"/>
                </a:solidFill>
                <a:latin typeface="Arial"/>
              </a:rPr>
              <a:t>LIBERIA</a:t>
            </a:r>
            <a:endParaRPr lang="en-US" sz="1100" b="1" dirty="0">
              <a:solidFill>
                <a:srgbClr val="FF721E"/>
              </a:solidFill>
              <a:latin typeface="Arial"/>
            </a:endParaRPr>
          </a:p>
          <a:p>
            <a:r>
              <a:rPr lang="en-GB" sz="900" b="1" i="1" cap="all" dirty="0">
                <a:solidFill>
                  <a:srgbClr val="036BB6"/>
                </a:solidFill>
                <a:latin typeface="Arial"/>
              </a:rPr>
              <a:t>SECOND EBOLA DEATH REPORTED</a:t>
            </a:r>
            <a:endParaRPr lang="fr-FR" sz="9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A second Ebola patient died on 12 July on arrival at an Ebola treatment centre in the capital Monrovia. The first EVD death in seven weeks since Liberia was declared Ebola-free occurred on 28 June. A total of six confirmed cases, including the two deaths have so far been reported. The source of transmission for the current outbreak is still under investigation. </a:t>
            </a:r>
            <a:endParaRPr lang="fr-FR" sz="800" dirty="0">
              <a:solidFill>
                <a:srgbClr val="A6A6A6"/>
              </a:solidFill>
              <a:latin typeface="Arial" pitchFamily="34" charset="0"/>
              <a:cs typeface="Arial" pitchFamily="34" charset="0"/>
            </a:endParaRPr>
          </a:p>
          <a:p>
            <a:pPr algn="just"/>
            <a:endParaRPr lang="fr-FR" sz="500" dirty="0" smtClean="0">
              <a:solidFill>
                <a:srgbClr val="A6A6A6"/>
              </a:solidFill>
              <a:latin typeface="Arial" pitchFamily="34" charset="0"/>
              <a:cs typeface="Arial" pitchFamily="34" charset="0"/>
            </a:endParaRPr>
          </a:p>
          <a:p>
            <a:pPr algn="just"/>
            <a:r>
              <a:rPr lang="en-GB" sz="1100" b="1" dirty="0" smtClean="0">
                <a:solidFill>
                  <a:srgbClr val="FF721E"/>
                </a:solidFill>
                <a:latin typeface="Arial"/>
              </a:rPr>
              <a:t>NIGERIA</a:t>
            </a:r>
          </a:p>
          <a:p>
            <a:r>
              <a:rPr lang="en-GB" sz="900" b="1" i="1" cap="all" dirty="0">
                <a:solidFill>
                  <a:srgbClr val="036BB6"/>
                </a:solidFill>
                <a:latin typeface="Arial"/>
              </a:rPr>
              <a:t>SLIGHT DROP IN IDP NUMBERS</a:t>
            </a:r>
            <a:endParaRPr lang="fr-FR" sz="9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As of June 2015, there were 1,385,298 IDPs in Nigeria’s north-eastern states of Adamawa, Bauchi, </a:t>
            </a:r>
            <a:r>
              <a:rPr lang="en-GB" sz="800" dirty="0" err="1">
                <a:solidFill>
                  <a:srgbClr val="A6A6A6"/>
                </a:solidFill>
                <a:latin typeface="Arial" pitchFamily="34" charset="0"/>
                <a:cs typeface="Arial" pitchFamily="34" charset="0"/>
              </a:rPr>
              <a:t>Borno</a:t>
            </a:r>
            <a:r>
              <a:rPr lang="en-GB" sz="800" dirty="0">
                <a:solidFill>
                  <a:srgbClr val="A6A6A6"/>
                </a:solidFill>
                <a:latin typeface="Arial" pitchFamily="34" charset="0"/>
                <a:cs typeface="Arial" pitchFamily="34" charset="0"/>
              </a:rPr>
              <a:t>, </a:t>
            </a:r>
            <a:r>
              <a:rPr lang="en-GB" sz="800" dirty="0" err="1">
                <a:solidFill>
                  <a:srgbClr val="A6A6A6"/>
                </a:solidFill>
                <a:latin typeface="Arial" pitchFamily="34" charset="0"/>
                <a:cs typeface="Arial" pitchFamily="34" charset="0"/>
              </a:rPr>
              <a:t>Gombe</a:t>
            </a:r>
            <a:r>
              <a:rPr lang="en-GB" sz="800" dirty="0">
                <a:solidFill>
                  <a:srgbClr val="A6A6A6"/>
                </a:solidFill>
                <a:latin typeface="Arial" pitchFamily="34" charset="0"/>
                <a:cs typeface="Arial" pitchFamily="34" charset="0"/>
              </a:rPr>
              <a:t>, Taraba and </a:t>
            </a:r>
            <a:r>
              <a:rPr lang="en-GB" sz="800" dirty="0" err="1">
                <a:solidFill>
                  <a:srgbClr val="A6A6A6"/>
                </a:solidFill>
                <a:latin typeface="Arial" pitchFamily="34" charset="0"/>
                <a:cs typeface="Arial" pitchFamily="34" charset="0"/>
              </a:rPr>
              <a:t>Yobe</a:t>
            </a:r>
            <a:r>
              <a:rPr lang="en-GB" sz="800" dirty="0">
                <a:solidFill>
                  <a:srgbClr val="A6A6A6"/>
                </a:solidFill>
                <a:latin typeface="Arial" pitchFamily="34" charset="0"/>
                <a:cs typeface="Arial" pitchFamily="34" charset="0"/>
              </a:rPr>
              <a:t>, according to the June update of the Displacement Tracking Matrix by IOM and Nigeria’s National Emergency Management Agency. The figure marks a slight decrease compared to the last update in April when some 1.5 million IDPs were identified. The drop is due to movements of return observed on the ground, especially in Adamawa where the IDP population has decreased by 49 percent. In contrast, in </a:t>
            </a:r>
            <a:r>
              <a:rPr lang="en-GB" sz="800" dirty="0" err="1">
                <a:solidFill>
                  <a:srgbClr val="A6A6A6"/>
                </a:solidFill>
                <a:latin typeface="Arial" pitchFamily="34" charset="0"/>
                <a:cs typeface="Arial" pitchFamily="34" charset="0"/>
              </a:rPr>
              <a:t>Borno</a:t>
            </a:r>
            <a:r>
              <a:rPr lang="en-GB" sz="800" dirty="0">
                <a:solidFill>
                  <a:srgbClr val="A6A6A6"/>
                </a:solidFill>
                <a:latin typeface="Arial" pitchFamily="34" charset="0"/>
                <a:cs typeface="Arial" pitchFamily="34" charset="0"/>
              </a:rPr>
              <a:t>, the IDP population has increased since April and is now over a million (1,002, 688).</a:t>
            </a:r>
            <a:endParaRPr lang="fr-FR" sz="800" dirty="0">
              <a:solidFill>
                <a:srgbClr val="A6A6A6"/>
              </a:solidFill>
              <a:latin typeface="Arial" pitchFamily="34" charset="0"/>
              <a:cs typeface="Arial" pitchFamily="34" charset="0"/>
            </a:endParaRPr>
          </a:p>
          <a:p>
            <a:pPr algn="just"/>
            <a:endParaRPr lang="en-GB" sz="500" dirty="0">
              <a:solidFill>
                <a:srgbClr val="A6A6A6"/>
              </a:solidFill>
              <a:latin typeface="Arial" pitchFamily="34" charset="0"/>
              <a:cs typeface="Arial" pitchFamily="34" charset="0"/>
            </a:endParaRPr>
          </a:p>
          <a:p>
            <a:r>
              <a:rPr lang="en-GB" sz="1100" b="1" dirty="0">
                <a:solidFill>
                  <a:srgbClr val="FF721E"/>
                </a:solidFill>
                <a:latin typeface="Arial"/>
              </a:rPr>
              <a:t>EVD </a:t>
            </a:r>
            <a:r>
              <a:rPr lang="fr-FR" sz="1100" b="1" dirty="0" smtClean="0">
                <a:solidFill>
                  <a:srgbClr val="FF721E"/>
                </a:solidFill>
                <a:latin typeface="Arial"/>
              </a:rPr>
              <a:t>REGIONAL</a:t>
            </a:r>
            <a:endParaRPr lang="fr-FR" sz="1100" b="1" dirty="0">
              <a:solidFill>
                <a:srgbClr val="FF721E"/>
              </a:solidFill>
              <a:latin typeface="Arial"/>
            </a:endParaRPr>
          </a:p>
          <a:p>
            <a:r>
              <a:rPr lang="en-GB" sz="900" b="1" i="1" cap="all" dirty="0">
                <a:solidFill>
                  <a:srgbClr val="036BB6"/>
                </a:solidFill>
                <a:latin typeface="Arial"/>
              </a:rPr>
              <a:t>25 NEW CASES REPORTED</a:t>
            </a:r>
            <a:endParaRPr lang="fr-FR" sz="9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Guinea reported a total of 13 new confirmed cases, of which seven were in Conakry, as of 13 July. Meanwhile, humanitarian actors launched a sensitisation campaign in </a:t>
            </a:r>
            <a:r>
              <a:rPr lang="en-GB" sz="800" dirty="0" err="1">
                <a:solidFill>
                  <a:srgbClr val="A6A6A6"/>
                </a:solidFill>
                <a:latin typeface="Arial" pitchFamily="34" charset="0"/>
                <a:cs typeface="Arial" pitchFamily="34" charset="0"/>
              </a:rPr>
              <a:t>Benty</a:t>
            </a:r>
            <a:r>
              <a:rPr lang="en-GB" sz="800" dirty="0">
                <a:solidFill>
                  <a:srgbClr val="A6A6A6"/>
                </a:solidFill>
                <a:latin typeface="Arial" pitchFamily="34" charset="0"/>
                <a:cs typeface="Arial" pitchFamily="34" charset="0"/>
              </a:rPr>
              <a:t> locality of </a:t>
            </a:r>
            <a:r>
              <a:rPr lang="en-GB" sz="800" dirty="0" err="1">
                <a:solidFill>
                  <a:srgbClr val="A6A6A6"/>
                </a:solidFill>
                <a:latin typeface="Arial" pitchFamily="34" charset="0"/>
                <a:cs typeface="Arial" pitchFamily="34" charset="0"/>
              </a:rPr>
              <a:t>Forécariah</a:t>
            </a:r>
            <a:r>
              <a:rPr lang="en-GB" sz="800" dirty="0">
                <a:solidFill>
                  <a:srgbClr val="A6A6A6"/>
                </a:solidFill>
                <a:latin typeface="Arial" pitchFamily="34" charset="0"/>
                <a:cs typeface="Arial" pitchFamily="34" charset="0"/>
              </a:rPr>
              <a:t>, one of Guinea’s four Ebola hotspot prefectures. In Sierra Leone, eight new cases were reported as of 12 July. An enhanced health intervention in the country’s Ebola hotspots in the northwest has been extended for 90 days to the first week of October. In the week leading up to 5 July, there were 30 confirmed cases in the three countries, marking the highest weekly total since mid-May.</a:t>
            </a:r>
            <a:endParaRPr lang="fr-FR" sz="800" dirty="0">
              <a:solidFill>
                <a:srgbClr val="A6A6A6"/>
              </a:solidFill>
              <a:latin typeface="Arial" pitchFamily="34" charset="0"/>
              <a:cs typeface="Arial" pitchFamily="34" charset="0"/>
            </a:endParaRPr>
          </a:p>
          <a:p>
            <a:pPr algn="just"/>
            <a:endParaRPr lang="fr-FR" sz="700" dirty="0">
              <a:solidFill>
                <a:srgbClr val="A6A6A6"/>
              </a:solidFill>
              <a:latin typeface="Arial" pitchFamily="34" charset="0"/>
              <a:cs typeface="Arial" pitchFamily="34" charset="0"/>
            </a:endParaRPr>
          </a:p>
          <a:p>
            <a:pPr algn="just"/>
            <a:r>
              <a:rPr lang="fr-FR" sz="700" dirty="0">
                <a:solidFill>
                  <a:srgbClr val="A6A6A6"/>
                </a:solidFill>
                <a:latin typeface="Arial" pitchFamily="34" charset="0"/>
                <a:cs typeface="Arial" pitchFamily="34" charset="0"/>
              </a:rPr>
              <a:t> </a:t>
            </a:r>
          </a:p>
        </p:txBody>
      </p:sp>
      <p:sp>
        <p:nvSpPr>
          <p:cNvPr id="66" name="TextBox 22"/>
          <p:cNvSpPr txBox="1"/>
          <p:nvPr/>
        </p:nvSpPr>
        <p:spPr>
          <a:xfrm>
            <a:off x="4554612" y="2394401"/>
            <a:ext cx="550050"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CHAD</a:t>
            </a:r>
            <a:endParaRPr lang="en-GB" dirty="0"/>
          </a:p>
        </p:txBody>
      </p:sp>
      <p:sp>
        <p:nvSpPr>
          <p:cNvPr id="68" name="TextBox 44"/>
          <p:cNvSpPr txBox="1"/>
          <p:nvPr/>
        </p:nvSpPr>
        <p:spPr>
          <a:xfrm>
            <a:off x="4521453" y="2939904"/>
            <a:ext cx="937833"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KILLED IN SUICIDE BLAST</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18107" y="4193488"/>
            <a:ext cx="1907588"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EVD REGIONAL </a:t>
            </a:r>
            <a:endParaRPr lang="en-GB" dirty="0"/>
          </a:p>
        </p:txBody>
      </p:sp>
      <p:sp>
        <p:nvSpPr>
          <p:cNvPr id="33" name="TextBox 22"/>
          <p:cNvSpPr txBox="1"/>
          <p:nvPr/>
        </p:nvSpPr>
        <p:spPr>
          <a:xfrm>
            <a:off x="3798620" y="3746528"/>
            <a:ext cx="1060081"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CAMEROON</a:t>
            </a:r>
            <a:endParaRPr lang="en-GB" dirty="0"/>
          </a:p>
        </p:txBody>
      </p:sp>
      <p:sp>
        <p:nvSpPr>
          <p:cNvPr id="42" name="TextBox 44"/>
          <p:cNvSpPr txBox="1"/>
          <p:nvPr/>
        </p:nvSpPr>
        <p:spPr>
          <a:xfrm>
            <a:off x="4265540" y="4006279"/>
            <a:ext cx="986982"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KILLED IN SUICIDE ATTACK</a:t>
            </a:r>
            <a:endParaRPr lang="en-GB" sz="900" b="1" dirty="0">
              <a:solidFill>
                <a:srgbClr val="026DB6"/>
              </a:solidFill>
              <a:latin typeface="Arial" panose="020B0604020202020204" pitchFamily="34" charset="0"/>
              <a:cs typeface="Arial" panose="020B0604020202020204" pitchFamily="34" charset="0"/>
            </a:endParaRPr>
          </a:p>
        </p:txBody>
      </p:sp>
      <p:sp>
        <p:nvSpPr>
          <p:cNvPr id="43" name="TextBox 48"/>
          <p:cNvSpPr txBox="1"/>
          <p:nvPr/>
        </p:nvSpPr>
        <p:spPr>
          <a:xfrm>
            <a:off x="3981936" y="4038338"/>
            <a:ext cx="24550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11</a:t>
            </a:r>
            <a:endParaRPr lang="en-GB" sz="1600" b="1" dirty="0">
              <a:solidFill>
                <a:srgbClr val="026DB6"/>
              </a:solidFill>
              <a:latin typeface="Arial" panose="020B0604020202020204" pitchFamily="34" charset="0"/>
              <a:cs typeface="Arial" panose="020B0604020202020204" pitchFamily="34" charset="0"/>
            </a:endParaRPr>
          </a:p>
        </p:txBody>
      </p:sp>
      <p:sp>
        <p:nvSpPr>
          <p:cNvPr id="32" name="TextBox 22"/>
          <p:cNvSpPr txBox="1"/>
          <p:nvPr/>
        </p:nvSpPr>
        <p:spPr>
          <a:xfrm>
            <a:off x="2277653" y="4211685"/>
            <a:ext cx="803532" cy="211527"/>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LIBERIA</a:t>
            </a:r>
            <a:endParaRPr lang="en-GB" dirty="0"/>
          </a:p>
        </p:txBody>
      </p:sp>
      <p:sp>
        <p:nvSpPr>
          <p:cNvPr id="39" name="TextBox 44"/>
          <p:cNvSpPr txBox="1"/>
          <p:nvPr/>
        </p:nvSpPr>
        <p:spPr>
          <a:xfrm>
            <a:off x="2685485" y="4422900"/>
            <a:ext cx="1005031"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EVD DEATHS RECORDED</a:t>
            </a:r>
            <a:endParaRPr lang="en-GB" sz="900" b="1" dirty="0">
              <a:solidFill>
                <a:srgbClr val="026DB6"/>
              </a:solidFill>
              <a:latin typeface="Arial" panose="020B0604020202020204" pitchFamily="34" charset="0"/>
              <a:cs typeface="Arial" panose="020B0604020202020204" pitchFamily="34" charset="0"/>
            </a:endParaRPr>
          </a:p>
        </p:txBody>
      </p:sp>
      <p:sp>
        <p:nvSpPr>
          <p:cNvPr id="40" name="TextBox 48"/>
          <p:cNvSpPr txBox="1"/>
          <p:nvPr/>
        </p:nvSpPr>
        <p:spPr>
          <a:xfrm>
            <a:off x="2528429" y="4454959"/>
            <a:ext cx="109263"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2</a:t>
            </a:r>
            <a:endParaRPr lang="en-GB" sz="1600" b="1" dirty="0">
              <a:solidFill>
                <a:srgbClr val="026DB6"/>
              </a:solidFill>
              <a:latin typeface="Arial" panose="020B0604020202020204" pitchFamily="34" charset="0"/>
              <a:cs typeface="Arial" panose="020B0604020202020204" pitchFamily="34" charset="0"/>
            </a:endParaRPr>
          </a:p>
        </p:txBody>
      </p:sp>
      <p:sp>
        <p:nvSpPr>
          <p:cNvPr id="31" name="TextBox 48"/>
          <p:cNvSpPr txBox="1"/>
          <p:nvPr/>
        </p:nvSpPr>
        <p:spPr>
          <a:xfrm>
            <a:off x="4755677" y="2646334"/>
            <a:ext cx="23098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16</a:t>
            </a:r>
            <a:endParaRPr lang="en-GB" sz="1600" b="1" dirty="0">
              <a:solidFill>
                <a:srgbClr val="026DB6"/>
              </a:solidFill>
              <a:latin typeface="Arial" panose="020B0604020202020204" pitchFamily="34" charset="0"/>
              <a:cs typeface="Arial" panose="020B0604020202020204" pitchFamily="34" charset="0"/>
            </a:endParaRPr>
          </a:p>
        </p:txBody>
      </p:sp>
      <p:sp>
        <p:nvSpPr>
          <p:cNvPr id="34" name="TextBox 44"/>
          <p:cNvSpPr txBox="1"/>
          <p:nvPr/>
        </p:nvSpPr>
        <p:spPr>
          <a:xfrm>
            <a:off x="640179" y="4475383"/>
            <a:ext cx="726285"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NEW CASES</a:t>
            </a:r>
            <a:endParaRPr lang="en-GB" dirty="0"/>
          </a:p>
        </p:txBody>
      </p:sp>
      <p:cxnSp>
        <p:nvCxnSpPr>
          <p:cNvPr id="38" name="Connecteur en angle 37"/>
          <p:cNvCxnSpPr/>
          <p:nvPr/>
        </p:nvCxnSpPr>
        <p:spPr>
          <a:xfrm rot="10800000">
            <a:off x="1293549" y="3924647"/>
            <a:ext cx="951037" cy="433848"/>
          </a:xfrm>
          <a:prstGeom prst="bentConnector3">
            <a:avLst>
              <a:gd name="adj1" fmla="val 5861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37" name="Imag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7653" y="4464561"/>
            <a:ext cx="217529" cy="210513"/>
          </a:xfrm>
          <a:prstGeom prst="rect">
            <a:avLst/>
          </a:prstGeom>
        </p:spPr>
      </p:pic>
      <p:pic>
        <p:nvPicPr>
          <p:cNvPr id="44" name="Image 43"/>
          <p:cNvPicPr>
            <a:picLocks noChangeAspect="1"/>
          </p:cNvPicPr>
          <p:nvPr/>
        </p:nvPicPr>
        <p:blipFill>
          <a:blip r:embed="rId5"/>
          <a:stretch>
            <a:fillRect/>
          </a:stretch>
        </p:blipFill>
        <p:spPr>
          <a:xfrm>
            <a:off x="3746872" y="4010563"/>
            <a:ext cx="225000" cy="236250"/>
          </a:xfrm>
          <a:prstGeom prst="rect">
            <a:avLst/>
          </a:prstGeom>
        </p:spPr>
      </p:pic>
      <p:sp>
        <p:nvSpPr>
          <p:cNvPr id="29" name="TextBox 22"/>
          <p:cNvSpPr txBox="1"/>
          <p:nvPr/>
        </p:nvSpPr>
        <p:spPr>
          <a:xfrm>
            <a:off x="2949171" y="2931411"/>
            <a:ext cx="813353"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a:t>
            </a:r>
            <a:endParaRPr lang="en-GB" dirty="0"/>
          </a:p>
        </p:txBody>
      </p:sp>
      <p:sp>
        <p:nvSpPr>
          <p:cNvPr id="30" name="TextBox 44"/>
          <p:cNvSpPr txBox="1"/>
          <p:nvPr/>
        </p:nvSpPr>
        <p:spPr>
          <a:xfrm>
            <a:off x="2974066" y="3406057"/>
            <a:ext cx="959737"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IDP NUMBERS DROP</a:t>
            </a:r>
            <a:endParaRPr lang="en-GB" sz="900" b="1" dirty="0">
              <a:solidFill>
                <a:srgbClr val="026DB6"/>
              </a:solidFill>
              <a:latin typeface="Arial" panose="020B0604020202020204" pitchFamily="34" charset="0"/>
              <a:cs typeface="Arial" panose="020B0604020202020204" pitchFamily="34" charset="0"/>
            </a:endParaRPr>
          </a:p>
        </p:txBody>
      </p:sp>
      <p:sp>
        <p:nvSpPr>
          <p:cNvPr id="35" name="TextBox 48"/>
          <p:cNvSpPr txBox="1"/>
          <p:nvPr/>
        </p:nvSpPr>
        <p:spPr>
          <a:xfrm>
            <a:off x="3143250" y="3175117"/>
            <a:ext cx="475258"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1.4M</a:t>
            </a:r>
            <a:endParaRPr lang="en-GB" sz="1600" b="1" dirty="0">
              <a:solidFill>
                <a:srgbClr val="026DB6"/>
              </a:solidFill>
              <a:latin typeface="Arial" panose="020B0604020202020204" pitchFamily="34" charset="0"/>
              <a:cs typeface="Arial" panose="020B0604020202020204" pitchFamily="34" charset="0"/>
            </a:endParaRPr>
          </a:p>
        </p:txBody>
      </p:sp>
      <p:pic>
        <p:nvPicPr>
          <p:cNvPr id="48" name="Image 47"/>
          <p:cNvPicPr>
            <a:picLocks noChangeAspect="1"/>
          </p:cNvPicPr>
          <p:nvPr/>
        </p:nvPicPr>
        <p:blipFill>
          <a:blip r:embed="rId5"/>
          <a:stretch>
            <a:fillRect/>
          </a:stretch>
        </p:blipFill>
        <p:spPr>
          <a:xfrm>
            <a:off x="4482604" y="2639510"/>
            <a:ext cx="225000" cy="236250"/>
          </a:xfrm>
          <a:prstGeom prst="rect">
            <a:avLst/>
          </a:prstGeom>
        </p:spPr>
      </p:pic>
      <p:sp>
        <p:nvSpPr>
          <p:cNvPr id="50" name="TextBox 48"/>
          <p:cNvSpPr txBox="1"/>
          <p:nvPr/>
        </p:nvSpPr>
        <p:spPr>
          <a:xfrm>
            <a:off x="361170" y="4483751"/>
            <a:ext cx="24550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25</a:t>
            </a:r>
            <a:endParaRPr lang="en-GB" sz="1600" b="1" dirty="0">
              <a:solidFill>
                <a:srgbClr val="026DB6"/>
              </a:solidFill>
              <a:latin typeface="Arial" panose="020B0604020202020204" pitchFamily="34" charset="0"/>
              <a:cs typeface="Arial" panose="020B0604020202020204" pitchFamily="34" charset="0"/>
            </a:endParaRPr>
          </a:p>
        </p:txBody>
      </p: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481" y="4502955"/>
            <a:ext cx="217529" cy="210513"/>
          </a:xfrm>
          <a:prstGeom prst="rect">
            <a:avLst/>
          </a:prstGeom>
        </p:spPr>
      </p:pic>
      <p:grpSp>
        <p:nvGrpSpPr>
          <p:cNvPr id="3" name="Groupe 2"/>
          <p:cNvGrpSpPr/>
          <p:nvPr/>
        </p:nvGrpSpPr>
        <p:grpSpPr>
          <a:xfrm>
            <a:off x="570105" y="3255637"/>
            <a:ext cx="478655" cy="993364"/>
            <a:chOff x="2875493" y="4831142"/>
            <a:chExt cx="478655" cy="993364"/>
          </a:xfrm>
        </p:grpSpPr>
        <p:cxnSp>
          <p:nvCxnSpPr>
            <p:cNvPr id="56" name="Connecteur en angle 55"/>
            <p:cNvCxnSpPr/>
            <p:nvPr/>
          </p:nvCxnSpPr>
          <p:spPr>
            <a:xfrm rot="16200000" flipV="1">
              <a:off x="2635400" y="5071235"/>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2886120" y="5318601"/>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3108142" y="5312252"/>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3119071" y="5571327"/>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grpSp>
      <p:pic>
        <p:nvPicPr>
          <p:cNvPr id="41" name="Picture 6"/>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925015" y="3156463"/>
            <a:ext cx="246128" cy="24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5824</TotalTime>
  <Words>575</Words>
  <Application>Microsoft Office PowerPoint</Application>
  <PresentationFormat>Personnalisé</PresentationFormat>
  <Paragraphs>41</Paragraphs>
  <Slides>1</Slides>
  <Notes>1</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vt:i4>
      </vt:variant>
    </vt:vector>
  </HeadingPairs>
  <TitlesOfParts>
    <vt:vector size="4" baseType="lpstr">
      <vt:lpstr>Arial</vt:lpstr>
      <vt:lpstr>Calibri</vt:lpstr>
      <vt:lpstr>Office Theme</vt:lpstr>
      <vt:lpstr>Présentation PowerPoint</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Oumou Khayry SY</cp:lastModifiedBy>
  <cp:revision>682</cp:revision>
  <cp:lastPrinted>2015-07-01T11:01:21Z</cp:lastPrinted>
  <dcterms:created xsi:type="dcterms:W3CDTF">2014-03-10T10:37:19Z</dcterms:created>
  <dcterms:modified xsi:type="dcterms:W3CDTF">2015-07-15T09:53:47Z</dcterms:modified>
</cp:coreProperties>
</file>