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80" d="100"/>
          <a:sy n="80" d="100"/>
        </p:scale>
        <p:origin x="1560" y="60"/>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3" cy="6019753"/>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22 July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14 – 20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624736"/>
          </a:xfrm>
          <a:prstGeom prst="rect">
            <a:avLst/>
          </a:prstGeom>
          <a:noFill/>
        </p:spPr>
        <p:txBody>
          <a:bodyPr wrap="square" lIns="99569" tIns="49785" rIns="99569" bIns="49785" rtlCol="0">
            <a:noAutofit/>
          </a:bodyPr>
          <a:lstStyle/>
          <a:p>
            <a:r>
              <a:rPr lang="fr-FR" sz="1100" b="1" dirty="0" smtClean="0">
                <a:solidFill>
                  <a:srgbClr val="FF721E"/>
                </a:solidFill>
                <a:latin typeface="Arial"/>
              </a:rPr>
              <a:t>CENTRAL AFRICAN REPUBLIC (CAR) </a:t>
            </a:r>
            <a:endParaRPr lang="fr-FR" sz="1100" b="1" dirty="0">
              <a:solidFill>
                <a:srgbClr val="FF721E"/>
              </a:solidFill>
              <a:latin typeface="Arial"/>
            </a:endParaRPr>
          </a:p>
          <a:p>
            <a:r>
              <a:rPr lang="en-GB" sz="900" b="1" i="1" cap="all" dirty="0" smtClean="0">
                <a:solidFill>
                  <a:srgbClr val="036BB6"/>
                </a:solidFill>
                <a:latin typeface="Arial"/>
              </a:rPr>
              <a:t>Number OF IDPs decreases by 30,000</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The number of IDPs across the country dropped to 368,859 in July from 399,268 in May (7.6 percent). This includes IDPs in 32 sites in the capital Bangui where there currently are 30,186 IDPs down from 33,067 in May, according to the Population Movement Commission. The returns are mostly due to the relative improvement of security in some parts of the country, but particularly as a result of the increased presence of MINUSCA forces in some areas of return. However, there are primary and secondary movements with the emergence of new IDPs sites in the </a:t>
            </a:r>
            <a:r>
              <a:rPr lang="en-GB" sz="700" dirty="0" err="1">
                <a:solidFill>
                  <a:srgbClr val="A6A6A6"/>
                </a:solidFill>
                <a:latin typeface="Arial" pitchFamily="34" charset="0"/>
                <a:cs typeface="Arial" pitchFamily="34" charset="0"/>
              </a:rPr>
              <a:t>Ouham</a:t>
            </a:r>
            <a:r>
              <a:rPr lang="en-GB" sz="700" dirty="0">
                <a:solidFill>
                  <a:srgbClr val="A6A6A6"/>
                </a:solidFill>
                <a:latin typeface="Arial" pitchFamily="34" charset="0"/>
                <a:cs typeface="Arial" pitchFamily="34" charset="0"/>
              </a:rPr>
              <a:t> and Nana-</a:t>
            </a:r>
            <a:r>
              <a:rPr lang="en-GB" sz="700" dirty="0" err="1">
                <a:solidFill>
                  <a:srgbClr val="A6A6A6"/>
                </a:solidFill>
                <a:latin typeface="Arial" pitchFamily="34" charset="0"/>
                <a:cs typeface="Arial" pitchFamily="34" charset="0"/>
              </a:rPr>
              <a:t>Gribizi</a:t>
            </a:r>
            <a:r>
              <a:rPr lang="en-GB" sz="700" dirty="0">
                <a:solidFill>
                  <a:srgbClr val="A6A6A6"/>
                </a:solidFill>
                <a:latin typeface="Arial" pitchFamily="34" charset="0"/>
                <a:cs typeface="Arial" pitchFamily="34" charset="0"/>
              </a:rPr>
              <a:t> provinces in the central and north-western regions.</a:t>
            </a:r>
            <a:endParaRPr lang="fr-FR" sz="700" dirty="0">
              <a:solidFill>
                <a:srgbClr val="A6A6A6"/>
              </a:solidFill>
              <a:latin typeface="Arial" pitchFamily="34" charset="0"/>
              <a:cs typeface="Arial" pitchFamily="34" charset="0"/>
            </a:endParaRPr>
          </a:p>
          <a:p>
            <a:pPr algn="just"/>
            <a:endParaRPr lang="en-US" sz="500" dirty="0" smtClean="0">
              <a:solidFill>
                <a:srgbClr val="A6A6A6"/>
              </a:solidFill>
              <a:latin typeface="Arial" pitchFamily="34" charset="0"/>
              <a:cs typeface="Arial" pitchFamily="34" charset="0"/>
            </a:endParaRPr>
          </a:p>
          <a:p>
            <a:r>
              <a:rPr lang="en-GB" sz="1100" b="1" dirty="0" smtClean="0">
                <a:solidFill>
                  <a:srgbClr val="FF721E"/>
                </a:solidFill>
                <a:latin typeface="Arial"/>
              </a:rPr>
              <a:t>CHAD</a:t>
            </a:r>
            <a:endParaRPr lang="fr-FR" sz="1100" b="1" dirty="0">
              <a:solidFill>
                <a:srgbClr val="FF721E"/>
              </a:solidFill>
              <a:latin typeface="Arial"/>
            </a:endParaRPr>
          </a:p>
          <a:p>
            <a:r>
              <a:rPr lang="en-GB" sz="900" b="1" i="1" cap="all" dirty="0">
                <a:solidFill>
                  <a:srgbClr val="036BB6"/>
                </a:solidFill>
                <a:latin typeface="Arial"/>
              </a:rPr>
              <a:t>INSECURITY HAMPERS RESPONSE IN LAKE REGION</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Recurrent attacks by suspected Boko Haram militants have heightened insecurity in the southern Lake Region. On 17 July, Chadian forces repulsed an attack by Boko Haram militants on the village of </a:t>
            </a:r>
            <a:r>
              <a:rPr lang="en-GB" sz="700" dirty="0" err="1">
                <a:solidFill>
                  <a:srgbClr val="A6A6A6"/>
                </a:solidFill>
                <a:latin typeface="Arial" pitchFamily="34" charset="0"/>
                <a:cs typeface="Arial" pitchFamily="34" charset="0"/>
              </a:rPr>
              <a:t>Koumguia</a:t>
            </a:r>
            <a:r>
              <a:rPr lang="en-GB" sz="700" dirty="0">
                <a:solidFill>
                  <a:srgbClr val="A6A6A6"/>
                </a:solidFill>
                <a:latin typeface="Arial" pitchFamily="34" charset="0"/>
                <a:cs typeface="Arial" pitchFamily="34" charset="0"/>
              </a:rPr>
              <a:t>. One Chadian soldier and 19 militants were killed in the fighting, according to media reports. </a:t>
            </a:r>
            <a:r>
              <a:rPr lang="en-GB" sz="700" dirty="0" err="1">
                <a:solidFill>
                  <a:srgbClr val="A6A6A6"/>
                </a:solidFill>
                <a:latin typeface="Arial" pitchFamily="34" charset="0"/>
                <a:cs typeface="Arial" pitchFamily="34" charset="0"/>
              </a:rPr>
              <a:t>Koumguia</a:t>
            </a:r>
            <a:r>
              <a:rPr lang="en-GB" sz="700" dirty="0">
                <a:solidFill>
                  <a:srgbClr val="A6A6A6"/>
                </a:solidFill>
                <a:latin typeface="Arial" pitchFamily="34" charset="0"/>
                <a:cs typeface="Arial" pitchFamily="34" charset="0"/>
              </a:rPr>
              <a:t> was the fourth locality on the shores of Lake Chad to be attacked in a week, forcing humanitarian agencies to reduce their activities. The protection, security and relief assistance to the affected population are the key concerns.</a:t>
            </a:r>
            <a:endParaRPr lang="fr-FR" sz="7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1100" b="1" dirty="0" smtClean="0">
                <a:solidFill>
                  <a:srgbClr val="FF721E"/>
                </a:solidFill>
                <a:latin typeface="Arial"/>
              </a:rPr>
              <a:t>DRC</a:t>
            </a:r>
            <a:endParaRPr lang="en-US" sz="1100" b="1" dirty="0">
              <a:solidFill>
                <a:srgbClr val="FF721E"/>
              </a:solidFill>
              <a:latin typeface="Arial"/>
            </a:endParaRPr>
          </a:p>
          <a:p>
            <a:r>
              <a:rPr lang="en-GB" sz="900" b="1" i="1" cap="all" dirty="0">
                <a:solidFill>
                  <a:srgbClr val="036BB6"/>
                </a:solidFill>
                <a:latin typeface="Arial"/>
              </a:rPr>
              <a:t>9 KILLED IN MILITANT ATTACK</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14 July, at least nine people were killed during an attack in </a:t>
            </a:r>
            <a:r>
              <a:rPr lang="en-GB" sz="700" dirty="0" err="1">
                <a:solidFill>
                  <a:srgbClr val="A6A6A6"/>
                </a:solidFill>
                <a:latin typeface="Arial" pitchFamily="34" charset="0"/>
                <a:cs typeface="Arial" pitchFamily="34" charset="0"/>
              </a:rPr>
              <a:t>Beni</a:t>
            </a:r>
            <a:r>
              <a:rPr lang="en-GB" sz="700" dirty="0">
                <a:solidFill>
                  <a:srgbClr val="A6A6A6"/>
                </a:solidFill>
                <a:latin typeface="Arial" pitchFamily="34" charset="0"/>
                <a:cs typeface="Arial" pitchFamily="34" charset="0"/>
              </a:rPr>
              <a:t> area in North Kivu province allegedly </a:t>
            </a:r>
            <a:r>
              <a:rPr lang="en-GB" sz="700" dirty="0" smtClean="0">
                <a:solidFill>
                  <a:srgbClr val="A6A6A6"/>
                </a:solidFill>
                <a:latin typeface="Arial" pitchFamily="34" charset="0"/>
                <a:cs typeface="Arial" pitchFamily="34" charset="0"/>
              </a:rPr>
              <a:t>committed by </a:t>
            </a:r>
            <a:r>
              <a:rPr lang="en-GB" sz="700" dirty="0">
                <a:solidFill>
                  <a:srgbClr val="A6A6A6"/>
                </a:solidFill>
                <a:latin typeface="Arial" pitchFamily="34" charset="0"/>
                <a:cs typeface="Arial" pitchFamily="34" charset="0"/>
              </a:rPr>
              <a:t>Ugandan Allied Democratic Forces rebels. The attack targeted several villages about 60 km north of </a:t>
            </a:r>
            <a:r>
              <a:rPr lang="en-GB" sz="700" dirty="0" err="1">
                <a:solidFill>
                  <a:srgbClr val="A6A6A6"/>
                </a:solidFill>
                <a:latin typeface="Arial" pitchFamily="34" charset="0"/>
                <a:cs typeface="Arial" pitchFamily="34" charset="0"/>
              </a:rPr>
              <a:t>Beni</a:t>
            </a:r>
            <a:r>
              <a:rPr lang="en-GB" sz="700" dirty="0">
                <a:solidFill>
                  <a:srgbClr val="A6A6A6"/>
                </a:solidFill>
                <a:latin typeface="Arial" pitchFamily="34" charset="0"/>
                <a:cs typeface="Arial" pitchFamily="34" charset="0"/>
              </a:rPr>
              <a:t>. </a:t>
            </a:r>
          </a:p>
          <a:p>
            <a:pPr algn="just"/>
            <a:endParaRPr lang="en-GB" sz="500" dirty="0" smtClean="0">
              <a:solidFill>
                <a:srgbClr val="A6A6A6"/>
              </a:solidFill>
              <a:latin typeface="Arial" pitchFamily="34" charset="0"/>
              <a:cs typeface="Arial" pitchFamily="34" charset="0"/>
            </a:endParaRPr>
          </a:p>
          <a:p>
            <a:r>
              <a:rPr lang="en-GB" sz="900" b="1" i="1" cap="all" dirty="0">
                <a:solidFill>
                  <a:srgbClr val="036BB6"/>
                </a:solidFill>
                <a:latin typeface="Arial"/>
              </a:rPr>
              <a:t>MEASLES OUTBREAK IN MANIEMA</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15 July, the authorities in the eastern Maniema province declared a measles epidemic in </a:t>
            </a:r>
            <a:r>
              <a:rPr lang="en-GB" sz="700" dirty="0" err="1">
                <a:solidFill>
                  <a:srgbClr val="A6A6A6"/>
                </a:solidFill>
                <a:latin typeface="Arial" pitchFamily="34" charset="0"/>
                <a:cs typeface="Arial" pitchFamily="34" charset="0"/>
              </a:rPr>
              <a:t>Kasongo</a:t>
            </a:r>
            <a:r>
              <a:rPr lang="en-GB" sz="700" dirty="0">
                <a:solidFill>
                  <a:srgbClr val="A6A6A6"/>
                </a:solidFill>
                <a:latin typeface="Arial" pitchFamily="34" charset="0"/>
                <a:cs typeface="Arial" pitchFamily="34" charset="0"/>
              </a:rPr>
              <a:t> health zone where some 300 measles cases have been recorded, and called on humanitarian partners for assistance to curb the spread of the disease. </a:t>
            </a:r>
            <a:endParaRPr lang="fr-FR" sz="700" dirty="0">
              <a:solidFill>
                <a:srgbClr val="A6A6A6"/>
              </a:solidFill>
              <a:latin typeface="Arial" pitchFamily="34" charset="0"/>
              <a:cs typeface="Arial" pitchFamily="34" charset="0"/>
            </a:endParaRPr>
          </a:p>
          <a:p>
            <a:pPr algn="just"/>
            <a:endParaRPr lang="fr-FR" sz="500" dirty="0">
              <a:solidFill>
                <a:srgbClr val="A6A6A6"/>
              </a:solidFill>
              <a:latin typeface="Arial" pitchFamily="34" charset="0"/>
              <a:cs typeface="Arial" pitchFamily="34" charset="0"/>
            </a:endParaRPr>
          </a:p>
          <a:p>
            <a:pPr algn="just"/>
            <a:r>
              <a:rPr lang="en-GB" sz="1100" b="1" dirty="0" smtClean="0">
                <a:solidFill>
                  <a:srgbClr val="FF721E"/>
                </a:solidFill>
                <a:latin typeface="Arial"/>
              </a:rPr>
              <a:t>NIGER</a:t>
            </a:r>
          </a:p>
          <a:p>
            <a:r>
              <a:rPr lang="en-GB" sz="900" b="1" i="1" cap="all" dirty="0">
                <a:solidFill>
                  <a:srgbClr val="036BB6"/>
                </a:solidFill>
                <a:latin typeface="Arial"/>
              </a:rPr>
              <a:t>INFLUX OF DISPLACED FROM NIGERIA</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Several groups of displaced people have been recorded </a:t>
            </a:r>
            <a:r>
              <a:rPr lang="en-GB" sz="700" dirty="0" smtClean="0">
                <a:solidFill>
                  <a:srgbClr val="A6A6A6"/>
                </a:solidFill>
                <a:latin typeface="Arial" pitchFamily="34" charset="0"/>
                <a:cs typeface="Arial" pitchFamily="34" charset="0"/>
              </a:rPr>
              <a:t>in </a:t>
            </a:r>
            <a:r>
              <a:rPr lang="en-GB" sz="700" dirty="0" err="1" smtClean="0">
                <a:solidFill>
                  <a:srgbClr val="A6A6A6"/>
                </a:solidFill>
                <a:latin typeface="Arial" pitchFamily="34" charset="0"/>
                <a:cs typeface="Arial" pitchFamily="34" charset="0"/>
              </a:rPr>
              <a:t>Gagamari</a:t>
            </a:r>
            <a:r>
              <a:rPr lang="en-GB" sz="700" dirty="0" smtClean="0">
                <a:solidFill>
                  <a:srgbClr val="A6A6A6"/>
                </a:solidFill>
                <a:latin typeface="Arial" pitchFamily="34" charset="0"/>
                <a:cs typeface="Arial" pitchFamily="34" charset="0"/>
              </a:rPr>
              <a:t> </a:t>
            </a:r>
            <a:r>
              <a:rPr lang="en-GB" sz="700" dirty="0">
                <a:solidFill>
                  <a:srgbClr val="A6A6A6"/>
                </a:solidFill>
                <a:latin typeface="Arial" pitchFamily="34" charset="0"/>
                <a:cs typeface="Arial" pitchFamily="34" charset="0"/>
              </a:rPr>
              <a:t>and </a:t>
            </a:r>
            <a:r>
              <a:rPr lang="en-GB" sz="700" dirty="0" err="1">
                <a:solidFill>
                  <a:srgbClr val="A6A6A6"/>
                </a:solidFill>
                <a:latin typeface="Arial" pitchFamily="34" charset="0"/>
                <a:cs typeface="Arial" pitchFamily="34" charset="0"/>
              </a:rPr>
              <a:t>Chetamari</a:t>
            </a:r>
            <a:r>
              <a:rPr lang="en-GB" sz="700" dirty="0">
                <a:solidFill>
                  <a:srgbClr val="A6A6A6"/>
                </a:solidFill>
                <a:latin typeface="Arial" pitchFamily="34" charset="0"/>
                <a:cs typeface="Arial" pitchFamily="34" charset="0"/>
              </a:rPr>
              <a:t> areas of </a:t>
            </a:r>
            <a:r>
              <a:rPr lang="en-GB" sz="700" dirty="0" err="1">
                <a:solidFill>
                  <a:srgbClr val="A6A6A6"/>
                </a:solidFill>
                <a:latin typeface="Arial" pitchFamily="34" charset="0"/>
                <a:cs typeface="Arial" pitchFamily="34" charset="0"/>
              </a:rPr>
              <a:t>Diffa</a:t>
            </a:r>
            <a:r>
              <a:rPr lang="en-GB" sz="700" dirty="0">
                <a:solidFill>
                  <a:srgbClr val="A6A6A6"/>
                </a:solidFill>
                <a:latin typeface="Arial" pitchFamily="34" charset="0"/>
                <a:cs typeface="Arial" pitchFamily="34" charset="0"/>
              </a:rPr>
              <a:t> in southern Niger in recent days. The displaced are arriving from the Nigerian town of </a:t>
            </a:r>
            <a:r>
              <a:rPr lang="en-GB" sz="700" dirty="0" err="1">
                <a:solidFill>
                  <a:srgbClr val="A6A6A6"/>
                </a:solidFill>
                <a:latin typeface="Arial" pitchFamily="34" charset="0"/>
                <a:cs typeface="Arial" pitchFamily="34" charset="0"/>
              </a:rPr>
              <a:t>Damassak</a:t>
            </a:r>
            <a:r>
              <a:rPr lang="en-GB" sz="700" dirty="0">
                <a:solidFill>
                  <a:srgbClr val="A6A6A6"/>
                </a:solidFill>
                <a:latin typeface="Arial" pitchFamily="34" charset="0"/>
                <a:cs typeface="Arial" pitchFamily="34" charset="0"/>
              </a:rPr>
              <a:t> just south of the Niger-Nigerian border owing to reports of an impending withdrawal of Chadian and Nigerien forces from the town where they drove off Boko Haram insurgents earlier this year. Shelter, food and water are the main needs of the displaced. Humanitarian partners are to meet with the Governor to plan the provision of temporary emergency assistance to the most vulnerable people.</a:t>
            </a:r>
          </a:p>
          <a:p>
            <a:pPr algn="just"/>
            <a:endParaRPr lang="fr-FR" sz="500" dirty="0">
              <a:solidFill>
                <a:srgbClr val="A6A6A6"/>
              </a:solidFill>
              <a:latin typeface="Arial" pitchFamily="34" charset="0"/>
              <a:cs typeface="Arial" pitchFamily="34" charset="0"/>
            </a:endParaRPr>
          </a:p>
          <a:p>
            <a:r>
              <a:rPr lang="en-GB" sz="900" b="1" i="1" cap="all" dirty="0">
                <a:solidFill>
                  <a:srgbClr val="036BB6"/>
                </a:solidFill>
                <a:latin typeface="Arial"/>
              </a:rPr>
              <a:t>15 KILLED IN ATTACK </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the night of 15 July, 15 people were killed and five others wounded during an attack on </a:t>
            </a:r>
            <a:r>
              <a:rPr lang="en-GB" sz="700" dirty="0" err="1">
                <a:solidFill>
                  <a:srgbClr val="A6A6A6"/>
                </a:solidFill>
                <a:latin typeface="Arial" pitchFamily="34" charset="0"/>
                <a:cs typeface="Arial" pitchFamily="34" charset="0"/>
              </a:rPr>
              <a:t>Ngougouroum</a:t>
            </a:r>
            <a:r>
              <a:rPr lang="en-GB" sz="700" dirty="0">
                <a:solidFill>
                  <a:srgbClr val="A6A6A6"/>
                </a:solidFill>
                <a:latin typeface="Arial" pitchFamily="34" charset="0"/>
                <a:cs typeface="Arial" pitchFamily="34" charset="0"/>
              </a:rPr>
              <a:t> village in </a:t>
            </a:r>
            <a:r>
              <a:rPr lang="en-GB" sz="700" dirty="0" err="1">
                <a:solidFill>
                  <a:srgbClr val="A6A6A6"/>
                </a:solidFill>
                <a:latin typeface="Arial" pitchFamily="34" charset="0"/>
                <a:cs typeface="Arial" pitchFamily="34" charset="0"/>
              </a:rPr>
              <a:t>Bosso</a:t>
            </a:r>
            <a:r>
              <a:rPr lang="en-GB" sz="700" dirty="0">
                <a:solidFill>
                  <a:srgbClr val="A6A6A6"/>
                </a:solidFill>
                <a:latin typeface="Arial" pitchFamily="34" charset="0"/>
                <a:cs typeface="Arial" pitchFamily="34" charset="0"/>
              </a:rPr>
              <a:t> in southern Niger, which has come under repeated attacks by suspected Boko Haram militia. The raid also forced villagers to flee for safety in neighbouring localities.</a:t>
            </a:r>
            <a:endParaRPr lang="fr-FR" sz="700" dirty="0">
              <a:solidFill>
                <a:srgbClr val="A6A6A6"/>
              </a:solidFill>
              <a:latin typeface="Arial" pitchFamily="34" charset="0"/>
              <a:cs typeface="Arial" pitchFamily="34" charset="0"/>
            </a:endParaRPr>
          </a:p>
          <a:p>
            <a:pPr algn="just"/>
            <a:endParaRPr lang="en-GB" sz="500" dirty="0">
              <a:solidFill>
                <a:srgbClr val="A6A6A6"/>
              </a:solidFill>
              <a:latin typeface="Arial" pitchFamily="34" charset="0"/>
              <a:cs typeface="Arial" pitchFamily="34" charset="0"/>
            </a:endParaRPr>
          </a:p>
          <a:p>
            <a:r>
              <a:rPr lang="en-GB" sz="1100" b="1" dirty="0">
                <a:solidFill>
                  <a:srgbClr val="FF721E"/>
                </a:solidFill>
                <a:latin typeface="Arial"/>
              </a:rPr>
              <a:t>EVD </a:t>
            </a:r>
            <a:r>
              <a:rPr lang="fr-FR" sz="1100" b="1" dirty="0" smtClean="0">
                <a:solidFill>
                  <a:srgbClr val="FF721E"/>
                </a:solidFill>
                <a:latin typeface="Arial"/>
              </a:rPr>
              <a:t>REGIONAL</a:t>
            </a:r>
            <a:endParaRPr lang="fr-FR" sz="1100" b="1" dirty="0">
              <a:solidFill>
                <a:srgbClr val="FF721E"/>
              </a:solidFill>
              <a:latin typeface="Arial"/>
            </a:endParaRPr>
          </a:p>
          <a:p>
            <a:r>
              <a:rPr lang="fr-FR" sz="900" b="1" i="1" cap="all" dirty="0" smtClean="0">
                <a:solidFill>
                  <a:srgbClr val="036BB6"/>
                </a:solidFill>
                <a:latin typeface="Arial"/>
              </a:rPr>
              <a:t>HIGHEST CASELOAD IN GUINEA IN 10 WEEKS </a:t>
            </a:r>
          </a:p>
          <a:p>
            <a:pPr algn="just"/>
            <a:r>
              <a:rPr lang="en-GB" sz="700" dirty="0" smtClean="0">
                <a:solidFill>
                  <a:srgbClr val="A6A6A6"/>
                </a:solidFill>
                <a:latin typeface="Arial" pitchFamily="34" charset="0"/>
                <a:cs typeface="Arial" pitchFamily="34" charset="0"/>
              </a:rPr>
              <a:t>No new cases were reported this week in Liberia, which previously reported six confirmed cases and two deaths after Ebola resurfaced in the country in the last week of June. The source of the transmission is still unknown. In Guinea, in the week ending 19 July, there were 22 confirmed cases, the highest number in ten weeks, and in Sierra Leone two confirmed cases were recorded - one in each of the two hotspot districts of Port </a:t>
            </a:r>
            <a:r>
              <a:rPr lang="en-GB" sz="700" dirty="0" err="1" smtClean="0">
                <a:solidFill>
                  <a:srgbClr val="A6A6A6"/>
                </a:solidFill>
                <a:latin typeface="Arial" pitchFamily="34" charset="0"/>
                <a:cs typeface="Arial" pitchFamily="34" charset="0"/>
              </a:rPr>
              <a:t>Loko</a:t>
            </a:r>
            <a:r>
              <a:rPr lang="en-GB" sz="700" dirty="0" smtClean="0">
                <a:solidFill>
                  <a:srgbClr val="A6A6A6"/>
                </a:solidFill>
                <a:latin typeface="Arial" pitchFamily="34" charset="0"/>
                <a:cs typeface="Arial" pitchFamily="34" charset="0"/>
              </a:rPr>
              <a:t> and Western Urban Area. </a:t>
            </a:r>
            <a:r>
              <a:rPr lang="en-US" sz="700" dirty="0" smtClean="0">
                <a:solidFill>
                  <a:srgbClr val="A6A6A6"/>
                </a:solidFill>
                <a:latin typeface="Arial" pitchFamily="34" charset="0"/>
                <a:cs typeface="Arial" pitchFamily="34" charset="0"/>
              </a:rPr>
              <a:t>In </a:t>
            </a:r>
            <a:r>
              <a:rPr lang="en-US" sz="700" dirty="0">
                <a:solidFill>
                  <a:srgbClr val="A6A6A6"/>
                </a:solidFill>
                <a:latin typeface="Arial" pitchFamily="34" charset="0"/>
                <a:cs typeface="Arial" pitchFamily="34" charset="0"/>
              </a:rPr>
              <a:t>the week to 12 July, there were a total of 30 cases from the three countries, according to WHO, which noted that for the first time in several months, most of the cases in Guinea and Sierra Leone occurred in their capital cities and were on a list of known contacts or an established transmission chain. </a:t>
            </a:r>
            <a:endParaRPr lang="fr-FR" sz="700" dirty="0" smtClean="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728853" y="2140045"/>
            <a:ext cx="123720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SECURITY WORSENS IN LAKE REGION</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3" name="TextBox 22"/>
          <p:cNvSpPr txBox="1"/>
          <p:nvPr/>
        </p:nvSpPr>
        <p:spPr>
          <a:xfrm>
            <a:off x="5061896" y="3452675"/>
            <a:ext cx="42882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2" name="TextBox 44"/>
          <p:cNvSpPr txBox="1"/>
          <p:nvPr/>
        </p:nvSpPr>
        <p:spPr>
          <a:xfrm>
            <a:off x="5146989" y="3708623"/>
            <a:ext cx="86919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IDP NUMBERS DROP</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717668" y="3740682"/>
            <a:ext cx="370992"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30k</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659975" y="4475383"/>
            <a:ext cx="726285"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a:t>
            </a:r>
            <a:endParaRPr lang="en-GB" dirty="0"/>
          </a:p>
        </p:txBody>
      </p:sp>
      <p:pic>
        <p:nvPicPr>
          <p:cNvPr id="44" name="Image 43"/>
          <p:cNvPicPr>
            <a:picLocks noChangeAspect="1"/>
          </p:cNvPicPr>
          <p:nvPr/>
        </p:nvPicPr>
        <p:blipFill>
          <a:blip r:embed="rId4"/>
          <a:stretch>
            <a:fillRect/>
          </a:stretch>
        </p:blipFill>
        <p:spPr>
          <a:xfrm>
            <a:off x="4969764" y="4835542"/>
            <a:ext cx="225000" cy="236250"/>
          </a:xfrm>
          <a:prstGeom prst="rect">
            <a:avLst/>
          </a:prstGeom>
        </p:spPr>
      </p:pic>
      <p:sp>
        <p:nvSpPr>
          <p:cNvPr id="29" name="TextBox 22"/>
          <p:cNvSpPr txBox="1"/>
          <p:nvPr/>
        </p:nvSpPr>
        <p:spPr>
          <a:xfrm>
            <a:off x="4989121" y="4581698"/>
            <a:ext cx="39815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DRC</a:t>
            </a:r>
            <a:endParaRPr lang="en-GB" dirty="0"/>
          </a:p>
        </p:txBody>
      </p:sp>
      <p:sp>
        <p:nvSpPr>
          <p:cNvPr id="30" name="TextBox 44"/>
          <p:cNvSpPr txBox="1"/>
          <p:nvPr/>
        </p:nvSpPr>
        <p:spPr>
          <a:xfrm>
            <a:off x="5403119" y="4806750"/>
            <a:ext cx="65139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ATTACK</a:t>
            </a:r>
            <a:endParaRPr lang="en-GB" sz="900" b="1" dirty="0">
              <a:solidFill>
                <a:srgbClr val="026DB6"/>
              </a:solidFill>
              <a:latin typeface="Arial" panose="020B0604020202020204" pitchFamily="34" charset="0"/>
              <a:cs typeface="Arial" panose="020B0604020202020204" pitchFamily="34" charset="0"/>
            </a:endParaRPr>
          </a:p>
        </p:txBody>
      </p:sp>
      <p:sp>
        <p:nvSpPr>
          <p:cNvPr id="35" name="TextBox 48"/>
          <p:cNvSpPr txBox="1"/>
          <p:nvPr/>
        </p:nvSpPr>
        <p:spPr>
          <a:xfrm>
            <a:off x="5202684" y="4838809"/>
            <a:ext cx="15203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9</a:t>
            </a:r>
            <a:endParaRPr lang="en-GB" sz="1600" b="1" dirty="0">
              <a:solidFill>
                <a:srgbClr val="026DB6"/>
              </a:solidFill>
              <a:latin typeface="Arial" panose="020B0604020202020204" pitchFamily="34" charset="0"/>
              <a:cs typeface="Arial" panose="020B0604020202020204" pitchFamily="34" charset="0"/>
            </a:endParaRPr>
          </a:p>
        </p:txBody>
      </p:sp>
      <p:sp>
        <p:nvSpPr>
          <p:cNvPr id="50" name="TextBox 48"/>
          <p:cNvSpPr txBox="1"/>
          <p:nvPr/>
        </p:nvSpPr>
        <p:spPr>
          <a:xfrm>
            <a:off x="289162" y="4483751"/>
            <a:ext cx="30501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24</a:t>
            </a:r>
            <a:endParaRPr lang="en-GB" sz="16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41"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92603" y="3718644"/>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22"/>
          <p:cNvSpPr txBox="1"/>
          <p:nvPr/>
        </p:nvSpPr>
        <p:spPr>
          <a:xfrm>
            <a:off x="3062916" y="2006066"/>
            <a:ext cx="63964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6" name="TextBox 44"/>
          <p:cNvSpPr txBox="1"/>
          <p:nvPr/>
        </p:nvSpPr>
        <p:spPr>
          <a:xfrm>
            <a:off x="3304764" y="2257059"/>
            <a:ext cx="115212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IDP INFLUX FROM NIGERIA</a:t>
            </a:r>
            <a:endParaRPr lang="en-GB" dirty="0"/>
          </a:p>
        </p:txBody>
      </p:sp>
      <p:sp>
        <p:nvSpPr>
          <p:cNvPr id="52" name="TextBox 44"/>
          <p:cNvSpPr txBox="1"/>
          <p:nvPr/>
        </p:nvSpPr>
        <p:spPr>
          <a:xfrm>
            <a:off x="3522998" y="2550777"/>
            <a:ext cx="890654"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IN RAID</a:t>
            </a:r>
            <a:endParaRPr lang="en-GB" dirty="0"/>
          </a:p>
        </p:txBody>
      </p:sp>
      <p:pic>
        <p:nvPicPr>
          <p:cNvPr id="54" name="Image 53"/>
          <p:cNvPicPr>
            <a:picLocks noChangeAspect="1"/>
          </p:cNvPicPr>
          <p:nvPr/>
        </p:nvPicPr>
        <p:blipFill>
          <a:blip r:embed="rId4"/>
          <a:stretch>
            <a:fillRect/>
          </a:stretch>
        </p:blipFill>
        <p:spPr>
          <a:xfrm>
            <a:off x="3007068" y="2543421"/>
            <a:ext cx="225000" cy="236250"/>
          </a:xfrm>
          <a:prstGeom prst="rect">
            <a:avLst/>
          </a:prstGeom>
        </p:spPr>
      </p:pic>
      <p:sp>
        <p:nvSpPr>
          <p:cNvPr id="55" name="TextBox 48"/>
          <p:cNvSpPr txBox="1"/>
          <p:nvPr/>
        </p:nvSpPr>
        <p:spPr>
          <a:xfrm>
            <a:off x="3251493" y="2546688"/>
            <a:ext cx="2309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15</a:t>
            </a:r>
            <a:endParaRPr lang="en-GB" sz="1600" b="1" dirty="0">
              <a:solidFill>
                <a:srgbClr val="026DB6"/>
              </a:solidFill>
              <a:latin typeface="Arial" panose="020B0604020202020204" pitchFamily="34" charset="0"/>
              <a:cs typeface="Arial" panose="020B0604020202020204" pitchFamily="34" charset="0"/>
            </a:endParaRPr>
          </a:p>
        </p:txBody>
      </p:sp>
      <p:pic>
        <p:nvPicPr>
          <p:cNvPr id="60"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17047" y="2195072"/>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7"/>
          <a:stretch>
            <a:fillRect/>
          </a:stretch>
        </p:blipFill>
        <p:spPr>
          <a:xfrm>
            <a:off x="4492603" y="2181652"/>
            <a:ext cx="23625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5977</TotalTime>
  <Words>716</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695</cp:revision>
  <cp:lastPrinted>2015-07-22T13:35:35Z</cp:lastPrinted>
  <dcterms:created xsi:type="dcterms:W3CDTF">2014-03-10T10:37:19Z</dcterms:created>
  <dcterms:modified xsi:type="dcterms:W3CDTF">2015-07-22T18:21:49Z</dcterms:modified>
</cp:coreProperties>
</file>