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98" d="100"/>
          <a:sy n="98" d="100"/>
        </p:scale>
        <p:origin x="660" y="9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29/07/2015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29/07/2015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29/07/2015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29/07/2015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29/07/2015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29/07/2015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29/07/2015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29/07/2015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2" cy="6019752"/>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28 July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21 – 27 July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r>
              <a:rPr lang="fr-FR" sz="1100" b="1" dirty="0" smtClean="0">
                <a:solidFill>
                  <a:srgbClr val="FF721E"/>
                </a:solidFill>
                <a:latin typeface="Arial"/>
              </a:rPr>
              <a:t>CAMEROON</a:t>
            </a:r>
            <a:endParaRPr lang="fr-FR" sz="1100" b="1" dirty="0">
              <a:solidFill>
                <a:srgbClr val="FF721E"/>
              </a:solidFill>
              <a:latin typeface="Arial"/>
            </a:endParaRPr>
          </a:p>
          <a:p>
            <a:r>
              <a:rPr lang="en-GB" sz="900" b="1" i="1" cap="all" dirty="0">
                <a:solidFill>
                  <a:srgbClr val="036BB6"/>
                </a:solidFill>
                <a:latin typeface="Arial"/>
              </a:rPr>
              <a:t>33 KILLED IN SUICIDE BLASTS</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On 25 July, 20 people were killed when a suicide attacker struck a bar in Maroua town, the capital of the Far North Region. The attack, the </a:t>
            </a:r>
            <a:r>
              <a:rPr lang="en-GB" sz="700" dirty="0" smtClean="0">
                <a:solidFill>
                  <a:srgbClr val="A6A6A6"/>
                </a:solidFill>
                <a:latin typeface="Arial" pitchFamily="34" charset="0"/>
                <a:cs typeface="Arial" pitchFamily="34" charset="0"/>
              </a:rPr>
              <a:t>most deadly of </a:t>
            </a:r>
            <a:r>
              <a:rPr lang="en-GB" sz="700" dirty="0">
                <a:solidFill>
                  <a:srgbClr val="A6A6A6"/>
                </a:solidFill>
                <a:latin typeface="Arial" pitchFamily="34" charset="0"/>
                <a:cs typeface="Arial" pitchFamily="34" charset="0"/>
              </a:rPr>
              <a:t>its kind so far, was the third in the region in two weeks. </a:t>
            </a:r>
            <a:r>
              <a:rPr lang="en-GB" sz="700" dirty="0" smtClean="0">
                <a:solidFill>
                  <a:srgbClr val="A6A6A6"/>
                </a:solidFill>
                <a:latin typeface="Arial" pitchFamily="34" charset="0"/>
                <a:cs typeface="Arial" pitchFamily="34" charset="0"/>
              </a:rPr>
              <a:t>Cameroon’s </a:t>
            </a:r>
            <a:r>
              <a:rPr lang="en-GB" sz="700" dirty="0">
                <a:solidFill>
                  <a:srgbClr val="A6A6A6"/>
                </a:solidFill>
                <a:latin typeface="Arial" pitchFamily="34" charset="0"/>
                <a:cs typeface="Arial" pitchFamily="34" charset="0"/>
              </a:rPr>
              <a:t>Far North Region has been repeatedly targeted by Boko Haram insurgents. </a:t>
            </a:r>
            <a:r>
              <a:rPr lang="fr-FR" sz="700" dirty="0">
                <a:solidFill>
                  <a:srgbClr val="A6A6A6"/>
                </a:solidFill>
                <a:latin typeface="Arial" pitchFamily="34" charset="0"/>
                <a:cs typeface="Arial" pitchFamily="34" charset="0"/>
              </a:rPr>
              <a:t>No gap in terms of medication and medical material is reported so far, but MSF estimates that in case other attacks occur, capacity of health </a:t>
            </a:r>
            <a:r>
              <a:rPr lang="en-GB" sz="700" dirty="0">
                <a:solidFill>
                  <a:srgbClr val="A6A6A6"/>
                </a:solidFill>
                <a:latin typeface="Arial" pitchFamily="34" charset="0"/>
                <a:cs typeface="Arial" pitchFamily="34" charset="0"/>
              </a:rPr>
              <a:t>centres</a:t>
            </a:r>
            <a:r>
              <a:rPr lang="fr-FR" sz="700" dirty="0">
                <a:solidFill>
                  <a:srgbClr val="A6A6A6"/>
                </a:solidFill>
                <a:latin typeface="Arial" pitchFamily="34" charset="0"/>
                <a:cs typeface="Arial" pitchFamily="34" charset="0"/>
              </a:rPr>
              <a:t> will be overwhelmed.</a:t>
            </a:r>
          </a:p>
          <a:p>
            <a:pPr algn="just"/>
            <a:endParaRPr lang="en-US" sz="700" dirty="0" smtClean="0">
              <a:solidFill>
                <a:srgbClr val="A6A6A6"/>
              </a:solidFill>
              <a:latin typeface="Arial" pitchFamily="34" charset="0"/>
              <a:cs typeface="Arial" pitchFamily="34" charset="0"/>
            </a:endParaRPr>
          </a:p>
          <a:p>
            <a:r>
              <a:rPr lang="en-GB" sz="1100" b="1" dirty="0" smtClean="0">
                <a:solidFill>
                  <a:srgbClr val="FF721E"/>
                </a:solidFill>
                <a:latin typeface="Arial"/>
              </a:rPr>
              <a:t>CHAD</a:t>
            </a:r>
            <a:endParaRPr lang="fr-FR" sz="1100" b="1" dirty="0">
              <a:solidFill>
                <a:srgbClr val="FF721E"/>
              </a:solidFill>
              <a:latin typeface="Arial"/>
            </a:endParaRPr>
          </a:p>
          <a:p>
            <a:r>
              <a:rPr lang="en-GB" sz="900" b="1" i="1" cap="all" dirty="0">
                <a:solidFill>
                  <a:srgbClr val="036BB6"/>
                </a:solidFill>
                <a:latin typeface="Arial"/>
              </a:rPr>
              <a:t>7,000 NEW </a:t>
            </a:r>
            <a:r>
              <a:rPr lang="en-GB" sz="900" b="1" i="1" cap="all" dirty="0" smtClean="0">
                <a:solidFill>
                  <a:srgbClr val="036BB6"/>
                </a:solidFill>
                <a:latin typeface="Arial"/>
              </a:rPr>
              <a:t>INTERNALLY DISPLACED </a:t>
            </a:r>
            <a:r>
              <a:rPr lang="en-GB" sz="900" b="1" i="1" cap="all" dirty="0">
                <a:solidFill>
                  <a:srgbClr val="036BB6"/>
                </a:solidFill>
                <a:latin typeface="Arial"/>
              </a:rPr>
              <a:t>REPORTED IN </a:t>
            </a:r>
            <a:r>
              <a:rPr lang="en-GB" sz="900" b="1" i="1" cap="all" dirty="0" smtClean="0">
                <a:solidFill>
                  <a:srgbClr val="036BB6"/>
                </a:solidFill>
                <a:latin typeface="Arial"/>
              </a:rPr>
              <a:t>LAKE </a:t>
            </a:r>
            <a:r>
              <a:rPr lang="en-GB" sz="900" b="1" i="1" cap="all" dirty="0">
                <a:solidFill>
                  <a:srgbClr val="036BB6"/>
                </a:solidFill>
                <a:latin typeface="Arial"/>
              </a:rPr>
              <a:t>REGION </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Over the last week, large spontaneous displacements have been observed in the Lake region due to fear of Boko Haram. An estimated </a:t>
            </a:r>
            <a:r>
              <a:rPr lang="en-GB" sz="700" dirty="0" smtClean="0">
                <a:solidFill>
                  <a:srgbClr val="A6A6A6"/>
                </a:solidFill>
                <a:latin typeface="Arial" pitchFamily="34" charset="0"/>
                <a:cs typeface="Arial" pitchFamily="34" charset="0"/>
              </a:rPr>
              <a:t>new 7,000 </a:t>
            </a:r>
            <a:r>
              <a:rPr lang="en-GB" sz="700" dirty="0">
                <a:solidFill>
                  <a:srgbClr val="A6A6A6"/>
                </a:solidFill>
                <a:latin typeface="Arial" pitchFamily="34" charset="0"/>
                <a:cs typeface="Arial" pitchFamily="34" charset="0"/>
              </a:rPr>
              <a:t>IDPs have been reported. The IDPs are extremely vulnerable as they sleep in the open in the current rainy season in a cholera-endemic area. Humanitarian partners on the ground are working to develop response actions for shelter, WASH and health. </a:t>
            </a:r>
            <a:r>
              <a:rPr lang="en-GB" sz="700" dirty="0" smtClean="0">
                <a:solidFill>
                  <a:srgbClr val="A6A6A6"/>
                </a:solidFill>
                <a:latin typeface="Arial" pitchFamily="34" charset="0"/>
                <a:cs typeface="Arial" pitchFamily="34" charset="0"/>
              </a:rPr>
              <a:t>An OCHA-led mission including UNICEF and Chadian refugee authorities (CNARR) met on July 27 with </a:t>
            </a:r>
            <a:r>
              <a:rPr lang="en-GB" sz="700" dirty="0">
                <a:solidFill>
                  <a:srgbClr val="A6A6A6"/>
                </a:solidFill>
                <a:latin typeface="Arial" pitchFamily="34" charset="0"/>
                <a:cs typeface="Arial" pitchFamily="34" charset="0"/>
              </a:rPr>
              <a:t>the local authorities </a:t>
            </a:r>
            <a:r>
              <a:rPr lang="en-GB" sz="700" dirty="0" smtClean="0">
                <a:solidFill>
                  <a:srgbClr val="A6A6A6"/>
                </a:solidFill>
                <a:latin typeface="Arial" pitchFamily="34" charset="0"/>
                <a:cs typeface="Arial" pitchFamily="34" charset="0"/>
              </a:rPr>
              <a:t>to undertake a preliminary needs assessment between Bol and Baga Sola. </a:t>
            </a:r>
          </a:p>
          <a:p>
            <a:pPr algn="just"/>
            <a:endParaRPr lang="en-US" sz="500" dirty="0">
              <a:solidFill>
                <a:srgbClr val="A6A6A6"/>
              </a:solidFill>
              <a:latin typeface="Arial" pitchFamily="34" charset="0"/>
              <a:cs typeface="Arial" pitchFamily="34" charset="0"/>
            </a:endParaRPr>
          </a:p>
          <a:p>
            <a:r>
              <a:rPr lang="en-GB" sz="900" b="1" i="1" cap="all" dirty="0" smtClean="0">
                <a:solidFill>
                  <a:srgbClr val="036BB6"/>
                </a:solidFill>
                <a:latin typeface="Arial"/>
              </a:rPr>
              <a:t>MEASLES CASES CONTINUE TO RISE IN EASTERN CHAD </a:t>
            </a:r>
            <a:endParaRPr lang="fr-FR" sz="900" b="1" i="1" cap="all" dirty="0">
              <a:solidFill>
                <a:srgbClr val="036BB6"/>
              </a:solidFill>
              <a:latin typeface="Arial"/>
            </a:endParaRPr>
          </a:p>
          <a:p>
            <a:pPr algn="just"/>
            <a:r>
              <a:rPr lang="en-US" sz="700" dirty="0" smtClean="0">
                <a:solidFill>
                  <a:srgbClr val="A6A6A6"/>
                </a:solidFill>
                <a:latin typeface="Arial" pitchFamily="34" charset="0"/>
                <a:cs typeface="Arial" pitchFamily="34" charset="0"/>
              </a:rPr>
              <a:t>Between </a:t>
            </a:r>
            <a:r>
              <a:rPr lang="en-US" sz="700" dirty="0">
                <a:solidFill>
                  <a:srgbClr val="A6A6A6"/>
                </a:solidFill>
                <a:latin typeface="Arial" pitchFamily="34" charset="0"/>
                <a:cs typeface="Arial" pitchFamily="34" charset="0"/>
              </a:rPr>
              <a:t>1 - 15 July, some 122 cases of measles, including two deaths were reported in the eastern </a:t>
            </a:r>
            <a:r>
              <a:rPr lang="en-GB" sz="700" dirty="0" smtClean="0">
                <a:solidFill>
                  <a:srgbClr val="A6A6A6"/>
                </a:solidFill>
                <a:latin typeface="Arial" pitchFamily="34" charset="0"/>
                <a:cs typeface="Arial" pitchFamily="34" charset="0"/>
              </a:rPr>
              <a:t>Abeche</a:t>
            </a:r>
            <a:r>
              <a:rPr lang="en-US" sz="700" dirty="0" smtClean="0">
                <a:solidFill>
                  <a:srgbClr val="A6A6A6"/>
                </a:solidFill>
                <a:latin typeface="Arial" pitchFamily="34" charset="0"/>
                <a:cs typeface="Arial" pitchFamily="34" charset="0"/>
              </a:rPr>
              <a:t> </a:t>
            </a:r>
            <a:r>
              <a:rPr lang="en-US" sz="700" dirty="0">
                <a:solidFill>
                  <a:srgbClr val="A6A6A6"/>
                </a:solidFill>
                <a:latin typeface="Arial" pitchFamily="34" charset="0"/>
                <a:cs typeface="Arial" pitchFamily="34" charset="0"/>
              </a:rPr>
              <a:t>region compared to 189 cases and three deaths in the whole of June. </a:t>
            </a:r>
            <a:r>
              <a:rPr lang="en-US" sz="700" dirty="0" smtClean="0">
                <a:solidFill>
                  <a:srgbClr val="A6A6A6"/>
                </a:solidFill>
                <a:latin typeface="Arial" pitchFamily="34" charset="0"/>
                <a:cs typeface="Arial" pitchFamily="34" charset="0"/>
              </a:rPr>
              <a:t>On </a:t>
            </a:r>
            <a:r>
              <a:rPr lang="en-US" sz="700" dirty="0">
                <a:solidFill>
                  <a:srgbClr val="A6A6A6"/>
                </a:solidFill>
                <a:latin typeface="Arial" pitchFamily="34" charset="0"/>
                <a:cs typeface="Arial" pitchFamily="34" charset="0"/>
              </a:rPr>
              <a:t>21 July, a response plan targeting over 62,000 children in Abeche was launched by partners (Delegation of the Ministry of Health, UNICEF, WHO, MSF-Hollande and PU-AMI). By the end of July, all children between six months and 14 years will be vaccinated. The outbreak is likely due to the return of gold miners from neighbouring Sudan, which is battling to contain its worst measles outbreak in recent years</a:t>
            </a:r>
            <a:r>
              <a:rPr lang="en-US" sz="700" dirty="0" smtClean="0">
                <a:solidFill>
                  <a:srgbClr val="A6A6A6"/>
                </a:solidFill>
                <a:latin typeface="Arial" pitchFamily="34" charset="0"/>
                <a:cs typeface="Arial" pitchFamily="34" charset="0"/>
              </a:rPr>
              <a:t>.</a:t>
            </a:r>
          </a:p>
          <a:p>
            <a:pPr algn="just"/>
            <a:endParaRPr lang="en-US" sz="700" dirty="0">
              <a:solidFill>
                <a:srgbClr val="A6A6A6"/>
              </a:solidFill>
              <a:latin typeface="Arial" pitchFamily="34" charset="0"/>
              <a:cs typeface="Arial" pitchFamily="34" charset="0"/>
            </a:endParaRPr>
          </a:p>
          <a:p>
            <a:pPr algn="just"/>
            <a:r>
              <a:rPr lang="en-GB" sz="1100" b="1" dirty="0" smtClean="0">
                <a:solidFill>
                  <a:srgbClr val="FF721E"/>
                </a:solidFill>
                <a:latin typeface="Arial"/>
              </a:rPr>
              <a:t>NIGERIA</a:t>
            </a:r>
          </a:p>
          <a:p>
            <a:r>
              <a:rPr lang="en-GB" sz="900" b="1" i="1" cap="all" dirty="0">
                <a:solidFill>
                  <a:srgbClr val="036BB6"/>
                </a:solidFill>
                <a:latin typeface="Arial"/>
              </a:rPr>
              <a:t>BOKO HARAM SEIZES TERRITORY</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Boko Haram has been gaining strength recently in parts of the northeast and has captured five Local Government Areas in Yobe and Borno </a:t>
            </a:r>
            <a:r>
              <a:rPr lang="en-GB" sz="700" dirty="0" smtClean="0">
                <a:solidFill>
                  <a:srgbClr val="A6A6A6"/>
                </a:solidFill>
                <a:latin typeface="Arial" pitchFamily="34" charset="0"/>
                <a:cs typeface="Arial" pitchFamily="34" charset="0"/>
              </a:rPr>
              <a:t>States, according to media sources. </a:t>
            </a:r>
            <a:r>
              <a:rPr lang="en-GB" sz="700" dirty="0">
                <a:solidFill>
                  <a:srgbClr val="A6A6A6"/>
                </a:solidFill>
                <a:latin typeface="Arial" pitchFamily="34" charset="0"/>
                <a:cs typeface="Arial" pitchFamily="34" charset="0"/>
              </a:rPr>
              <a:t>Regular attacks by the insurgents continued in the northeast this week, including three explosions suspected to be IEDs in Gombe on 23 July, killing </a:t>
            </a:r>
            <a:r>
              <a:rPr lang="en-GB" sz="700" dirty="0" smtClean="0">
                <a:solidFill>
                  <a:srgbClr val="A6A6A6"/>
                </a:solidFill>
                <a:latin typeface="Arial" pitchFamily="34" charset="0"/>
                <a:cs typeface="Arial" pitchFamily="34" charset="0"/>
              </a:rPr>
              <a:t>40 people.</a:t>
            </a:r>
            <a:endParaRPr lang="fr-FR" sz="500" dirty="0">
              <a:solidFill>
                <a:srgbClr val="A6A6A6"/>
              </a:solidFill>
              <a:latin typeface="Arial" pitchFamily="34" charset="0"/>
              <a:cs typeface="Arial" pitchFamily="34" charset="0"/>
            </a:endParaRPr>
          </a:p>
          <a:p>
            <a:r>
              <a:rPr lang="en-GB" sz="500" dirty="0">
                <a:latin typeface="Arial" panose="020B0604020202020204" pitchFamily="34" charset="0"/>
                <a:cs typeface="Arial" panose="020B0604020202020204" pitchFamily="34" charset="0"/>
              </a:rPr>
              <a:t> </a:t>
            </a:r>
            <a:endParaRPr lang="fr-FR" sz="500" dirty="0">
              <a:latin typeface="Arial" panose="020B0604020202020204" pitchFamily="34" charset="0"/>
              <a:cs typeface="Arial" panose="020B0604020202020204" pitchFamily="34" charset="0"/>
            </a:endParaRPr>
          </a:p>
          <a:p>
            <a:r>
              <a:rPr lang="en-US" sz="900" b="1" i="1" cap="all" dirty="0">
                <a:solidFill>
                  <a:srgbClr val="036BB6"/>
                </a:solidFill>
                <a:latin typeface="Arial"/>
              </a:rPr>
              <a:t>INFLUX OF NIGERIAN RETURNEES </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A steady flow of Nigerian returnees has been reported crossing the volatile border between </a:t>
            </a:r>
            <a:r>
              <a:rPr lang="en-GB" sz="700" dirty="0" smtClean="0">
                <a:solidFill>
                  <a:srgbClr val="A6A6A6"/>
                </a:solidFill>
                <a:latin typeface="Arial" pitchFamily="34" charset="0"/>
                <a:cs typeface="Arial" pitchFamily="34" charset="0"/>
              </a:rPr>
              <a:t>Cameroon and Nigeria into </a:t>
            </a:r>
            <a:r>
              <a:rPr lang="en-GB" sz="700" dirty="0">
                <a:solidFill>
                  <a:srgbClr val="A6A6A6"/>
                </a:solidFill>
                <a:latin typeface="Arial" pitchFamily="34" charset="0"/>
                <a:cs typeface="Arial" pitchFamily="34" charset="0"/>
              </a:rPr>
              <a:t>the Mubi Local Government Area of Adamawa State in the northeast. Government sources in Adamawa reported that as of 23 July they had received 154 returnees into Malkohi camp near the state capital Yola. They are expecting a further 340 </a:t>
            </a:r>
            <a:r>
              <a:rPr lang="en-GB" sz="700" dirty="0" smtClean="0">
                <a:solidFill>
                  <a:srgbClr val="A6A6A6"/>
                </a:solidFill>
                <a:latin typeface="Arial" pitchFamily="34" charset="0"/>
                <a:cs typeface="Arial" pitchFamily="34" charset="0"/>
              </a:rPr>
              <a:t>returnees following recent suicide attacks </a:t>
            </a:r>
            <a:r>
              <a:rPr lang="en-GB" sz="700" dirty="0">
                <a:solidFill>
                  <a:srgbClr val="A6A6A6"/>
                </a:solidFill>
                <a:latin typeface="Arial" pitchFamily="34" charset="0"/>
                <a:cs typeface="Arial" pitchFamily="34" charset="0"/>
              </a:rPr>
              <a:t>in </a:t>
            </a:r>
            <a:r>
              <a:rPr lang="en-GB" sz="700" dirty="0" smtClean="0">
                <a:solidFill>
                  <a:srgbClr val="A6A6A6"/>
                </a:solidFill>
                <a:latin typeface="Arial" pitchFamily="34" charset="0"/>
                <a:cs typeface="Arial" pitchFamily="34" charset="0"/>
              </a:rPr>
              <a:t>Chad. </a:t>
            </a:r>
            <a:endParaRPr lang="fr-FR" sz="700" dirty="0">
              <a:solidFill>
                <a:srgbClr val="A6A6A6"/>
              </a:solidFill>
              <a:latin typeface="Arial" pitchFamily="34" charset="0"/>
              <a:cs typeface="Arial" pitchFamily="34" charset="0"/>
            </a:endParaRPr>
          </a:p>
          <a:p>
            <a:pPr algn="just"/>
            <a:endParaRPr lang="en-GB" sz="700" dirty="0">
              <a:solidFill>
                <a:srgbClr val="A6A6A6"/>
              </a:solidFill>
              <a:latin typeface="Arial" pitchFamily="34" charset="0"/>
              <a:cs typeface="Arial" pitchFamily="34" charset="0"/>
            </a:endParaRPr>
          </a:p>
          <a:p>
            <a:r>
              <a:rPr lang="en-GB" sz="1100" b="1" dirty="0">
                <a:solidFill>
                  <a:srgbClr val="FF721E"/>
                </a:solidFill>
                <a:latin typeface="Arial"/>
              </a:rPr>
              <a:t>EVD </a:t>
            </a:r>
            <a:r>
              <a:rPr lang="fr-FR" sz="1100" b="1" dirty="0" smtClean="0">
                <a:solidFill>
                  <a:srgbClr val="FF721E"/>
                </a:solidFill>
                <a:latin typeface="Arial"/>
              </a:rPr>
              <a:t>REGIONAL</a:t>
            </a:r>
            <a:endParaRPr lang="fr-FR" sz="1100" b="1" dirty="0">
              <a:solidFill>
                <a:srgbClr val="FF721E"/>
              </a:solidFill>
              <a:latin typeface="Arial"/>
            </a:endParaRPr>
          </a:p>
          <a:p>
            <a:r>
              <a:rPr lang="en-US" sz="900" b="1" i="1" cap="all" dirty="0" smtClean="0">
                <a:solidFill>
                  <a:srgbClr val="036BB6"/>
                </a:solidFill>
                <a:latin typeface="Arial"/>
              </a:rPr>
              <a:t>COUNTDOWN </a:t>
            </a:r>
            <a:r>
              <a:rPr lang="en-US" sz="900" b="1" i="1" cap="all" dirty="0">
                <a:solidFill>
                  <a:srgbClr val="036BB6"/>
                </a:solidFill>
                <a:latin typeface="Arial"/>
              </a:rPr>
              <a:t>TO EBOLA-FREE LIBERIA STARTS</a:t>
            </a:r>
            <a:endParaRPr lang="fr-FR" sz="9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Liberia’s </a:t>
            </a:r>
            <a:r>
              <a:rPr lang="en-GB" sz="700" dirty="0" smtClean="0">
                <a:solidFill>
                  <a:srgbClr val="A6A6A6"/>
                </a:solidFill>
                <a:latin typeface="Arial" pitchFamily="34" charset="0"/>
                <a:cs typeface="Arial" pitchFamily="34" charset="0"/>
              </a:rPr>
              <a:t>countdown </a:t>
            </a:r>
            <a:r>
              <a:rPr lang="en-GB" sz="700" dirty="0">
                <a:solidFill>
                  <a:srgbClr val="A6A6A6"/>
                </a:solidFill>
                <a:latin typeface="Arial" pitchFamily="34" charset="0"/>
                <a:cs typeface="Arial" pitchFamily="34" charset="0"/>
              </a:rPr>
              <a:t>towards being declared </a:t>
            </a:r>
            <a:r>
              <a:rPr lang="en-GB" sz="700" dirty="0" smtClean="0">
                <a:solidFill>
                  <a:srgbClr val="A6A6A6"/>
                </a:solidFill>
                <a:latin typeface="Arial" pitchFamily="34" charset="0"/>
                <a:cs typeface="Arial" pitchFamily="34" charset="0"/>
              </a:rPr>
              <a:t>Ebola-free </a:t>
            </a:r>
            <a:r>
              <a:rPr lang="en-GB" sz="700" dirty="0">
                <a:solidFill>
                  <a:srgbClr val="A6A6A6"/>
                </a:solidFill>
                <a:latin typeface="Arial" pitchFamily="34" charset="0"/>
                <a:cs typeface="Arial" pitchFamily="34" charset="0"/>
              </a:rPr>
              <a:t>again started on 24 July, a day after the last confirmed patient was discharged. </a:t>
            </a:r>
            <a:r>
              <a:rPr lang="en-US" sz="700" dirty="0">
                <a:solidFill>
                  <a:srgbClr val="A6A6A6"/>
                </a:solidFill>
                <a:latin typeface="Arial" pitchFamily="34" charset="0"/>
                <a:cs typeface="Arial" pitchFamily="34" charset="0"/>
              </a:rPr>
              <a:t>Training on EVD surveillance and dead body management is ongoing </a:t>
            </a:r>
            <a:r>
              <a:rPr lang="en-US" sz="700" dirty="0" smtClean="0">
                <a:solidFill>
                  <a:srgbClr val="A6A6A6"/>
                </a:solidFill>
                <a:latin typeface="Arial" pitchFamily="34" charset="0"/>
                <a:cs typeface="Arial" pitchFamily="34" charset="0"/>
              </a:rPr>
              <a:t>in </a:t>
            </a:r>
            <a:r>
              <a:rPr lang="en-US" sz="700" dirty="0">
                <a:solidFill>
                  <a:srgbClr val="A6A6A6"/>
                </a:solidFill>
                <a:latin typeface="Arial" pitchFamily="34" charset="0"/>
                <a:cs typeface="Arial" pitchFamily="34" charset="0"/>
              </a:rPr>
              <a:t>counties with WHO support. </a:t>
            </a:r>
            <a:r>
              <a:rPr lang="en-GB" sz="700" dirty="0">
                <a:solidFill>
                  <a:srgbClr val="A6A6A6"/>
                </a:solidFill>
                <a:latin typeface="Arial" pitchFamily="34" charset="0"/>
                <a:cs typeface="Arial" pitchFamily="34" charset="0"/>
              </a:rPr>
              <a:t>On 21 July in Guinea, an EVD case detection campaign started in </a:t>
            </a:r>
            <a:r>
              <a:rPr lang="en-GB" sz="700" dirty="0" err="1">
                <a:solidFill>
                  <a:srgbClr val="A6A6A6"/>
                </a:solidFill>
                <a:latin typeface="Arial" pitchFamily="34" charset="0"/>
                <a:cs typeface="Arial" pitchFamily="34" charset="0"/>
              </a:rPr>
              <a:t>Matam</a:t>
            </a:r>
            <a:r>
              <a:rPr lang="en-GB" sz="700" dirty="0">
                <a:solidFill>
                  <a:srgbClr val="A6A6A6"/>
                </a:solidFill>
                <a:latin typeface="Arial" pitchFamily="34" charset="0"/>
                <a:cs typeface="Arial" pitchFamily="34" charset="0"/>
              </a:rPr>
              <a:t> and Ratoma areas of Conakry prefecture. In Sierra Leone, two EVD cases in Western Urban Area, one of the hotspot districts for the virus, have raised concerns about shortcomings in contact tracing and medical follow-up. </a:t>
            </a:r>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4554612" y="190775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535174" y="2427646"/>
            <a:ext cx="111575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IDPs IN LAKE REGION</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3" name="TextBox 22"/>
          <p:cNvSpPr txBox="1"/>
          <p:nvPr/>
        </p:nvSpPr>
        <p:spPr>
          <a:xfrm>
            <a:off x="3834623" y="3752032"/>
            <a:ext cx="107383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2" name="TextBox 44"/>
          <p:cNvSpPr txBox="1"/>
          <p:nvPr/>
        </p:nvSpPr>
        <p:spPr>
          <a:xfrm>
            <a:off x="3850536" y="4216187"/>
            <a:ext cx="1178064"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SUICIDE BLASTS</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059058" y="3990929"/>
            <a:ext cx="26593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sp>
        <p:nvSpPr>
          <p:cNvPr id="34" name="TextBox 44"/>
          <p:cNvSpPr txBox="1"/>
          <p:nvPr/>
        </p:nvSpPr>
        <p:spPr>
          <a:xfrm>
            <a:off x="382384" y="4475383"/>
            <a:ext cx="129190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COUNTDOWN TO EBOLA-FREE LIBERIA</a:t>
            </a:r>
            <a:endParaRPr lang="en-GB" dirty="0"/>
          </a:p>
        </p:txBody>
      </p:sp>
      <p:pic>
        <p:nvPicPr>
          <p:cNvPr id="44" name="Image 43"/>
          <p:cNvPicPr>
            <a:picLocks noChangeAspect="1"/>
          </p:cNvPicPr>
          <p:nvPr/>
        </p:nvPicPr>
        <p:blipFill>
          <a:blip r:embed="rId4"/>
          <a:stretch>
            <a:fillRect/>
          </a:stretch>
        </p:blipFill>
        <p:spPr>
          <a:xfrm>
            <a:off x="3781528" y="3990929"/>
            <a:ext cx="225000" cy="236250"/>
          </a:xfrm>
          <a:prstGeom prst="rect">
            <a:avLst/>
          </a:prstGeom>
        </p:spPr>
      </p:pic>
      <p:sp>
        <p:nvSpPr>
          <p:cNvPr id="29" name="TextBox 22"/>
          <p:cNvSpPr txBox="1"/>
          <p:nvPr/>
        </p:nvSpPr>
        <p:spPr>
          <a:xfrm>
            <a:off x="2970436" y="2988543"/>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3186460" y="3204567"/>
            <a:ext cx="11338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BOKO HARAM SEIZES TERRITORY</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81"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60" name="Picture 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530964" y="2171955"/>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p:cNvPicPr>
            <a:picLocks noChangeAspect="1"/>
          </p:cNvPicPr>
          <p:nvPr/>
        </p:nvPicPr>
        <p:blipFill>
          <a:blip r:embed="rId7"/>
          <a:stretch>
            <a:fillRect/>
          </a:stretch>
        </p:blipFill>
        <p:spPr>
          <a:xfrm>
            <a:off x="2943880" y="3244491"/>
            <a:ext cx="236250" cy="236250"/>
          </a:xfrm>
          <a:prstGeom prst="rect">
            <a:avLst/>
          </a:prstGeom>
        </p:spPr>
      </p:pic>
      <p:sp>
        <p:nvSpPr>
          <p:cNvPr id="37" name="TextBox 48"/>
          <p:cNvSpPr txBox="1"/>
          <p:nvPr/>
        </p:nvSpPr>
        <p:spPr>
          <a:xfrm>
            <a:off x="4720724" y="2181652"/>
            <a:ext cx="265936"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7k</a:t>
            </a:r>
            <a:endParaRPr lang="en-GB" sz="1600" b="1" dirty="0">
              <a:solidFill>
                <a:srgbClr val="026DB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6931</TotalTime>
  <Words>465</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708</cp:revision>
  <cp:lastPrinted>2015-07-28T16:48:55Z</cp:lastPrinted>
  <dcterms:created xsi:type="dcterms:W3CDTF">2014-03-10T10:37:19Z</dcterms:created>
  <dcterms:modified xsi:type="dcterms:W3CDTF">2015-07-29T11:34:42Z</dcterms:modified>
</cp:coreProperties>
</file>