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90" d="100"/>
          <a:sy n="90" d="100"/>
        </p:scale>
        <p:origin x="858" y="84"/>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13/08/2015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13/08/2015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13/08/2015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13/08/2015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13/08/2015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13/08/2015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13/08/2015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13/08/2015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13/08/2015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1" cy="6019751"/>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13 August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3 – 10 August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318517"/>
          </a:xfrm>
          <a:prstGeom prst="rect">
            <a:avLst/>
          </a:prstGeom>
          <a:noFill/>
        </p:spPr>
        <p:txBody>
          <a:bodyPr wrap="square" lIns="99569" tIns="49785" rIns="99569" bIns="49785" rtlCol="0">
            <a:noAutofit/>
          </a:bodyPr>
          <a:lstStyle/>
          <a:p>
            <a:r>
              <a:rPr lang="fr-FR" sz="1100" b="1" dirty="0" smtClean="0">
                <a:solidFill>
                  <a:srgbClr val="FF721E"/>
                </a:solidFill>
                <a:latin typeface="Arial"/>
              </a:rPr>
              <a:t>BURKINA FASO</a:t>
            </a:r>
            <a:endParaRPr lang="fr-FR" sz="1100" b="1" dirty="0">
              <a:solidFill>
                <a:srgbClr val="FF721E"/>
              </a:solidFill>
              <a:latin typeface="Arial"/>
            </a:endParaRPr>
          </a:p>
          <a:p>
            <a:r>
              <a:rPr lang="en-US" sz="700" b="1" i="1" cap="all" dirty="0">
                <a:solidFill>
                  <a:srgbClr val="036BB6"/>
                </a:solidFill>
                <a:latin typeface="Arial"/>
              </a:rPr>
              <a:t>Flash floods in Central Region</a:t>
            </a:r>
            <a:endParaRPr lang="fr-FR" sz="700" b="1" i="1" cap="all" dirty="0">
              <a:solidFill>
                <a:srgbClr val="036BB6"/>
              </a:solidFill>
              <a:latin typeface="Arial"/>
            </a:endParaRPr>
          </a:p>
          <a:p>
            <a:pPr algn="just"/>
            <a:r>
              <a:rPr lang="en-US" sz="700" dirty="0">
                <a:solidFill>
                  <a:srgbClr val="A6A6A6"/>
                </a:solidFill>
                <a:latin typeface="Arial" pitchFamily="34" charset="0"/>
                <a:cs typeface="Arial" pitchFamily="34" charset="0"/>
              </a:rPr>
              <a:t>Torrential rains triggered flash floods in the Central Region, flooding the </a:t>
            </a:r>
            <a:r>
              <a:rPr lang="en-US" sz="700" dirty="0" err="1">
                <a:solidFill>
                  <a:srgbClr val="A6A6A6"/>
                </a:solidFill>
                <a:latin typeface="Arial" pitchFamily="34" charset="0"/>
                <a:cs typeface="Arial" pitchFamily="34" charset="0"/>
              </a:rPr>
              <a:t>Bissighin</a:t>
            </a:r>
            <a:r>
              <a:rPr lang="en-US" sz="700" dirty="0">
                <a:solidFill>
                  <a:srgbClr val="A6A6A6"/>
                </a:solidFill>
                <a:latin typeface="Arial" pitchFamily="34" charset="0"/>
                <a:cs typeface="Arial" pitchFamily="34" charset="0"/>
              </a:rPr>
              <a:t> neighborhood in Ouagadougou and the village of </a:t>
            </a:r>
            <a:r>
              <a:rPr lang="en-US" sz="700" dirty="0" err="1">
                <a:solidFill>
                  <a:srgbClr val="A6A6A6"/>
                </a:solidFill>
                <a:latin typeface="Arial" pitchFamily="34" charset="0"/>
                <a:cs typeface="Arial" pitchFamily="34" charset="0"/>
              </a:rPr>
              <a:t>Tanghin</a:t>
            </a:r>
            <a:r>
              <a:rPr lang="en-US" sz="700" dirty="0">
                <a:solidFill>
                  <a:srgbClr val="A6A6A6"/>
                </a:solidFill>
                <a:latin typeface="Arial" pitchFamily="34" charset="0"/>
                <a:cs typeface="Arial" pitchFamily="34" charset="0"/>
              </a:rPr>
              <a:t> </a:t>
            </a:r>
            <a:r>
              <a:rPr lang="en-US" sz="700" dirty="0" err="1">
                <a:solidFill>
                  <a:srgbClr val="A6A6A6"/>
                </a:solidFill>
                <a:latin typeface="Arial" pitchFamily="34" charset="0"/>
                <a:cs typeface="Arial" pitchFamily="34" charset="0"/>
              </a:rPr>
              <a:t>Dassouri</a:t>
            </a:r>
            <a:r>
              <a:rPr lang="en-US" sz="700" dirty="0">
                <a:solidFill>
                  <a:srgbClr val="A6A6A6"/>
                </a:solidFill>
                <a:latin typeface="Arial" pitchFamily="34" charset="0"/>
                <a:cs typeface="Arial" pitchFamily="34" charset="0"/>
              </a:rPr>
              <a:t>, 30 km from the capital. Overall, some 1,240 houses were destroyed. Government and partners are providing assistance, primary needs including food and nutrition, health and sanitation. Authorities report that heavy rains and high winds this year so far have resulted in 3,669 people losing their homes and livelihoods.</a:t>
            </a:r>
            <a:endParaRPr lang="fr-FR" sz="700" dirty="0">
              <a:solidFill>
                <a:srgbClr val="A6A6A6"/>
              </a:solidFill>
              <a:latin typeface="Arial" pitchFamily="34" charset="0"/>
              <a:cs typeface="Arial" pitchFamily="34" charset="0"/>
            </a:endParaRPr>
          </a:p>
          <a:p>
            <a:endParaRPr lang="fr-FR" sz="500" b="1" dirty="0" smtClean="0">
              <a:solidFill>
                <a:srgbClr val="FF721E"/>
              </a:solidFill>
              <a:latin typeface="Arial"/>
            </a:endParaRPr>
          </a:p>
          <a:p>
            <a:r>
              <a:rPr lang="en-US" sz="1100" b="1" dirty="0">
                <a:solidFill>
                  <a:srgbClr val="FF721E"/>
                </a:solidFill>
                <a:latin typeface="Arial"/>
              </a:rPr>
              <a:t>CAMEROON</a:t>
            </a:r>
            <a:endParaRPr lang="fr-FR" sz="1100" b="1" dirty="0">
              <a:solidFill>
                <a:srgbClr val="FF721E"/>
              </a:solidFill>
              <a:latin typeface="Arial"/>
            </a:endParaRPr>
          </a:p>
          <a:p>
            <a:r>
              <a:rPr lang="fr-FR" sz="700" b="1" i="1" cap="all" dirty="0" err="1">
                <a:solidFill>
                  <a:srgbClr val="036BB6"/>
                </a:solidFill>
                <a:latin typeface="Arial"/>
              </a:rPr>
              <a:t>Several</a:t>
            </a:r>
            <a:r>
              <a:rPr lang="fr-FR" sz="700" b="1" i="1" cap="all" dirty="0">
                <a:solidFill>
                  <a:srgbClr val="036BB6"/>
                </a:solidFill>
                <a:latin typeface="Arial"/>
              </a:rPr>
              <a:t> villages </a:t>
            </a:r>
            <a:r>
              <a:rPr lang="fr-FR" sz="700" b="1" i="1" cap="all" dirty="0" err="1">
                <a:solidFill>
                  <a:srgbClr val="036BB6"/>
                </a:solidFill>
                <a:latin typeface="Arial"/>
              </a:rPr>
              <a:t>attacked</a:t>
            </a:r>
            <a:endParaRPr lang="fr-FR" sz="700" b="1" i="1" cap="all" dirty="0">
              <a:solidFill>
                <a:srgbClr val="036BB6"/>
              </a:solidFill>
              <a:latin typeface="Arial"/>
            </a:endParaRPr>
          </a:p>
          <a:p>
            <a:pPr algn="just"/>
            <a:r>
              <a:rPr lang="fr-FR" sz="700" dirty="0" err="1">
                <a:solidFill>
                  <a:srgbClr val="A6A6A6"/>
                </a:solidFill>
                <a:latin typeface="Arial" pitchFamily="34" charset="0"/>
                <a:cs typeface="Arial" pitchFamily="34" charset="0"/>
              </a:rPr>
              <a:t>During</a:t>
            </a:r>
            <a:r>
              <a:rPr lang="fr-FR" sz="700" dirty="0">
                <a:solidFill>
                  <a:srgbClr val="A6A6A6"/>
                </a:solidFill>
                <a:latin typeface="Arial" pitchFamily="34" charset="0"/>
                <a:cs typeface="Arial" pitchFamily="34" charset="0"/>
              </a:rPr>
              <a:t> the night of 3 - 4 August, </a:t>
            </a:r>
            <a:r>
              <a:rPr lang="fr-FR" sz="700" dirty="0" err="1">
                <a:solidFill>
                  <a:srgbClr val="A6A6A6"/>
                </a:solidFill>
                <a:latin typeface="Arial" pitchFamily="34" charset="0"/>
                <a:cs typeface="Arial" pitchFamily="34" charset="0"/>
              </a:rPr>
              <a:t>suspected</a:t>
            </a:r>
            <a:r>
              <a:rPr lang="fr-FR" sz="700" dirty="0">
                <a:solidFill>
                  <a:srgbClr val="A6A6A6"/>
                </a:solidFill>
                <a:latin typeface="Arial" pitchFamily="34" charset="0"/>
                <a:cs typeface="Arial" pitchFamily="34" charset="0"/>
              </a:rPr>
              <a:t> Boko Haram </a:t>
            </a:r>
            <a:r>
              <a:rPr lang="fr-FR" sz="700" dirty="0" err="1">
                <a:solidFill>
                  <a:srgbClr val="A6A6A6"/>
                </a:solidFill>
                <a:latin typeface="Arial" pitchFamily="34" charset="0"/>
                <a:cs typeface="Arial" pitchFamily="34" charset="0"/>
              </a:rPr>
              <a:t>fighters</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attacked</a:t>
            </a:r>
            <a:r>
              <a:rPr lang="fr-FR" sz="700" dirty="0">
                <a:solidFill>
                  <a:srgbClr val="A6A6A6"/>
                </a:solidFill>
                <a:latin typeface="Arial" pitchFamily="34" charset="0"/>
                <a:cs typeface="Arial" pitchFamily="34" charset="0"/>
              </a:rPr>
              <a:t> the village of </a:t>
            </a:r>
            <a:r>
              <a:rPr lang="fr-FR" sz="700" dirty="0" err="1">
                <a:solidFill>
                  <a:srgbClr val="A6A6A6"/>
                </a:solidFill>
                <a:latin typeface="Arial" pitchFamily="34" charset="0"/>
                <a:cs typeface="Arial" pitchFamily="34" charset="0"/>
              </a:rPr>
              <a:t>Kangaleri</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near</a:t>
            </a:r>
            <a:r>
              <a:rPr lang="fr-FR" sz="700" dirty="0">
                <a:solidFill>
                  <a:srgbClr val="A6A6A6"/>
                </a:solidFill>
                <a:latin typeface="Arial" pitchFamily="34" charset="0"/>
                <a:cs typeface="Arial" pitchFamily="34" charset="0"/>
              </a:rPr>
              <a:t> the </a:t>
            </a:r>
            <a:r>
              <a:rPr lang="fr-FR" sz="700" dirty="0" err="1">
                <a:solidFill>
                  <a:srgbClr val="A6A6A6"/>
                </a:solidFill>
                <a:latin typeface="Arial" pitchFamily="34" charset="0"/>
                <a:cs typeface="Arial" pitchFamily="34" charset="0"/>
              </a:rPr>
              <a:t>Nigerian</a:t>
            </a:r>
            <a:r>
              <a:rPr lang="fr-FR" sz="700" dirty="0">
                <a:solidFill>
                  <a:srgbClr val="A6A6A6"/>
                </a:solidFill>
                <a:latin typeface="Arial" pitchFamily="34" charset="0"/>
                <a:cs typeface="Arial" pitchFamily="34" charset="0"/>
              </a:rPr>
              <a:t> </a:t>
            </a:r>
            <a:r>
              <a:rPr lang="fr-FR" sz="700" dirty="0" smtClean="0">
                <a:solidFill>
                  <a:srgbClr val="A6A6A6"/>
                </a:solidFill>
                <a:latin typeface="Arial" pitchFamily="34" charset="0"/>
                <a:cs typeface="Arial" pitchFamily="34" charset="0"/>
              </a:rPr>
              <a:t>border </a:t>
            </a:r>
            <a:r>
              <a:rPr lang="fr-FR" sz="700" dirty="0">
                <a:solidFill>
                  <a:srgbClr val="A6A6A6"/>
                </a:solidFill>
                <a:latin typeface="Arial" pitchFamily="34" charset="0"/>
                <a:cs typeface="Arial" pitchFamily="34" charset="0"/>
              </a:rPr>
              <a:t>in the Far </a:t>
            </a:r>
            <a:r>
              <a:rPr lang="fr-FR" sz="700" dirty="0" err="1">
                <a:solidFill>
                  <a:srgbClr val="A6A6A6"/>
                </a:solidFill>
                <a:latin typeface="Arial" pitchFamily="34" charset="0"/>
                <a:cs typeface="Arial" pitchFamily="34" charset="0"/>
              </a:rPr>
              <a:t>North</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region</a:t>
            </a:r>
            <a:r>
              <a:rPr lang="fr-FR" sz="700" dirty="0">
                <a:solidFill>
                  <a:srgbClr val="A6A6A6"/>
                </a:solidFill>
                <a:latin typeface="Arial" pitchFamily="34" charset="0"/>
                <a:cs typeface="Arial" pitchFamily="34" charset="0"/>
              </a:rPr>
              <a:t>. About 20 people </a:t>
            </a:r>
            <a:r>
              <a:rPr lang="fr-FR" sz="700" dirty="0" err="1">
                <a:solidFill>
                  <a:srgbClr val="A6A6A6"/>
                </a:solidFill>
                <a:latin typeface="Arial" pitchFamily="34" charset="0"/>
                <a:cs typeface="Arial" pitchFamily="34" charset="0"/>
              </a:rPr>
              <a:t>were</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killed</a:t>
            </a:r>
            <a:r>
              <a:rPr lang="fr-FR" sz="700" dirty="0">
                <a:solidFill>
                  <a:srgbClr val="A6A6A6"/>
                </a:solidFill>
                <a:latin typeface="Arial" pitchFamily="34" charset="0"/>
                <a:cs typeface="Arial" pitchFamily="34" charset="0"/>
              </a:rPr>
              <a:t> and </a:t>
            </a:r>
            <a:r>
              <a:rPr lang="fr-FR" sz="700" dirty="0" err="1">
                <a:solidFill>
                  <a:srgbClr val="A6A6A6"/>
                </a:solidFill>
                <a:latin typeface="Arial" pitchFamily="34" charset="0"/>
                <a:cs typeface="Arial" pitchFamily="34" charset="0"/>
              </a:rPr>
              <a:t>several</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children</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kidnapped</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Another</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attack</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attributed</a:t>
            </a:r>
            <a:r>
              <a:rPr lang="fr-FR" sz="700" dirty="0">
                <a:solidFill>
                  <a:srgbClr val="A6A6A6"/>
                </a:solidFill>
                <a:latin typeface="Arial" pitchFamily="34" charset="0"/>
                <a:cs typeface="Arial" pitchFamily="34" charset="0"/>
              </a:rPr>
              <a:t> to </a:t>
            </a:r>
            <a:r>
              <a:rPr lang="fr-FR" sz="700" dirty="0" err="1">
                <a:solidFill>
                  <a:srgbClr val="A6A6A6"/>
                </a:solidFill>
                <a:latin typeface="Arial" pitchFamily="34" charset="0"/>
                <a:cs typeface="Arial" pitchFamily="34" charset="0"/>
              </a:rPr>
              <a:t>Boko</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Haram</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occurred</a:t>
            </a:r>
            <a:r>
              <a:rPr lang="fr-FR" sz="700" dirty="0">
                <a:solidFill>
                  <a:srgbClr val="A6A6A6"/>
                </a:solidFill>
                <a:latin typeface="Arial" pitchFamily="34" charset="0"/>
                <a:cs typeface="Arial" pitchFamily="34" charset="0"/>
              </a:rPr>
              <a:t> in the village of </a:t>
            </a:r>
            <a:r>
              <a:rPr lang="fr-FR" sz="700" dirty="0" err="1">
                <a:solidFill>
                  <a:srgbClr val="A6A6A6"/>
                </a:solidFill>
                <a:latin typeface="Arial" pitchFamily="34" charset="0"/>
                <a:cs typeface="Arial" pitchFamily="34" charset="0"/>
              </a:rPr>
              <a:t>Tchakamadje</a:t>
            </a:r>
            <a:r>
              <a:rPr lang="fr-FR" sz="700" dirty="0">
                <a:solidFill>
                  <a:srgbClr val="A6A6A6"/>
                </a:solidFill>
                <a:latin typeface="Arial" pitchFamily="34" charset="0"/>
                <a:cs typeface="Arial" pitchFamily="34" charset="0"/>
              </a:rPr>
              <a:t> about 25 km </a:t>
            </a:r>
            <a:r>
              <a:rPr lang="fr-FR" sz="700" dirty="0" err="1">
                <a:solidFill>
                  <a:srgbClr val="A6A6A6"/>
                </a:solidFill>
                <a:latin typeface="Arial" pitchFamily="34" charset="0"/>
                <a:cs typeface="Arial" pitchFamily="34" charset="0"/>
              </a:rPr>
              <a:t>north</a:t>
            </a:r>
            <a:r>
              <a:rPr lang="fr-FR" sz="700" dirty="0">
                <a:solidFill>
                  <a:srgbClr val="A6A6A6"/>
                </a:solidFill>
                <a:latin typeface="Arial" pitchFamily="34" charset="0"/>
                <a:cs typeface="Arial" pitchFamily="34" charset="0"/>
              </a:rPr>
              <a:t> of Maroua. More </a:t>
            </a:r>
            <a:r>
              <a:rPr lang="fr-FR" sz="700" dirty="0" err="1">
                <a:solidFill>
                  <a:srgbClr val="A6A6A6"/>
                </a:solidFill>
                <a:latin typeface="Arial" pitchFamily="34" charset="0"/>
                <a:cs typeface="Arial" pitchFamily="34" charset="0"/>
              </a:rPr>
              <a:t>than</a:t>
            </a:r>
            <a:r>
              <a:rPr lang="fr-FR" sz="700" dirty="0">
                <a:solidFill>
                  <a:srgbClr val="A6A6A6"/>
                </a:solidFill>
                <a:latin typeface="Arial" pitchFamily="34" charset="0"/>
                <a:cs typeface="Arial" pitchFamily="34" charset="0"/>
              </a:rPr>
              <a:t> 100 people have been </a:t>
            </a:r>
            <a:r>
              <a:rPr lang="fr-FR" sz="700" dirty="0" err="1">
                <a:solidFill>
                  <a:srgbClr val="A6A6A6"/>
                </a:solidFill>
                <a:latin typeface="Arial" pitchFamily="34" charset="0"/>
                <a:cs typeface="Arial" pitchFamily="34" charset="0"/>
              </a:rPr>
              <a:t>injured</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following</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recent</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attacks</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Health</a:t>
            </a:r>
            <a:r>
              <a:rPr lang="fr-FR" sz="700" dirty="0">
                <a:solidFill>
                  <a:srgbClr val="A6A6A6"/>
                </a:solidFill>
                <a:latin typeface="Arial" pitchFamily="34" charset="0"/>
                <a:cs typeface="Arial" pitchFamily="34" charset="0"/>
              </a:rPr>
              <a:t> services in the </a:t>
            </a:r>
            <a:r>
              <a:rPr lang="fr-FR" sz="700" dirty="0" err="1">
                <a:solidFill>
                  <a:srgbClr val="A6A6A6"/>
                </a:solidFill>
                <a:latin typeface="Arial" pitchFamily="34" charset="0"/>
                <a:cs typeface="Arial" pitchFamily="34" charset="0"/>
              </a:rPr>
              <a:t>region</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lack</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adequate</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resources</a:t>
            </a:r>
            <a:r>
              <a:rPr lang="fr-FR" sz="700" dirty="0">
                <a:solidFill>
                  <a:srgbClr val="A6A6A6"/>
                </a:solidFill>
                <a:latin typeface="Arial" pitchFamily="34" charset="0"/>
                <a:cs typeface="Arial" pitchFamily="34" charset="0"/>
              </a:rPr>
              <a:t> to deal </a:t>
            </a:r>
            <a:r>
              <a:rPr lang="fr-FR" sz="700" dirty="0" err="1">
                <a:solidFill>
                  <a:srgbClr val="A6A6A6"/>
                </a:solidFill>
                <a:latin typeface="Arial" pitchFamily="34" charset="0"/>
                <a:cs typeface="Arial" pitchFamily="34" charset="0"/>
              </a:rPr>
              <a:t>with</a:t>
            </a:r>
            <a:r>
              <a:rPr lang="fr-FR" sz="700" dirty="0">
                <a:solidFill>
                  <a:srgbClr val="A6A6A6"/>
                </a:solidFill>
                <a:latin typeface="Arial" pitchFamily="34" charset="0"/>
                <a:cs typeface="Arial" pitchFamily="34" charset="0"/>
              </a:rPr>
              <a:t> the situation. </a:t>
            </a:r>
          </a:p>
          <a:p>
            <a:endParaRPr lang="fr-FR" sz="500" b="1" dirty="0" smtClean="0">
              <a:solidFill>
                <a:srgbClr val="FF721E"/>
              </a:solidFill>
              <a:latin typeface="Arial"/>
            </a:endParaRPr>
          </a:p>
          <a:p>
            <a:r>
              <a:rPr lang="fr-FR" sz="1100" b="1" dirty="0" smtClean="0">
                <a:solidFill>
                  <a:srgbClr val="FF721E"/>
                </a:solidFill>
                <a:latin typeface="Arial"/>
              </a:rPr>
              <a:t>CENTRAL AFRICAN REPUBLIC (CAR)</a:t>
            </a:r>
            <a:endParaRPr lang="fr-FR" sz="1100" b="1" dirty="0">
              <a:solidFill>
                <a:srgbClr val="FF721E"/>
              </a:solidFill>
              <a:latin typeface="Arial"/>
            </a:endParaRPr>
          </a:p>
          <a:p>
            <a:r>
              <a:rPr lang="en-GB" sz="700" b="1" i="1" cap="all" dirty="0">
                <a:solidFill>
                  <a:srgbClr val="036BB6"/>
                </a:solidFill>
                <a:latin typeface="Arial"/>
              </a:rPr>
              <a:t>600 refugees return to DRC</a:t>
            </a:r>
            <a:endParaRPr lang="fr-FR" sz="700" b="1" i="1" cap="all" dirty="0">
              <a:solidFill>
                <a:srgbClr val="036BB6"/>
              </a:solidFill>
              <a:latin typeface="Arial"/>
            </a:endParaRPr>
          </a:p>
          <a:p>
            <a:pPr algn="just"/>
            <a:r>
              <a:rPr lang="en-US" sz="700" dirty="0">
                <a:solidFill>
                  <a:srgbClr val="A6A6A6"/>
                </a:solidFill>
                <a:latin typeface="Arial" pitchFamily="34" charset="0"/>
                <a:cs typeface="Arial" pitchFamily="34" charset="0"/>
              </a:rPr>
              <a:t>On 4 August, UNHCR launched an airlift to repatriate more than 600 refugees to DRC six years after they fled to CAR. The refugees opted to be repatriated due to persisting insecurity in CAR. Upon arrival, the returnees will receive a grant to cover travel to their respective villages and facilitate their reintegration. </a:t>
            </a:r>
            <a:endParaRPr lang="fr-FR" sz="700" dirty="0">
              <a:solidFill>
                <a:srgbClr val="A6A6A6"/>
              </a:solidFill>
              <a:latin typeface="Arial" pitchFamily="34" charset="0"/>
              <a:cs typeface="Arial" pitchFamily="34" charset="0"/>
            </a:endParaRPr>
          </a:p>
          <a:p>
            <a:pPr algn="just"/>
            <a:endParaRPr lang="en-US" sz="500" dirty="0" smtClean="0">
              <a:solidFill>
                <a:srgbClr val="A6A6A6"/>
              </a:solidFill>
              <a:latin typeface="Arial" pitchFamily="34" charset="0"/>
              <a:cs typeface="Arial" pitchFamily="34" charset="0"/>
            </a:endParaRPr>
          </a:p>
          <a:p>
            <a:r>
              <a:rPr lang="en-GB" sz="1100" b="1" dirty="0" smtClean="0">
                <a:solidFill>
                  <a:srgbClr val="FF721E"/>
                </a:solidFill>
                <a:latin typeface="Arial"/>
              </a:rPr>
              <a:t>CHAD</a:t>
            </a:r>
            <a:endParaRPr lang="fr-FR" sz="1100" b="1" dirty="0">
              <a:solidFill>
                <a:srgbClr val="FF721E"/>
              </a:solidFill>
              <a:latin typeface="Arial"/>
            </a:endParaRPr>
          </a:p>
          <a:p>
            <a:r>
              <a:rPr lang="en-GB" sz="700" b="1" i="1" cap="all" dirty="0">
                <a:solidFill>
                  <a:srgbClr val="036BB6"/>
                </a:solidFill>
                <a:latin typeface="Arial"/>
              </a:rPr>
              <a:t>10,000 new IDPs around Lake Chad</a:t>
            </a:r>
            <a:endParaRPr lang="fr-FR" sz="700" b="1" i="1" cap="all" dirty="0">
              <a:solidFill>
                <a:srgbClr val="036BB6"/>
              </a:solidFill>
              <a:latin typeface="Arial"/>
            </a:endParaRPr>
          </a:p>
          <a:p>
            <a:pPr algn="just"/>
            <a:r>
              <a:rPr lang="en-US" sz="700" dirty="0">
                <a:solidFill>
                  <a:srgbClr val="A6A6A6"/>
                </a:solidFill>
                <a:latin typeface="Arial" pitchFamily="34" charset="0"/>
                <a:cs typeface="Arial" pitchFamily="34" charset="0"/>
              </a:rPr>
              <a:t>Thousands of people continue fleeing their villages in the Lake Chad region in fear of attacks. Many are sleeping under makeshift shelters with insufficient food or any basic services. The total number of Chadian IDPs in the Lake region has now reached more than 40,000 people. The registration is ongoing, and humanitarian partners are providing non-food items, WASH and food supplies in the three sites of </a:t>
            </a:r>
            <a:r>
              <a:rPr lang="en-US" sz="700" dirty="0" err="1">
                <a:solidFill>
                  <a:srgbClr val="A6A6A6"/>
                </a:solidFill>
                <a:latin typeface="Arial" pitchFamily="34" charset="0"/>
                <a:cs typeface="Arial" pitchFamily="34" charset="0"/>
              </a:rPr>
              <a:t>Kafia</a:t>
            </a:r>
            <a:r>
              <a:rPr lang="en-US" sz="700" dirty="0">
                <a:solidFill>
                  <a:srgbClr val="A6A6A6"/>
                </a:solidFill>
                <a:latin typeface="Arial" pitchFamily="34" charset="0"/>
                <a:cs typeface="Arial" pitchFamily="34" charset="0"/>
              </a:rPr>
              <a:t>, Dar Al </a:t>
            </a:r>
            <a:r>
              <a:rPr lang="en-US" sz="700" dirty="0" err="1">
                <a:solidFill>
                  <a:srgbClr val="A6A6A6"/>
                </a:solidFill>
                <a:latin typeface="Arial" pitchFamily="34" charset="0"/>
                <a:cs typeface="Arial" pitchFamily="34" charset="0"/>
              </a:rPr>
              <a:t>Nahim</a:t>
            </a:r>
            <a:r>
              <a:rPr lang="en-US" sz="700" dirty="0">
                <a:solidFill>
                  <a:srgbClr val="A6A6A6"/>
                </a:solidFill>
                <a:latin typeface="Arial" pitchFamily="34" charset="0"/>
                <a:cs typeface="Arial" pitchFamily="34" charset="0"/>
              </a:rPr>
              <a:t> and </a:t>
            </a:r>
            <a:r>
              <a:rPr lang="en-US" sz="700" dirty="0" err="1" smtClean="0">
                <a:solidFill>
                  <a:srgbClr val="A6A6A6"/>
                </a:solidFill>
                <a:latin typeface="Arial" pitchFamily="34" charset="0"/>
                <a:cs typeface="Arial" pitchFamily="34" charset="0"/>
              </a:rPr>
              <a:t>Kousseri</a:t>
            </a:r>
            <a:r>
              <a:rPr lang="en-US" sz="700" dirty="0" smtClean="0">
                <a:solidFill>
                  <a:srgbClr val="A6A6A6"/>
                </a:solidFill>
                <a:latin typeface="Arial" pitchFamily="34" charset="0"/>
                <a:cs typeface="Arial" pitchFamily="34" charset="0"/>
              </a:rPr>
              <a:t>.</a:t>
            </a:r>
            <a:endParaRPr lang="fr-FR" sz="700" dirty="0">
              <a:solidFill>
                <a:srgbClr val="A6A6A6"/>
              </a:solidFill>
              <a:latin typeface="Arial" pitchFamily="34" charset="0"/>
              <a:cs typeface="Arial" pitchFamily="34" charset="0"/>
            </a:endParaRPr>
          </a:p>
          <a:p>
            <a:pPr algn="just"/>
            <a:endParaRPr lang="en-US" sz="500" dirty="0" smtClean="0">
              <a:solidFill>
                <a:srgbClr val="A6A6A6"/>
              </a:solidFill>
              <a:latin typeface="Arial" pitchFamily="34" charset="0"/>
              <a:cs typeface="Arial" pitchFamily="34" charset="0"/>
            </a:endParaRPr>
          </a:p>
          <a:p>
            <a:pPr algn="just"/>
            <a:r>
              <a:rPr lang="en-US" sz="1100" b="1" dirty="0">
                <a:solidFill>
                  <a:srgbClr val="FF721E"/>
                </a:solidFill>
                <a:latin typeface="Arial"/>
              </a:rPr>
              <a:t>MALI</a:t>
            </a:r>
          </a:p>
          <a:p>
            <a:r>
              <a:rPr lang="en-GB" sz="700" b="1" i="1" cap="all" dirty="0">
                <a:solidFill>
                  <a:srgbClr val="036BB6"/>
                </a:solidFill>
                <a:latin typeface="Arial"/>
              </a:rPr>
              <a:t>13 killed in hotel attack </a:t>
            </a:r>
            <a:endParaRPr lang="fr-FR" sz="700" b="1" i="1" cap="all" dirty="0">
              <a:solidFill>
                <a:srgbClr val="036BB6"/>
              </a:solidFill>
              <a:latin typeface="Arial"/>
            </a:endParaRPr>
          </a:p>
          <a:p>
            <a:pPr algn="just"/>
            <a:r>
              <a:rPr lang="fr-FR" sz="700" dirty="0">
                <a:solidFill>
                  <a:srgbClr val="A6A6A6"/>
                </a:solidFill>
                <a:latin typeface="Arial" pitchFamily="34" charset="0"/>
                <a:cs typeface="Arial" pitchFamily="34" charset="0"/>
              </a:rPr>
              <a:t>An </a:t>
            </a:r>
            <a:r>
              <a:rPr lang="fr-FR" sz="700" dirty="0" err="1">
                <a:solidFill>
                  <a:srgbClr val="A6A6A6"/>
                </a:solidFill>
                <a:latin typeface="Arial" pitchFamily="34" charset="0"/>
                <a:cs typeface="Arial" pitchFamily="34" charset="0"/>
              </a:rPr>
              <a:t>attack</a:t>
            </a:r>
            <a:r>
              <a:rPr lang="fr-FR" sz="700" dirty="0">
                <a:solidFill>
                  <a:srgbClr val="A6A6A6"/>
                </a:solidFill>
                <a:latin typeface="Arial" pitchFamily="34" charset="0"/>
                <a:cs typeface="Arial" pitchFamily="34" charset="0"/>
              </a:rPr>
              <a:t> in </a:t>
            </a:r>
            <a:r>
              <a:rPr lang="fr-FR" sz="700" dirty="0" err="1">
                <a:solidFill>
                  <a:srgbClr val="A6A6A6"/>
                </a:solidFill>
                <a:latin typeface="Arial" pitchFamily="34" charset="0"/>
                <a:cs typeface="Arial" pitchFamily="34" charset="0"/>
              </a:rPr>
              <a:t>Sevare</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near</a:t>
            </a:r>
            <a:r>
              <a:rPr lang="fr-FR" sz="700" dirty="0">
                <a:solidFill>
                  <a:srgbClr val="A6A6A6"/>
                </a:solidFill>
                <a:latin typeface="Arial" pitchFamily="34" charset="0"/>
                <a:cs typeface="Arial" pitchFamily="34" charset="0"/>
              </a:rPr>
              <a:t> Mopti, </a:t>
            </a:r>
            <a:r>
              <a:rPr lang="fr-FR" sz="700" dirty="0" smtClean="0">
                <a:solidFill>
                  <a:srgbClr val="A6A6A6"/>
                </a:solidFill>
                <a:latin typeface="Arial" pitchFamily="34" charset="0"/>
                <a:cs typeface="Arial" pitchFamily="34" charset="0"/>
              </a:rPr>
              <a:t>on 7 August, </a:t>
            </a:r>
            <a:r>
              <a:rPr lang="fr-FR" sz="700" dirty="0" err="1" smtClean="0">
                <a:solidFill>
                  <a:srgbClr val="A6A6A6"/>
                </a:solidFill>
                <a:latin typeface="Arial" pitchFamily="34" charset="0"/>
                <a:cs typeface="Arial" pitchFamily="34" charset="0"/>
              </a:rPr>
              <a:t>targeting</a:t>
            </a:r>
            <a:r>
              <a:rPr lang="fr-FR" sz="700" dirty="0" smtClean="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security</a:t>
            </a:r>
            <a:r>
              <a:rPr lang="fr-FR" sz="700" dirty="0">
                <a:solidFill>
                  <a:srgbClr val="A6A6A6"/>
                </a:solidFill>
                <a:latin typeface="Arial" pitchFamily="34" charset="0"/>
                <a:cs typeface="Arial" pitchFamily="34" charset="0"/>
              </a:rPr>
              <a:t> forces and a local </a:t>
            </a:r>
            <a:r>
              <a:rPr lang="fr-FR" sz="700" dirty="0" err="1">
                <a:solidFill>
                  <a:srgbClr val="A6A6A6"/>
                </a:solidFill>
                <a:latin typeface="Arial" pitchFamily="34" charset="0"/>
                <a:cs typeface="Arial" pitchFamily="34" charset="0"/>
              </a:rPr>
              <a:t>hotel</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often</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used</a:t>
            </a:r>
            <a:r>
              <a:rPr lang="fr-FR" sz="700" dirty="0">
                <a:solidFill>
                  <a:srgbClr val="A6A6A6"/>
                </a:solidFill>
                <a:latin typeface="Arial" pitchFamily="34" charset="0"/>
                <a:cs typeface="Arial" pitchFamily="34" charset="0"/>
              </a:rPr>
              <a:t> by </a:t>
            </a:r>
            <a:r>
              <a:rPr lang="fr-FR" sz="700" dirty="0" err="1">
                <a:solidFill>
                  <a:srgbClr val="A6A6A6"/>
                </a:solidFill>
                <a:latin typeface="Arial" pitchFamily="34" charset="0"/>
                <a:cs typeface="Arial" pitchFamily="34" charset="0"/>
              </a:rPr>
              <a:t>foreigners</a:t>
            </a:r>
            <a:r>
              <a:rPr lang="fr-FR" sz="700" dirty="0">
                <a:solidFill>
                  <a:srgbClr val="A6A6A6"/>
                </a:solidFill>
                <a:latin typeface="Arial" pitchFamily="34" charset="0"/>
                <a:cs typeface="Arial" pitchFamily="34" charset="0"/>
              </a:rPr>
              <a:t> and UN </a:t>
            </a:r>
            <a:r>
              <a:rPr lang="fr-FR" sz="700" dirty="0" err="1">
                <a:solidFill>
                  <a:srgbClr val="A6A6A6"/>
                </a:solidFill>
                <a:latin typeface="Arial" pitchFamily="34" charset="0"/>
                <a:cs typeface="Arial" pitchFamily="34" charset="0"/>
              </a:rPr>
              <a:t>contractors</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resulted</a:t>
            </a:r>
            <a:r>
              <a:rPr lang="fr-FR" sz="700" dirty="0">
                <a:solidFill>
                  <a:srgbClr val="A6A6A6"/>
                </a:solidFill>
                <a:latin typeface="Arial" pitchFamily="34" charset="0"/>
                <a:cs typeface="Arial" pitchFamily="34" charset="0"/>
              </a:rPr>
              <a:t> in 13 </a:t>
            </a:r>
            <a:r>
              <a:rPr lang="fr-FR" sz="700" dirty="0" err="1">
                <a:solidFill>
                  <a:srgbClr val="A6A6A6"/>
                </a:solidFill>
                <a:latin typeface="Arial" pitchFamily="34" charset="0"/>
                <a:cs typeface="Arial" pitchFamily="34" charset="0"/>
              </a:rPr>
              <a:t>dead</a:t>
            </a:r>
            <a:r>
              <a:rPr lang="fr-FR" sz="700" dirty="0">
                <a:solidFill>
                  <a:srgbClr val="A6A6A6"/>
                </a:solidFill>
                <a:latin typeface="Arial" pitchFamily="34" charset="0"/>
                <a:cs typeface="Arial" pitchFamily="34" charset="0"/>
              </a:rPr>
              <a:t> and </a:t>
            </a:r>
            <a:r>
              <a:rPr lang="fr-FR" sz="700" dirty="0" err="1">
                <a:solidFill>
                  <a:srgbClr val="A6A6A6"/>
                </a:solidFill>
                <a:latin typeface="Arial" pitchFamily="34" charset="0"/>
                <a:cs typeface="Arial" pitchFamily="34" charset="0"/>
              </a:rPr>
              <a:t>several</a:t>
            </a:r>
            <a:r>
              <a:rPr lang="fr-FR" sz="700" dirty="0">
                <a:solidFill>
                  <a:srgbClr val="A6A6A6"/>
                </a:solidFill>
                <a:latin typeface="Arial" pitchFamily="34" charset="0"/>
                <a:cs typeface="Arial" pitchFamily="34" charset="0"/>
              </a:rPr>
              <a:t> more </a:t>
            </a:r>
            <a:r>
              <a:rPr lang="fr-FR" sz="700" dirty="0" err="1">
                <a:solidFill>
                  <a:srgbClr val="A6A6A6"/>
                </a:solidFill>
                <a:latin typeface="Arial" pitchFamily="34" charset="0"/>
                <a:cs typeface="Arial" pitchFamily="34" charset="0"/>
              </a:rPr>
              <a:t>injured</a:t>
            </a:r>
            <a:r>
              <a:rPr lang="fr-FR" sz="700" dirty="0">
                <a:solidFill>
                  <a:srgbClr val="A6A6A6"/>
                </a:solidFill>
                <a:latin typeface="Arial" pitchFamily="34" charset="0"/>
                <a:cs typeface="Arial" pitchFamily="34" charset="0"/>
              </a:rPr>
              <a:t>. Four </a:t>
            </a:r>
            <a:r>
              <a:rPr lang="fr-FR" sz="700" dirty="0" err="1">
                <a:solidFill>
                  <a:srgbClr val="A6A6A6"/>
                </a:solidFill>
                <a:latin typeface="Arial" pitchFamily="34" charset="0"/>
                <a:cs typeface="Arial" pitchFamily="34" charset="0"/>
              </a:rPr>
              <a:t>workers</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associated</a:t>
            </a:r>
            <a:r>
              <a:rPr lang="fr-FR" sz="700" dirty="0">
                <a:solidFill>
                  <a:srgbClr val="A6A6A6"/>
                </a:solidFill>
                <a:latin typeface="Arial" pitchFamily="34" charset="0"/>
                <a:cs typeface="Arial" pitchFamily="34" charset="0"/>
              </a:rPr>
              <a:t> to the UN </a:t>
            </a:r>
            <a:r>
              <a:rPr lang="fr-FR" sz="700" dirty="0" err="1">
                <a:solidFill>
                  <a:srgbClr val="A6A6A6"/>
                </a:solidFill>
                <a:latin typeface="Arial" pitchFamily="34" charset="0"/>
                <a:cs typeface="Arial" pitchFamily="34" charset="0"/>
              </a:rPr>
              <a:t>peacekeeping</a:t>
            </a:r>
            <a:r>
              <a:rPr lang="fr-FR" sz="700" dirty="0">
                <a:solidFill>
                  <a:srgbClr val="A6A6A6"/>
                </a:solidFill>
                <a:latin typeface="Arial" pitchFamily="34" charset="0"/>
                <a:cs typeface="Arial" pitchFamily="34" charset="0"/>
              </a:rPr>
              <a:t> mission in Mali, MINUSMA, </a:t>
            </a:r>
            <a:r>
              <a:rPr lang="fr-FR" sz="700" dirty="0" err="1">
                <a:solidFill>
                  <a:srgbClr val="A6A6A6"/>
                </a:solidFill>
                <a:latin typeface="Arial" pitchFamily="34" charset="0"/>
                <a:cs typeface="Arial" pitchFamily="34" charset="0"/>
              </a:rPr>
              <a:t>were</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killed</a:t>
            </a:r>
            <a:r>
              <a:rPr lang="fr-FR" sz="700" dirty="0">
                <a:solidFill>
                  <a:srgbClr val="A6A6A6"/>
                </a:solidFill>
                <a:latin typeface="Arial" pitchFamily="34" charset="0"/>
                <a:cs typeface="Arial" pitchFamily="34" charset="0"/>
              </a:rPr>
              <a:t> and four </a:t>
            </a:r>
            <a:r>
              <a:rPr lang="fr-FR" sz="700" dirty="0" err="1">
                <a:solidFill>
                  <a:srgbClr val="A6A6A6"/>
                </a:solidFill>
                <a:latin typeface="Arial" pitchFamily="34" charset="0"/>
                <a:cs typeface="Arial" pitchFamily="34" charset="0"/>
              </a:rPr>
              <a:t>rescued</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after</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hiding</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during</a:t>
            </a:r>
            <a:r>
              <a:rPr lang="fr-FR" sz="700" dirty="0">
                <a:solidFill>
                  <a:srgbClr val="A6A6A6"/>
                </a:solidFill>
                <a:latin typeface="Arial" pitchFamily="34" charset="0"/>
                <a:cs typeface="Arial" pitchFamily="34" charset="0"/>
              </a:rPr>
              <a:t> the </a:t>
            </a:r>
            <a:r>
              <a:rPr lang="fr-FR" sz="700" dirty="0" err="1">
                <a:solidFill>
                  <a:srgbClr val="A6A6A6"/>
                </a:solidFill>
                <a:latin typeface="Arial" pitchFamily="34" charset="0"/>
                <a:cs typeface="Arial" pitchFamily="34" charset="0"/>
              </a:rPr>
              <a:t>siege</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according</a:t>
            </a:r>
            <a:r>
              <a:rPr lang="fr-FR" sz="700" dirty="0">
                <a:solidFill>
                  <a:srgbClr val="A6A6A6"/>
                </a:solidFill>
                <a:latin typeface="Arial" pitchFamily="34" charset="0"/>
                <a:cs typeface="Arial" pitchFamily="34" charset="0"/>
              </a:rPr>
              <a:t> to MINUSMA.</a:t>
            </a:r>
            <a:endParaRPr lang="fr-FR" sz="500" dirty="0">
              <a:solidFill>
                <a:srgbClr val="A6A6A6"/>
              </a:solidFill>
              <a:latin typeface="Arial" pitchFamily="34" charset="0"/>
              <a:cs typeface="Arial" pitchFamily="34" charset="0"/>
            </a:endParaRPr>
          </a:p>
          <a:p>
            <a:r>
              <a:rPr lang="fr-FR" sz="500" dirty="0"/>
              <a:t> </a:t>
            </a:r>
          </a:p>
          <a:p>
            <a:r>
              <a:rPr lang="fr-FR" sz="700" b="1" i="1" cap="all" dirty="0" err="1">
                <a:solidFill>
                  <a:srgbClr val="036BB6"/>
                </a:solidFill>
                <a:latin typeface="Arial"/>
              </a:rPr>
              <a:t>Floodings</a:t>
            </a:r>
            <a:r>
              <a:rPr lang="fr-FR" sz="700" b="1" i="1" cap="all" dirty="0">
                <a:solidFill>
                  <a:srgbClr val="036BB6"/>
                </a:solidFill>
                <a:latin typeface="Arial"/>
              </a:rPr>
              <a:t> in </a:t>
            </a:r>
            <a:r>
              <a:rPr lang="fr-FR" sz="700" b="1" i="1" cap="all" dirty="0" err="1">
                <a:solidFill>
                  <a:srgbClr val="036BB6"/>
                </a:solidFill>
                <a:latin typeface="Arial"/>
              </a:rPr>
              <a:t>Menaka</a:t>
            </a:r>
            <a:endParaRPr lang="fr-FR" sz="700" b="1" i="1" cap="all" dirty="0">
              <a:solidFill>
                <a:srgbClr val="036BB6"/>
              </a:solidFill>
              <a:latin typeface="Arial"/>
            </a:endParaRPr>
          </a:p>
          <a:p>
            <a:pPr algn="just"/>
            <a:r>
              <a:rPr lang="fr-FR" sz="700" dirty="0">
                <a:solidFill>
                  <a:srgbClr val="A6A6A6"/>
                </a:solidFill>
                <a:latin typeface="Arial" pitchFamily="34" charset="0"/>
                <a:cs typeface="Arial" pitchFamily="34" charset="0"/>
              </a:rPr>
              <a:t>Heavy </a:t>
            </a:r>
            <a:r>
              <a:rPr lang="fr-FR" sz="700" dirty="0" err="1">
                <a:solidFill>
                  <a:srgbClr val="A6A6A6"/>
                </a:solidFill>
                <a:latin typeface="Arial" pitchFamily="34" charset="0"/>
                <a:cs typeface="Arial" pitchFamily="34" charset="0"/>
              </a:rPr>
              <a:t>rains</a:t>
            </a:r>
            <a:r>
              <a:rPr lang="fr-FR" sz="700" dirty="0">
                <a:solidFill>
                  <a:srgbClr val="A6A6A6"/>
                </a:solidFill>
                <a:latin typeface="Arial" pitchFamily="34" charset="0"/>
                <a:cs typeface="Arial" pitchFamily="34" charset="0"/>
              </a:rPr>
              <a:t> on 7-8 August in Ménaka, Gao </a:t>
            </a:r>
            <a:r>
              <a:rPr lang="fr-FR" sz="700" dirty="0" err="1">
                <a:solidFill>
                  <a:srgbClr val="A6A6A6"/>
                </a:solidFill>
                <a:latin typeface="Arial" pitchFamily="34" charset="0"/>
                <a:cs typeface="Arial" pitchFamily="34" charset="0"/>
              </a:rPr>
              <a:t>region</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resulted</a:t>
            </a:r>
            <a:r>
              <a:rPr lang="fr-FR" sz="700" dirty="0">
                <a:solidFill>
                  <a:srgbClr val="A6A6A6"/>
                </a:solidFill>
                <a:latin typeface="Arial" pitchFamily="34" charset="0"/>
                <a:cs typeface="Arial" pitchFamily="34" charset="0"/>
              </a:rPr>
              <a:t> </a:t>
            </a:r>
            <a:r>
              <a:rPr lang="fr-FR" sz="700" dirty="0" smtClean="0">
                <a:solidFill>
                  <a:srgbClr val="A6A6A6"/>
                </a:solidFill>
                <a:latin typeface="Arial" pitchFamily="34" charset="0"/>
                <a:cs typeface="Arial" pitchFamily="34" charset="0"/>
              </a:rPr>
              <a:t>in </a:t>
            </a:r>
            <a:r>
              <a:rPr lang="fr-FR" sz="700" dirty="0" err="1" smtClean="0">
                <a:solidFill>
                  <a:srgbClr val="A6A6A6"/>
                </a:solidFill>
                <a:latin typeface="Arial" pitchFamily="34" charset="0"/>
                <a:cs typeface="Arial" pitchFamily="34" charset="0"/>
              </a:rPr>
              <a:t>flooding</a:t>
            </a:r>
            <a:r>
              <a:rPr lang="fr-FR" sz="700" dirty="0" smtClean="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causing</a:t>
            </a:r>
            <a:r>
              <a:rPr lang="fr-FR" sz="700" dirty="0">
                <a:solidFill>
                  <a:srgbClr val="A6A6A6"/>
                </a:solidFill>
                <a:latin typeface="Arial" pitchFamily="34" charset="0"/>
                <a:cs typeface="Arial" pitchFamily="34" charset="0"/>
              </a:rPr>
              <a:t> five </a:t>
            </a:r>
            <a:r>
              <a:rPr lang="fr-FR" sz="700" dirty="0" err="1">
                <a:solidFill>
                  <a:srgbClr val="A6A6A6"/>
                </a:solidFill>
                <a:latin typeface="Arial" pitchFamily="34" charset="0"/>
                <a:cs typeface="Arial" pitchFamily="34" charset="0"/>
              </a:rPr>
              <a:t>deaths</a:t>
            </a:r>
            <a:r>
              <a:rPr lang="fr-FR" sz="700" dirty="0">
                <a:solidFill>
                  <a:srgbClr val="A6A6A6"/>
                </a:solidFill>
                <a:latin typeface="Arial" pitchFamily="34" charset="0"/>
                <a:cs typeface="Arial" pitchFamily="34" charset="0"/>
              </a:rPr>
              <a:t> and </a:t>
            </a:r>
            <a:r>
              <a:rPr lang="fr-FR" sz="700" dirty="0" err="1">
                <a:solidFill>
                  <a:srgbClr val="A6A6A6"/>
                </a:solidFill>
                <a:latin typeface="Arial" pitchFamily="34" charset="0"/>
                <a:cs typeface="Arial" pitchFamily="34" charset="0"/>
              </a:rPr>
              <a:t>affecting</a:t>
            </a:r>
            <a:r>
              <a:rPr lang="fr-FR" sz="700" dirty="0">
                <a:solidFill>
                  <a:srgbClr val="A6A6A6"/>
                </a:solidFill>
                <a:latin typeface="Arial" pitchFamily="34" charset="0"/>
                <a:cs typeface="Arial" pitchFamily="34" charset="0"/>
              </a:rPr>
              <a:t> 1,000 people, of </a:t>
            </a:r>
            <a:r>
              <a:rPr lang="fr-FR" sz="700" dirty="0" err="1">
                <a:solidFill>
                  <a:srgbClr val="A6A6A6"/>
                </a:solidFill>
                <a:latin typeface="Arial" pitchFamily="34" charset="0"/>
                <a:cs typeface="Arial" pitchFamily="34" charset="0"/>
              </a:rPr>
              <a:t>which</a:t>
            </a:r>
            <a:r>
              <a:rPr lang="fr-FR" sz="700" dirty="0">
                <a:solidFill>
                  <a:srgbClr val="A6A6A6"/>
                </a:solidFill>
                <a:latin typeface="Arial" pitchFamily="34" charset="0"/>
                <a:cs typeface="Arial" pitchFamily="34" charset="0"/>
              </a:rPr>
              <a:t> 750 </a:t>
            </a:r>
            <a:r>
              <a:rPr lang="fr-FR" sz="700" dirty="0" err="1">
                <a:solidFill>
                  <a:srgbClr val="A6A6A6"/>
                </a:solidFill>
                <a:latin typeface="Arial" pitchFamily="34" charset="0"/>
                <a:cs typeface="Arial" pitchFamily="34" charset="0"/>
              </a:rPr>
              <a:t>took</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shelter</a:t>
            </a:r>
            <a:r>
              <a:rPr lang="fr-FR" sz="700" dirty="0">
                <a:solidFill>
                  <a:srgbClr val="A6A6A6"/>
                </a:solidFill>
                <a:latin typeface="Arial" pitchFamily="34" charset="0"/>
                <a:cs typeface="Arial" pitchFamily="34" charset="0"/>
              </a:rPr>
              <a:t> in </a:t>
            </a:r>
            <a:r>
              <a:rPr lang="fr-FR" sz="700" dirty="0" err="1">
                <a:solidFill>
                  <a:srgbClr val="A6A6A6"/>
                </a:solidFill>
                <a:latin typeface="Arial" pitchFamily="34" charset="0"/>
                <a:cs typeface="Arial" pitchFamily="34" charset="0"/>
              </a:rPr>
              <a:t>nearby</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schools</a:t>
            </a:r>
            <a:r>
              <a:rPr lang="fr-FR" sz="700" dirty="0">
                <a:solidFill>
                  <a:srgbClr val="A6A6A6"/>
                </a:solidFill>
                <a:latin typeface="Arial" pitchFamily="34" charset="0"/>
                <a:cs typeface="Arial" pitchFamily="34" charset="0"/>
              </a:rPr>
              <a:t>. WASH </a:t>
            </a:r>
            <a:r>
              <a:rPr lang="fr-FR" sz="700" dirty="0" err="1">
                <a:solidFill>
                  <a:srgbClr val="A6A6A6"/>
                </a:solidFill>
                <a:latin typeface="Arial" pitchFamily="34" charset="0"/>
                <a:cs typeface="Arial" pitchFamily="34" charset="0"/>
              </a:rPr>
              <a:t>materials</a:t>
            </a:r>
            <a:r>
              <a:rPr lang="fr-FR" sz="700" dirty="0">
                <a:solidFill>
                  <a:srgbClr val="A6A6A6"/>
                </a:solidFill>
                <a:latin typeface="Arial" pitchFamily="34" charset="0"/>
                <a:cs typeface="Arial" pitchFamily="34" charset="0"/>
              </a:rPr>
              <a:t> and </a:t>
            </a:r>
            <a:r>
              <a:rPr lang="fr-FR" sz="700" dirty="0" err="1">
                <a:solidFill>
                  <a:srgbClr val="A6A6A6"/>
                </a:solidFill>
                <a:latin typeface="Arial" pitchFamily="34" charset="0"/>
                <a:cs typeface="Arial" pitchFamily="34" charset="0"/>
              </a:rPr>
              <a:t>food</a:t>
            </a:r>
            <a:r>
              <a:rPr lang="fr-FR" sz="700" dirty="0">
                <a:solidFill>
                  <a:srgbClr val="A6A6A6"/>
                </a:solidFill>
                <a:latin typeface="Arial" pitchFamily="34" charset="0"/>
                <a:cs typeface="Arial" pitchFamily="34" charset="0"/>
              </a:rPr>
              <a:t> have been </a:t>
            </a:r>
            <a:r>
              <a:rPr lang="fr-FR" sz="700" dirty="0" err="1">
                <a:solidFill>
                  <a:srgbClr val="A6A6A6"/>
                </a:solidFill>
                <a:latin typeface="Arial" pitchFamily="34" charset="0"/>
                <a:cs typeface="Arial" pitchFamily="34" charset="0"/>
              </a:rPr>
              <a:t>distributed</a:t>
            </a:r>
            <a:r>
              <a:rPr lang="fr-FR" sz="700" dirty="0">
                <a:solidFill>
                  <a:srgbClr val="A6A6A6"/>
                </a:solidFill>
                <a:latin typeface="Arial" pitchFamily="34" charset="0"/>
                <a:cs typeface="Arial" pitchFamily="34" charset="0"/>
              </a:rPr>
              <a:t> to </a:t>
            </a:r>
            <a:r>
              <a:rPr lang="fr-FR" sz="700" dirty="0" err="1">
                <a:solidFill>
                  <a:srgbClr val="A6A6A6"/>
                </a:solidFill>
                <a:latin typeface="Arial" pitchFamily="34" charset="0"/>
                <a:cs typeface="Arial" pitchFamily="34" charset="0"/>
              </a:rPr>
              <a:t>those</a:t>
            </a:r>
            <a:r>
              <a:rPr lang="fr-FR" sz="700" dirty="0">
                <a:solidFill>
                  <a:srgbClr val="A6A6A6"/>
                </a:solidFill>
                <a:latin typeface="Arial" pitchFamily="34" charset="0"/>
                <a:cs typeface="Arial" pitchFamily="34" charset="0"/>
              </a:rPr>
              <a:t> in </a:t>
            </a:r>
            <a:r>
              <a:rPr lang="fr-FR" sz="700" dirty="0" err="1">
                <a:solidFill>
                  <a:srgbClr val="A6A6A6"/>
                </a:solidFill>
                <a:latin typeface="Arial" pitchFamily="34" charset="0"/>
                <a:cs typeface="Arial" pitchFamily="34" charset="0"/>
              </a:rPr>
              <a:t>need</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Additional</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materials</a:t>
            </a:r>
            <a:r>
              <a:rPr lang="fr-FR" sz="700" dirty="0">
                <a:solidFill>
                  <a:srgbClr val="A6A6A6"/>
                </a:solidFill>
                <a:latin typeface="Arial" pitchFamily="34" charset="0"/>
                <a:cs typeface="Arial" pitchFamily="34" charset="0"/>
              </a:rPr>
              <a:t> have been </a:t>
            </a:r>
            <a:r>
              <a:rPr lang="fr-FR" sz="700" dirty="0" err="1">
                <a:solidFill>
                  <a:srgbClr val="A6A6A6"/>
                </a:solidFill>
                <a:latin typeface="Arial" pitchFamily="34" charset="0"/>
                <a:cs typeface="Arial" pitchFamily="34" charset="0"/>
              </a:rPr>
              <a:t>pre-positioned</a:t>
            </a:r>
            <a:r>
              <a:rPr lang="fr-FR" sz="700" dirty="0">
                <a:solidFill>
                  <a:srgbClr val="A6A6A6"/>
                </a:solidFill>
                <a:latin typeface="Arial" pitchFamily="34" charset="0"/>
                <a:cs typeface="Arial" pitchFamily="34" charset="0"/>
              </a:rPr>
              <a:t> in the area </a:t>
            </a:r>
            <a:r>
              <a:rPr lang="fr-FR" sz="700" dirty="0" err="1">
                <a:solidFill>
                  <a:srgbClr val="A6A6A6"/>
                </a:solidFill>
                <a:latin typeface="Arial" pitchFamily="34" charset="0"/>
                <a:cs typeface="Arial" pitchFamily="34" charset="0"/>
              </a:rPr>
              <a:t>should</a:t>
            </a:r>
            <a:r>
              <a:rPr lang="fr-FR" sz="700" dirty="0">
                <a:solidFill>
                  <a:srgbClr val="A6A6A6"/>
                </a:solidFill>
                <a:latin typeface="Arial" pitchFamily="34" charset="0"/>
                <a:cs typeface="Arial" pitchFamily="34" charset="0"/>
              </a:rPr>
              <a:t> more </a:t>
            </a:r>
            <a:r>
              <a:rPr lang="fr-FR" sz="700" dirty="0" err="1">
                <a:solidFill>
                  <a:srgbClr val="A6A6A6"/>
                </a:solidFill>
                <a:latin typeface="Arial" pitchFamily="34" charset="0"/>
                <a:cs typeface="Arial" pitchFamily="34" charset="0"/>
              </a:rPr>
              <a:t>flooding</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occur</a:t>
            </a:r>
            <a:r>
              <a:rPr lang="fr-FR" sz="700" dirty="0">
                <a:solidFill>
                  <a:srgbClr val="A6A6A6"/>
                </a:solidFill>
                <a:latin typeface="Arial" pitchFamily="34" charset="0"/>
                <a:cs typeface="Arial" pitchFamily="34" charset="0"/>
              </a:rPr>
              <a:t>. </a:t>
            </a:r>
            <a:endParaRPr lang="fr-FR" sz="500" dirty="0">
              <a:solidFill>
                <a:srgbClr val="A6A6A6"/>
              </a:solidFill>
              <a:latin typeface="Arial" pitchFamily="34" charset="0"/>
              <a:cs typeface="Arial" pitchFamily="34" charset="0"/>
            </a:endParaRPr>
          </a:p>
          <a:p>
            <a:r>
              <a:rPr lang="fr-FR" sz="500" dirty="0"/>
              <a:t> </a:t>
            </a:r>
            <a:endParaRPr lang="en-US" sz="500" dirty="0" smtClean="0">
              <a:solidFill>
                <a:srgbClr val="A6A6A6"/>
              </a:solidFill>
              <a:latin typeface="Arial" pitchFamily="34" charset="0"/>
              <a:cs typeface="Arial" pitchFamily="34" charset="0"/>
            </a:endParaRPr>
          </a:p>
          <a:p>
            <a:pPr algn="just"/>
            <a:r>
              <a:rPr lang="en-GB" sz="1100" b="1" dirty="0" smtClean="0">
                <a:solidFill>
                  <a:srgbClr val="FF721E"/>
                </a:solidFill>
                <a:latin typeface="Arial"/>
              </a:rPr>
              <a:t>NIGERIA</a:t>
            </a:r>
          </a:p>
          <a:p>
            <a:r>
              <a:rPr lang="en-US" sz="700" b="1" i="1" cap="all" dirty="0">
                <a:solidFill>
                  <a:srgbClr val="036BB6"/>
                </a:solidFill>
                <a:latin typeface="Arial"/>
              </a:rPr>
              <a:t>12,000 returning from Cameroon received by NEMA</a:t>
            </a:r>
            <a:endParaRPr lang="fr-FR" sz="700" b="1" i="1" cap="all" dirty="0">
              <a:solidFill>
                <a:srgbClr val="036BB6"/>
              </a:solidFill>
              <a:latin typeface="Arial"/>
            </a:endParaRPr>
          </a:p>
          <a:p>
            <a:pPr algn="just"/>
            <a:r>
              <a:rPr lang="en-US" sz="700" dirty="0">
                <a:solidFill>
                  <a:srgbClr val="A6A6A6"/>
                </a:solidFill>
                <a:latin typeface="Arial" pitchFamily="34" charset="0"/>
                <a:cs typeface="Arial" pitchFamily="34" charset="0"/>
              </a:rPr>
              <a:t>About 12,000 Nigerians returning from Cameroon and stranded at the Nigeria/Cameroon border in Adamawa state, are in urgent need of further assistance. The National Emergency Management Agency (NEMA) reported that 650 people have already been transported to </a:t>
            </a:r>
            <a:r>
              <a:rPr lang="en-US" sz="700" dirty="0" err="1">
                <a:solidFill>
                  <a:srgbClr val="A6A6A6"/>
                </a:solidFill>
                <a:latin typeface="Arial" pitchFamily="34" charset="0"/>
                <a:cs typeface="Arial" pitchFamily="34" charset="0"/>
              </a:rPr>
              <a:t>Borno</a:t>
            </a:r>
            <a:r>
              <a:rPr lang="en-US" sz="700" dirty="0">
                <a:solidFill>
                  <a:srgbClr val="A6A6A6"/>
                </a:solidFill>
                <a:latin typeface="Arial" pitchFamily="34" charset="0"/>
                <a:cs typeface="Arial" pitchFamily="34" charset="0"/>
              </a:rPr>
              <a:t> State. NEMA is providing food, non-food items, and medical support. </a:t>
            </a:r>
            <a:endParaRPr lang="fr-FR" sz="700" dirty="0">
              <a:solidFill>
                <a:srgbClr val="A6A6A6"/>
              </a:solidFill>
              <a:latin typeface="Arial" pitchFamily="34" charset="0"/>
              <a:cs typeface="Arial" pitchFamily="34" charset="0"/>
            </a:endParaRPr>
          </a:p>
          <a:p>
            <a:pPr algn="just"/>
            <a:endParaRPr lang="en-GB" sz="700" dirty="0">
              <a:solidFill>
                <a:srgbClr val="A6A6A6"/>
              </a:solidFill>
              <a:latin typeface="Arial" pitchFamily="34" charset="0"/>
              <a:cs typeface="Arial" pitchFamily="34" charset="0"/>
            </a:endParaRPr>
          </a:p>
          <a:p>
            <a:r>
              <a:rPr lang="en-GB" sz="1100" b="1" dirty="0">
                <a:solidFill>
                  <a:srgbClr val="FF721E"/>
                </a:solidFill>
                <a:latin typeface="Arial"/>
              </a:rPr>
              <a:t>EVD </a:t>
            </a:r>
            <a:r>
              <a:rPr lang="fr-FR" sz="1100" b="1" dirty="0" smtClean="0">
                <a:solidFill>
                  <a:srgbClr val="FF721E"/>
                </a:solidFill>
                <a:latin typeface="Arial"/>
              </a:rPr>
              <a:t>REGIONAL</a:t>
            </a:r>
            <a:endParaRPr lang="fr-FR" sz="1100" b="1" dirty="0">
              <a:solidFill>
                <a:srgbClr val="FF721E"/>
              </a:solidFill>
              <a:latin typeface="Arial"/>
            </a:endParaRPr>
          </a:p>
          <a:p>
            <a:r>
              <a:rPr lang="en-GB" sz="700" b="1" i="1" cap="all" dirty="0">
                <a:solidFill>
                  <a:srgbClr val="036BB6"/>
                </a:solidFill>
                <a:latin typeface="Arial"/>
              </a:rPr>
              <a:t>Three confirmed cases </a:t>
            </a:r>
            <a:r>
              <a:rPr lang="en-GB" sz="700" b="1" i="1" cap="all">
                <a:solidFill>
                  <a:srgbClr val="036BB6"/>
                </a:solidFill>
                <a:latin typeface="Arial"/>
              </a:rPr>
              <a:t>in </a:t>
            </a:r>
            <a:r>
              <a:rPr lang="en-GB" sz="700" b="1" i="1" cap="all" smtClean="0">
                <a:solidFill>
                  <a:srgbClr val="036BB6"/>
                </a:solidFill>
                <a:latin typeface="Arial"/>
              </a:rPr>
              <a:t>Guinea and </a:t>
            </a:r>
            <a:r>
              <a:rPr lang="en-GB" sz="700" b="1" i="1" cap="all" dirty="0">
                <a:solidFill>
                  <a:srgbClr val="036BB6"/>
                </a:solidFill>
                <a:latin typeface="Arial"/>
              </a:rPr>
              <a:t>Sierra Leone</a:t>
            </a:r>
            <a:endParaRPr lang="fr-FR" sz="700" b="1" i="1" cap="all" dirty="0">
              <a:solidFill>
                <a:srgbClr val="036BB6"/>
              </a:solidFill>
              <a:latin typeface="Arial"/>
            </a:endParaRPr>
          </a:p>
          <a:p>
            <a:pPr algn="just"/>
            <a:r>
              <a:rPr lang="en-GB" sz="700" dirty="0" smtClean="0">
                <a:solidFill>
                  <a:srgbClr val="A6A6A6"/>
                </a:solidFill>
                <a:latin typeface="Arial" pitchFamily="34" charset="0"/>
                <a:cs typeface="Arial" pitchFamily="34" charset="0"/>
              </a:rPr>
              <a:t>Last </a:t>
            </a:r>
            <a:r>
              <a:rPr lang="en-GB" sz="700" dirty="0">
                <a:solidFill>
                  <a:srgbClr val="A6A6A6"/>
                </a:solidFill>
                <a:latin typeface="Arial" pitchFamily="34" charset="0"/>
                <a:cs typeface="Arial" pitchFamily="34" charset="0"/>
              </a:rPr>
              <a:t>week, a total of three confirmed Ebola cases were reported: two in Guinea and one in Sierra Leone. </a:t>
            </a:r>
            <a:r>
              <a:rPr lang="fr-FR" sz="700" dirty="0">
                <a:solidFill>
                  <a:srgbClr val="A6A6A6"/>
                </a:solidFill>
                <a:latin typeface="Arial" pitchFamily="34" charset="0"/>
                <a:cs typeface="Arial" pitchFamily="34" charset="0"/>
              </a:rPr>
              <a:t>Liberia </a:t>
            </a:r>
            <a:r>
              <a:rPr lang="fr-FR" sz="700" dirty="0" err="1">
                <a:solidFill>
                  <a:srgbClr val="A6A6A6"/>
                </a:solidFill>
                <a:latin typeface="Arial" pitchFamily="34" charset="0"/>
                <a:cs typeface="Arial" pitchFamily="34" charset="0"/>
              </a:rPr>
              <a:t>reported</a:t>
            </a:r>
            <a:r>
              <a:rPr lang="fr-FR" sz="700" dirty="0">
                <a:solidFill>
                  <a:srgbClr val="A6A6A6"/>
                </a:solidFill>
                <a:latin typeface="Arial" pitchFamily="34" charset="0"/>
                <a:cs typeface="Arial" pitchFamily="34" charset="0"/>
              </a:rPr>
              <a:t> no new cases and </a:t>
            </a:r>
            <a:r>
              <a:rPr lang="fr-FR" sz="700" dirty="0" err="1">
                <a:solidFill>
                  <a:srgbClr val="A6A6A6"/>
                </a:solidFill>
                <a:latin typeface="Arial" pitchFamily="34" charset="0"/>
                <a:cs typeface="Arial" pitchFamily="34" charset="0"/>
              </a:rPr>
              <a:t>is</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closing</a:t>
            </a:r>
            <a:r>
              <a:rPr lang="fr-FR" sz="700" dirty="0">
                <a:solidFill>
                  <a:srgbClr val="A6A6A6"/>
                </a:solidFill>
                <a:latin typeface="Arial" pitchFamily="34" charset="0"/>
                <a:cs typeface="Arial" pitchFamily="34" charset="0"/>
              </a:rPr>
              <a:t> in </a:t>
            </a:r>
            <a:r>
              <a:rPr lang="fr-FR" sz="700" dirty="0" err="1">
                <a:solidFill>
                  <a:srgbClr val="A6A6A6"/>
                </a:solidFill>
                <a:latin typeface="Arial" pitchFamily="34" charset="0"/>
                <a:cs typeface="Arial" pitchFamily="34" charset="0"/>
              </a:rPr>
              <a:t>toward</a:t>
            </a:r>
            <a:r>
              <a:rPr lang="fr-FR" sz="700" dirty="0">
                <a:solidFill>
                  <a:srgbClr val="A6A6A6"/>
                </a:solidFill>
                <a:latin typeface="Arial" pitchFamily="34" charset="0"/>
                <a:cs typeface="Arial" pitchFamily="34" charset="0"/>
              </a:rPr>
              <a:t> the 42 </a:t>
            </a:r>
            <a:r>
              <a:rPr lang="fr-FR" sz="700" dirty="0" err="1">
                <a:solidFill>
                  <a:srgbClr val="A6A6A6"/>
                </a:solidFill>
                <a:latin typeface="Arial" pitchFamily="34" charset="0"/>
                <a:cs typeface="Arial" pitchFamily="34" charset="0"/>
              </a:rPr>
              <a:t>days</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without</a:t>
            </a:r>
            <a:r>
              <a:rPr lang="fr-FR" sz="700" dirty="0">
                <a:solidFill>
                  <a:srgbClr val="A6A6A6"/>
                </a:solidFill>
                <a:latin typeface="Arial" pitchFamily="34" charset="0"/>
                <a:cs typeface="Arial" pitchFamily="34" charset="0"/>
              </a:rPr>
              <a:t> a new case to </a:t>
            </a:r>
            <a:r>
              <a:rPr lang="fr-FR" sz="700" dirty="0" err="1">
                <a:solidFill>
                  <a:srgbClr val="A6A6A6"/>
                </a:solidFill>
                <a:latin typeface="Arial" pitchFamily="34" charset="0"/>
                <a:cs typeface="Arial" pitchFamily="34" charset="0"/>
              </a:rPr>
              <a:t>be</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declared</a:t>
            </a:r>
            <a:r>
              <a:rPr lang="fr-FR" sz="700" dirty="0">
                <a:solidFill>
                  <a:srgbClr val="A6A6A6"/>
                </a:solidFill>
                <a:latin typeface="Arial" pitchFamily="34" charset="0"/>
                <a:cs typeface="Arial" pitchFamily="34" charset="0"/>
              </a:rPr>
              <a:t> Ebola-free.</a:t>
            </a: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54612" y="190775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535174" y="2427646"/>
            <a:ext cx="1115757" cy="31946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IDPs AROUND LAKE CHAD</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3" name="TextBox 22"/>
          <p:cNvSpPr txBox="1"/>
          <p:nvPr/>
        </p:nvSpPr>
        <p:spPr>
          <a:xfrm>
            <a:off x="5119710" y="3425598"/>
            <a:ext cx="45569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2" name="TextBox 44"/>
          <p:cNvSpPr txBox="1"/>
          <p:nvPr/>
        </p:nvSpPr>
        <p:spPr>
          <a:xfrm>
            <a:off x="5099114" y="3677559"/>
            <a:ext cx="1132154"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REFUGEES RETURN TO DRC</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698628" y="3709618"/>
            <a:ext cx="358727"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600</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497463" y="4477051"/>
            <a:ext cx="1239379"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CASES IN GUINEA AND SIERRA LEONE</a:t>
            </a:r>
            <a:endParaRPr lang="en-GB" dirty="0"/>
          </a:p>
        </p:txBody>
      </p:sp>
      <p:sp>
        <p:nvSpPr>
          <p:cNvPr id="29" name="TextBox 22"/>
          <p:cNvSpPr txBox="1"/>
          <p:nvPr/>
        </p:nvSpPr>
        <p:spPr>
          <a:xfrm>
            <a:off x="2992044" y="2886358"/>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2970436" y="3372487"/>
            <a:ext cx="1383467" cy="391666"/>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RETURNING FROM CAMEROON RECEIVED BY NEMA</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02955"/>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582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6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30964" y="2171955"/>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p:nvPr/>
        </p:nvSpPr>
        <p:spPr>
          <a:xfrm>
            <a:off x="4720724" y="2181652"/>
            <a:ext cx="38393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10k</a:t>
            </a:r>
            <a:endParaRPr lang="en-GB" sz="1600" b="1" dirty="0">
              <a:solidFill>
                <a:srgbClr val="026DB6"/>
              </a:solidFill>
              <a:latin typeface="Arial" panose="020B0604020202020204" pitchFamily="34" charset="0"/>
              <a:cs typeface="Arial" panose="020B0604020202020204" pitchFamily="34" charset="0"/>
            </a:endParaRPr>
          </a:p>
        </p:txBody>
      </p:sp>
      <p:sp>
        <p:nvSpPr>
          <p:cNvPr id="26" name="TextBox 22"/>
          <p:cNvSpPr txBox="1"/>
          <p:nvPr/>
        </p:nvSpPr>
        <p:spPr>
          <a:xfrm>
            <a:off x="1710634" y="1764407"/>
            <a:ext cx="51003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27" name="TextBox 44"/>
          <p:cNvSpPr txBox="1"/>
          <p:nvPr/>
        </p:nvSpPr>
        <p:spPr>
          <a:xfrm>
            <a:off x="2138726" y="1971244"/>
            <a:ext cx="97354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HOTEL ATTACK</a:t>
            </a:r>
            <a:endParaRPr lang="en-GB" sz="900" b="1" dirty="0">
              <a:solidFill>
                <a:srgbClr val="026DB6"/>
              </a:solidFill>
              <a:latin typeface="Arial" panose="020B0604020202020204" pitchFamily="34" charset="0"/>
              <a:cs typeface="Arial" panose="020B0604020202020204" pitchFamily="34" charset="0"/>
            </a:endParaRPr>
          </a:p>
        </p:txBody>
      </p:sp>
      <p:sp>
        <p:nvSpPr>
          <p:cNvPr id="28" name="TextBox 48"/>
          <p:cNvSpPr txBox="1"/>
          <p:nvPr/>
        </p:nvSpPr>
        <p:spPr>
          <a:xfrm>
            <a:off x="1823294" y="2003303"/>
            <a:ext cx="28283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13</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48"/>
          <p:cNvSpPr txBox="1"/>
          <p:nvPr/>
        </p:nvSpPr>
        <p:spPr>
          <a:xfrm>
            <a:off x="3178209" y="3120648"/>
            <a:ext cx="38393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12k</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22"/>
          <p:cNvSpPr txBox="1"/>
          <p:nvPr/>
        </p:nvSpPr>
        <p:spPr>
          <a:xfrm>
            <a:off x="1861173" y="4220230"/>
            <a:ext cx="139729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BURKINA FASO</a:t>
            </a:r>
            <a:endParaRPr lang="en-GB" dirty="0"/>
          </a:p>
        </p:txBody>
      </p:sp>
      <p:sp>
        <p:nvSpPr>
          <p:cNvPr id="35" name="TextBox 44"/>
          <p:cNvSpPr txBox="1"/>
          <p:nvPr/>
        </p:nvSpPr>
        <p:spPr>
          <a:xfrm>
            <a:off x="2227140" y="4476980"/>
            <a:ext cx="1115584"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FLASH FLOODS IN CENTRAL REGION</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3597105" y="4068663"/>
            <a:ext cx="122335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3771636" y="4284687"/>
            <a:ext cx="1304002"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SEVERAL VILLAGES ATTACKED</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490268"/>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cxnSp>
        <p:nvCxnSpPr>
          <p:cNvPr id="46" name="Connecteur en angle 45"/>
          <p:cNvCxnSpPr/>
          <p:nvPr/>
        </p:nvCxnSpPr>
        <p:spPr>
          <a:xfrm rot="16200000" flipV="1">
            <a:off x="1565186" y="3634125"/>
            <a:ext cx="1191805" cy="14657"/>
          </a:xfrm>
          <a:prstGeom prst="bentConnector3">
            <a:avLst>
              <a:gd name="adj1" fmla="val 75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15" name="Image 14"/>
          <p:cNvPicPr>
            <a:picLocks noChangeAspect="1"/>
          </p:cNvPicPr>
          <p:nvPr/>
        </p:nvPicPr>
        <p:blipFill>
          <a:blip r:embed="rId6"/>
          <a:stretch>
            <a:fillRect/>
          </a:stretch>
        </p:blipFill>
        <p:spPr>
          <a:xfrm>
            <a:off x="1646528" y="2002501"/>
            <a:ext cx="236250" cy="236250"/>
          </a:xfrm>
          <a:prstGeom prst="rect">
            <a:avLst/>
          </a:prstGeom>
        </p:spPr>
      </p:pic>
      <p:pic>
        <p:nvPicPr>
          <p:cNvPr id="16" name="Image 15"/>
          <p:cNvPicPr>
            <a:picLocks noChangeAspect="1"/>
          </p:cNvPicPr>
          <p:nvPr/>
        </p:nvPicPr>
        <p:blipFill>
          <a:blip r:embed="rId6"/>
          <a:stretch>
            <a:fillRect/>
          </a:stretch>
        </p:blipFill>
        <p:spPr>
          <a:xfrm>
            <a:off x="3546500" y="4313459"/>
            <a:ext cx="236250" cy="236250"/>
          </a:xfrm>
          <a:prstGeom prst="rect">
            <a:avLst/>
          </a:prstGeom>
        </p:spPr>
      </p:pic>
      <p:pic>
        <p:nvPicPr>
          <p:cNvPr id="18" name="Image 17"/>
          <p:cNvPicPr>
            <a:picLocks noChangeAspect="1"/>
          </p:cNvPicPr>
          <p:nvPr/>
        </p:nvPicPr>
        <p:blipFill>
          <a:blip r:embed="rId7"/>
          <a:stretch>
            <a:fillRect/>
          </a:stretch>
        </p:blipFill>
        <p:spPr>
          <a:xfrm>
            <a:off x="2969135" y="3118479"/>
            <a:ext cx="247500" cy="236250"/>
          </a:xfrm>
          <a:prstGeom prst="rect">
            <a:avLst/>
          </a:prstGeom>
        </p:spPr>
      </p:pic>
      <p:pic>
        <p:nvPicPr>
          <p:cNvPr id="19" name="Image 18"/>
          <p:cNvPicPr>
            <a:picLocks noChangeAspect="1"/>
          </p:cNvPicPr>
          <p:nvPr/>
        </p:nvPicPr>
        <p:blipFill>
          <a:blip r:embed="rId7"/>
          <a:stretch>
            <a:fillRect/>
          </a:stretch>
        </p:blipFill>
        <p:spPr>
          <a:xfrm>
            <a:off x="4452158" y="3728367"/>
            <a:ext cx="247500" cy="236250"/>
          </a:xfrm>
          <a:prstGeom prst="rect">
            <a:avLst/>
          </a:prstGeom>
        </p:spPr>
      </p:pic>
      <p:pic>
        <p:nvPicPr>
          <p:cNvPr id="22" name="Image 21"/>
          <p:cNvPicPr>
            <a:picLocks noChangeAspect="1"/>
          </p:cNvPicPr>
          <p:nvPr/>
        </p:nvPicPr>
        <p:blipFill>
          <a:blip r:embed="rId8"/>
          <a:stretch>
            <a:fillRect/>
          </a:stretch>
        </p:blipFill>
        <p:spPr>
          <a:xfrm>
            <a:off x="1863348" y="4469575"/>
            <a:ext cx="315000" cy="27000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7188</TotalTime>
  <Words>488</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720</cp:revision>
  <cp:lastPrinted>2015-08-13T12:01:30Z</cp:lastPrinted>
  <dcterms:created xsi:type="dcterms:W3CDTF">2014-03-10T10:37:19Z</dcterms:created>
  <dcterms:modified xsi:type="dcterms:W3CDTF">2015-08-13T15:53:16Z</dcterms:modified>
</cp:coreProperties>
</file>