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63" d="100"/>
          <a:sy n="63" d="100"/>
        </p:scale>
        <p:origin x="756" y="78"/>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05/08/2015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05/08/2015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05/08/2015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05/08/2015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05/08/2015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05/08/2015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05/08/2015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05/08/2015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05/08/2015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05/08/2015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05/08/2015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05/08/2015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05/08/2015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05/08/2015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2" cy="6019751"/>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04 August 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28 July – 3 August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953770" cy="6318517"/>
          </a:xfrm>
          <a:prstGeom prst="rect">
            <a:avLst/>
          </a:prstGeom>
          <a:noFill/>
        </p:spPr>
        <p:txBody>
          <a:bodyPr wrap="square" lIns="99569" tIns="49785" rIns="99569" bIns="49785" rtlCol="0">
            <a:noAutofit/>
          </a:bodyPr>
          <a:lstStyle/>
          <a:p>
            <a:r>
              <a:rPr lang="fr-FR" sz="1050" b="1" dirty="0" smtClean="0">
                <a:solidFill>
                  <a:srgbClr val="FF721E"/>
                </a:solidFill>
                <a:latin typeface="Arial"/>
              </a:rPr>
              <a:t>CENTRAL AFRICAN REPUBLIC</a:t>
            </a:r>
            <a:endParaRPr lang="fr-FR" sz="1050" b="1" dirty="0">
              <a:solidFill>
                <a:srgbClr val="FF721E"/>
              </a:solidFill>
              <a:latin typeface="Arial"/>
            </a:endParaRPr>
          </a:p>
          <a:p>
            <a:r>
              <a:rPr lang="en-US" sz="800" b="1" i="1" cap="all" dirty="0">
                <a:solidFill>
                  <a:srgbClr val="036BB6"/>
                </a:solidFill>
                <a:latin typeface="Arial"/>
              </a:rPr>
              <a:t>Clashes </a:t>
            </a:r>
            <a:r>
              <a:rPr lang="en-US" sz="800" b="1" i="1" cap="all" dirty="0" smtClean="0">
                <a:solidFill>
                  <a:srgbClr val="036BB6"/>
                </a:solidFill>
                <a:latin typeface="Arial"/>
              </a:rPr>
              <a:t>continue IN THE NORTH </a:t>
            </a:r>
          </a:p>
          <a:p>
            <a:pPr algn="just"/>
            <a:r>
              <a:rPr lang="en-GB" sz="800" dirty="0">
                <a:solidFill>
                  <a:srgbClr val="A6A6A6"/>
                </a:solidFill>
                <a:latin typeface="Arial" pitchFamily="34" charset="0"/>
                <a:cs typeface="Arial" pitchFamily="34" charset="0"/>
              </a:rPr>
              <a:t>At least 26 people died on 28 July as armed groups clashed over control of </a:t>
            </a:r>
            <a:r>
              <a:rPr lang="en-GB" sz="800" dirty="0" err="1" smtClean="0">
                <a:solidFill>
                  <a:srgbClr val="A6A6A6"/>
                </a:solidFill>
                <a:latin typeface="Arial" pitchFamily="34" charset="0"/>
                <a:cs typeface="Arial" pitchFamily="34" charset="0"/>
              </a:rPr>
              <a:t>Markounda</a:t>
            </a:r>
            <a:r>
              <a:rPr lang="en-GB" sz="800" dirty="0" smtClean="0">
                <a:solidFill>
                  <a:srgbClr val="A6A6A6"/>
                </a:solidFill>
                <a:latin typeface="Arial" pitchFamily="34" charset="0"/>
                <a:cs typeface="Arial" pitchFamily="34" charset="0"/>
              </a:rPr>
              <a:t>, a </a:t>
            </a:r>
            <a:r>
              <a:rPr lang="en-GB" sz="800" dirty="0">
                <a:solidFill>
                  <a:srgbClr val="A6A6A6"/>
                </a:solidFill>
                <a:latin typeface="Arial" pitchFamily="34" charset="0"/>
                <a:cs typeface="Arial" pitchFamily="34" charset="0"/>
              </a:rPr>
              <a:t>town in the northwest of the Central African Republic</a:t>
            </a:r>
            <a:r>
              <a:rPr lang="en-GB" sz="800" dirty="0" smtClean="0">
                <a:solidFill>
                  <a:srgbClr val="A6A6A6"/>
                </a:solidFill>
                <a:latin typeface="Arial" pitchFamily="34" charset="0"/>
                <a:cs typeface="Arial" pitchFamily="34" charset="0"/>
              </a:rPr>
              <a:t>.</a:t>
            </a:r>
          </a:p>
          <a:p>
            <a:endParaRPr lang="en-US" sz="300" b="1" i="1" cap="all" dirty="0">
              <a:solidFill>
                <a:srgbClr val="036BB6"/>
              </a:solidFill>
              <a:latin typeface="Arial"/>
            </a:endParaRPr>
          </a:p>
          <a:p>
            <a:r>
              <a:rPr lang="en-US" sz="800" b="1" i="1" cap="all" dirty="0" smtClean="0">
                <a:solidFill>
                  <a:srgbClr val="036BB6"/>
                </a:solidFill>
                <a:latin typeface="Arial"/>
              </a:rPr>
              <a:t>1 </a:t>
            </a:r>
            <a:r>
              <a:rPr lang="en-US" sz="800" b="1" i="1" cap="all" dirty="0">
                <a:solidFill>
                  <a:srgbClr val="036BB6"/>
                </a:solidFill>
                <a:latin typeface="Arial"/>
              </a:rPr>
              <a:t>peacekeeper killed </a:t>
            </a:r>
            <a:endParaRPr lang="fr-FR" sz="800" b="1" i="1" cap="all" dirty="0">
              <a:solidFill>
                <a:srgbClr val="036BB6"/>
              </a:solidFill>
              <a:latin typeface="Arial"/>
            </a:endParaRPr>
          </a:p>
          <a:p>
            <a:pPr algn="just"/>
            <a:r>
              <a:rPr lang="en-GB" sz="800" dirty="0" smtClean="0">
                <a:solidFill>
                  <a:srgbClr val="A6A6A6"/>
                </a:solidFill>
                <a:latin typeface="Arial" pitchFamily="34" charset="0"/>
                <a:cs typeface="Arial" pitchFamily="34" charset="0"/>
              </a:rPr>
              <a:t>On 2 August, a </a:t>
            </a:r>
            <a:r>
              <a:rPr lang="en-GB" sz="800" dirty="0">
                <a:solidFill>
                  <a:srgbClr val="A6A6A6"/>
                </a:solidFill>
                <a:latin typeface="Arial" pitchFamily="34" charset="0"/>
                <a:cs typeface="Arial" pitchFamily="34" charset="0"/>
              </a:rPr>
              <a:t>UN peacekeeper with MINUSCA was shot and killed during clashes with armed assailants in a Northern neighbourhood of the capital, Bangui. The attack was condemned by the United Nations Secretary-General Ban Ki-moon. </a:t>
            </a:r>
            <a:endParaRPr lang="fr-FR" sz="800" dirty="0">
              <a:solidFill>
                <a:srgbClr val="A6A6A6"/>
              </a:solidFill>
              <a:latin typeface="Arial" pitchFamily="34" charset="0"/>
              <a:cs typeface="Arial" pitchFamily="34" charset="0"/>
            </a:endParaRPr>
          </a:p>
          <a:p>
            <a:pPr algn="just"/>
            <a:endParaRPr lang="en-US" sz="300" dirty="0" smtClean="0">
              <a:solidFill>
                <a:srgbClr val="A6A6A6"/>
              </a:solidFill>
              <a:latin typeface="Arial" pitchFamily="34" charset="0"/>
              <a:cs typeface="Arial" pitchFamily="34" charset="0"/>
            </a:endParaRPr>
          </a:p>
          <a:p>
            <a:r>
              <a:rPr lang="en-GB" sz="1050" b="1" dirty="0" smtClean="0">
                <a:solidFill>
                  <a:srgbClr val="FF721E"/>
                </a:solidFill>
                <a:latin typeface="Arial"/>
              </a:rPr>
              <a:t>CHAD</a:t>
            </a:r>
            <a:endParaRPr lang="fr-FR" sz="1050" b="1" dirty="0">
              <a:solidFill>
                <a:srgbClr val="FF721E"/>
              </a:solidFill>
              <a:latin typeface="Arial"/>
            </a:endParaRPr>
          </a:p>
          <a:p>
            <a:r>
              <a:rPr lang="en-US" sz="800" b="1" i="1" cap="all" dirty="0">
                <a:solidFill>
                  <a:srgbClr val="036BB6"/>
                </a:solidFill>
                <a:latin typeface="Arial"/>
              </a:rPr>
              <a:t>Nearly 26,000 Internally Displaced reported in the Lake region </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Significant spontaneous displacements due to the threat of Boko Haram and / or military </a:t>
            </a:r>
            <a:r>
              <a:rPr lang="en-GB" sz="800" dirty="0" smtClean="0">
                <a:solidFill>
                  <a:srgbClr val="A6A6A6"/>
                </a:solidFill>
                <a:latin typeface="Arial" pitchFamily="34" charset="0"/>
                <a:cs typeface="Arial" pitchFamily="34" charset="0"/>
              </a:rPr>
              <a:t>operations and clashes with assailants </a:t>
            </a:r>
            <a:r>
              <a:rPr lang="en-GB" sz="800" dirty="0">
                <a:solidFill>
                  <a:srgbClr val="A6A6A6"/>
                </a:solidFill>
                <a:latin typeface="Arial" pitchFamily="34" charset="0"/>
                <a:cs typeface="Arial" pitchFamily="34" charset="0"/>
              </a:rPr>
              <a:t>have been reported in the Lake region, bringing the number of </a:t>
            </a:r>
            <a:r>
              <a:rPr lang="en-GB" sz="800" dirty="0" smtClean="0">
                <a:solidFill>
                  <a:srgbClr val="A6A6A6"/>
                </a:solidFill>
                <a:latin typeface="Arial" pitchFamily="34" charset="0"/>
                <a:cs typeface="Arial" pitchFamily="34" charset="0"/>
              </a:rPr>
              <a:t>new displaced people over the last </a:t>
            </a:r>
            <a:r>
              <a:rPr lang="en-GB" sz="800" smtClean="0">
                <a:solidFill>
                  <a:srgbClr val="A6A6A6"/>
                </a:solidFill>
                <a:latin typeface="Arial" pitchFamily="34" charset="0"/>
                <a:cs typeface="Arial" pitchFamily="34" charset="0"/>
              </a:rPr>
              <a:t>2 weeks to </a:t>
            </a:r>
            <a:r>
              <a:rPr lang="en-GB" sz="800">
                <a:solidFill>
                  <a:srgbClr val="A6A6A6"/>
                </a:solidFill>
                <a:latin typeface="Arial" pitchFamily="34" charset="0"/>
                <a:cs typeface="Arial" pitchFamily="34" charset="0"/>
              </a:rPr>
              <a:t>nearly 26,000 </a:t>
            </a:r>
            <a:r>
              <a:rPr lang="en-GB" sz="800" smtClean="0">
                <a:solidFill>
                  <a:srgbClr val="A6A6A6"/>
                </a:solidFill>
                <a:latin typeface="Arial" pitchFamily="34" charset="0"/>
                <a:cs typeface="Arial" pitchFamily="34" charset="0"/>
              </a:rPr>
              <a:t>in </a:t>
            </a:r>
            <a:r>
              <a:rPr lang="en-GB" sz="800" dirty="0">
                <a:solidFill>
                  <a:srgbClr val="A6A6A6"/>
                </a:solidFill>
                <a:latin typeface="Arial" pitchFamily="34" charset="0"/>
                <a:cs typeface="Arial" pitchFamily="34" charset="0"/>
              </a:rPr>
              <a:t>the Lake Chad area. Several inter-agency evaluation missions have been undertaken to the sites where the IDPs are located. Most important needs reported are shelter, food, WASH and health. The humanitarian response has begun for about 2,000 people in three sites where NFI and WASH kits have been distributed by WFP and UNICEF. An inter-agency coordination meeting was organized on 31 July to plan and coordinate the response to these new arrivals.</a:t>
            </a:r>
            <a:endParaRPr lang="fr-FR" sz="800" dirty="0">
              <a:solidFill>
                <a:srgbClr val="A6A6A6"/>
              </a:solidFill>
              <a:latin typeface="Arial" pitchFamily="34" charset="0"/>
              <a:cs typeface="Arial" pitchFamily="34" charset="0"/>
            </a:endParaRPr>
          </a:p>
          <a:p>
            <a:pPr algn="just"/>
            <a:endParaRPr lang="en-US" sz="200" dirty="0" smtClean="0">
              <a:solidFill>
                <a:srgbClr val="A6A6A6"/>
              </a:solidFill>
              <a:latin typeface="Arial" pitchFamily="34" charset="0"/>
              <a:cs typeface="Arial" pitchFamily="34" charset="0"/>
            </a:endParaRPr>
          </a:p>
          <a:p>
            <a:pPr algn="just"/>
            <a:r>
              <a:rPr lang="en-US" sz="1050" b="1" dirty="0">
                <a:solidFill>
                  <a:srgbClr val="FF721E"/>
                </a:solidFill>
                <a:latin typeface="Arial"/>
              </a:rPr>
              <a:t>MALI</a:t>
            </a:r>
          </a:p>
          <a:p>
            <a:r>
              <a:rPr lang="en-GB" sz="800" b="1" i="1" cap="all" dirty="0">
                <a:solidFill>
                  <a:srgbClr val="036BB6"/>
                </a:solidFill>
                <a:latin typeface="Arial"/>
              </a:rPr>
              <a:t>12 killed in attacks </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Gunmen killed 10 Malian soldiers at the </a:t>
            </a:r>
            <a:r>
              <a:rPr lang="en-GB" sz="800" dirty="0" err="1">
                <a:solidFill>
                  <a:srgbClr val="A6A6A6"/>
                </a:solidFill>
                <a:latin typeface="Arial" pitchFamily="34" charset="0"/>
                <a:cs typeface="Arial" pitchFamily="34" charset="0"/>
              </a:rPr>
              <a:t>Gourma</a:t>
            </a:r>
            <a:r>
              <a:rPr lang="en-GB" sz="800" dirty="0">
                <a:solidFill>
                  <a:srgbClr val="A6A6A6"/>
                </a:solidFill>
                <a:latin typeface="Arial" pitchFamily="34" charset="0"/>
                <a:cs typeface="Arial" pitchFamily="34" charset="0"/>
              </a:rPr>
              <a:t> </a:t>
            </a:r>
            <a:r>
              <a:rPr lang="en-GB" sz="800" dirty="0" err="1">
                <a:solidFill>
                  <a:srgbClr val="A6A6A6"/>
                </a:solidFill>
                <a:latin typeface="Arial" pitchFamily="34" charset="0"/>
                <a:cs typeface="Arial" pitchFamily="34" charset="0"/>
              </a:rPr>
              <a:t>Rharous</a:t>
            </a:r>
            <a:r>
              <a:rPr lang="en-GB" sz="800" dirty="0">
                <a:solidFill>
                  <a:srgbClr val="A6A6A6"/>
                </a:solidFill>
                <a:latin typeface="Arial" pitchFamily="34" charset="0"/>
                <a:cs typeface="Arial" pitchFamily="34" charset="0"/>
              </a:rPr>
              <a:t> military base in the northern region of </a:t>
            </a:r>
            <a:r>
              <a:rPr lang="en-GB" sz="800" dirty="0" smtClean="0">
                <a:solidFill>
                  <a:srgbClr val="A6A6A6"/>
                </a:solidFill>
                <a:latin typeface="Arial" pitchFamily="34" charset="0"/>
                <a:cs typeface="Arial" pitchFamily="34" charset="0"/>
              </a:rPr>
              <a:t>Timbuktu on 3 August, </a:t>
            </a:r>
            <a:r>
              <a:rPr lang="en-GB" sz="800" dirty="0">
                <a:solidFill>
                  <a:srgbClr val="A6A6A6"/>
                </a:solidFill>
                <a:latin typeface="Arial" pitchFamily="34" charset="0"/>
                <a:cs typeface="Arial" pitchFamily="34" charset="0"/>
              </a:rPr>
              <a:t>an army official </a:t>
            </a:r>
            <a:r>
              <a:rPr lang="en-GB" sz="800" dirty="0" smtClean="0">
                <a:solidFill>
                  <a:srgbClr val="A6A6A6"/>
                </a:solidFill>
                <a:latin typeface="Arial" pitchFamily="34" charset="0"/>
                <a:cs typeface="Arial" pitchFamily="34" charset="0"/>
              </a:rPr>
              <a:t>said. </a:t>
            </a:r>
            <a:r>
              <a:rPr lang="en-GB" sz="800" dirty="0">
                <a:solidFill>
                  <a:srgbClr val="A6A6A6"/>
                </a:solidFill>
                <a:latin typeface="Arial" pitchFamily="34" charset="0"/>
                <a:cs typeface="Arial" pitchFamily="34" charset="0"/>
              </a:rPr>
              <a:t>Two soldiers were also killed on 1 August when they were ambushed in an area close to the country's border with Mauritania. </a:t>
            </a:r>
            <a:r>
              <a:rPr lang="en-GB" sz="800" dirty="0" smtClean="0">
                <a:solidFill>
                  <a:srgbClr val="A6A6A6"/>
                </a:solidFill>
                <a:latin typeface="Arial" pitchFamily="34" charset="0"/>
                <a:cs typeface="Arial" pitchFamily="34" charset="0"/>
              </a:rPr>
              <a:t>In </a:t>
            </a:r>
            <a:r>
              <a:rPr lang="en-GB" sz="800" dirty="0">
                <a:solidFill>
                  <a:srgbClr val="A6A6A6"/>
                </a:solidFill>
                <a:latin typeface="Arial" pitchFamily="34" charset="0"/>
                <a:cs typeface="Arial" pitchFamily="34" charset="0"/>
              </a:rPr>
              <a:t>the wake of the attacks, MINUSMA stressed the urgent need to advance the peace process to ensure that the Government and the stakeholders work and act together, with the support of the population, to ward off the terrorist threat in Mali.</a:t>
            </a:r>
            <a:endParaRPr lang="fr-FR" sz="800" dirty="0">
              <a:solidFill>
                <a:srgbClr val="A6A6A6"/>
              </a:solidFill>
              <a:latin typeface="Arial" pitchFamily="34" charset="0"/>
              <a:cs typeface="Arial" pitchFamily="34" charset="0"/>
            </a:endParaRPr>
          </a:p>
          <a:p>
            <a:pPr algn="just"/>
            <a:endParaRPr lang="en-US" sz="300" dirty="0" smtClean="0">
              <a:solidFill>
                <a:srgbClr val="A6A6A6"/>
              </a:solidFill>
              <a:latin typeface="Arial" pitchFamily="34" charset="0"/>
              <a:cs typeface="Arial" pitchFamily="34" charset="0"/>
            </a:endParaRPr>
          </a:p>
          <a:p>
            <a:pPr algn="just"/>
            <a:r>
              <a:rPr lang="en-GB" sz="1050" b="1" dirty="0" smtClean="0">
                <a:solidFill>
                  <a:srgbClr val="FF721E"/>
                </a:solidFill>
                <a:latin typeface="Arial"/>
              </a:rPr>
              <a:t>NIGERIA</a:t>
            </a:r>
          </a:p>
          <a:p>
            <a:pPr algn="just"/>
            <a:r>
              <a:rPr lang="en-GB" sz="800" b="1" i="1" cap="all" dirty="0">
                <a:solidFill>
                  <a:srgbClr val="036BB6"/>
                </a:solidFill>
                <a:latin typeface="Arial"/>
              </a:rPr>
              <a:t>178 hostages freed from Boko Haram </a:t>
            </a:r>
            <a:endParaRPr lang="fr-FR" sz="800" b="1" i="1" cap="all" dirty="0">
              <a:solidFill>
                <a:srgbClr val="036BB6"/>
              </a:solidFill>
              <a:latin typeface="Arial"/>
            </a:endParaRPr>
          </a:p>
          <a:p>
            <a:pPr algn="just"/>
            <a:r>
              <a:rPr lang="en-GB" sz="800" dirty="0">
                <a:solidFill>
                  <a:srgbClr val="A6A6A6"/>
                </a:solidFill>
                <a:latin typeface="Arial" pitchFamily="34" charset="0"/>
                <a:cs typeface="Arial" pitchFamily="34" charset="0"/>
              </a:rPr>
              <a:t>Boko Haram attacks continue in northern Nigeria where 13 people were killed on 2 August during a raid on </a:t>
            </a:r>
            <a:r>
              <a:rPr lang="en-GB" sz="800" dirty="0" err="1">
                <a:solidFill>
                  <a:srgbClr val="A6A6A6"/>
                </a:solidFill>
                <a:latin typeface="Arial" pitchFamily="34" charset="0"/>
                <a:cs typeface="Arial" pitchFamily="34" charset="0"/>
              </a:rPr>
              <a:t>Malari</a:t>
            </a:r>
            <a:r>
              <a:rPr lang="en-GB" sz="800" dirty="0">
                <a:solidFill>
                  <a:srgbClr val="A6A6A6"/>
                </a:solidFill>
                <a:latin typeface="Arial" pitchFamily="34" charset="0"/>
                <a:cs typeface="Arial" pitchFamily="34" charset="0"/>
              </a:rPr>
              <a:t> village in </a:t>
            </a:r>
            <a:r>
              <a:rPr lang="en-GB" sz="800" dirty="0" err="1">
                <a:solidFill>
                  <a:srgbClr val="A6A6A6"/>
                </a:solidFill>
                <a:latin typeface="Arial" pitchFamily="34" charset="0"/>
                <a:cs typeface="Arial" pitchFamily="34" charset="0"/>
              </a:rPr>
              <a:t>Borno</a:t>
            </a:r>
            <a:r>
              <a:rPr lang="en-GB" sz="800" dirty="0">
                <a:solidFill>
                  <a:srgbClr val="A6A6A6"/>
                </a:solidFill>
                <a:latin typeface="Arial" pitchFamily="34" charset="0"/>
                <a:cs typeface="Arial" pitchFamily="34" charset="0"/>
              </a:rPr>
              <a:t> state. Media reports indicate that homes and other structures were burned or otherwise destroyed during the attack. On 3 August, Nigeria's military said they attacked a Boko Haram base and set free 178 hostages, mainly women and children, near </a:t>
            </a:r>
            <a:r>
              <a:rPr lang="en-GB" sz="800" dirty="0" err="1">
                <a:solidFill>
                  <a:srgbClr val="A6A6A6"/>
                </a:solidFill>
                <a:latin typeface="Arial" pitchFamily="34" charset="0"/>
                <a:cs typeface="Arial" pitchFamily="34" charset="0"/>
              </a:rPr>
              <a:t>Aulari</a:t>
            </a:r>
            <a:r>
              <a:rPr lang="en-GB" sz="800" dirty="0">
                <a:solidFill>
                  <a:srgbClr val="A6A6A6"/>
                </a:solidFill>
                <a:latin typeface="Arial" pitchFamily="34" charset="0"/>
                <a:cs typeface="Arial" pitchFamily="34" charset="0"/>
              </a:rPr>
              <a:t>, about 70 kilometres south of Maiduguri. </a:t>
            </a:r>
            <a:endParaRPr lang="fr-FR" sz="800" dirty="0">
              <a:solidFill>
                <a:srgbClr val="A6A6A6"/>
              </a:solidFill>
              <a:latin typeface="Arial" pitchFamily="34" charset="0"/>
              <a:cs typeface="Arial" pitchFamily="34" charset="0"/>
            </a:endParaRPr>
          </a:p>
          <a:p>
            <a:pPr algn="just"/>
            <a:endParaRPr lang="en-GB" sz="300" dirty="0">
              <a:solidFill>
                <a:srgbClr val="A6A6A6"/>
              </a:solidFill>
              <a:latin typeface="Arial" pitchFamily="34" charset="0"/>
              <a:cs typeface="Arial" pitchFamily="34" charset="0"/>
            </a:endParaRPr>
          </a:p>
          <a:p>
            <a:r>
              <a:rPr lang="en-GB" sz="1050" b="1" dirty="0">
                <a:solidFill>
                  <a:srgbClr val="FF721E"/>
                </a:solidFill>
                <a:latin typeface="Arial"/>
              </a:rPr>
              <a:t>EVD </a:t>
            </a:r>
            <a:r>
              <a:rPr lang="fr-FR" sz="1050" b="1" dirty="0" smtClean="0">
                <a:solidFill>
                  <a:srgbClr val="FF721E"/>
                </a:solidFill>
                <a:latin typeface="Arial"/>
              </a:rPr>
              <a:t>REGIONAL</a:t>
            </a:r>
            <a:endParaRPr lang="fr-FR" sz="1050" b="1" dirty="0">
              <a:solidFill>
                <a:srgbClr val="FF721E"/>
              </a:solidFill>
              <a:latin typeface="Arial"/>
            </a:endParaRPr>
          </a:p>
          <a:p>
            <a:r>
              <a:rPr lang="en-US" sz="800" b="1" i="1" cap="all" dirty="0">
                <a:solidFill>
                  <a:srgbClr val="036BB6"/>
                </a:solidFill>
                <a:latin typeface="Arial"/>
              </a:rPr>
              <a:t>UNMEER closed on 31 July </a:t>
            </a:r>
            <a:endParaRPr lang="fr-FR" sz="800" b="1" i="1" cap="all" dirty="0">
              <a:solidFill>
                <a:srgbClr val="036BB6"/>
              </a:solidFill>
              <a:latin typeface="Arial"/>
            </a:endParaRPr>
          </a:p>
          <a:p>
            <a:pPr algn="just"/>
            <a:r>
              <a:rPr lang="en-US" sz="800" dirty="0">
                <a:solidFill>
                  <a:srgbClr val="A6A6A6"/>
                </a:solidFill>
                <a:latin typeface="Arial" pitchFamily="34" charset="0"/>
                <a:cs typeface="Arial" pitchFamily="34" charset="0"/>
              </a:rPr>
              <a:t>Secretary-General Ban Ki-moon informed on the closure of UNMEER from 31 July and that the UN’s Ebola emergency response will transition from UNMEER to WHO under the direct authority of the WHO Director-General. As of 3 </a:t>
            </a:r>
            <a:r>
              <a:rPr lang="en-US" sz="800" dirty="0" smtClean="0">
                <a:solidFill>
                  <a:srgbClr val="A6A6A6"/>
                </a:solidFill>
                <a:latin typeface="Arial" pitchFamily="34" charset="0"/>
                <a:cs typeface="Arial" pitchFamily="34" charset="0"/>
              </a:rPr>
              <a:t>August, </a:t>
            </a:r>
            <a:r>
              <a:rPr lang="en-US" sz="800" dirty="0">
                <a:solidFill>
                  <a:srgbClr val="A6A6A6"/>
                </a:solidFill>
                <a:latin typeface="Arial" pitchFamily="34" charset="0"/>
                <a:cs typeface="Arial" pitchFamily="34" charset="0"/>
              </a:rPr>
              <a:t>there are two new confirmed cases of Ebola virus disease (EVD): one in Guinea and one in Sierra Leone. This is the lowest weekly total for over a year. 3 August marked day 10 of the 2nd 42 day countdown to an Ebola-free Liberia</a:t>
            </a:r>
            <a:r>
              <a:rPr lang="en-US" sz="800" dirty="0" smtClean="0">
                <a:solidFill>
                  <a:srgbClr val="A6A6A6"/>
                </a:solidFill>
                <a:latin typeface="Arial" pitchFamily="34" charset="0"/>
                <a:cs typeface="Arial" pitchFamily="34" charset="0"/>
              </a:rPr>
              <a:t>.</a:t>
            </a:r>
          </a:p>
          <a:p>
            <a:pPr algn="just"/>
            <a:endParaRPr lang="en-US" sz="100" b="1" i="1" cap="all" dirty="0" smtClean="0">
              <a:solidFill>
                <a:srgbClr val="036BB6"/>
              </a:solidFill>
              <a:latin typeface="Arial"/>
            </a:endParaRPr>
          </a:p>
        </p:txBody>
      </p:sp>
      <p:sp>
        <p:nvSpPr>
          <p:cNvPr id="66" name="TextBox 22"/>
          <p:cNvSpPr txBox="1"/>
          <p:nvPr/>
        </p:nvSpPr>
        <p:spPr>
          <a:xfrm>
            <a:off x="4554612" y="1907751"/>
            <a:ext cx="550050"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CHAD</a:t>
            </a:r>
            <a:endParaRPr lang="en-GB" dirty="0"/>
          </a:p>
        </p:txBody>
      </p:sp>
      <p:sp>
        <p:nvSpPr>
          <p:cNvPr id="68" name="TextBox 44"/>
          <p:cNvSpPr txBox="1"/>
          <p:nvPr/>
        </p:nvSpPr>
        <p:spPr>
          <a:xfrm>
            <a:off x="4535174" y="2427646"/>
            <a:ext cx="1115757" cy="319465"/>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IDPs IN LAKE REGION</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3" name="TextBox 22"/>
          <p:cNvSpPr txBox="1"/>
          <p:nvPr/>
        </p:nvSpPr>
        <p:spPr>
          <a:xfrm>
            <a:off x="5119710" y="3425598"/>
            <a:ext cx="45569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2" name="TextBox 44"/>
          <p:cNvSpPr txBox="1"/>
          <p:nvPr/>
        </p:nvSpPr>
        <p:spPr>
          <a:xfrm>
            <a:off x="4912454" y="3702820"/>
            <a:ext cx="1010310"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PEACEKEEPER KILLED</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4755399" y="3734879"/>
            <a:ext cx="87245"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1</a:t>
            </a:r>
          </a:p>
        </p:txBody>
      </p:sp>
      <p:sp>
        <p:nvSpPr>
          <p:cNvPr id="34" name="TextBox 44"/>
          <p:cNvSpPr txBox="1"/>
          <p:nvPr/>
        </p:nvSpPr>
        <p:spPr>
          <a:xfrm>
            <a:off x="382384" y="4475383"/>
            <a:ext cx="1291908"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UNMEER CLOSED ON 31 JULY</a:t>
            </a:r>
            <a:endParaRPr lang="en-GB" dirty="0"/>
          </a:p>
        </p:txBody>
      </p:sp>
      <p:sp>
        <p:nvSpPr>
          <p:cNvPr id="29" name="TextBox 22"/>
          <p:cNvSpPr txBox="1"/>
          <p:nvPr/>
        </p:nvSpPr>
        <p:spPr>
          <a:xfrm>
            <a:off x="2970436" y="2988543"/>
            <a:ext cx="74514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0" name="TextBox 44"/>
          <p:cNvSpPr txBox="1"/>
          <p:nvPr/>
        </p:nvSpPr>
        <p:spPr>
          <a:xfrm>
            <a:off x="2943880" y="3416156"/>
            <a:ext cx="113386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HOSTAGES FREED</a:t>
            </a:r>
            <a:endParaRPr lang="en-GB" sz="9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02955"/>
            <a:ext cx="217529" cy="210513"/>
          </a:xfrm>
          <a:prstGeom prst="rect">
            <a:avLst/>
          </a:prstGeom>
        </p:spPr>
      </p:pic>
      <p:grpSp>
        <p:nvGrpSpPr>
          <p:cNvPr id="3" name="Groupe 2"/>
          <p:cNvGrpSpPr/>
          <p:nvPr/>
        </p:nvGrpSpPr>
        <p:grpSpPr>
          <a:xfrm>
            <a:off x="570105" y="3255637"/>
            <a:ext cx="478655" cy="993364"/>
            <a:chOff x="2875493" y="4831142"/>
            <a:chExt cx="478655" cy="993364"/>
          </a:xfrm>
        </p:grpSpPr>
        <p:cxnSp>
          <p:nvCxnSpPr>
            <p:cNvPr id="56" name="Connecteur en angle 55"/>
            <p:cNvCxnSpPr/>
            <p:nvPr/>
          </p:nvCxnSpPr>
          <p:spPr>
            <a:xfrm rot="16200000" flipV="1">
              <a:off x="2635400" y="5071235"/>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2886120" y="5318601"/>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3108142" y="5312252"/>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3119071" y="5571327"/>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grpSp>
      <p:pic>
        <p:nvPicPr>
          <p:cNvPr id="6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530964" y="2171955"/>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48"/>
          <p:cNvSpPr txBox="1"/>
          <p:nvPr/>
        </p:nvSpPr>
        <p:spPr>
          <a:xfrm>
            <a:off x="4720724" y="2181652"/>
            <a:ext cx="38393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26k</a:t>
            </a:r>
            <a:endParaRPr lang="en-GB" sz="1600" b="1" dirty="0">
              <a:solidFill>
                <a:srgbClr val="026DB6"/>
              </a:solidFill>
              <a:latin typeface="Arial" panose="020B0604020202020204" pitchFamily="34" charset="0"/>
              <a:cs typeface="Arial" panose="020B0604020202020204" pitchFamily="34" charset="0"/>
            </a:endParaRPr>
          </a:p>
        </p:txBody>
      </p:sp>
      <p:sp>
        <p:nvSpPr>
          <p:cNvPr id="26" name="TextBox 22"/>
          <p:cNvSpPr txBox="1"/>
          <p:nvPr/>
        </p:nvSpPr>
        <p:spPr>
          <a:xfrm>
            <a:off x="1740324" y="1876332"/>
            <a:ext cx="510032"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27" name="TextBox 44"/>
          <p:cNvSpPr txBox="1"/>
          <p:nvPr/>
        </p:nvSpPr>
        <p:spPr>
          <a:xfrm>
            <a:off x="2168416" y="2083169"/>
            <a:ext cx="704045"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ATTACKS</a:t>
            </a:r>
            <a:endParaRPr lang="en-GB" sz="900" b="1" dirty="0">
              <a:solidFill>
                <a:srgbClr val="026DB6"/>
              </a:solidFill>
              <a:latin typeface="Arial" panose="020B0604020202020204" pitchFamily="34" charset="0"/>
              <a:cs typeface="Arial" panose="020B0604020202020204" pitchFamily="34" charset="0"/>
            </a:endParaRPr>
          </a:p>
        </p:txBody>
      </p:sp>
      <p:sp>
        <p:nvSpPr>
          <p:cNvPr id="28" name="TextBox 48"/>
          <p:cNvSpPr txBox="1"/>
          <p:nvPr/>
        </p:nvSpPr>
        <p:spPr>
          <a:xfrm>
            <a:off x="1852984" y="2115228"/>
            <a:ext cx="28283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12</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48"/>
          <p:cNvSpPr txBox="1"/>
          <p:nvPr/>
        </p:nvSpPr>
        <p:spPr>
          <a:xfrm>
            <a:off x="3172647" y="3248574"/>
            <a:ext cx="383938"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178</a:t>
            </a:r>
            <a:endParaRPr lang="en-GB" sz="1600" b="1" dirty="0">
              <a:solidFill>
                <a:srgbClr val="026DB6"/>
              </a:solidFill>
              <a:latin typeface="Arial" panose="020B0604020202020204" pitchFamily="34" charset="0"/>
              <a:cs typeface="Arial" panose="020B0604020202020204" pitchFamily="34" charset="0"/>
            </a:endParaRPr>
          </a:p>
        </p:txBody>
      </p:sp>
      <p:pic>
        <p:nvPicPr>
          <p:cNvPr id="4" name="Image 3"/>
          <p:cNvPicPr>
            <a:picLocks noChangeAspect="1"/>
          </p:cNvPicPr>
          <p:nvPr/>
        </p:nvPicPr>
        <p:blipFill>
          <a:blip r:embed="rId6"/>
          <a:stretch>
            <a:fillRect/>
          </a:stretch>
        </p:blipFill>
        <p:spPr>
          <a:xfrm>
            <a:off x="4514063" y="3731612"/>
            <a:ext cx="202500" cy="236250"/>
          </a:xfrm>
          <a:prstGeom prst="rect">
            <a:avLst/>
          </a:prstGeom>
        </p:spPr>
      </p:pic>
      <p:pic>
        <p:nvPicPr>
          <p:cNvPr id="5" name="Image 4"/>
          <p:cNvPicPr>
            <a:picLocks noChangeAspect="1"/>
          </p:cNvPicPr>
          <p:nvPr/>
        </p:nvPicPr>
        <p:blipFill>
          <a:blip r:embed="rId6"/>
          <a:stretch>
            <a:fillRect/>
          </a:stretch>
        </p:blipFill>
        <p:spPr>
          <a:xfrm>
            <a:off x="1724454" y="2111961"/>
            <a:ext cx="202500" cy="236250"/>
          </a:xfrm>
          <a:prstGeom prst="rect">
            <a:avLst/>
          </a:prstGeom>
        </p:spPr>
      </p:pic>
      <p:pic>
        <p:nvPicPr>
          <p:cNvPr id="6" name="Image 5"/>
          <p:cNvPicPr>
            <a:picLocks noChangeAspect="1"/>
          </p:cNvPicPr>
          <p:nvPr/>
        </p:nvPicPr>
        <p:blipFill>
          <a:blip r:embed="rId7"/>
          <a:stretch>
            <a:fillRect/>
          </a:stretch>
        </p:blipFill>
        <p:spPr>
          <a:xfrm>
            <a:off x="2970292" y="3267793"/>
            <a:ext cx="202500" cy="236250"/>
          </a:xfrm>
          <a:prstGeom prst="rect">
            <a:avLst/>
          </a:prstGeom>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7926</TotalTime>
  <Words>561</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725</cp:revision>
  <cp:lastPrinted>2015-08-04T15:58:58Z</cp:lastPrinted>
  <dcterms:created xsi:type="dcterms:W3CDTF">2014-03-10T10:37:19Z</dcterms:created>
  <dcterms:modified xsi:type="dcterms:W3CDTF">2015-08-05T09:15:26Z</dcterms:modified>
</cp:coreProperties>
</file>