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00" d="100"/>
          <a:sy n="100" d="100"/>
        </p:scale>
        <p:origin x="-462" y="42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19/08/2015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19/08/2015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19/08/2015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19/08/2015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19/08/2015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19/08/2015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19/08/2015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19/08/2015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19/08/2015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19/08/2015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19/08/2015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19/08/2015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19/08/2015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19/08/2015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1" cy="6019750"/>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18 August 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7152104"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11-17 August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953770" cy="6318517"/>
          </a:xfrm>
          <a:prstGeom prst="rect">
            <a:avLst/>
          </a:prstGeom>
          <a:noFill/>
        </p:spPr>
        <p:txBody>
          <a:bodyPr wrap="square" lIns="99569" tIns="49785" rIns="99569" bIns="49785" rtlCol="0">
            <a:noAutofit/>
          </a:bodyPr>
          <a:lstStyle/>
          <a:p>
            <a:r>
              <a:rPr lang="fr-FR" sz="1100" b="1" dirty="0" smtClean="0">
                <a:solidFill>
                  <a:srgbClr val="FF721E"/>
                </a:solidFill>
                <a:latin typeface="Arial"/>
              </a:rPr>
              <a:t>CHAD</a:t>
            </a:r>
            <a:endParaRPr lang="fr-FR" sz="1100" b="1" dirty="0">
              <a:solidFill>
                <a:srgbClr val="FF721E"/>
              </a:solidFill>
              <a:latin typeface="Arial"/>
            </a:endParaRPr>
          </a:p>
          <a:p>
            <a:r>
              <a:rPr lang="en-GB" sz="800" b="1" i="1" cap="all" dirty="0" smtClean="0">
                <a:solidFill>
                  <a:srgbClr val="036BB6"/>
                </a:solidFill>
                <a:latin typeface="Arial"/>
              </a:rPr>
              <a:t>FIVE PEOPLE </a:t>
            </a:r>
            <a:r>
              <a:rPr lang="en-US" sz="800" b="1" i="1" cap="all" dirty="0" smtClean="0">
                <a:solidFill>
                  <a:srgbClr val="036BB6"/>
                </a:solidFill>
                <a:latin typeface="Arial"/>
              </a:rPr>
              <a:t>KILLED </a:t>
            </a:r>
            <a:r>
              <a:rPr lang="en-US" sz="800" b="1" i="1" cap="all" dirty="0">
                <a:solidFill>
                  <a:srgbClr val="036BB6"/>
                </a:solidFill>
                <a:latin typeface="Arial"/>
              </a:rPr>
              <a:t>IN AN </a:t>
            </a:r>
            <a:r>
              <a:rPr lang="en-US" sz="800" b="1" i="1" cap="all" dirty="0" smtClean="0">
                <a:solidFill>
                  <a:srgbClr val="036BB6"/>
                </a:solidFill>
                <a:latin typeface="Arial"/>
              </a:rPr>
              <a:t>ATTACK IN </a:t>
            </a:r>
            <a:r>
              <a:rPr lang="en-US" sz="800" b="1" i="1" cap="all" dirty="0">
                <a:solidFill>
                  <a:srgbClr val="036BB6"/>
                </a:solidFill>
                <a:latin typeface="Arial"/>
              </a:rPr>
              <a:t>THE LAKE REGION </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On 12 August, suspected Boko Haram militants attacked the village of </a:t>
            </a:r>
            <a:r>
              <a:rPr lang="en-GB" sz="800" dirty="0" err="1">
                <a:solidFill>
                  <a:srgbClr val="A6A6A6"/>
                </a:solidFill>
                <a:latin typeface="Arial" pitchFamily="34" charset="0"/>
                <a:cs typeface="Arial" pitchFamily="34" charset="0"/>
              </a:rPr>
              <a:t>Koyorame</a:t>
            </a:r>
            <a:r>
              <a:rPr lang="en-GB" sz="800" dirty="0">
                <a:solidFill>
                  <a:srgbClr val="A6A6A6"/>
                </a:solidFill>
                <a:latin typeface="Arial" pitchFamily="34" charset="0"/>
                <a:cs typeface="Arial" pitchFamily="34" charset="0"/>
              </a:rPr>
              <a:t> in the Lake region. Five people were killed, including two refugees. Due to insecurity, new displacements are still being reported in the area. In the past week, hundreds of people have settled in </a:t>
            </a:r>
            <a:r>
              <a:rPr lang="en-GB" sz="800" dirty="0" err="1">
                <a:solidFill>
                  <a:srgbClr val="A6A6A6"/>
                </a:solidFill>
                <a:latin typeface="Arial" pitchFamily="34" charset="0"/>
                <a:cs typeface="Arial" pitchFamily="34" charset="0"/>
              </a:rPr>
              <a:t>Walerom</a:t>
            </a:r>
            <a:r>
              <a:rPr lang="en-GB" sz="800" dirty="0">
                <a:solidFill>
                  <a:srgbClr val="A6A6A6"/>
                </a:solidFill>
                <a:latin typeface="Arial" pitchFamily="34" charset="0"/>
                <a:cs typeface="Arial" pitchFamily="34" charset="0"/>
              </a:rPr>
              <a:t> </a:t>
            </a:r>
            <a:r>
              <a:rPr lang="en-GB" sz="800" dirty="0" smtClean="0">
                <a:solidFill>
                  <a:srgbClr val="A6A6A6"/>
                </a:solidFill>
                <a:latin typeface="Arial" pitchFamily="34" charset="0"/>
                <a:cs typeface="Arial" pitchFamily="34" charset="0"/>
              </a:rPr>
              <a:t>after </a:t>
            </a:r>
            <a:r>
              <a:rPr lang="en-GB" sz="800" dirty="0">
                <a:solidFill>
                  <a:srgbClr val="A6A6A6"/>
                </a:solidFill>
                <a:latin typeface="Arial" pitchFamily="34" charset="0"/>
                <a:cs typeface="Arial" pitchFamily="34" charset="0"/>
              </a:rPr>
              <a:t>having walked for two weeks, fleeing the attack of their village in Nigeria. As of 14 August, there are 11 new IDP sites in the Lake region, hosting over 40,000 people.</a:t>
            </a:r>
            <a:endParaRPr lang="fr-FR" sz="800" dirty="0">
              <a:solidFill>
                <a:srgbClr val="A6A6A6"/>
              </a:solidFill>
              <a:latin typeface="Arial" pitchFamily="34" charset="0"/>
              <a:cs typeface="Arial" pitchFamily="34" charset="0"/>
            </a:endParaRPr>
          </a:p>
          <a:p>
            <a:endParaRPr lang="fr-FR" sz="500" b="1" dirty="0" smtClean="0">
              <a:solidFill>
                <a:srgbClr val="FF721E"/>
              </a:solidFill>
              <a:latin typeface="Arial"/>
            </a:endParaRPr>
          </a:p>
          <a:p>
            <a:r>
              <a:rPr lang="en-US" sz="1100" b="1" dirty="0" smtClean="0">
                <a:solidFill>
                  <a:srgbClr val="FF721E"/>
                </a:solidFill>
                <a:latin typeface="Arial"/>
              </a:rPr>
              <a:t>MALI</a:t>
            </a:r>
            <a:endParaRPr lang="fr-FR" sz="1100" b="1" dirty="0">
              <a:solidFill>
                <a:srgbClr val="FF721E"/>
              </a:solidFill>
              <a:latin typeface="Arial"/>
            </a:endParaRPr>
          </a:p>
          <a:p>
            <a:r>
              <a:rPr lang="en-US" sz="800" b="1" i="1" cap="all" dirty="0">
                <a:solidFill>
                  <a:srgbClr val="036BB6"/>
                </a:solidFill>
                <a:latin typeface="Arial"/>
              </a:rPr>
              <a:t>NEW FIGHTING IN THE NORTH </a:t>
            </a:r>
            <a:endParaRPr lang="fr-FR" sz="800" b="1" i="1" cap="all" dirty="0">
              <a:solidFill>
                <a:srgbClr val="036BB6"/>
              </a:solidFill>
              <a:latin typeface="Arial"/>
            </a:endParaRPr>
          </a:p>
          <a:p>
            <a:pPr algn="just"/>
            <a:r>
              <a:rPr lang="en-US" sz="800" dirty="0">
                <a:solidFill>
                  <a:srgbClr val="A6A6A6"/>
                </a:solidFill>
                <a:latin typeface="Arial" pitchFamily="34" charset="0"/>
                <a:cs typeface="Arial" pitchFamily="34" charset="0"/>
              </a:rPr>
              <a:t>The June peace deal between armed groups in northern Mali was breached in the past week when fighting broke out, killing an unconfirmed number of people. Reports indicate that fighting took place sporadically over the weekend 120 km south of Kidal nearby a known trafficking route. </a:t>
            </a:r>
            <a:endParaRPr lang="fr-FR" sz="800" dirty="0">
              <a:solidFill>
                <a:srgbClr val="A6A6A6"/>
              </a:solidFill>
              <a:latin typeface="Arial" pitchFamily="34" charset="0"/>
              <a:cs typeface="Arial" pitchFamily="34" charset="0"/>
            </a:endParaRPr>
          </a:p>
          <a:p>
            <a:endParaRPr lang="fr-FR" sz="500" b="1" dirty="0" smtClean="0">
              <a:solidFill>
                <a:srgbClr val="FF721E"/>
              </a:solidFill>
              <a:latin typeface="Arial"/>
            </a:endParaRPr>
          </a:p>
          <a:p>
            <a:r>
              <a:rPr lang="fr-FR" sz="1100" b="1" dirty="0" smtClean="0">
                <a:solidFill>
                  <a:srgbClr val="FF721E"/>
                </a:solidFill>
                <a:latin typeface="Arial"/>
              </a:rPr>
              <a:t>NIGERIA</a:t>
            </a:r>
            <a:endParaRPr lang="fr-FR" sz="1100" b="1" dirty="0">
              <a:solidFill>
                <a:srgbClr val="FF721E"/>
              </a:solidFill>
              <a:latin typeface="Arial"/>
            </a:endParaRPr>
          </a:p>
          <a:p>
            <a:r>
              <a:rPr lang="en-US" sz="800" b="1" i="1" cap="all" dirty="0">
                <a:solidFill>
                  <a:srgbClr val="036BB6"/>
                </a:solidFill>
                <a:latin typeface="Arial"/>
              </a:rPr>
              <a:t>150 PEOPLE KILLED IN ATTACK</a:t>
            </a:r>
            <a:endParaRPr lang="fr-FR" sz="800" b="1" i="1" cap="all" dirty="0">
              <a:solidFill>
                <a:srgbClr val="036BB6"/>
              </a:solidFill>
              <a:latin typeface="Arial"/>
            </a:endParaRPr>
          </a:p>
          <a:p>
            <a:pPr algn="just"/>
            <a:r>
              <a:rPr lang="en-US" sz="800" dirty="0">
                <a:solidFill>
                  <a:srgbClr val="A6A6A6"/>
                </a:solidFill>
                <a:latin typeface="Arial" pitchFamily="34" charset="0"/>
                <a:cs typeface="Arial" pitchFamily="34" charset="0"/>
              </a:rPr>
              <a:t>Reports indicate that up to 150 people drowned in a river or were shot dead fleeing Boko Haram gunmen who raided a remote village in Nigeria's northeastern </a:t>
            </a:r>
            <a:r>
              <a:rPr lang="en-US" sz="800" dirty="0" err="1">
                <a:solidFill>
                  <a:srgbClr val="A6A6A6"/>
                </a:solidFill>
                <a:latin typeface="Arial" pitchFamily="34" charset="0"/>
                <a:cs typeface="Arial" pitchFamily="34" charset="0"/>
              </a:rPr>
              <a:t>Yobe</a:t>
            </a:r>
            <a:r>
              <a:rPr lang="en-US" sz="800" dirty="0">
                <a:solidFill>
                  <a:srgbClr val="A6A6A6"/>
                </a:solidFill>
                <a:latin typeface="Arial" pitchFamily="34" charset="0"/>
                <a:cs typeface="Arial" pitchFamily="34" charset="0"/>
              </a:rPr>
              <a:t> state last Thursday. Protection of civilians and access remain key </a:t>
            </a:r>
            <a:r>
              <a:rPr lang="en-US" sz="800" dirty="0" smtClean="0">
                <a:solidFill>
                  <a:srgbClr val="A6A6A6"/>
                </a:solidFill>
                <a:latin typeface="Arial" pitchFamily="34" charset="0"/>
                <a:cs typeface="Arial" pitchFamily="34" charset="0"/>
              </a:rPr>
              <a:t>challenges. And to improve </a:t>
            </a:r>
            <a:r>
              <a:rPr lang="en-US" sz="800" dirty="0">
                <a:solidFill>
                  <a:srgbClr val="A6A6A6"/>
                </a:solidFill>
                <a:latin typeface="Arial" pitchFamily="34" charset="0"/>
                <a:cs typeface="Arial" pitchFamily="34" charset="0"/>
              </a:rPr>
              <a:t>humanitarian access in </a:t>
            </a:r>
            <a:r>
              <a:rPr lang="en-US" sz="800" dirty="0" smtClean="0">
                <a:solidFill>
                  <a:srgbClr val="A6A6A6"/>
                </a:solidFill>
                <a:latin typeface="Arial" pitchFamily="34" charset="0"/>
                <a:cs typeface="Arial" pitchFamily="34" charset="0"/>
              </a:rPr>
              <a:t>the north UNHAS flights have been introduced.</a:t>
            </a:r>
          </a:p>
          <a:p>
            <a:pPr algn="just"/>
            <a:endParaRPr lang="en-US" sz="300" b="1" i="1" cap="all" smtClean="0">
              <a:solidFill>
                <a:srgbClr val="036BB6"/>
              </a:solidFill>
              <a:latin typeface="Arial"/>
            </a:endParaRPr>
          </a:p>
          <a:p>
            <a:pPr algn="just"/>
            <a:r>
              <a:rPr lang="en-US" sz="800" b="1" i="1" cap="all" dirty="0" smtClean="0">
                <a:solidFill>
                  <a:srgbClr val="036BB6"/>
                </a:solidFill>
                <a:latin typeface="Arial"/>
              </a:rPr>
              <a:t>CONTINUING DISPLACEMENT DUE TO ESCALATING VIOLENCE </a:t>
            </a:r>
            <a:endParaRPr lang="fr-FR" sz="800" b="1" i="1" cap="all" dirty="0">
              <a:solidFill>
                <a:srgbClr val="036BB6"/>
              </a:solidFill>
              <a:latin typeface="Arial"/>
            </a:endParaRPr>
          </a:p>
          <a:p>
            <a:pPr algn="just"/>
            <a:r>
              <a:rPr lang="en-US" sz="800" dirty="0" smtClean="0">
                <a:solidFill>
                  <a:srgbClr val="A6A6A6"/>
                </a:solidFill>
                <a:latin typeface="Arial" pitchFamily="34" charset="0"/>
                <a:cs typeface="Arial" pitchFamily="34" charset="0"/>
              </a:rPr>
              <a:t>On </a:t>
            </a:r>
            <a:r>
              <a:rPr lang="en-US" sz="800" dirty="0">
                <a:solidFill>
                  <a:srgbClr val="A6A6A6"/>
                </a:solidFill>
                <a:latin typeface="Arial" pitchFamily="34" charset="0"/>
                <a:cs typeface="Arial" pitchFamily="34" charset="0"/>
              </a:rPr>
              <a:t>14 August, UNHCR expressed its concern about the escalating violence in and around Nigeria and its impact on the situation of Nigerian refugees in surrounding host countries, referring to the thousands of people who have been deported or returned to Nigeria from Cameroon and Chad in July and August. </a:t>
            </a:r>
            <a:r>
              <a:rPr lang="en-US" sz="800" dirty="0" smtClean="0">
                <a:solidFill>
                  <a:srgbClr val="A6A6A6"/>
                </a:solidFill>
                <a:latin typeface="Arial" pitchFamily="34" charset="0"/>
                <a:cs typeface="Arial" pitchFamily="34" charset="0"/>
              </a:rPr>
              <a:t>The agency </a:t>
            </a:r>
            <a:r>
              <a:rPr lang="en-US" sz="800" dirty="0">
                <a:solidFill>
                  <a:srgbClr val="A6A6A6"/>
                </a:solidFill>
                <a:latin typeface="Arial" pitchFamily="34" charset="0"/>
                <a:cs typeface="Arial" pitchFamily="34" charset="0"/>
              </a:rPr>
              <a:t>reminds governments of their duty to protect asylum-seekers fleeing human rights violations, and to respect the principle of non-</a:t>
            </a:r>
            <a:r>
              <a:rPr lang="en-US" sz="800" dirty="0" err="1">
                <a:solidFill>
                  <a:srgbClr val="A6A6A6"/>
                </a:solidFill>
                <a:latin typeface="Arial" pitchFamily="34" charset="0"/>
                <a:cs typeface="Arial" pitchFamily="34" charset="0"/>
              </a:rPr>
              <a:t>refoulement</a:t>
            </a:r>
            <a:r>
              <a:rPr lang="en-US" sz="800" dirty="0">
                <a:solidFill>
                  <a:srgbClr val="A6A6A6"/>
                </a:solidFill>
                <a:latin typeface="Arial" pitchFamily="34" charset="0"/>
                <a:cs typeface="Arial" pitchFamily="34" charset="0"/>
              </a:rPr>
              <a:t> (non-return). </a:t>
            </a:r>
            <a:endParaRPr lang="en-US" sz="800" dirty="0" smtClean="0">
              <a:solidFill>
                <a:srgbClr val="A6A6A6"/>
              </a:solidFill>
              <a:latin typeface="Arial" pitchFamily="34" charset="0"/>
              <a:cs typeface="Arial" pitchFamily="34" charset="0"/>
            </a:endParaRPr>
          </a:p>
          <a:p>
            <a:pPr algn="just"/>
            <a:endParaRPr lang="en-US" sz="500" dirty="0">
              <a:solidFill>
                <a:srgbClr val="A6A6A6"/>
              </a:solidFill>
              <a:latin typeface="Arial" pitchFamily="34" charset="0"/>
              <a:cs typeface="Arial" pitchFamily="34" charset="0"/>
            </a:endParaRPr>
          </a:p>
          <a:p>
            <a:r>
              <a:rPr lang="en-GB" sz="1100" b="1" dirty="0" smtClean="0">
                <a:solidFill>
                  <a:srgbClr val="FF721E"/>
                </a:solidFill>
                <a:latin typeface="Arial"/>
              </a:rPr>
              <a:t>FLOODS</a:t>
            </a:r>
            <a:r>
              <a:rPr lang="en-GB" sz="1100" b="1" dirty="0">
                <a:solidFill>
                  <a:srgbClr val="FF721E"/>
                </a:solidFill>
                <a:latin typeface="Arial"/>
              </a:rPr>
              <a:t>/ REGIONAL</a:t>
            </a:r>
            <a:endParaRPr lang="fr-FR" sz="1100" b="1" dirty="0">
              <a:solidFill>
                <a:srgbClr val="FF721E"/>
              </a:solidFill>
              <a:latin typeface="Arial"/>
            </a:endParaRPr>
          </a:p>
          <a:p>
            <a:r>
              <a:rPr lang="en-GB" sz="800" b="1" i="1" cap="all" dirty="0">
                <a:solidFill>
                  <a:srgbClr val="036BB6"/>
                </a:solidFill>
                <a:latin typeface="Arial"/>
              </a:rPr>
              <a:t>BURKINA FASO</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Since the start of the</a:t>
            </a:r>
            <a:r>
              <a:rPr lang="en-US" sz="800" dirty="0">
                <a:solidFill>
                  <a:srgbClr val="A6A6A6"/>
                </a:solidFill>
                <a:latin typeface="Arial" pitchFamily="34" charset="0"/>
                <a:cs typeface="Arial" pitchFamily="34" charset="0"/>
              </a:rPr>
              <a:t> rainy season in June, floods and strong winds have been causing severe </a:t>
            </a:r>
            <a:r>
              <a:rPr lang="en-US" sz="800" dirty="0" smtClean="0">
                <a:solidFill>
                  <a:srgbClr val="A6A6A6"/>
                </a:solidFill>
                <a:latin typeface="Arial" pitchFamily="34" charset="0"/>
                <a:cs typeface="Arial" pitchFamily="34" charset="0"/>
              </a:rPr>
              <a:t>damage </a:t>
            </a:r>
            <a:r>
              <a:rPr lang="en-US" sz="800" dirty="0">
                <a:solidFill>
                  <a:srgbClr val="A6A6A6"/>
                </a:solidFill>
                <a:latin typeface="Arial" pitchFamily="34" charset="0"/>
                <a:cs typeface="Arial" pitchFamily="34" charset="0"/>
              </a:rPr>
              <a:t>in seven of Burkina Faso’s </a:t>
            </a:r>
            <a:r>
              <a:rPr lang="en-US" sz="800" dirty="0" smtClean="0">
                <a:solidFill>
                  <a:srgbClr val="A6A6A6"/>
                </a:solidFill>
                <a:latin typeface="Arial" pitchFamily="34" charset="0"/>
                <a:cs typeface="Arial" pitchFamily="34" charset="0"/>
              </a:rPr>
              <a:t>13 </a:t>
            </a:r>
            <a:r>
              <a:rPr lang="en-US" sz="800" dirty="0">
                <a:solidFill>
                  <a:srgbClr val="A6A6A6"/>
                </a:solidFill>
                <a:latin typeface="Arial" pitchFamily="34" charset="0"/>
                <a:cs typeface="Arial" pitchFamily="34" charset="0"/>
              </a:rPr>
              <a:t>regions. As of 12 August, eight people have been killed, 54 wounded and 24,354 people affected by flooding and strong winds. Of the affected 2,428 are displaced and being sheltered in schools. </a:t>
            </a:r>
            <a:endParaRPr lang="fr-FR" sz="800" dirty="0">
              <a:solidFill>
                <a:srgbClr val="A6A6A6"/>
              </a:solidFill>
              <a:latin typeface="Arial" pitchFamily="34" charset="0"/>
              <a:cs typeface="Arial" pitchFamily="34" charset="0"/>
            </a:endParaRPr>
          </a:p>
          <a:p>
            <a:endParaRPr lang="en-US" sz="500" i="1" dirty="0"/>
          </a:p>
          <a:p>
            <a:r>
              <a:rPr lang="en-GB" sz="800" b="1" i="1" cap="all" dirty="0" smtClean="0">
                <a:solidFill>
                  <a:srgbClr val="036BB6"/>
                </a:solidFill>
                <a:latin typeface="Arial"/>
              </a:rPr>
              <a:t>NIGER</a:t>
            </a:r>
            <a:r>
              <a:rPr lang="en-GB" sz="800" i="1" dirty="0" smtClean="0"/>
              <a:t> </a:t>
            </a:r>
            <a:endParaRPr lang="fr-FR" sz="800" dirty="0"/>
          </a:p>
          <a:p>
            <a:pPr algn="just"/>
            <a:r>
              <a:rPr lang="en-US" sz="800" dirty="0">
                <a:solidFill>
                  <a:srgbClr val="A6A6A6"/>
                </a:solidFill>
                <a:latin typeface="Arial" pitchFamily="34" charset="0"/>
                <a:cs typeface="Arial" pitchFamily="34" charset="0"/>
              </a:rPr>
              <a:t>At least four people have died and more than 20,000 have been affected by floods in Niger caused by weeks of heavy rain. In Niamey local authorities have warned residents living near the Niger River to leave their homes because of the high risk of floods. </a:t>
            </a:r>
            <a:endParaRPr lang="fr-FR" sz="800" dirty="0">
              <a:solidFill>
                <a:srgbClr val="A6A6A6"/>
              </a:solidFill>
              <a:latin typeface="Arial" pitchFamily="34" charset="0"/>
              <a:cs typeface="Arial" pitchFamily="34" charset="0"/>
            </a:endParaRPr>
          </a:p>
          <a:p>
            <a:pPr algn="just"/>
            <a:endParaRPr lang="en-US" sz="500" dirty="0" smtClean="0">
              <a:solidFill>
                <a:srgbClr val="A6A6A6"/>
              </a:solidFill>
              <a:latin typeface="Arial" pitchFamily="34" charset="0"/>
              <a:cs typeface="Arial" pitchFamily="34" charset="0"/>
            </a:endParaRPr>
          </a:p>
          <a:p>
            <a:r>
              <a:rPr lang="en-GB" sz="1100" b="1" dirty="0" smtClean="0">
                <a:solidFill>
                  <a:srgbClr val="FF721E"/>
                </a:solidFill>
                <a:latin typeface="Arial"/>
              </a:rPr>
              <a:t>EVD </a:t>
            </a:r>
            <a:r>
              <a:rPr lang="fr-FR" sz="1100" b="1" dirty="0" smtClean="0">
                <a:solidFill>
                  <a:srgbClr val="FF721E"/>
                </a:solidFill>
                <a:latin typeface="Arial"/>
              </a:rPr>
              <a:t>REGIONAL</a:t>
            </a:r>
            <a:endParaRPr lang="fr-FR" sz="1100" b="1" dirty="0">
              <a:solidFill>
                <a:srgbClr val="FF721E"/>
              </a:solidFill>
              <a:latin typeface="Arial"/>
            </a:endParaRPr>
          </a:p>
          <a:p>
            <a:r>
              <a:rPr lang="en-US" sz="800" b="1" i="1" cap="all" dirty="0" smtClean="0">
                <a:solidFill>
                  <a:srgbClr val="036BB6"/>
                </a:solidFill>
                <a:latin typeface="Arial"/>
              </a:rPr>
              <a:t>ONE </a:t>
            </a:r>
            <a:r>
              <a:rPr lang="en-US" sz="800" b="1" i="1" cap="all" dirty="0">
                <a:solidFill>
                  <a:srgbClr val="036BB6"/>
                </a:solidFill>
                <a:latin typeface="Arial"/>
              </a:rPr>
              <a:t>CASE IN GUINEA, </a:t>
            </a:r>
            <a:r>
              <a:rPr lang="en-US" sz="800" b="1" i="1" cap="all" dirty="0" smtClean="0">
                <a:solidFill>
                  <a:srgbClr val="036BB6"/>
                </a:solidFill>
                <a:latin typeface="Arial"/>
              </a:rPr>
              <a:t>NO NEW </a:t>
            </a:r>
            <a:r>
              <a:rPr lang="en-US" sz="800" b="1" i="1" cap="all" dirty="0">
                <a:solidFill>
                  <a:srgbClr val="036BB6"/>
                </a:solidFill>
                <a:latin typeface="Arial"/>
              </a:rPr>
              <a:t>CASES IN LIBERIA &amp; SIERRA LEONE </a:t>
            </a:r>
            <a:endParaRPr lang="fr-FR" sz="800" b="1" i="1" cap="all" dirty="0">
              <a:solidFill>
                <a:srgbClr val="036BB6"/>
              </a:solidFill>
              <a:latin typeface="Arial"/>
            </a:endParaRPr>
          </a:p>
          <a:p>
            <a:pPr algn="just"/>
            <a:r>
              <a:rPr lang="en-US" sz="800" dirty="0">
                <a:solidFill>
                  <a:srgbClr val="A6A6A6"/>
                </a:solidFill>
                <a:latin typeface="Arial" pitchFamily="34" charset="0"/>
                <a:cs typeface="Arial" pitchFamily="34" charset="0"/>
              </a:rPr>
              <a:t>Ebola remains active in Guinea, with one confirmed case over the week and over 500 contacts being tracked. Sierra Leone has reported zero new infections for a string of 10 days. It is the first time since the beginning of the Ebola outbreak in March 2014 that no new cases have been reported for a week. Around 81 contacts remain under quarantine. Meanwhile Liberia is inching toward arriving at becoming once again WHO certified as Ebola-free after having no new cases for more than 35 days. </a:t>
            </a:r>
            <a:endParaRPr lang="fr-FR" sz="8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54612" y="1907751"/>
            <a:ext cx="55005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68" name="TextBox 44"/>
          <p:cNvSpPr txBox="1"/>
          <p:nvPr/>
        </p:nvSpPr>
        <p:spPr>
          <a:xfrm>
            <a:off x="4535174" y="2376846"/>
            <a:ext cx="1243574" cy="19974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KILLED IN ATTACK</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497463" y="4426251"/>
            <a:ext cx="990161"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CASE IN GUINEA</a:t>
            </a:r>
            <a:endParaRPr lang="en-GB" dirty="0"/>
          </a:p>
        </p:txBody>
      </p:sp>
      <p:sp>
        <p:nvSpPr>
          <p:cNvPr id="29" name="TextBox 22"/>
          <p:cNvSpPr txBox="1"/>
          <p:nvPr/>
        </p:nvSpPr>
        <p:spPr>
          <a:xfrm>
            <a:off x="2992044" y="2886358"/>
            <a:ext cx="74514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3254684" y="3125432"/>
            <a:ext cx="1011896" cy="391666"/>
          </a:xfrm>
          <a:prstGeom prst="rect">
            <a:avLst/>
          </a:prstGeom>
          <a:noFill/>
        </p:spPr>
        <p:txBody>
          <a:bodyPr wrap="square" lIns="0" tIns="0" rIns="0" bIns="0" rtlCol="0" anchor="ctr" anchorCtr="0">
            <a:noAutofit/>
          </a:bodyPr>
          <a:lstStyle/>
          <a:p>
            <a:r>
              <a:rPr lang="en-GB" sz="1600" b="1" dirty="0" smtClean="0">
                <a:solidFill>
                  <a:srgbClr val="026DB6"/>
                </a:solidFill>
                <a:latin typeface="Arial" panose="020B0604020202020204" pitchFamily="34" charset="0"/>
                <a:cs typeface="Arial" panose="020B0604020202020204" pitchFamily="34" charset="0"/>
              </a:rPr>
              <a:t>150 </a:t>
            </a:r>
            <a:r>
              <a:rPr lang="en-GB" sz="900" b="1" dirty="0" smtClean="0">
                <a:solidFill>
                  <a:srgbClr val="026DB6"/>
                </a:solidFill>
                <a:latin typeface="Arial" panose="020B0604020202020204" pitchFamily="34" charset="0"/>
                <a:cs typeface="Arial" panose="020B0604020202020204" pitchFamily="34" charset="0"/>
              </a:rPr>
              <a:t>KILLED IN ATTACK</a:t>
            </a:r>
            <a:endParaRPr lang="en-GB" sz="9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452155"/>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5822"/>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7" name="TextBox 48"/>
          <p:cNvSpPr txBox="1"/>
          <p:nvPr/>
        </p:nvSpPr>
        <p:spPr>
          <a:xfrm>
            <a:off x="4626620" y="2162602"/>
            <a:ext cx="25451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5</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22"/>
          <p:cNvSpPr txBox="1"/>
          <p:nvPr/>
        </p:nvSpPr>
        <p:spPr>
          <a:xfrm>
            <a:off x="2255990" y="1025277"/>
            <a:ext cx="1813318"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FLOODS REGIONAL</a:t>
            </a:r>
            <a:endParaRPr lang="en-GB" dirty="0"/>
          </a:p>
        </p:txBody>
      </p:sp>
      <p:sp>
        <p:nvSpPr>
          <p:cNvPr id="35" name="TextBox 44"/>
          <p:cNvSpPr txBox="1"/>
          <p:nvPr/>
        </p:nvSpPr>
        <p:spPr>
          <a:xfrm>
            <a:off x="2621955" y="1301077"/>
            <a:ext cx="1271631"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BURKINA FASO,  NIGER</a:t>
            </a:r>
            <a:endParaRPr lang="en-GB" sz="9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1689910" y="2076015"/>
            <a:ext cx="55482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40" name="TextBox 44"/>
          <p:cNvSpPr txBox="1"/>
          <p:nvPr/>
        </p:nvSpPr>
        <p:spPr>
          <a:xfrm>
            <a:off x="1962165" y="2274656"/>
            <a:ext cx="926566"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NEW FIGHTING IN THE NORTH</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439468"/>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a:t>
            </a:r>
            <a:endParaRPr lang="en-GB" sz="1600" b="1" dirty="0">
              <a:solidFill>
                <a:srgbClr val="026DB6"/>
              </a:solidFill>
              <a:latin typeface="Arial" panose="020B0604020202020204" pitchFamily="34" charset="0"/>
              <a:cs typeface="Arial" panose="020B0604020202020204" pitchFamily="34" charset="0"/>
            </a:endParaRPr>
          </a:p>
        </p:txBody>
      </p:sp>
      <p:pic>
        <p:nvPicPr>
          <p:cNvPr id="16" name="Image 15"/>
          <p:cNvPicPr>
            <a:picLocks noChangeAspect="1"/>
          </p:cNvPicPr>
          <p:nvPr/>
        </p:nvPicPr>
        <p:blipFill>
          <a:blip r:embed="rId5"/>
          <a:stretch>
            <a:fillRect/>
          </a:stretch>
        </p:blipFill>
        <p:spPr>
          <a:xfrm>
            <a:off x="1664595" y="2303428"/>
            <a:ext cx="236250" cy="236250"/>
          </a:xfrm>
          <a:prstGeom prst="rect">
            <a:avLst/>
          </a:prstGeom>
        </p:spPr>
      </p:pic>
      <p:pic>
        <p:nvPicPr>
          <p:cNvPr id="22" name="Image 21"/>
          <p:cNvPicPr>
            <a:picLocks noChangeAspect="1"/>
          </p:cNvPicPr>
          <p:nvPr/>
        </p:nvPicPr>
        <p:blipFill>
          <a:blip r:embed="rId6"/>
          <a:stretch>
            <a:fillRect/>
          </a:stretch>
        </p:blipFill>
        <p:spPr>
          <a:xfrm>
            <a:off x="2258164" y="1293672"/>
            <a:ext cx="315000" cy="270000"/>
          </a:xfrm>
          <a:prstGeom prst="rect">
            <a:avLst/>
          </a:prstGeom>
        </p:spPr>
      </p:pic>
      <p:cxnSp>
        <p:nvCxnSpPr>
          <p:cNvPr id="41" name="Connecteur en angle 40"/>
          <p:cNvCxnSpPr/>
          <p:nvPr/>
        </p:nvCxnSpPr>
        <p:spPr>
          <a:xfrm rot="5400000">
            <a:off x="2270343" y="2018543"/>
            <a:ext cx="873819" cy="563608"/>
          </a:xfrm>
          <a:prstGeom prst="bentConnector3">
            <a:avLst>
              <a:gd name="adj1" fmla="val 986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45" name="Connecteur en angle 44"/>
          <p:cNvCxnSpPr/>
          <p:nvPr/>
        </p:nvCxnSpPr>
        <p:spPr>
          <a:xfrm rot="16200000" flipH="1">
            <a:off x="2972168" y="1871574"/>
            <a:ext cx="368066" cy="348549"/>
          </a:xfrm>
          <a:prstGeom prst="bentConnector3">
            <a:avLst>
              <a:gd name="adj1" fmla="val -3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H="1">
            <a:off x="2991134" y="160045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80" name="Image 79"/>
          <p:cNvPicPr>
            <a:picLocks noChangeAspect="1"/>
          </p:cNvPicPr>
          <p:nvPr/>
        </p:nvPicPr>
        <p:blipFill>
          <a:blip r:embed="rId7"/>
          <a:stretch>
            <a:fillRect/>
          </a:stretch>
        </p:blipFill>
        <p:spPr>
          <a:xfrm>
            <a:off x="4519325" y="2151063"/>
            <a:ext cx="202500" cy="236250"/>
          </a:xfrm>
          <a:prstGeom prst="rect">
            <a:avLst/>
          </a:prstGeom>
        </p:spPr>
      </p:pic>
      <p:pic>
        <p:nvPicPr>
          <p:cNvPr id="33" name="Image 79"/>
          <p:cNvPicPr>
            <a:picLocks noChangeAspect="1"/>
          </p:cNvPicPr>
          <p:nvPr/>
        </p:nvPicPr>
        <p:blipFill>
          <a:blip r:embed="rId7"/>
          <a:stretch>
            <a:fillRect/>
          </a:stretch>
        </p:blipFill>
        <p:spPr>
          <a:xfrm>
            <a:off x="2983960" y="3203140"/>
            <a:ext cx="202500" cy="23625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7318</TotalTime>
  <Words>594</Words>
  <Application>Microsoft Office PowerPoint</Application>
  <PresentationFormat>Custom</PresentationFormat>
  <Paragraphs>43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Elise Gibergues</cp:lastModifiedBy>
  <cp:revision>740</cp:revision>
  <cp:lastPrinted>2015-08-19T08:53:02Z</cp:lastPrinted>
  <dcterms:created xsi:type="dcterms:W3CDTF">2014-03-10T10:37:19Z</dcterms:created>
  <dcterms:modified xsi:type="dcterms:W3CDTF">2015-08-19T14:25:59Z</dcterms:modified>
</cp:coreProperties>
</file>