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
  </p:notesMasterIdLst>
  <p:handoutMasterIdLst>
    <p:handoutMasterId r:id="rId5"/>
  </p:handoutMasterIdLst>
  <p:sldIdLst>
    <p:sldId id="256" r:id="rId3"/>
  </p:sldIdLst>
  <p:sldSz cx="10693400" cy="7561263"/>
  <p:notesSz cx="6797675" cy="9928225"/>
  <p:defaultText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382">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036BB6"/>
    <a:srgbClr val="FF721E"/>
    <a:srgbClr val="404040"/>
    <a:srgbClr val="026DB6"/>
    <a:srgbClr val="E1E8F6"/>
    <a:srgbClr val="659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926" autoAdjust="0"/>
    <p:restoredTop sz="96453" autoAdjust="0"/>
  </p:normalViewPr>
  <p:slideViewPr>
    <p:cSldViewPr>
      <p:cViewPr>
        <p:scale>
          <a:sx n="100" d="100"/>
          <a:sy n="100" d="100"/>
        </p:scale>
        <p:origin x="-462" y="-72"/>
      </p:cViewPr>
      <p:guideLst>
        <p:guide orient="horz" pos="2382"/>
        <p:guide pos="336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sz="quarter" idx="1"/>
          </p:nvPr>
        </p:nvSpPr>
        <p:spPr>
          <a:xfrm>
            <a:off x="3850446" y="4"/>
            <a:ext cx="2945659" cy="496412"/>
          </a:xfrm>
          <a:prstGeom prst="rect">
            <a:avLst/>
          </a:prstGeom>
        </p:spPr>
        <p:txBody>
          <a:bodyPr vert="horz" lIns="88230" tIns="44115" rIns="88230" bIns="44115" rtlCol="0"/>
          <a:lstStyle>
            <a:lvl1pPr algn="r">
              <a:defRPr sz="1200"/>
            </a:lvl1pPr>
          </a:lstStyle>
          <a:p>
            <a:fld id="{8D0646A3-2D5B-49F5-BAF5-25EA1885F4A2}" type="datetimeFigureOut">
              <a:rPr lang="en-GB" smtClean="0"/>
              <a:pPr/>
              <a:t>19/08/2015</a:t>
            </a:fld>
            <a:endParaRPr lang="en-GB"/>
          </a:p>
        </p:txBody>
      </p:sp>
      <p:sp>
        <p:nvSpPr>
          <p:cNvPr id="4" name="Footer Placeholder 3"/>
          <p:cNvSpPr>
            <a:spLocks noGrp="1"/>
          </p:cNvSpPr>
          <p:nvPr>
            <p:ph type="ftr" sz="quarter" idx="2"/>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5" name="Slide Number Placeholder 4"/>
          <p:cNvSpPr>
            <a:spLocks noGrp="1"/>
          </p:cNvSpPr>
          <p:nvPr>
            <p:ph type="sldNum" sz="quarter" idx="3"/>
          </p:nvPr>
        </p:nvSpPr>
        <p:spPr>
          <a:xfrm>
            <a:off x="3850446" y="9430093"/>
            <a:ext cx="2945659" cy="496412"/>
          </a:xfrm>
          <a:prstGeom prst="rect">
            <a:avLst/>
          </a:prstGeom>
        </p:spPr>
        <p:txBody>
          <a:bodyPr vert="horz" lIns="88230" tIns="44115" rIns="88230" bIns="44115" rtlCol="0" anchor="b"/>
          <a:lstStyle>
            <a:lvl1pPr algn="r">
              <a:defRPr sz="1200"/>
            </a:lvl1pPr>
          </a:lstStyle>
          <a:p>
            <a:fld id="{577AD020-3FC2-4759-B854-5FBC332A98B5}" type="slidenum">
              <a:rPr lang="en-GB" smtClean="0"/>
              <a:pPr/>
              <a:t>‹#›</a:t>
            </a:fld>
            <a:endParaRPr lang="en-GB"/>
          </a:p>
        </p:txBody>
      </p:sp>
    </p:spTree>
    <p:extLst>
      <p:ext uri="{BB962C8B-B14F-4D97-AF65-F5344CB8AC3E}">
        <p14:creationId xmlns:p14="http://schemas.microsoft.com/office/powerpoint/2010/main" val="499453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idx="1"/>
          </p:nvPr>
        </p:nvSpPr>
        <p:spPr>
          <a:xfrm>
            <a:off x="3850446" y="4"/>
            <a:ext cx="2945659" cy="496412"/>
          </a:xfrm>
          <a:prstGeom prst="rect">
            <a:avLst/>
          </a:prstGeom>
        </p:spPr>
        <p:txBody>
          <a:bodyPr vert="horz" lIns="88230" tIns="44115" rIns="88230" bIns="44115" rtlCol="0"/>
          <a:lstStyle>
            <a:lvl1pPr algn="r">
              <a:defRPr sz="1200"/>
            </a:lvl1pPr>
          </a:lstStyle>
          <a:p>
            <a:fld id="{5A2B425A-96DC-4E2D-8346-6BA9089F278C}" type="datetimeFigureOut">
              <a:rPr lang="en-GB" smtClean="0"/>
              <a:pPr/>
              <a:t>19/08/2015</a:t>
            </a:fld>
            <a:endParaRPr lang="en-GB"/>
          </a:p>
        </p:txBody>
      </p:sp>
      <p:sp>
        <p:nvSpPr>
          <p:cNvPr id="4" name="Slide Image Placeholder 3"/>
          <p:cNvSpPr>
            <a:spLocks noGrp="1" noRot="1" noChangeAspect="1"/>
          </p:cNvSpPr>
          <p:nvPr>
            <p:ph type="sldImg" idx="2"/>
          </p:nvPr>
        </p:nvSpPr>
        <p:spPr>
          <a:xfrm>
            <a:off x="768350" y="746125"/>
            <a:ext cx="5260975" cy="3721100"/>
          </a:xfrm>
          <a:prstGeom prst="rect">
            <a:avLst/>
          </a:prstGeom>
          <a:noFill/>
          <a:ln w="12700">
            <a:solidFill>
              <a:prstClr val="black"/>
            </a:solidFill>
          </a:ln>
        </p:spPr>
        <p:txBody>
          <a:bodyPr vert="horz" lIns="88230" tIns="44115" rIns="88230" bIns="44115"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88230" tIns="44115" rIns="88230" bIns="441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7" name="Slide Number Placeholder 6"/>
          <p:cNvSpPr>
            <a:spLocks noGrp="1"/>
          </p:cNvSpPr>
          <p:nvPr>
            <p:ph type="sldNum" sz="quarter" idx="5"/>
          </p:nvPr>
        </p:nvSpPr>
        <p:spPr>
          <a:xfrm>
            <a:off x="3850446" y="9430093"/>
            <a:ext cx="2945659" cy="496412"/>
          </a:xfrm>
          <a:prstGeom prst="rect">
            <a:avLst/>
          </a:prstGeom>
        </p:spPr>
        <p:txBody>
          <a:bodyPr vert="horz" lIns="88230" tIns="44115" rIns="88230" bIns="44115" rtlCol="0" anchor="b"/>
          <a:lstStyle>
            <a:lvl1pPr algn="r">
              <a:defRPr sz="1200"/>
            </a:lvl1pPr>
          </a:lstStyle>
          <a:p>
            <a:fld id="{A2D061BF-6542-4C76-8F8B-861149430082}" type="slidenum">
              <a:rPr lang="en-GB" smtClean="0"/>
              <a:pPr/>
              <a:t>‹#›</a:t>
            </a:fld>
            <a:endParaRPr lang="en-GB"/>
          </a:p>
        </p:txBody>
      </p:sp>
    </p:spTree>
    <p:extLst>
      <p:ext uri="{BB962C8B-B14F-4D97-AF65-F5344CB8AC3E}">
        <p14:creationId xmlns:p14="http://schemas.microsoft.com/office/powerpoint/2010/main" val="3743431958"/>
      </p:ext>
    </p:extLst>
  </p:cSld>
  <p:clrMap bg1="lt1" tx1="dk1" bg2="lt2" tx2="dk2" accent1="accent1" accent2="accent2" accent3="accent3" accent4="accent4" accent5="accent5" accent6="accent6" hlink="hlink" folHlink="folHlink"/>
  <p:hf sldNum="0" hdr="0" ftr="0" dt="0"/>
  <p:notesStyle>
    <a:lvl1pPr marL="0" algn="l" defTabSz="995690" rtl="0" eaLnBrk="1" latinLnBrk="0" hangingPunct="1">
      <a:defRPr sz="1300" kern="1200">
        <a:solidFill>
          <a:schemeClr val="tx1"/>
        </a:solidFill>
        <a:latin typeface="+mn-lt"/>
        <a:ea typeface="+mn-ea"/>
        <a:cs typeface="+mn-cs"/>
      </a:defRPr>
    </a:lvl1pPr>
    <a:lvl2pPr marL="497845" algn="l" defTabSz="995690" rtl="0" eaLnBrk="1" latinLnBrk="0" hangingPunct="1">
      <a:defRPr sz="1300" kern="1200">
        <a:solidFill>
          <a:schemeClr val="tx1"/>
        </a:solidFill>
        <a:latin typeface="+mn-lt"/>
        <a:ea typeface="+mn-ea"/>
        <a:cs typeface="+mn-cs"/>
      </a:defRPr>
    </a:lvl2pPr>
    <a:lvl3pPr marL="995690" algn="l" defTabSz="995690" rtl="0" eaLnBrk="1" latinLnBrk="0" hangingPunct="1">
      <a:defRPr sz="1300" kern="1200">
        <a:solidFill>
          <a:schemeClr val="tx1"/>
        </a:solidFill>
        <a:latin typeface="+mn-lt"/>
        <a:ea typeface="+mn-ea"/>
        <a:cs typeface="+mn-cs"/>
      </a:defRPr>
    </a:lvl3pPr>
    <a:lvl4pPr marL="1493535" algn="l" defTabSz="995690" rtl="0" eaLnBrk="1" latinLnBrk="0" hangingPunct="1">
      <a:defRPr sz="1300" kern="1200">
        <a:solidFill>
          <a:schemeClr val="tx1"/>
        </a:solidFill>
        <a:latin typeface="+mn-lt"/>
        <a:ea typeface="+mn-ea"/>
        <a:cs typeface="+mn-cs"/>
      </a:defRPr>
    </a:lvl4pPr>
    <a:lvl5pPr marL="1991380" algn="l" defTabSz="995690" rtl="0" eaLnBrk="1" latinLnBrk="0" hangingPunct="1">
      <a:defRPr sz="1300" kern="1200">
        <a:solidFill>
          <a:schemeClr val="tx1"/>
        </a:solidFill>
        <a:latin typeface="+mn-lt"/>
        <a:ea typeface="+mn-ea"/>
        <a:cs typeface="+mn-cs"/>
      </a:defRPr>
    </a:lvl5pPr>
    <a:lvl6pPr marL="2489225" algn="l" defTabSz="995690" rtl="0" eaLnBrk="1" latinLnBrk="0" hangingPunct="1">
      <a:defRPr sz="1300" kern="1200">
        <a:solidFill>
          <a:schemeClr val="tx1"/>
        </a:solidFill>
        <a:latin typeface="+mn-lt"/>
        <a:ea typeface="+mn-ea"/>
        <a:cs typeface="+mn-cs"/>
      </a:defRPr>
    </a:lvl6pPr>
    <a:lvl7pPr marL="2987070" algn="l" defTabSz="995690" rtl="0" eaLnBrk="1" latinLnBrk="0" hangingPunct="1">
      <a:defRPr sz="1300" kern="1200">
        <a:solidFill>
          <a:schemeClr val="tx1"/>
        </a:solidFill>
        <a:latin typeface="+mn-lt"/>
        <a:ea typeface="+mn-ea"/>
        <a:cs typeface="+mn-cs"/>
      </a:defRPr>
    </a:lvl7pPr>
    <a:lvl8pPr marL="3484916" algn="l" defTabSz="995690" rtl="0" eaLnBrk="1" latinLnBrk="0" hangingPunct="1">
      <a:defRPr sz="1300" kern="1200">
        <a:solidFill>
          <a:schemeClr val="tx1"/>
        </a:solidFill>
        <a:latin typeface="+mn-lt"/>
        <a:ea typeface="+mn-ea"/>
        <a:cs typeface="+mn-cs"/>
      </a:defRPr>
    </a:lvl8pPr>
    <a:lvl9pPr marL="3982761" algn="l" defTabSz="99569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8350" y="746125"/>
            <a:ext cx="5260975" cy="37211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27131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2348894"/>
            <a:ext cx="9089390" cy="1620771"/>
          </a:xfrm>
        </p:spPr>
        <p:txBody>
          <a:bodyPr/>
          <a:lstStyle/>
          <a:p>
            <a:r>
              <a:rPr lang="en-US" smtClean="0"/>
              <a:t>Click to edit Master title style</a:t>
            </a:r>
            <a:endParaRPr lang="en-GB"/>
          </a:p>
        </p:txBody>
      </p:sp>
      <p:sp>
        <p:nvSpPr>
          <p:cNvPr id="3" name="Subtitle 2"/>
          <p:cNvSpPr>
            <a:spLocks noGrp="1"/>
          </p:cNvSpPr>
          <p:nvPr>
            <p:ph type="subTitle" idx="1"/>
          </p:nvPr>
        </p:nvSpPr>
        <p:spPr>
          <a:xfrm>
            <a:off x="1604010" y="4284716"/>
            <a:ext cx="7485380" cy="1932323"/>
          </a:xfrm>
        </p:spPr>
        <p:txBody>
          <a:bodyPr/>
          <a:lstStyle>
            <a:lvl1pPr marL="0" indent="0" algn="ctr">
              <a:buNone/>
              <a:defRPr>
                <a:solidFill>
                  <a:schemeClr val="tx1">
                    <a:tint val="75000"/>
                  </a:schemeClr>
                </a:solidFill>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02DC2E5-8ACC-47FC-9359-99277C577CE0}" type="datetime1">
              <a:rPr lang="en-GB" smtClean="0"/>
              <a:pPr/>
              <a:t>19/08/2015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55929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B3E7074-8760-4BCC-837A-292AACC0D714}" type="datetime1">
              <a:rPr lang="en-GB" smtClean="0"/>
              <a:pPr/>
              <a:t>19/08/2015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77980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2715" y="302803"/>
            <a:ext cx="2406015" cy="645157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4670" y="302803"/>
            <a:ext cx="7039822" cy="64515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3A0E6EA-3E7E-4BFF-8ABC-259986C49B93}" type="datetime1">
              <a:rPr lang="en-GB" smtClean="0"/>
              <a:pPr/>
              <a:t>19/08/2015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53597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6E99D6-352E-4F51-84FB-A2FC5DF7FEF4}" type="datetime1">
              <a:rPr lang="en-GB" smtClean="0"/>
              <a:pPr/>
              <a:t>19/08/2015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1856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4858813"/>
            <a:ext cx="9089390" cy="1501751"/>
          </a:xfrm>
        </p:spPr>
        <p:txBody>
          <a:bodyPr anchor="t"/>
          <a:lstStyle>
            <a:lvl1pPr algn="l">
              <a:defRPr sz="4400" b="1" cap="all"/>
            </a:lvl1pPr>
          </a:lstStyle>
          <a:p>
            <a:r>
              <a:rPr lang="en-US" smtClean="0"/>
              <a:t>Click to edit Master title style</a:t>
            </a:r>
            <a:endParaRPr lang="en-GB"/>
          </a:p>
        </p:txBody>
      </p:sp>
      <p:sp>
        <p:nvSpPr>
          <p:cNvPr id="3" name="Text Placeholder 2"/>
          <p:cNvSpPr>
            <a:spLocks noGrp="1"/>
          </p:cNvSpPr>
          <p:nvPr>
            <p:ph type="body" idx="1"/>
          </p:nvPr>
        </p:nvSpPr>
        <p:spPr>
          <a:xfrm>
            <a:off x="844705" y="3204786"/>
            <a:ext cx="9089390" cy="1654026"/>
          </a:xfrm>
        </p:spPr>
        <p:txBody>
          <a:bodyPr anchor="b"/>
          <a:lstStyle>
            <a:lvl1pPr marL="0" indent="0">
              <a:buNone/>
              <a:defRPr sz="2200">
                <a:solidFill>
                  <a:schemeClr val="tx1">
                    <a:tint val="75000"/>
                  </a:schemeClr>
                </a:solidFill>
              </a:defRPr>
            </a:lvl1pPr>
            <a:lvl2pPr marL="497845" indent="0">
              <a:buNone/>
              <a:defRPr sz="2000">
                <a:solidFill>
                  <a:schemeClr val="tx1">
                    <a:tint val="75000"/>
                  </a:schemeClr>
                </a:solidFill>
              </a:defRPr>
            </a:lvl2pPr>
            <a:lvl3pPr marL="995690" indent="0">
              <a:buNone/>
              <a:defRPr sz="1700">
                <a:solidFill>
                  <a:schemeClr val="tx1">
                    <a:tint val="75000"/>
                  </a:schemeClr>
                </a:solidFill>
              </a:defRPr>
            </a:lvl3pPr>
            <a:lvl4pPr marL="1493535" indent="0">
              <a:buNone/>
              <a:defRPr sz="1500">
                <a:solidFill>
                  <a:schemeClr val="tx1">
                    <a:tint val="75000"/>
                  </a:schemeClr>
                </a:solidFill>
              </a:defRPr>
            </a:lvl4pPr>
            <a:lvl5pPr marL="1991380" indent="0">
              <a:buNone/>
              <a:defRPr sz="1500">
                <a:solidFill>
                  <a:schemeClr val="tx1">
                    <a:tint val="75000"/>
                  </a:schemeClr>
                </a:solidFill>
              </a:defRPr>
            </a:lvl5pPr>
            <a:lvl6pPr marL="2489225" indent="0">
              <a:buNone/>
              <a:defRPr sz="1500">
                <a:solidFill>
                  <a:schemeClr val="tx1">
                    <a:tint val="75000"/>
                  </a:schemeClr>
                </a:solidFill>
              </a:defRPr>
            </a:lvl6pPr>
            <a:lvl7pPr marL="2987070" indent="0">
              <a:buNone/>
              <a:defRPr sz="1500">
                <a:solidFill>
                  <a:schemeClr val="tx1">
                    <a:tint val="75000"/>
                  </a:schemeClr>
                </a:solidFill>
              </a:defRPr>
            </a:lvl7pPr>
            <a:lvl8pPr marL="3484916" indent="0">
              <a:buNone/>
              <a:defRPr sz="1500">
                <a:solidFill>
                  <a:schemeClr val="tx1">
                    <a:tint val="75000"/>
                  </a:schemeClr>
                </a:solidFill>
              </a:defRPr>
            </a:lvl8pPr>
            <a:lvl9pPr marL="3982761"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216BB3-7439-468A-B41B-39126443FFBC}" type="datetime1">
              <a:rPr lang="en-GB" smtClean="0"/>
              <a:pPr/>
              <a:t>19/08/2015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70272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4670"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35812"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1E75163-42EC-4AD8-B81D-DF080387C213}" type="datetime1">
              <a:rPr lang="en-GB" smtClean="0"/>
              <a:pPr/>
              <a:t>19/08/2015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38416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670" y="1692533"/>
            <a:ext cx="4724775"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34670" y="2397901"/>
            <a:ext cx="4724775"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099" y="1692533"/>
            <a:ext cx="4726632"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432099" y="2397901"/>
            <a:ext cx="4726632"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F106A3D-A572-457C-AB25-92061A9246A4}" type="datetime1">
              <a:rPr lang="en-GB" smtClean="0"/>
              <a:pPr/>
              <a:t>19/08/2015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69430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F506773-2272-4D7C-9F58-EEB8F2B23F2E}" type="datetime1">
              <a:rPr lang="en-GB" smtClean="0"/>
              <a:pPr/>
              <a:t>19/08/2015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86806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 y="0"/>
            <a:ext cx="10692384" cy="7562088"/>
          </a:xfrm>
          <a:prstGeom prst="rect">
            <a:avLst/>
          </a:prstGeom>
          <a:noFill/>
          <a:ln>
            <a:noFill/>
          </a:ln>
        </p:spPr>
      </p:pic>
      <p:sp>
        <p:nvSpPr>
          <p:cNvPr id="2" name="Date Placeholder 1"/>
          <p:cNvSpPr>
            <a:spLocks noGrp="1"/>
          </p:cNvSpPr>
          <p:nvPr>
            <p:ph type="dt" sz="half" idx="10"/>
          </p:nvPr>
        </p:nvSpPr>
        <p:spPr/>
        <p:txBody>
          <a:bodyPr/>
          <a:lstStyle/>
          <a:p>
            <a:fld id="{97A29D95-B44C-4E17-8D1E-C0C6D26135E7}" type="datetime1">
              <a:rPr lang="en-GB" smtClean="0"/>
              <a:pPr/>
              <a:t>19/08/2015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3893383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70" y="301050"/>
            <a:ext cx="3518055" cy="1281214"/>
          </a:xfrm>
        </p:spPr>
        <p:txBody>
          <a:bodyPr anchor="b"/>
          <a:lstStyle>
            <a:lvl1pPr algn="l">
              <a:defRPr sz="2200" b="1"/>
            </a:lvl1pPr>
          </a:lstStyle>
          <a:p>
            <a:r>
              <a:rPr lang="en-US" smtClean="0"/>
              <a:t>Click to edit Master title style</a:t>
            </a:r>
            <a:endParaRPr lang="en-GB"/>
          </a:p>
        </p:txBody>
      </p:sp>
      <p:sp>
        <p:nvSpPr>
          <p:cNvPr id="3" name="Content Placeholder 2"/>
          <p:cNvSpPr>
            <a:spLocks noGrp="1"/>
          </p:cNvSpPr>
          <p:nvPr>
            <p:ph idx="1"/>
          </p:nvPr>
        </p:nvSpPr>
        <p:spPr>
          <a:xfrm>
            <a:off x="4180823" y="301052"/>
            <a:ext cx="5977907" cy="6453328"/>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670" y="1582266"/>
            <a:ext cx="3518055" cy="5172114"/>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15B157-4115-4BD9-B1EA-F5747A4B8A1C}" type="datetime1">
              <a:rPr lang="en-GB" smtClean="0"/>
              <a:pPr/>
              <a:t>19/08/2015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062471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981" y="5292884"/>
            <a:ext cx="6416040" cy="624855"/>
          </a:xfrm>
        </p:spPr>
        <p:txBody>
          <a:bodyPr anchor="b"/>
          <a:lstStyle>
            <a:lvl1pPr algn="l">
              <a:defRPr sz="2200" b="1"/>
            </a:lvl1pPr>
          </a:lstStyle>
          <a:p>
            <a:r>
              <a:rPr lang="en-US" smtClean="0"/>
              <a:t>Click to edit Master title style</a:t>
            </a:r>
            <a:endParaRPr lang="en-GB"/>
          </a:p>
        </p:txBody>
      </p:sp>
      <p:sp>
        <p:nvSpPr>
          <p:cNvPr id="3" name="Picture Placeholder 2"/>
          <p:cNvSpPr>
            <a:spLocks noGrp="1"/>
          </p:cNvSpPr>
          <p:nvPr>
            <p:ph type="pic" idx="1"/>
          </p:nvPr>
        </p:nvSpPr>
        <p:spPr>
          <a:xfrm>
            <a:off x="2095981" y="675613"/>
            <a:ext cx="6416040" cy="4536758"/>
          </a:xfrm>
        </p:spPr>
        <p:txBody>
          <a:bodyPr/>
          <a:lstStyle>
            <a:lvl1pPr marL="0" indent="0">
              <a:buNone/>
              <a:defRPr sz="3500"/>
            </a:lvl1pPr>
            <a:lvl2pPr marL="497845" indent="0">
              <a:buNone/>
              <a:defRPr sz="3000"/>
            </a:lvl2pPr>
            <a:lvl3pPr marL="995690" indent="0">
              <a:buNone/>
              <a:defRPr sz="2600"/>
            </a:lvl3pPr>
            <a:lvl4pPr marL="1493535" indent="0">
              <a:buNone/>
              <a:defRPr sz="2200"/>
            </a:lvl4pPr>
            <a:lvl5pPr marL="1991380" indent="0">
              <a:buNone/>
              <a:defRPr sz="2200"/>
            </a:lvl5pPr>
            <a:lvl6pPr marL="2489225" indent="0">
              <a:buNone/>
              <a:defRPr sz="2200"/>
            </a:lvl6pPr>
            <a:lvl7pPr marL="2987070" indent="0">
              <a:buNone/>
              <a:defRPr sz="2200"/>
            </a:lvl7pPr>
            <a:lvl8pPr marL="3484916" indent="0">
              <a:buNone/>
              <a:defRPr sz="2200"/>
            </a:lvl8pPr>
            <a:lvl9pPr marL="3982761" indent="0">
              <a:buNone/>
              <a:defRPr sz="2200"/>
            </a:lvl9pPr>
          </a:lstStyle>
          <a:p>
            <a:endParaRPr lang="en-GB"/>
          </a:p>
        </p:txBody>
      </p:sp>
      <p:sp>
        <p:nvSpPr>
          <p:cNvPr id="4" name="Text Placeholder 3"/>
          <p:cNvSpPr>
            <a:spLocks noGrp="1"/>
          </p:cNvSpPr>
          <p:nvPr>
            <p:ph type="body" sz="half" idx="2"/>
          </p:nvPr>
        </p:nvSpPr>
        <p:spPr>
          <a:xfrm>
            <a:off x="2095981" y="5917739"/>
            <a:ext cx="6416040" cy="887398"/>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FA93CA-EEB8-4DBE-AFFC-5980FCA8EDDA}" type="datetime1">
              <a:rPr lang="en-GB" smtClean="0"/>
              <a:pPr/>
              <a:t>19/08/2015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86875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670" y="302801"/>
            <a:ext cx="9624060" cy="1260211"/>
          </a:xfrm>
          <a:prstGeom prst="rect">
            <a:avLst/>
          </a:prstGeom>
        </p:spPr>
        <p:txBody>
          <a:bodyPr vert="horz" lIns="99569" tIns="49785" rIns="99569" bIns="4978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534670" y="1764296"/>
            <a:ext cx="9624060" cy="4990084"/>
          </a:xfrm>
          <a:prstGeom prst="rect">
            <a:avLst/>
          </a:prstGeom>
        </p:spPr>
        <p:txBody>
          <a:bodyPr vert="horz" lIns="99569" tIns="49785" rIns="99569" bIns="497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534670" y="7008172"/>
            <a:ext cx="2495127" cy="402567"/>
          </a:xfrm>
          <a:prstGeom prst="rect">
            <a:avLst/>
          </a:prstGeom>
        </p:spPr>
        <p:txBody>
          <a:bodyPr vert="horz" lIns="99569" tIns="49785" rIns="99569" bIns="49785" rtlCol="0" anchor="ctr"/>
          <a:lstStyle>
            <a:lvl1pPr algn="l">
              <a:defRPr sz="1300">
                <a:solidFill>
                  <a:schemeClr val="tx1">
                    <a:tint val="75000"/>
                  </a:schemeClr>
                </a:solidFill>
              </a:defRPr>
            </a:lvl1pPr>
          </a:lstStyle>
          <a:p>
            <a:fld id="{ABF06E5B-50A3-4DD2-AAC9-73A32F812E11}" type="datetime1">
              <a:rPr lang="en-GB" smtClean="0"/>
              <a:pPr/>
              <a:t>19/08/2015</a:t>
            </a:fld>
            <a:endParaRPr lang="en-GB"/>
          </a:p>
        </p:txBody>
      </p:sp>
      <p:sp>
        <p:nvSpPr>
          <p:cNvPr id="5" name="Footer Placeholder 4"/>
          <p:cNvSpPr>
            <a:spLocks noGrp="1"/>
          </p:cNvSpPr>
          <p:nvPr>
            <p:ph type="ftr" sz="quarter" idx="3"/>
          </p:nvPr>
        </p:nvSpPr>
        <p:spPr>
          <a:xfrm>
            <a:off x="3653579" y="7008172"/>
            <a:ext cx="3386243" cy="402567"/>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663603" y="7008172"/>
            <a:ext cx="2495127" cy="402567"/>
          </a:xfrm>
          <a:prstGeom prst="rect">
            <a:avLst/>
          </a:prstGeom>
        </p:spPr>
        <p:txBody>
          <a:bodyPr vert="horz" lIns="99569" tIns="49785" rIns="99569" bIns="49785" rtlCol="0" anchor="ctr"/>
          <a:lstStyle>
            <a:lvl1pPr algn="r">
              <a:defRPr sz="1300">
                <a:solidFill>
                  <a:schemeClr val="tx1">
                    <a:tint val="75000"/>
                  </a:schemeClr>
                </a:solidFill>
              </a:defRPr>
            </a:lvl1pPr>
          </a:lstStyle>
          <a:p>
            <a:fld id="{FF547F84-F19D-43CA-90AB-35119836C190}" type="slidenum">
              <a:rPr lang="en-GB" smtClean="0"/>
              <a:pPr/>
              <a:t>‹#›</a:t>
            </a:fld>
            <a:endParaRPr lang="en-GB"/>
          </a:p>
        </p:txBody>
      </p:sp>
    </p:spTree>
    <p:extLst>
      <p:ext uri="{BB962C8B-B14F-4D97-AF65-F5344CB8AC3E}">
        <p14:creationId xmlns:p14="http://schemas.microsoft.com/office/powerpoint/2010/main" val="2412763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95690" rtl="0" eaLnBrk="1" latinLnBrk="0" hangingPunct="1">
        <a:spcBef>
          <a:spcPct val="0"/>
        </a:spcBef>
        <a:buNone/>
        <a:defRPr sz="4800" kern="1200">
          <a:solidFill>
            <a:schemeClr val="tx1"/>
          </a:solidFill>
          <a:latin typeface="+mj-lt"/>
          <a:ea typeface="+mj-ea"/>
          <a:cs typeface="+mj-cs"/>
        </a:defRPr>
      </a:lvl1pPr>
    </p:titleStyle>
    <p:bodyStyle>
      <a:lvl1pPr marL="373384" indent="-373384" algn="l" defTabSz="995690"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08998" indent="-311153" algn="l" defTabSz="99569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244613" indent="-248923" algn="l" defTabSz="99569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4245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4030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 y="846490"/>
            <a:ext cx="6683821" cy="6019750"/>
          </a:xfrm>
          <a:prstGeom prst="rect">
            <a:avLst/>
          </a:prstGeom>
        </p:spPr>
      </p:pic>
      <p:sp>
        <p:nvSpPr>
          <p:cNvPr id="20" name="TextBox 19"/>
          <p:cNvSpPr txBox="1"/>
          <p:nvPr/>
        </p:nvSpPr>
        <p:spPr>
          <a:xfrm>
            <a:off x="138675" y="6084887"/>
            <a:ext cx="3930633" cy="716095"/>
          </a:xfrm>
          <a:prstGeom prst="rect">
            <a:avLst/>
          </a:prstGeom>
          <a:noFill/>
        </p:spPr>
        <p:txBody>
          <a:bodyPr wrap="square" lIns="99569" tIns="49785" rIns="99569" bIns="49785" rtlCol="0">
            <a:spAutoFit/>
          </a:bodyPr>
          <a:lstStyle/>
          <a:p>
            <a:r>
              <a:rPr lang="en-GB" sz="800" dirty="0" smtClean="0">
                <a:solidFill>
                  <a:srgbClr val="659AD2"/>
                </a:solidFill>
                <a:latin typeface="Arial" panose="020B0604020202020204" pitchFamily="34" charset="0"/>
                <a:cs typeface="Arial" panose="020B0604020202020204" pitchFamily="34" charset="0"/>
              </a:rPr>
              <a:t>Date de </a:t>
            </a:r>
            <a:r>
              <a:rPr lang="en-GB" sz="800" dirty="0" err="1" smtClean="0">
                <a:solidFill>
                  <a:srgbClr val="659AD2"/>
                </a:solidFill>
                <a:latin typeface="Arial" panose="020B0604020202020204" pitchFamily="34" charset="0"/>
                <a:cs typeface="Arial" panose="020B0604020202020204" pitchFamily="34" charset="0"/>
              </a:rPr>
              <a:t>création</a:t>
            </a:r>
            <a:r>
              <a:rPr lang="en-GB" sz="800" dirty="0" smtClean="0">
                <a:solidFill>
                  <a:srgbClr val="659AD2"/>
                </a:solidFill>
                <a:latin typeface="Arial" panose="020B0604020202020204" pitchFamily="34" charset="0"/>
                <a:cs typeface="Arial" panose="020B0604020202020204" pitchFamily="34" charset="0"/>
              </a:rPr>
              <a:t>: 18 </a:t>
            </a:r>
            <a:r>
              <a:rPr lang="en-GB" sz="800" dirty="0" err="1" smtClean="0">
                <a:solidFill>
                  <a:srgbClr val="659AD2"/>
                </a:solidFill>
                <a:latin typeface="Arial" panose="020B0604020202020204" pitchFamily="34" charset="0"/>
                <a:cs typeface="Arial" panose="020B0604020202020204" pitchFamily="34" charset="0"/>
              </a:rPr>
              <a:t>Août</a:t>
            </a:r>
            <a:r>
              <a:rPr lang="en-GB" sz="800" dirty="0" smtClean="0">
                <a:solidFill>
                  <a:srgbClr val="659AD2"/>
                </a:solidFill>
                <a:latin typeface="Arial" panose="020B0604020202020204" pitchFamily="34" charset="0"/>
                <a:cs typeface="Arial" panose="020B0604020202020204" pitchFamily="34" charset="0"/>
              </a:rPr>
              <a:t> 2015</a:t>
            </a:r>
            <a:endParaRPr lang="en-GB" sz="800" dirty="0">
              <a:solidFill>
                <a:srgbClr val="659AD2"/>
              </a:solidFill>
              <a:latin typeface="Arial" panose="020B0604020202020204" pitchFamily="34" charset="0"/>
              <a:cs typeface="Arial" panose="020B0604020202020204" pitchFamily="34" charset="0"/>
            </a:endParaRPr>
          </a:p>
          <a:p>
            <a:r>
              <a:rPr lang="fr-FR" sz="800" dirty="0">
                <a:solidFill>
                  <a:srgbClr val="659AD2"/>
                </a:solidFill>
                <a:latin typeface="Arial" panose="020B0604020202020204" pitchFamily="34" charset="0"/>
                <a:cs typeface="Arial" panose="020B0604020202020204" pitchFamily="34" charset="0"/>
              </a:rPr>
              <a:t>Sources de données de la carte: UNCS, </a:t>
            </a:r>
            <a:r>
              <a:rPr lang="fr-FR" sz="800" dirty="0" err="1">
                <a:solidFill>
                  <a:srgbClr val="659AD2"/>
                </a:solidFill>
                <a:latin typeface="Arial" panose="020B0604020202020204" pitchFamily="34" charset="0"/>
                <a:cs typeface="Arial" panose="020B0604020202020204" pitchFamily="34" charset="0"/>
              </a:rPr>
              <a:t>DevInfo</a:t>
            </a:r>
            <a:r>
              <a:rPr lang="fr-FR" sz="800" dirty="0">
                <a:solidFill>
                  <a:srgbClr val="659AD2"/>
                </a:solidFill>
                <a:latin typeface="Arial" panose="020B0604020202020204" pitchFamily="34" charset="0"/>
                <a:cs typeface="Arial" panose="020B0604020202020204" pitchFamily="34" charset="0"/>
              </a:rPr>
              <a:t>, OCHA</a:t>
            </a:r>
            <a:r>
              <a:rPr lang="fr-FR" sz="800" dirty="0" smtClean="0">
                <a:solidFill>
                  <a:srgbClr val="659AD2"/>
                </a:solidFill>
                <a:latin typeface="Arial" panose="020B0604020202020204" pitchFamily="34" charset="0"/>
                <a:cs typeface="Arial" panose="020B0604020202020204" pitchFamily="34" charset="0"/>
              </a:rPr>
              <a:t>.</a:t>
            </a:r>
          </a:p>
          <a:p>
            <a:endParaRPr lang="fr-FR" sz="800" dirty="0">
              <a:solidFill>
                <a:srgbClr val="659AD2"/>
              </a:solidFill>
              <a:latin typeface="Arial" panose="020B0604020202020204" pitchFamily="34" charset="0"/>
              <a:cs typeface="Arial" panose="020B0604020202020204" pitchFamily="34" charset="0"/>
            </a:endParaRPr>
          </a:p>
          <a:p>
            <a:r>
              <a:rPr lang="fr-FR" sz="800" dirty="0">
                <a:solidFill>
                  <a:srgbClr val="659AD2"/>
                </a:solidFill>
                <a:latin typeface="Arial" panose="020B0604020202020204" pitchFamily="34" charset="0"/>
                <a:cs typeface="Arial" panose="020B0604020202020204" pitchFamily="34" charset="0"/>
              </a:rPr>
              <a:t>Les frontières, noms et désignations employés sur cette carte n’impliquent pas</a:t>
            </a:r>
          </a:p>
          <a:p>
            <a:r>
              <a:rPr lang="fr-FR" sz="800" dirty="0">
                <a:solidFill>
                  <a:srgbClr val="659AD2"/>
                </a:solidFill>
                <a:latin typeface="Arial" panose="020B0604020202020204" pitchFamily="34" charset="0"/>
                <a:cs typeface="Arial" panose="020B0604020202020204" pitchFamily="34" charset="0"/>
              </a:rPr>
              <a:t>une reconnaissance ou acceptation officielle par les Nations Unies.</a:t>
            </a:r>
            <a:endParaRPr lang="en-GB" sz="1500" dirty="0">
              <a:solidFill>
                <a:srgbClr val="659AD2"/>
              </a:solidFill>
              <a:latin typeface="Arial" panose="020B0604020202020204" pitchFamily="34" charset="0"/>
              <a:cs typeface="Arial" panose="020B0604020202020204" pitchFamily="34" charset="0"/>
            </a:endParaRPr>
          </a:p>
        </p:txBody>
      </p:sp>
      <p:sp>
        <p:nvSpPr>
          <p:cNvPr id="36" name="TextBox 35"/>
          <p:cNvSpPr txBox="1"/>
          <p:nvPr/>
        </p:nvSpPr>
        <p:spPr>
          <a:xfrm>
            <a:off x="6570836" y="475406"/>
            <a:ext cx="2083028" cy="254431"/>
          </a:xfrm>
          <a:prstGeom prst="rect">
            <a:avLst/>
          </a:prstGeom>
          <a:noFill/>
        </p:spPr>
        <p:txBody>
          <a:bodyPr wrap="square" lIns="99569" tIns="49785" rIns="99569" bIns="49785" rtlCol="0">
            <a:spAutoFit/>
          </a:bodyPr>
          <a:lstStyle/>
          <a:p>
            <a:r>
              <a:rPr lang="en-GB" sz="1000" b="1" dirty="0" smtClean="0">
                <a:solidFill>
                  <a:schemeClr val="bg1"/>
                </a:solidFill>
                <a:latin typeface="Arial" panose="020B0604020202020204" pitchFamily="34" charset="0"/>
                <a:cs typeface="Arial" panose="020B0604020202020204" pitchFamily="34" charset="0"/>
              </a:rPr>
              <a:t>11-17 August 2015</a:t>
            </a:r>
            <a:endParaRPr lang="en-GB" sz="10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6683423" y="846490"/>
            <a:ext cx="3953770" cy="6318517"/>
          </a:xfrm>
          <a:prstGeom prst="rect">
            <a:avLst/>
          </a:prstGeom>
          <a:noFill/>
        </p:spPr>
        <p:txBody>
          <a:bodyPr wrap="square" lIns="99569" tIns="49785" rIns="99569" bIns="49785" rtlCol="0">
            <a:noAutofit/>
          </a:bodyPr>
          <a:lstStyle/>
          <a:p>
            <a:r>
              <a:rPr lang="fr-FR" sz="1050" b="1" dirty="0" smtClean="0">
                <a:solidFill>
                  <a:srgbClr val="FF721E"/>
                </a:solidFill>
                <a:latin typeface="Arial"/>
              </a:rPr>
              <a:t>TCHAD </a:t>
            </a:r>
            <a:endParaRPr lang="fr-FR" sz="1050" b="1" dirty="0">
              <a:solidFill>
                <a:srgbClr val="FF721E"/>
              </a:solidFill>
              <a:latin typeface="Arial"/>
            </a:endParaRPr>
          </a:p>
          <a:p>
            <a:r>
              <a:rPr lang="fr-FR" sz="800" b="1" i="1" cap="all" dirty="0">
                <a:solidFill>
                  <a:srgbClr val="036BB6"/>
                </a:solidFill>
                <a:latin typeface="Arial"/>
              </a:rPr>
              <a:t>Cinq </a:t>
            </a:r>
            <a:r>
              <a:rPr lang="fr-FR" sz="800" b="1" i="1" cap="all" dirty="0" smtClean="0">
                <a:solidFill>
                  <a:srgbClr val="036BB6"/>
                </a:solidFill>
                <a:latin typeface="Arial"/>
              </a:rPr>
              <a:t> MORTS dans </a:t>
            </a:r>
            <a:r>
              <a:rPr lang="fr-FR" sz="800" b="1" i="1" cap="all" dirty="0">
                <a:solidFill>
                  <a:srgbClr val="036BB6"/>
                </a:solidFill>
                <a:latin typeface="Arial"/>
              </a:rPr>
              <a:t>une attaque </a:t>
            </a:r>
            <a:endParaRPr lang="fr-FR" sz="800" b="1" i="1" cap="all" dirty="0" smtClean="0">
              <a:solidFill>
                <a:srgbClr val="036BB6"/>
              </a:solidFill>
              <a:latin typeface="Arial"/>
            </a:endParaRPr>
          </a:p>
          <a:p>
            <a:pPr algn="just"/>
            <a:r>
              <a:rPr lang="fr-FR" sz="750" dirty="0" smtClean="0">
                <a:solidFill>
                  <a:srgbClr val="A6A6A6"/>
                </a:solidFill>
                <a:latin typeface="Arial" pitchFamily="34" charset="0"/>
                <a:cs typeface="Arial" pitchFamily="34" charset="0"/>
              </a:rPr>
              <a:t>Le 12 août, des militants présumés de </a:t>
            </a:r>
            <a:r>
              <a:rPr lang="fr-FR" sz="750" dirty="0" err="1" smtClean="0">
                <a:solidFill>
                  <a:srgbClr val="A6A6A6"/>
                </a:solidFill>
                <a:latin typeface="Arial" pitchFamily="34" charset="0"/>
                <a:cs typeface="Arial" pitchFamily="34" charset="0"/>
              </a:rPr>
              <a:t>Boko</a:t>
            </a:r>
            <a:r>
              <a:rPr lang="fr-FR" sz="750" dirty="0" smtClean="0">
                <a:solidFill>
                  <a:srgbClr val="A6A6A6"/>
                </a:solidFill>
                <a:latin typeface="Arial" pitchFamily="34" charset="0"/>
                <a:cs typeface="Arial" pitchFamily="34" charset="0"/>
              </a:rPr>
              <a:t> </a:t>
            </a:r>
            <a:r>
              <a:rPr lang="fr-FR" sz="750" dirty="0" err="1" smtClean="0">
                <a:solidFill>
                  <a:srgbClr val="A6A6A6"/>
                </a:solidFill>
                <a:latin typeface="Arial" pitchFamily="34" charset="0"/>
                <a:cs typeface="Arial" pitchFamily="34" charset="0"/>
              </a:rPr>
              <a:t>Haram</a:t>
            </a:r>
            <a:r>
              <a:rPr lang="fr-FR" sz="750" dirty="0" smtClean="0">
                <a:solidFill>
                  <a:srgbClr val="A6A6A6"/>
                </a:solidFill>
                <a:latin typeface="Arial" pitchFamily="34" charset="0"/>
                <a:cs typeface="Arial" pitchFamily="34" charset="0"/>
              </a:rPr>
              <a:t> ont attaqué le village de </a:t>
            </a:r>
            <a:r>
              <a:rPr lang="fr-FR" sz="750" dirty="0" err="1" smtClean="0">
                <a:solidFill>
                  <a:srgbClr val="A6A6A6"/>
                </a:solidFill>
                <a:latin typeface="Arial" pitchFamily="34" charset="0"/>
                <a:cs typeface="Arial" pitchFamily="34" charset="0"/>
              </a:rPr>
              <a:t>Koyorame</a:t>
            </a:r>
            <a:r>
              <a:rPr lang="fr-FR" sz="750" dirty="0" smtClean="0">
                <a:solidFill>
                  <a:srgbClr val="A6A6A6"/>
                </a:solidFill>
                <a:latin typeface="Arial" pitchFamily="34" charset="0"/>
                <a:cs typeface="Arial" pitchFamily="34" charset="0"/>
              </a:rPr>
              <a:t> dans la région du lac Tchad. Cinq personnes ont été tuées, dont deux réfugiés. En raison de l'insécurité, de nouveaux déplacements sont encore signalés dans la région. Au cours de la dernière semaine, des centaines de personnes se sont installées à </a:t>
            </a:r>
            <a:r>
              <a:rPr lang="fr-FR" sz="750" dirty="0" err="1" smtClean="0">
                <a:solidFill>
                  <a:srgbClr val="A6A6A6"/>
                </a:solidFill>
                <a:latin typeface="Arial" pitchFamily="34" charset="0"/>
                <a:cs typeface="Arial" pitchFamily="34" charset="0"/>
              </a:rPr>
              <a:t>Walerom</a:t>
            </a:r>
            <a:r>
              <a:rPr lang="fr-FR" sz="750" dirty="0" smtClean="0">
                <a:solidFill>
                  <a:srgbClr val="A6A6A6"/>
                </a:solidFill>
                <a:latin typeface="Arial" pitchFamily="34" charset="0"/>
                <a:cs typeface="Arial" pitchFamily="34" charset="0"/>
              </a:rPr>
              <a:t> après avoir marché pendant deux semaines, fuyant l'attaque de leur village au Nigeria. En date du 14 Août, il y a 11 nouveaux sites de personnes déplacées dans la région du lac, hébergeant plus de 40.000 personnes.</a:t>
            </a:r>
          </a:p>
          <a:p>
            <a:endParaRPr lang="fr-FR" sz="500" b="1" dirty="0" smtClean="0">
              <a:solidFill>
                <a:srgbClr val="FF721E"/>
              </a:solidFill>
              <a:latin typeface="Arial"/>
            </a:endParaRPr>
          </a:p>
          <a:p>
            <a:r>
              <a:rPr lang="en-US" sz="1050" b="1" dirty="0" smtClean="0">
                <a:solidFill>
                  <a:srgbClr val="FF721E"/>
                </a:solidFill>
                <a:latin typeface="Arial"/>
              </a:rPr>
              <a:t>MALI</a:t>
            </a:r>
            <a:endParaRPr lang="fr-FR" sz="1050" b="1" dirty="0">
              <a:solidFill>
                <a:srgbClr val="FF721E"/>
              </a:solidFill>
              <a:latin typeface="Arial"/>
            </a:endParaRPr>
          </a:p>
          <a:p>
            <a:r>
              <a:rPr lang="fr-FR" sz="750" b="1" i="1" cap="all" dirty="0">
                <a:solidFill>
                  <a:srgbClr val="036BB6"/>
                </a:solidFill>
                <a:latin typeface="Arial"/>
              </a:rPr>
              <a:t>Nouveaux affrontements dans le Nord </a:t>
            </a:r>
            <a:endParaRPr lang="fr-FR" sz="750" b="1" i="1" cap="all" dirty="0" smtClean="0">
              <a:solidFill>
                <a:srgbClr val="036BB6"/>
              </a:solidFill>
              <a:latin typeface="Arial"/>
            </a:endParaRPr>
          </a:p>
          <a:p>
            <a:pPr algn="just"/>
            <a:r>
              <a:rPr lang="fr-FR" sz="750" dirty="0">
                <a:solidFill>
                  <a:srgbClr val="A6A6A6"/>
                </a:solidFill>
                <a:latin typeface="Arial" pitchFamily="34" charset="0"/>
                <a:cs typeface="Arial" pitchFamily="34" charset="0"/>
              </a:rPr>
              <a:t>L’accord de paix signé au mois de juin entre des groupes armés dans le nord du Mali a été interrompu la semaine dernière lorsque les combats ont éclaté, tuant un nombre indéterminé de personnes. Les rapports indiquent que les combats ont eu lieu de façon sporadique au cours du week-end 120 km au sud de Kidal</a:t>
            </a:r>
            <a:r>
              <a:rPr lang="fr-FR" sz="750" dirty="0" smtClean="0">
                <a:solidFill>
                  <a:srgbClr val="A6A6A6"/>
                </a:solidFill>
                <a:latin typeface="Arial" pitchFamily="34" charset="0"/>
                <a:cs typeface="Arial" pitchFamily="34" charset="0"/>
              </a:rPr>
              <a:t>.</a:t>
            </a:r>
          </a:p>
          <a:p>
            <a:endParaRPr lang="fr-FR" sz="500" b="1" dirty="0" smtClean="0">
              <a:solidFill>
                <a:srgbClr val="FF721E"/>
              </a:solidFill>
              <a:latin typeface="Arial"/>
            </a:endParaRPr>
          </a:p>
          <a:p>
            <a:r>
              <a:rPr lang="fr-FR" sz="1050" b="1" dirty="0" smtClean="0">
                <a:solidFill>
                  <a:srgbClr val="FF721E"/>
                </a:solidFill>
                <a:latin typeface="Arial"/>
              </a:rPr>
              <a:t>NIGERIA</a:t>
            </a:r>
            <a:endParaRPr lang="fr-FR" sz="1050" b="1" dirty="0">
              <a:solidFill>
                <a:srgbClr val="FF721E"/>
              </a:solidFill>
              <a:latin typeface="Arial"/>
            </a:endParaRPr>
          </a:p>
          <a:p>
            <a:r>
              <a:rPr lang="en-US" sz="750" b="1" i="1" cap="all" dirty="0">
                <a:solidFill>
                  <a:srgbClr val="036BB6"/>
                </a:solidFill>
                <a:latin typeface="Arial"/>
              </a:rPr>
              <a:t>150 </a:t>
            </a:r>
            <a:r>
              <a:rPr lang="en-US" sz="750" b="1" i="1" cap="all" dirty="0" err="1" smtClean="0">
                <a:solidFill>
                  <a:srgbClr val="036BB6"/>
                </a:solidFill>
                <a:latin typeface="Arial"/>
              </a:rPr>
              <a:t>Tués</a:t>
            </a:r>
            <a:r>
              <a:rPr lang="en-US" sz="750" b="1" i="1" cap="all" dirty="0" smtClean="0">
                <a:solidFill>
                  <a:srgbClr val="036BB6"/>
                </a:solidFill>
                <a:latin typeface="Arial"/>
              </a:rPr>
              <a:t> </a:t>
            </a:r>
            <a:r>
              <a:rPr lang="en-US" sz="750" b="1" i="1" cap="all" dirty="0" err="1" smtClean="0">
                <a:solidFill>
                  <a:srgbClr val="036BB6"/>
                </a:solidFill>
                <a:latin typeface="Arial"/>
              </a:rPr>
              <a:t>dans</a:t>
            </a:r>
            <a:r>
              <a:rPr lang="en-US" sz="750" b="1" i="1" cap="all" dirty="0" smtClean="0">
                <a:solidFill>
                  <a:srgbClr val="036BB6"/>
                </a:solidFill>
                <a:latin typeface="Arial"/>
              </a:rPr>
              <a:t> </a:t>
            </a:r>
            <a:r>
              <a:rPr lang="en-US" sz="750" b="1" i="1" cap="all" dirty="0" err="1" smtClean="0">
                <a:solidFill>
                  <a:srgbClr val="036BB6"/>
                </a:solidFill>
                <a:latin typeface="Arial"/>
              </a:rPr>
              <a:t>une</a:t>
            </a:r>
            <a:r>
              <a:rPr lang="en-US" sz="750" b="1" i="1" cap="all" dirty="0" smtClean="0">
                <a:solidFill>
                  <a:srgbClr val="036BB6"/>
                </a:solidFill>
                <a:latin typeface="Arial"/>
              </a:rPr>
              <a:t> </a:t>
            </a:r>
            <a:r>
              <a:rPr lang="en-US" sz="750" b="1" i="1" cap="all" dirty="0" err="1" smtClean="0">
                <a:solidFill>
                  <a:srgbClr val="036BB6"/>
                </a:solidFill>
                <a:latin typeface="Arial"/>
              </a:rPr>
              <a:t>attaque</a:t>
            </a:r>
            <a:r>
              <a:rPr lang="en-US" sz="750" b="1" i="1" cap="all" dirty="0" smtClean="0">
                <a:solidFill>
                  <a:srgbClr val="036BB6"/>
                </a:solidFill>
                <a:latin typeface="Arial"/>
              </a:rPr>
              <a:t> </a:t>
            </a:r>
          </a:p>
          <a:p>
            <a:pPr algn="just"/>
            <a:r>
              <a:rPr lang="fr-FR" sz="750" dirty="0">
                <a:solidFill>
                  <a:srgbClr val="A6A6A6"/>
                </a:solidFill>
                <a:latin typeface="Arial" pitchFamily="34" charset="0"/>
                <a:cs typeface="Arial" pitchFamily="34" charset="0"/>
              </a:rPr>
              <a:t>Des sources médiatiques indiquent qu’au moins 150 personnes se sont noyées dans une rivière ou ont été abattus fuyant des hommes armés de </a:t>
            </a:r>
            <a:r>
              <a:rPr lang="fr-FR" sz="750" dirty="0" err="1">
                <a:solidFill>
                  <a:srgbClr val="A6A6A6"/>
                </a:solidFill>
                <a:latin typeface="Arial" pitchFamily="34" charset="0"/>
                <a:cs typeface="Arial" pitchFamily="34" charset="0"/>
              </a:rPr>
              <a:t>Boko</a:t>
            </a:r>
            <a:r>
              <a:rPr lang="fr-FR" sz="750" dirty="0">
                <a:solidFill>
                  <a:srgbClr val="A6A6A6"/>
                </a:solidFill>
                <a:latin typeface="Arial" pitchFamily="34" charset="0"/>
                <a:cs typeface="Arial" pitchFamily="34" charset="0"/>
              </a:rPr>
              <a:t> </a:t>
            </a:r>
            <a:r>
              <a:rPr lang="fr-FR" sz="750" dirty="0" err="1">
                <a:solidFill>
                  <a:srgbClr val="A6A6A6"/>
                </a:solidFill>
                <a:latin typeface="Arial" pitchFamily="34" charset="0"/>
                <a:cs typeface="Arial" pitchFamily="34" charset="0"/>
              </a:rPr>
              <a:t>Haram</a:t>
            </a:r>
            <a:r>
              <a:rPr lang="fr-FR" sz="750" dirty="0">
                <a:solidFill>
                  <a:srgbClr val="A6A6A6"/>
                </a:solidFill>
                <a:latin typeface="Arial" pitchFamily="34" charset="0"/>
                <a:cs typeface="Arial" pitchFamily="34" charset="0"/>
              </a:rPr>
              <a:t> qui ont attaqué un village qui situé dans l'état de </a:t>
            </a:r>
            <a:r>
              <a:rPr lang="fr-FR" sz="750" dirty="0" err="1">
                <a:solidFill>
                  <a:srgbClr val="A6A6A6"/>
                </a:solidFill>
                <a:latin typeface="Arial" pitchFamily="34" charset="0"/>
                <a:cs typeface="Arial" pitchFamily="34" charset="0"/>
              </a:rPr>
              <a:t>Yobe</a:t>
            </a:r>
            <a:r>
              <a:rPr lang="fr-FR" sz="750" dirty="0">
                <a:solidFill>
                  <a:srgbClr val="A6A6A6"/>
                </a:solidFill>
                <a:latin typeface="Arial" pitchFamily="34" charset="0"/>
                <a:cs typeface="Arial" pitchFamily="34" charset="0"/>
              </a:rPr>
              <a:t> au nord du Nigeria jeudi dernier. La protection des civils et l'accès restent les principaux défis. Des vols UNHAS ont débuté afin d’améliorer l'accès humanitaire dans le nord du pays. </a:t>
            </a:r>
            <a:endParaRPr lang="fr-FR" sz="750" dirty="0" smtClean="0">
              <a:solidFill>
                <a:srgbClr val="A6A6A6"/>
              </a:solidFill>
              <a:latin typeface="Arial" pitchFamily="34" charset="0"/>
              <a:cs typeface="Arial" pitchFamily="34" charset="0"/>
            </a:endParaRPr>
          </a:p>
          <a:p>
            <a:endParaRPr lang="fr-FR" sz="300" b="1" i="1" cap="all" dirty="0">
              <a:solidFill>
                <a:srgbClr val="A6A6A6"/>
              </a:solidFill>
              <a:latin typeface="Arial" pitchFamily="34" charset="0"/>
              <a:cs typeface="Arial" pitchFamily="34" charset="0"/>
            </a:endParaRPr>
          </a:p>
          <a:p>
            <a:r>
              <a:rPr lang="en-US" sz="750" b="1" i="1" cap="all" dirty="0">
                <a:solidFill>
                  <a:srgbClr val="036BB6"/>
                </a:solidFill>
                <a:latin typeface="Arial"/>
              </a:rPr>
              <a:t>L</a:t>
            </a:r>
            <a:r>
              <a:rPr lang="en-US" sz="750" b="1" i="1" cap="all" dirty="0" smtClean="0">
                <a:solidFill>
                  <a:srgbClr val="036BB6"/>
                </a:solidFill>
                <a:latin typeface="Arial"/>
              </a:rPr>
              <a:t>ES </a:t>
            </a:r>
            <a:r>
              <a:rPr lang="en-US" sz="750" b="1" i="1" cap="all" dirty="0" err="1" smtClean="0">
                <a:solidFill>
                  <a:srgbClr val="036BB6"/>
                </a:solidFill>
                <a:latin typeface="Arial"/>
              </a:rPr>
              <a:t>déPLACEMENTS</a:t>
            </a:r>
            <a:r>
              <a:rPr lang="en-US" sz="750" b="1" i="1" cap="all" dirty="0" smtClean="0">
                <a:solidFill>
                  <a:srgbClr val="036BB6"/>
                </a:solidFill>
                <a:latin typeface="Arial"/>
              </a:rPr>
              <a:t> SE POURSUIVENT</a:t>
            </a:r>
          </a:p>
          <a:p>
            <a:pPr algn="just"/>
            <a:r>
              <a:rPr lang="fr-FR" sz="750" dirty="0">
                <a:solidFill>
                  <a:srgbClr val="A6A6A6"/>
                </a:solidFill>
                <a:latin typeface="Arial" pitchFamily="34" charset="0"/>
                <a:cs typeface="Arial" pitchFamily="34" charset="0"/>
              </a:rPr>
              <a:t>Le 14 Août, le HCR a exprimé son inquiétude à propos de l'escalade de la violence dans et autour du Nigeria et son impact sur la situation des réfugiés nigérians dans les pays d'accueil environnants, se référant à des milliers de personnes qui ont été expulsés ou sont retournés au Nigeria du Cameroun et du Tchad en juillet et en août. L'agence rappelle également aux gouvernements qu’il est de leur devoir de protéger les demandeurs d'asile fuyant les violations des droits de l'homme, et de respecter le principe de non-refoulement</a:t>
            </a:r>
            <a:r>
              <a:rPr lang="fr-FR" sz="750" dirty="0" smtClean="0">
                <a:solidFill>
                  <a:srgbClr val="A6A6A6"/>
                </a:solidFill>
                <a:latin typeface="Arial" pitchFamily="34" charset="0"/>
                <a:cs typeface="Arial" pitchFamily="34" charset="0"/>
              </a:rPr>
              <a:t>.</a:t>
            </a:r>
          </a:p>
          <a:p>
            <a:endParaRPr lang="en-US" sz="500" dirty="0">
              <a:solidFill>
                <a:srgbClr val="A6A6A6"/>
              </a:solidFill>
              <a:latin typeface="Arial" pitchFamily="34" charset="0"/>
              <a:cs typeface="Arial" pitchFamily="34" charset="0"/>
            </a:endParaRPr>
          </a:p>
          <a:p>
            <a:r>
              <a:rPr lang="en-GB" sz="1050" b="1" dirty="0" smtClean="0">
                <a:solidFill>
                  <a:srgbClr val="FF721E"/>
                </a:solidFill>
                <a:latin typeface="Arial"/>
              </a:rPr>
              <a:t>INONDATIONS / </a:t>
            </a:r>
            <a:r>
              <a:rPr lang="en-GB" sz="1050" b="1" dirty="0">
                <a:solidFill>
                  <a:srgbClr val="FF721E"/>
                </a:solidFill>
                <a:latin typeface="Arial"/>
              </a:rPr>
              <a:t>REGIONAL</a:t>
            </a:r>
            <a:endParaRPr lang="fr-FR" sz="1050" b="1" dirty="0">
              <a:solidFill>
                <a:srgbClr val="FF721E"/>
              </a:solidFill>
              <a:latin typeface="Arial"/>
            </a:endParaRPr>
          </a:p>
          <a:p>
            <a:r>
              <a:rPr lang="en-GB" sz="750" b="1" i="1" cap="all" dirty="0">
                <a:solidFill>
                  <a:srgbClr val="036BB6"/>
                </a:solidFill>
                <a:latin typeface="Arial"/>
              </a:rPr>
              <a:t>BURKINA FASO</a:t>
            </a:r>
            <a:endParaRPr lang="fr-FR" sz="750" b="1" i="1" cap="all" dirty="0">
              <a:solidFill>
                <a:srgbClr val="036BB6"/>
              </a:solidFill>
              <a:latin typeface="Arial"/>
            </a:endParaRPr>
          </a:p>
          <a:p>
            <a:pPr algn="just"/>
            <a:r>
              <a:rPr lang="fr-FR" sz="750" dirty="0">
                <a:solidFill>
                  <a:srgbClr val="A6A6A6"/>
                </a:solidFill>
                <a:latin typeface="Arial" pitchFamily="34" charset="0"/>
                <a:cs typeface="Arial" pitchFamily="34" charset="0"/>
              </a:rPr>
              <a:t>Depuis le début de la saison des pluies en juin, les inondations et les vents violents ont causé de graves dommages dans sept des 13 régions du Burkina Faso. En date du 12 août, huit personnes ont été tuées, 54 blessés et 24 354 personnes touchées. Des personnes touchées 2 428 sont déplacées et on trouvé abri dans des écoles</a:t>
            </a:r>
            <a:r>
              <a:rPr lang="fr-FR" sz="750" dirty="0" smtClean="0">
                <a:solidFill>
                  <a:srgbClr val="A6A6A6"/>
                </a:solidFill>
                <a:latin typeface="Arial" pitchFamily="34" charset="0"/>
                <a:cs typeface="Arial" pitchFamily="34" charset="0"/>
              </a:rPr>
              <a:t>.</a:t>
            </a:r>
          </a:p>
          <a:p>
            <a:pPr algn="just"/>
            <a:endParaRPr lang="en-US" sz="300" i="1" dirty="0"/>
          </a:p>
          <a:p>
            <a:r>
              <a:rPr lang="en-GB" sz="750" b="1" i="1" cap="all" dirty="0" smtClean="0">
                <a:solidFill>
                  <a:srgbClr val="036BB6"/>
                </a:solidFill>
                <a:latin typeface="Arial"/>
              </a:rPr>
              <a:t>NIGER</a:t>
            </a:r>
            <a:r>
              <a:rPr lang="en-GB" sz="750" i="1" dirty="0" smtClean="0"/>
              <a:t> </a:t>
            </a:r>
            <a:endParaRPr lang="fr-FR" sz="750" dirty="0"/>
          </a:p>
          <a:p>
            <a:pPr algn="just"/>
            <a:r>
              <a:rPr lang="fr-FR" sz="750" dirty="0" smtClean="0">
                <a:solidFill>
                  <a:srgbClr val="A6A6A6"/>
                </a:solidFill>
                <a:latin typeface="Arial" pitchFamily="34" charset="0"/>
                <a:cs typeface="Arial" pitchFamily="34" charset="0"/>
              </a:rPr>
              <a:t>Au </a:t>
            </a:r>
            <a:r>
              <a:rPr lang="fr-FR" sz="750" dirty="0">
                <a:solidFill>
                  <a:srgbClr val="A6A6A6"/>
                </a:solidFill>
                <a:latin typeface="Arial" pitchFamily="34" charset="0"/>
                <a:cs typeface="Arial" pitchFamily="34" charset="0"/>
              </a:rPr>
              <a:t>moins quatre personnes sont mortes et plus de 20 000 personnes ont été touchées par les inondations au Niger suite à des semaines de fortes pluies. A Niamey les autorités locales ont conseillé aux habitants vivant à proximité du fleuve Niger de quitter leurs foyers en raison du risque élevé d'inondations.</a:t>
            </a:r>
          </a:p>
          <a:p>
            <a:pPr algn="just"/>
            <a:endParaRPr lang="en-US" sz="500" dirty="0" smtClean="0">
              <a:solidFill>
                <a:srgbClr val="A6A6A6"/>
              </a:solidFill>
              <a:latin typeface="Arial" pitchFamily="34" charset="0"/>
              <a:cs typeface="Arial" pitchFamily="34" charset="0"/>
            </a:endParaRPr>
          </a:p>
          <a:p>
            <a:r>
              <a:rPr lang="en-GB" sz="1050" b="1" dirty="0" smtClean="0">
                <a:solidFill>
                  <a:srgbClr val="FF721E"/>
                </a:solidFill>
                <a:latin typeface="Arial"/>
              </a:rPr>
              <a:t>EVD </a:t>
            </a:r>
            <a:r>
              <a:rPr lang="fr-FR" sz="1050" b="1" dirty="0" smtClean="0">
                <a:solidFill>
                  <a:srgbClr val="FF721E"/>
                </a:solidFill>
                <a:latin typeface="Arial"/>
              </a:rPr>
              <a:t>REGIONAL</a:t>
            </a:r>
            <a:endParaRPr lang="fr-FR" sz="1050" b="1" dirty="0">
              <a:solidFill>
                <a:srgbClr val="FF721E"/>
              </a:solidFill>
              <a:latin typeface="Arial"/>
            </a:endParaRPr>
          </a:p>
          <a:p>
            <a:r>
              <a:rPr lang="fr-FR" sz="750" b="1" i="1" cap="all" dirty="0" smtClean="0">
                <a:solidFill>
                  <a:srgbClr val="036BB6"/>
                </a:solidFill>
                <a:latin typeface="Arial"/>
              </a:rPr>
              <a:t>Un cas en Guinée, pas de nouveau cas au Liberia et en Sierra Leone </a:t>
            </a:r>
            <a:endParaRPr lang="fr-FR" sz="750" dirty="0">
              <a:solidFill>
                <a:srgbClr val="A6A6A6"/>
              </a:solidFill>
              <a:latin typeface="Arial" pitchFamily="34" charset="0"/>
              <a:cs typeface="Arial" pitchFamily="34" charset="0"/>
            </a:endParaRPr>
          </a:p>
          <a:p>
            <a:r>
              <a:rPr lang="fr-FR" sz="750" dirty="0">
                <a:solidFill>
                  <a:srgbClr val="A6A6A6"/>
                </a:solidFill>
                <a:latin typeface="Arial" pitchFamily="34" charset="0"/>
                <a:cs typeface="Arial" pitchFamily="34" charset="0"/>
              </a:rPr>
              <a:t>Ebola reste actif en Guinée, avec un cas confirmé au cours de la semaine et plus de 500 contacts en cours de suivi. La Sierra Leone n’a signalé aucune nouvelle infection depuis dix jours. Il s’agit de la première fois depuis le début de l'épidémie d'Ebola en mars 2014 qu’aucun nouveau cas en une semaine n’a été signalé. Environ 81 contacts sont en quarantaine. Le Libéria n’ayant eu aucun nouveau cas depuis plus de 35 jours sera certifié libre d’Ebola par l’OMS si aucun nouveau cas n’est déclaré. </a:t>
            </a:r>
          </a:p>
          <a:p>
            <a:pPr algn="just"/>
            <a:r>
              <a:rPr lang="fr-FR" sz="700" dirty="0">
                <a:solidFill>
                  <a:srgbClr val="A6A6A6"/>
                </a:solidFill>
                <a:latin typeface="Arial" pitchFamily="34" charset="0"/>
                <a:cs typeface="Arial" pitchFamily="34" charset="0"/>
              </a:rPr>
              <a:t> </a:t>
            </a:r>
          </a:p>
        </p:txBody>
      </p:sp>
      <p:sp>
        <p:nvSpPr>
          <p:cNvPr id="66" name="TextBox 22"/>
          <p:cNvSpPr txBox="1"/>
          <p:nvPr/>
        </p:nvSpPr>
        <p:spPr>
          <a:xfrm>
            <a:off x="4554612" y="1907751"/>
            <a:ext cx="550050" cy="245109"/>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CHAD</a:t>
            </a:r>
            <a:endParaRPr lang="en-GB" dirty="0"/>
          </a:p>
        </p:txBody>
      </p:sp>
      <p:sp>
        <p:nvSpPr>
          <p:cNvPr id="68" name="TextBox 44"/>
          <p:cNvSpPr txBox="1"/>
          <p:nvPr/>
        </p:nvSpPr>
        <p:spPr>
          <a:xfrm>
            <a:off x="4535174" y="2428756"/>
            <a:ext cx="1243574" cy="199747"/>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TU</a:t>
            </a:r>
            <a:r>
              <a:rPr lang="en-US" cap="all" dirty="0" smtClean="0">
                <a:solidFill>
                  <a:srgbClr val="036BB6"/>
                </a:solidFill>
                <a:latin typeface="Arial"/>
              </a:rPr>
              <a:t>é</a:t>
            </a:r>
            <a:r>
              <a:rPr lang="en-GB" dirty="0" smtClean="0"/>
              <a:t>S DANS UNE ATTAQUE </a:t>
            </a:r>
          </a:p>
        </p:txBody>
      </p:sp>
      <p:cxnSp>
        <p:nvCxnSpPr>
          <p:cNvPr id="82" name="Connecteur droit 81"/>
          <p:cNvCxnSpPr/>
          <p:nvPr/>
        </p:nvCxnSpPr>
        <p:spPr>
          <a:xfrm flipV="1">
            <a:off x="1480901" y="2883411"/>
            <a:ext cx="6723" cy="1"/>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63" name="TextBox 22"/>
          <p:cNvSpPr txBox="1"/>
          <p:nvPr/>
        </p:nvSpPr>
        <p:spPr>
          <a:xfrm>
            <a:off x="18107" y="4193488"/>
            <a:ext cx="1907588" cy="315986"/>
          </a:xfrm>
          <a:prstGeom prst="rect">
            <a:avLst/>
          </a:prstGeom>
          <a:noFill/>
        </p:spPr>
        <p:txBody>
          <a:bodyPr wrap="square" lIns="99569" tIns="49785" rIns="99569" bIns="49785"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MVE REGIONAL </a:t>
            </a:r>
            <a:endParaRPr lang="en-GB" dirty="0"/>
          </a:p>
        </p:txBody>
      </p:sp>
      <p:sp>
        <p:nvSpPr>
          <p:cNvPr id="34" name="TextBox 44"/>
          <p:cNvSpPr txBox="1"/>
          <p:nvPr/>
        </p:nvSpPr>
        <p:spPr>
          <a:xfrm>
            <a:off x="497463" y="4426251"/>
            <a:ext cx="990161" cy="268841"/>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CAS EN GUIN</a:t>
            </a:r>
            <a:r>
              <a:rPr lang="en-US" cap="all" dirty="0" smtClean="0">
                <a:solidFill>
                  <a:srgbClr val="036BB6"/>
                </a:solidFill>
                <a:latin typeface="Arial"/>
              </a:rPr>
              <a:t>é</a:t>
            </a:r>
            <a:r>
              <a:rPr lang="en-GB" dirty="0" smtClean="0"/>
              <a:t>E </a:t>
            </a:r>
            <a:endParaRPr lang="en-GB" dirty="0"/>
          </a:p>
        </p:txBody>
      </p:sp>
      <p:sp>
        <p:nvSpPr>
          <p:cNvPr id="29" name="TextBox 22"/>
          <p:cNvSpPr txBox="1"/>
          <p:nvPr/>
        </p:nvSpPr>
        <p:spPr>
          <a:xfrm>
            <a:off x="2992044" y="2886358"/>
            <a:ext cx="745144"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NIGERIA</a:t>
            </a:r>
            <a:endParaRPr lang="en-GB" dirty="0"/>
          </a:p>
        </p:txBody>
      </p:sp>
      <p:sp>
        <p:nvSpPr>
          <p:cNvPr id="30" name="TextBox 44"/>
          <p:cNvSpPr txBox="1"/>
          <p:nvPr/>
        </p:nvSpPr>
        <p:spPr>
          <a:xfrm>
            <a:off x="3546500" y="3134013"/>
            <a:ext cx="1011896" cy="391666"/>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TU</a:t>
            </a:r>
            <a:r>
              <a:rPr lang="en-US" sz="900" b="1" cap="all" dirty="0" smtClean="0">
                <a:solidFill>
                  <a:srgbClr val="036BB6"/>
                </a:solidFill>
                <a:latin typeface="Arial"/>
              </a:rPr>
              <a:t>é</a:t>
            </a:r>
            <a:r>
              <a:rPr lang="en-GB" sz="900" b="1" dirty="0" smtClean="0">
                <a:solidFill>
                  <a:srgbClr val="026DB6"/>
                </a:solidFill>
                <a:latin typeface="Arial" panose="020B0604020202020204" pitchFamily="34" charset="0"/>
                <a:cs typeface="Arial" panose="020B0604020202020204" pitchFamily="34" charset="0"/>
              </a:rPr>
              <a:t>S DANS UNE ATTAQUE</a:t>
            </a:r>
            <a:endParaRPr lang="en-GB" sz="900" b="1" dirty="0">
              <a:solidFill>
                <a:srgbClr val="026DB6"/>
              </a:solidFill>
              <a:latin typeface="Arial" panose="020B0604020202020204" pitchFamily="34" charset="0"/>
              <a:cs typeface="Arial" panose="020B0604020202020204" pitchFamily="34" charset="0"/>
            </a:endParaRPr>
          </a:p>
        </p:txBody>
      </p:sp>
      <p:pic>
        <p:nvPicPr>
          <p:cNvPr id="51" name="Image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116" y="4452155"/>
            <a:ext cx="217529" cy="210513"/>
          </a:xfrm>
          <a:prstGeom prst="rect">
            <a:avLst/>
          </a:prstGeom>
        </p:spPr>
      </p:pic>
      <p:cxnSp>
        <p:nvCxnSpPr>
          <p:cNvPr id="56" name="Connecteur en angle 55"/>
          <p:cNvCxnSpPr/>
          <p:nvPr/>
        </p:nvCxnSpPr>
        <p:spPr>
          <a:xfrm rot="16200000" flipV="1">
            <a:off x="330012" y="3495730"/>
            <a:ext cx="727116" cy="246930"/>
          </a:xfrm>
          <a:prstGeom prst="bentConnector3">
            <a:avLst>
              <a:gd name="adj1" fmla="val -63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7" name="Connecteur en angle 56"/>
          <p:cNvCxnSpPr/>
          <p:nvPr/>
        </p:nvCxnSpPr>
        <p:spPr>
          <a:xfrm rot="16200000" flipV="1">
            <a:off x="580732" y="3743096"/>
            <a:ext cx="472606" cy="6704"/>
          </a:xfrm>
          <a:prstGeom prst="bentConnector3">
            <a:avLst>
              <a:gd name="adj1" fmla="val -1028"/>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8" name="Connecteur en angle 57"/>
          <p:cNvCxnSpPr/>
          <p:nvPr/>
        </p:nvCxnSpPr>
        <p:spPr>
          <a:xfrm rot="5400000" flipH="1" flipV="1">
            <a:off x="802754" y="3736747"/>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9" name="Connecteur droit 58"/>
          <p:cNvCxnSpPr/>
          <p:nvPr/>
        </p:nvCxnSpPr>
        <p:spPr>
          <a:xfrm flipH="1">
            <a:off x="813683" y="3995822"/>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37" name="TextBox 48"/>
          <p:cNvSpPr txBox="1"/>
          <p:nvPr/>
        </p:nvSpPr>
        <p:spPr>
          <a:xfrm>
            <a:off x="4626620" y="2162602"/>
            <a:ext cx="254516"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5</a:t>
            </a:r>
            <a:endParaRPr lang="en-GB" sz="1600" b="1" dirty="0">
              <a:solidFill>
                <a:srgbClr val="026DB6"/>
              </a:solidFill>
              <a:latin typeface="Arial" panose="020B0604020202020204" pitchFamily="34" charset="0"/>
              <a:cs typeface="Arial" panose="020B0604020202020204" pitchFamily="34" charset="0"/>
            </a:endParaRPr>
          </a:p>
        </p:txBody>
      </p:sp>
      <p:sp>
        <p:nvSpPr>
          <p:cNvPr id="31" name="TextBox 22"/>
          <p:cNvSpPr txBox="1"/>
          <p:nvPr/>
        </p:nvSpPr>
        <p:spPr>
          <a:xfrm>
            <a:off x="2255990" y="1025277"/>
            <a:ext cx="2298622"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INONDATIONS REGIONAL</a:t>
            </a:r>
            <a:endParaRPr lang="en-GB" dirty="0"/>
          </a:p>
        </p:txBody>
      </p:sp>
      <p:sp>
        <p:nvSpPr>
          <p:cNvPr id="35" name="TextBox 44"/>
          <p:cNvSpPr txBox="1"/>
          <p:nvPr/>
        </p:nvSpPr>
        <p:spPr>
          <a:xfrm>
            <a:off x="2621955" y="1301077"/>
            <a:ext cx="1271631"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BURKINA FASO,  NIGER</a:t>
            </a:r>
            <a:endParaRPr lang="en-GB" sz="900" b="1" dirty="0">
              <a:solidFill>
                <a:srgbClr val="026DB6"/>
              </a:solidFill>
              <a:latin typeface="Arial" panose="020B0604020202020204" pitchFamily="34" charset="0"/>
              <a:cs typeface="Arial" panose="020B0604020202020204" pitchFamily="34" charset="0"/>
            </a:endParaRPr>
          </a:p>
        </p:txBody>
      </p:sp>
      <p:sp>
        <p:nvSpPr>
          <p:cNvPr id="39" name="TextBox 22"/>
          <p:cNvSpPr txBox="1"/>
          <p:nvPr/>
        </p:nvSpPr>
        <p:spPr>
          <a:xfrm>
            <a:off x="1689910" y="2076015"/>
            <a:ext cx="554824"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MALI</a:t>
            </a:r>
            <a:endParaRPr lang="en-GB" dirty="0"/>
          </a:p>
        </p:txBody>
      </p:sp>
      <p:sp>
        <p:nvSpPr>
          <p:cNvPr id="40" name="TextBox 44"/>
          <p:cNvSpPr txBox="1"/>
          <p:nvPr/>
        </p:nvSpPr>
        <p:spPr>
          <a:xfrm>
            <a:off x="1962164" y="2274656"/>
            <a:ext cx="1131748"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NOUVEAUX AFFRONTEMENTS </a:t>
            </a:r>
            <a:endParaRPr lang="en-GB" sz="900" b="1" dirty="0">
              <a:solidFill>
                <a:srgbClr val="026DB6"/>
              </a:solidFill>
              <a:latin typeface="Arial" panose="020B0604020202020204" pitchFamily="34" charset="0"/>
              <a:cs typeface="Arial" panose="020B0604020202020204" pitchFamily="34" charset="0"/>
            </a:endParaRPr>
          </a:p>
        </p:txBody>
      </p:sp>
      <p:sp>
        <p:nvSpPr>
          <p:cNvPr id="44" name="TextBox 48"/>
          <p:cNvSpPr txBox="1"/>
          <p:nvPr/>
        </p:nvSpPr>
        <p:spPr>
          <a:xfrm>
            <a:off x="308342" y="4439468"/>
            <a:ext cx="151464"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a:t>
            </a:r>
            <a:endParaRPr lang="en-GB" sz="1600" b="1" dirty="0">
              <a:solidFill>
                <a:srgbClr val="026DB6"/>
              </a:solidFill>
              <a:latin typeface="Arial" panose="020B0604020202020204" pitchFamily="34" charset="0"/>
              <a:cs typeface="Arial" panose="020B0604020202020204" pitchFamily="34" charset="0"/>
            </a:endParaRPr>
          </a:p>
        </p:txBody>
      </p:sp>
      <p:pic>
        <p:nvPicPr>
          <p:cNvPr id="16" name="Image 15"/>
          <p:cNvPicPr>
            <a:picLocks noChangeAspect="1"/>
          </p:cNvPicPr>
          <p:nvPr/>
        </p:nvPicPr>
        <p:blipFill>
          <a:blip r:embed="rId5"/>
          <a:stretch>
            <a:fillRect/>
          </a:stretch>
        </p:blipFill>
        <p:spPr>
          <a:xfrm>
            <a:off x="1664595" y="2303428"/>
            <a:ext cx="236250" cy="236250"/>
          </a:xfrm>
          <a:prstGeom prst="rect">
            <a:avLst/>
          </a:prstGeom>
        </p:spPr>
      </p:pic>
      <p:pic>
        <p:nvPicPr>
          <p:cNvPr id="22" name="Image 21"/>
          <p:cNvPicPr>
            <a:picLocks noChangeAspect="1"/>
          </p:cNvPicPr>
          <p:nvPr/>
        </p:nvPicPr>
        <p:blipFill>
          <a:blip r:embed="rId6"/>
          <a:stretch>
            <a:fillRect/>
          </a:stretch>
        </p:blipFill>
        <p:spPr>
          <a:xfrm>
            <a:off x="2258164" y="1293672"/>
            <a:ext cx="315000" cy="270000"/>
          </a:xfrm>
          <a:prstGeom prst="rect">
            <a:avLst/>
          </a:prstGeom>
        </p:spPr>
      </p:pic>
      <p:cxnSp>
        <p:nvCxnSpPr>
          <p:cNvPr id="41" name="Connecteur en angle 40"/>
          <p:cNvCxnSpPr/>
          <p:nvPr/>
        </p:nvCxnSpPr>
        <p:spPr>
          <a:xfrm rot="5400000">
            <a:off x="2270343" y="2018543"/>
            <a:ext cx="873819" cy="563608"/>
          </a:xfrm>
          <a:prstGeom prst="bentConnector3">
            <a:avLst>
              <a:gd name="adj1" fmla="val 9868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45" name="Connecteur en angle 44"/>
          <p:cNvCxnSpPr/>
          <p:nvPr/>
        </p:nvCxnSpPr>
        <p:spPr>
          <a:xfrm rot="16200000" flipH="1">
            <a:off x="2972168" y="1871574"/>
            <a:ext cx="368066" cy="348549"/>
          </a:xfrm>
          <a:prstGeom prst="bentConnector3">
            <a:avLst>
              <a:gd name="adj1" fmla="val -3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47" name="Connecteur droit 46"/>
          <p:cNvCxnSpPr/>
          <p:nvPr/>
        </p:nvCxnSpPr>
        <p:spPr>
          <a:xfrm flipH="1">
            <a:off x="2991134" y="1600456"/>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pic>
        <p:nvPicPr>
          <p:cNvPr id="80" name="Image 79"/>
          <p:cNvPicPr>
            <a:picLocks noChangeAspect="1"/>
          </p:cNvPicPr>
          <p:nvPr/>
        </p:nvPicPr>
        <p:blipFill>
          <a:blip r:embed="rId7"/>
          <a:stretch>
            <a:fillRect/>
          </a:stretch>
        </p:blipFill>
        <p:spPr>
          <a:xfrm>
            <a:off x="4519325" y="2151063"/>
            <a:ext cx="202500" cy="236250"/>
          </a:xfrm>
          <a:prstGeom prst="rect">
            <a:avLst/>
          </a:prstGeom>
        </p:spPr>
      </p:pic>
      <p:pic>
        <p:nvPicPr>
          <p:cNvPr id="33" name="Image 79"/>
          <p:cNvPicPr>
            <a:picLocks noChangeAspect="1"/>
          </p:cNvPicPr>
          <p:nvPr/>
        </p:nvPicPr>
        <p:blipFill>
          <a:blip r:embed="rId7"/>
          <a:stretch>
            <a:fillRect/>
          </a:stretch>
        </p:blipFill>
        <p:spPr>
          <a:xfrm>
            <a:off x="2983960" y="3203140"/>
            <a:ext cx="202500" cy="236250"/>
          </a:xfrm>
          <a:prstGeom prst="rect">
            <a:avLst/>
          </a:prstGeom>
        </p:spPr>
      </p:pic>
      <p:pic>
        <p:nvPicPr>
          <p:cNvPr id="32" name="Picture 3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651" y="17483"/>
            <a:ext cx="10683749" cy="810820"/>
          </a:xfrm>
          <a:prstGeom prst="rect">
            <a:avLst/>
          </a:prstGeom>
        </p:spPr>
      </p:pic>
      <p:sp>
        <p:nvSpPr>
          <p:cNvPr id="42" name="TextBox 41"/>
          <p:cNvSpPr txBox="1"/>
          <p:nvPr/>
        </p:nvSpPr>
        <p:spPr>
          <a:xfrm>
            <a:off x="7512144" y="540271"/>
            <a:ext cx="2083028" cy="254431"/>
          </a:xfrm>
          <a:prstGeom prst="rect">
            <a:avLst/>
          </a:prstGeom>
          <a:noFill/>
        </p:spPr>
        <p:txBody>
          <a:bodyPr wrap="square" lIns="99569" tIns="49785" rIns="99569" bIns="49785" rtlCol="0">
            <a:spAutoFit/>
          </a:bodyPr>
          <a:lstStyle/>
          <a:p>
            <a:r>
              <a:rPr lang="en-GB" sz="1000" b="1" dirty="0" smtClean="0">
                <a:solidFill>
                  <a:schemeClr val="bg1"/>
                </a:solidFill>
                <a:latin typeface="Arial" panose="020B0604020202020204" pitchFamily="34" charset="0"/>
                <a:cs typeface="Arial" panose="020B0604020202020204" pitchFamily="34" charset="0"/>
              </a:rPr>
              <a:t>11-17 </a:t>
            </a:r>
            <a:r>
              <a:rPr lang="en-GB" sz="1000" b="1" dirty="0" err="1">
                <a:solidFill>
                  <a:schemeClr val="bg1"/>
                </a:solidFill>
                <a:latin typeface="Arial" panose="020B0604020202020204" pitchFamily="34" charset="0"/>
                <a:cs typeface="Arial" panose="020B0604020202020204" pitchFamily="34" charset="0"/>
              </a:rPr>
              <a:t>a</a:t>
            </a:r>
            <a:r>
              <a:rPr lang="en-GB" sz="1000" b="1" dirty="0" err="1" smtClean="0">
                <a:solidFill>
                  <a:schemeClr val="bg1"/>
                </a:solidFill>
                <a:latin typeface="Arial" panose="020B0604020202020204" pitchFamily="34" charset="0"/>
                <a:cs typeface="Arial" panose="020B0604020202020204" pitchFamily="34" charset="0"/>
              </a:rPr>
              <a:t>oût</a:t>
            </a:r>
            <a:r>
              <a:rPr lang="en-GB" sz="1000" b="1" dirty="0" smtClean="0">
                <a:solidFill>
                  <a:schemeClr val="bg1"/>
                </a:solidFill>
                <a:latin typeface="Arial" panose="020B0604020202020204" pitchFamily="34" charset="0"/>
                <a:cs typeface="Arial" panose="020B0604020202020204" pitchFamily="34" charset="0"/>
              </a:rPr>
              <a:t> 2015</a:t>
            </a:r>
            <a:endParaRPr lang="en-GB" sz="1000" b="1" dirty="0">
              <a:solidFill>
                <a:schemeClr val="bg1"/>
              </a:solidFill>
              <a:latin typeface="Arial" panose="020B0604020202020204" pitchFamily="34" charset="0"/>
              <a:cs typeface="Arial" panose="020B0604020202020204" pitchFamily="34" charset="0"/>
            </a:endParaRPr>
          </a:p>
        </p:txBody>
      </p:sp>
      <p:sp>
        <p:nvSpPr>
          <p:cNvPr id="43" name="TextBox 48"/>
          <p:cNvSpPr txBox="1"/>
          <p:nvPr/>
        </p:nvSpPr>
        <p:spPr>
          <a:xfrm>
            <a:off x="3022464" y="3198677"/>
            <a:ext cx="524036"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150</a:t>
            </a:r>
            <a:endParaRPr lang="en-GB" sz="1600" b="1" dirty="0">
              <a:solidFill>
                <a:srgbClr val="026DB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978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978112C3-794E-4766-A3EB-BDA2149EA95B}">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otalTime>7351</TotalTime>
  <Words>669</Words>
  <Application>Microsoft Office PowerPoint</Application>
  <PresentationFormat>Custom</PresentationFormat>
  <Paragraphs>46</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OCHA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OCHA</dc:creator>
  <cp:lastModifiedBy>Elise Gibergues</cp:lastModifiedBy>
  <cp:revision>749</cp:revision>
  <cp:lastPrinted>2015-08-19T11:12:44Z</cp:lastPrinted>
  <dcterms:created xsi:type="dcterms:W3CDTF">2014-03-10T10:37:19Z</dcterms:created>
  <dcterms:modified xsi:type="dcterms:W3CDTF">2015-08-19T14:25:09Z</dcterms:modified>
</cp:coreProperties>
</file>