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10" d="100"/>
          <a:sy n="110" d="100"/>
        </p:scale>
        <p:origin x="1728" y="78"/>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29/09/2015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29/09/2015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29/09/2015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29/09/2015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29/09/2015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29/09/2015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29/09/2015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29/09/2015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29/09/2015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29/09/2015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29/09/2015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29/09/2015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29/09/2015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29/09/2015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 y="849199"/>
            <a:ext cx="6677802" cy="6014330"/>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22</a:t>
            </a:r>
            <a:r>
              <a:rPr lang="en-GB" sz="1000" b="1" dirty="0" smtClean="0">
                <a:solidFill>
                  <a:schemeClr val="bg1"/>
                </a:solidFill>
                <a:latin typeface="Arial" panose="020B0604020202020204" pitchFamily="34" charset="0"/>
                <a:cs typeface="Arial" panose="020B0604020202020204" pitchFamily="34" charset="0"/>
              </a:rPr>
              <a:t> </a:t>
            </a:r>
            <a:r>
              <a:rPr lang="en-GB" sz="1000" b="1" dirty="0" smtClean="0">
                <a:solidFill>
                  <a:schemeClr val="bg1"/>
                </a:solidFill>
                <a:latin typeface="Arial" panose="020B0604020202020204" pitchFamily="34" charset="0"/>
                <a:cs typeface="Arial" panose="020B0604020202020204" pitchFamily="34" charset="0"/>
              </a:rPr>
              <a:t>- </a:t>
            </a:r>
            <a:r>
              <a:rPr lang="en-GB" sz="1000" b="1" dirty="0" smtClean="0">
                <a:solidFill>
                  <a:schemeClr val="bg1"/>
                </a:solidFill>
                <a:latin typeface="Arial" panose="020B0604020202020204" pitchFamily="34" charset="0"/>
                <a:cs typeface="Arial" panose="020B0604020202020204" pitchFamily="34" charset="0"/>
              </a:rPr>
              <a:t>28 </a:t>
            </a:r>
            <a:r>
              <a:rPr lang="en-GB" sz="1000" b="1" dirty="0" smtClean="0">
                <a:solidFill>
                  <a:schemeClr val="bg1"/>
                </a:solidFill>
                <a:latin typeface="Arial" panose="020B0604020202020204" pitchFamily="34" charset="0"/>
                <a:cs typeface="Arial" panose="020B0604020202020204" pitchFamily="34" charset="0"/>
              </a:rPr>
              <a:t>September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318517"/>
          </a:xfrm>
          <a:prstGeom prst="rect">
            <a:avLst/>
          </a:prstGeom>
          <a:noFill/>
        </p:spPr>
        <p:txBody>
          <a:bodyPr wrap="square" lIns="99569" tIns="49785" rIns="99569" bIns="49785" rtlCol="0">
            <a:noAutofit/>
          </a:bodyPr>
          <a:lstStyle/>
          <a:p>
            <a:r>
              <a:rPr lang="en-GB" sz="1000" b="1" dirty="0" smtClean="0">
                <a:solidFill>
                  <a:srgbClr val="FF721E"/>
                </a:solidFill>
                <a:latin typeface="Arial"/>
              </a:rPr>
              <a:t>BURKINA FASO</a:t>
            </a:r>
            <a:endParaRPr lang="fr-FR" sz="1000" b="1" dirty="0">
              <a:solidFill>
                <a:srgbClr val="FF721E"/>
              </a:solidFill>
              <a:latin typeface="Arial"/>
            </a:endParaRPr>
          </a:p>
          <a:p>
            <a:r>
              <a:rPr lang="en-GB" sz="800" b="1" i="1" cap="all" dirty="0">
                <a:solidFill>
                  <a:srgbClr val="036BB6"/>
                </a:solidFill>
                <a:latin typeface="Arial"/>
              </a:rPr>
              <a:t>DISARMAMENT STALLS</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The presidential guard forces who overthrew Burkina Faso’s transitional government before relinquishing power are refusing to give up their arms, the government announced on 28 September, two days after launching the disarmament. </a:t>
            </a:r>
            <a:r>
              <a:rPr lang="en-GB" sz="800" dirty="0">
                <a:solidFill>
                  <a:srgbClr val="A6A6A6"/>
                </a:solidFill>
                <a:latin typeface="Arial" pitchFamily="34" charset="0"/>
                <a:cs typeface="Arial" pitchFamily="34" charset="0"/>
              </a:rPr>
              <a:t>The army has surrounded the presidential guards’ barracks and banned traffic to the area</a:t>
            </a:r>
            <a:r>
              <a:rPr lang="en-GB" sz="800" dirty="0" smtClean="0">
                <a:solidFill>
                  <a:srgbClr val="A6A6A6"/>
                </a:solidFill>
                <a:latin typeface="Arial" pitchFamily="34" charset="0"/>
                <a:cs typeface="Arial" pitchFamily="34" charset="0"/>
              </a:rPr>
              <a:t>.</a:t>
            </a:r>
          </a:p>
          <a:p>
            <a:endParaRPr lang="en-GB" sz="500" b="1" i="1" dirty="0" smtClean="0">
              <a:latin typeface="Arial" panose="020B0604020202020204" pitchFamily="34" charset="0"/>
              <a:cs typeface="Arial" panose="020B0604020202020204" pitchFamily="34" charset="0"/>
            </a:endParaRPr>
          </a:p>
          <a:p>
            <a:r>
              <a:rPr lang="en-GB" sz="800" b="1" i="1" cap="all" dirty="0">
                <a:solidFill>
                  <a:srgbClr val="036BB6"/>
                </a:solidFill>
                <a:latin typeface="Arial"/>
              </a:rPr>
              <a:t>GOVERNMENT </a:t>
            </a:r>
            <a:r>
              <a:rPr lang="en-GB" sz="800" b="1" i="1" cap="all" dirty="0">
                <a:solidFill>
                  <a:srgbClr val="036BB6"/>
                </a:solidFill>
                <a:latin typeface="Arial"/>
              </a:rPr>
              <a:t>REINSTALLED</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On 23 September, transitional President Michel </a:t>
            </a:r>
            <a:r>
              <a:rPr lang="en-GB" sz="800" dirty="0" err="1">
                <a:solidFill>
                  <a:srgbClr val="A6A6A6"/>
                </a:solidFill>
                <a:latin typeface="Arial" pitchFamily="34" charset="0"/>
                <a:cs typeface="Arial" pitchFamily="34" charset="0"/>
              </a:rPr>
              <a:t>Kafando</a:t>
            </a:r>
            <a:r>
              <a:rPr lang="en-GB" sz="800" dirty="0">
                <a:solidFill>
                  <a:srgbClr val="A6A6A6"/>
                </a:solidFill>
                <a:latin typeface="Arial" pitchFamily="34" charset="0"/>
                <a:cs typeface="Arial" pitchFamily="34" charset="0"/>
              </a:rPr>
              <a:t> and his government were reinstated, ending a coup by the presidential guard forces a week earlier. The government has ordered the dismantling and disarmament of the presidential guard and frozen the assets of the coup leader.</a:t>
            </a:r>
            <a:endParaRPr lang="fr-FR" sz="800" dirty="0">
              <a:solidFill>
                <a:srgbClr val="A6A6A6"/>
              </a:solidFill>
              <a:latin typeface="Arial" pitchFamily="34" charset="0"/>
              <a:cs typeface="Arial" pitchFamily="34" charset="0"/>
            </a:endParaRPr>
          </a:p>
          <a:p>
            <a:endParaRPr lang="en-GB" sz="500" b="1" dirty="0" smtClean="0">
              <a:solidFill>
                <a:srgbClr val="FF721E"/>
              </a:solidFill>
              <a:latin typeface="Arial"/>
            </a:endParaRPr>
          </a:p>
          <a:p>
            <a:r>
              <a:rPr lang="en-GB" sz="1000" b="1" dirty="0" smtClean="0">
                <a:solidFill>
                  <a:srgbClr val="FF721E"/>
                </a:solidFill>
                <a:latin typeface="Arial"/>
              </a:rPr>
              <a:t>CAMEROON</a:t>
            </a:r>
            <a:r>
              <a:rPr lang="en-GB" sz="1000" b="1" dirty="0"/>
              <a:t>	</a:t>
            </a:r>
            <a:endParaRPr lang="fr-FR" sz="1000" dirty="0"/>
          </a:p>
          <a:p>
            <a:r>
              <a:rPr lang="en-GB" sz="800" b="1" i="1" cap="all" dirty="0">
                <a:solidFill>
                  <a:srgbClr val="036BB6"/>
                </a:solidFill>
                <a:latin typeface="Arial"/>
              </a:rPr>
              <a:t>7 KILLED IN ATTACKS</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At least seven people were killed and several houses burned down on 26 September during an attack by suspected Boko Haram fighters on </a:t>
            </a:r>
            <a:r>
              <a:rPr lang="en-GB" sz="800" dirty="0" err="1">
                <a:solidFill>
                  <a:srgbClr val="A6A6A6"/>
                </a:solidFill>
                <a:latin typeface="Arial" pitchFamily="34" charset="0"/>
                <a:cs typeface="Arial" pitchFamily="34" charset="0"/>
              </a:rPr>
              <a:t>Tchika</a:t>
            </a:r>
            <a:r>
              <a:rPr lang="en-GB" sz="800" dirty="0">
                <a:solidFill>
                  <a:srgbClr val="A6A6A6"/>
                </a:solidFill>
                <a:latin typeface="Arial" pitchFamily="34" charset="0"/>
                <a:cs typeface="Arial" pitchFamily="34" charset="0"/>
              </a:rPr>
              <a:t> town in the Far North Region. Separately, a double bombing was reported on 22 September in the district of </a:t>
            </a:r>
            <a:r>
              <a:rPr lang="en-GB" sz="800" dirty="0" err="1">
                <a:solidFill>
                  <a:srgbClr val="A6A6A6"/>
                </a:solidFill>
                <a:latin typeface="Arial" pitchFamily="34" charset="0"/>
                <a:cs typeface="Arial" pitchFamily="34" charset="0"/>
              </a:rPr>
              <a:t>Gozodou</a:t>
            </a:r>
            <a:r>
              <a:rPr lang="en-GB" sz="800" dirty="0">
                <a:solidFill>
                  <a:srgbClr val="A6A6A6"/>
                </a:solidFill>
                <a:latin typeface="Arial" pitchFamily="34" charset="0"/>
                <a:cs typeface="Arial" pitchFamily="34" charset="0"/>
              </a:rPr>
              <a:t> </a:t>
            </a:r>
            <a:r>
              <a:rPr lang="en-GB" sz="800" dirty="0" err="1">
                <a:solidFill>
                  <a:srgbClr val="A6A6A6"/>
                </a:solidFill>
                <a:latin typeface="Arial" pitchFamily="34" charset="0"/>
                <a:cs typeface="Arial" pitchFamily="34" charset="0"/>
              </a:rPr>
              <a:t>Kolofata</a:t>
            </a:r>
            <a:r>
              <a:rPr lang="en-GB" sz="800" dirty="0">
                <a:solidFill>
                  <a:srgbClr val="A6A6A6"/>
                </a:solidFill>
                <a:latin typeface="Arial" pitchFamily="34" charset="0"/>
                <a:cs typeface="Arial" pitchFamily="34" charset="0"/>
              </a:rPr>
              <a:t>, while clashes between the Cameroonian army and the militants reportedly occurred in </a:t>
            </a:r>
            <a:r>
              <a:rPr lang="en-GB" sz="800" dirty="0" err="1">
                <a:solidFill>
                  <a:srgbClr val="A6A6A6"/>
                </a:solidFill>
                <a:latin typeface="Arial" pitchFamily="34" charset="0"/>
                <a:cs typeface="Arial" pitchFamily="34" charset="0"/>
              </a:rPr>
              <a:t>Amchide</a:t>
            </a:r>
            <a:r>
              <a:rPr lang="en-GB" sz="800" dirty="0">
                <a:solidFill>
                  <a:srgbClr val="A6A6A6"/>
                </a:solidFill>
                <a:latin typeface="Arial" pitchFamily="34" charset="0"/>
                <a:cs typeface="Arial" pitchFamily="34" charset="0"/>
              </a:rPr>
              <a:t> area on 25 September</a:t>
            </a:r>
            <a:r>
              <a:rPr lang="en-GB" sz="800" dirty="0" smtClean="0">
                <a:solidFill>
                  <a:srgbClr val="A6A6A6"/>
                </a:solidFill>
                <a:latin typeface="Arial" pitchFamily="34" charset="0"/>
                <a:cs typeface="Arial" pitchFamily="34" charset="0"/>
              </a:rPr>
              <a:t>.</a:t>
            </a:r>
          </a:p>
          <a:p>
            <a:pPr algn="just"/>
            <a:endParaRPr lang="en-GB" sz="500" dirty="0">
              <a:solidFill>
                <a:srgbClr val="A6A6A6"/>
              </a:solidFill>
              <a:latin typeface="Arial" pitchFamily="34" charset="0"/>
              <a:cs typeface="Arial" pitchFamily="34" charset="0"/>
            </a:endParaRPr>
          </a:p>
          <a:p>
            <a:pPr algn="just"/>
            <a:r>
              <a:rPr lang="en-GB" sz="1000" b="1" dirty="0" smtClean="0">
                <a:solidFill>
                  <a:srgbClr val="FF721E"/>
                </a:solidFill>
                <a:latin typeface="Arial"/>
              </a:rPr>
              <a:t>CAR</a:t>
            </a:r>
          </a:p>
          <a:p>
            <a:r>
              <a:rPr lang="en-GB" sz="800" b="1" i="1" cap="all" dirty="0">
                <a:solidFill>
                  <a:srgbClr val="036BB6"/>
                </a:solidFill>
                <a:latin typeface="Arial"/>
              </a:rPr>
              <a:t>OVER 20 KILLED IN FIGHTING, 10,000 DISPLACED</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More than 20 people have been killed and scores wounded in intercommunal fighting that erupted on 26 September in the capital Bangui. The clashes have also displaced over 10,000 people, most of whom have sought refuge at the </a:t>
            </a:r>
            <a:r>
              <a:rPr lang="en-GB" sz="800" dirty="0" err="1">
                <a:solidFill>
                  <a:srgbClr val="A6A6A6"/>
                </a:solidFill>
                <a:latin typeface="Arial" pitchFamily="34" charset="0"/>
                <a:cs typeface="Arial" pitchFamily="34" charset="0"/>
              </a:rPr>
              <a:t>M’poko</a:t>
            </a:r>
            <a:r>
              <a:rPr lang="en-GB" sz="800" dirty="0">
                <a:solidFill>
                  <a:srgbClr val="A6A6A6"/>
                </a:solidFill>
                <a:latin typeface="Arial" pitchFamily="34" charset="0"/>
                <a:cs typeface="Arial" pitchFamily="34" charset="0"/>
              </a:rPr>
              <a:t> airport site hosting internally displaced persons. The government has imposed a 6:00 pm to 6:00 am curfew, but the situation remains tense.</a:t>
            </a:r>
            <a:endParaRPr lang="fr-FR" sz="800" dirty="0">
              <a:solidFill>
                <a:srgbClr val="A6A6A6"/>
              </a:solidFill>
              <a:latin typeface="Arial" pitchFamily="34" charset="0"/>
              <a:cs typeface="Arial" pitchFamily="34" charset="0"/>
            </a:endParaRPr>
          </a:p>
          <a:p>
            <a:r>
              <a:rPr lang="en-GB" sz="500" dirty="0" smtClean="0">
                <a:solidFill>
                  <a:srgbClr val="A6A6A6"/>
                </a:solidFill>
                <a:latin typeface="Arial" pitchFamily="34" charset="0"/>
                <a:cs typeface="Arial" pitchFamily="34" charset="0"/>
              </a:rPr>
              <a:t> </a:t>
            </a:r>
            <a:endParaRPr lang="en-US" sz="500" b="1" dirty="0" smtClean="0">
              <a:solidFill>
                <a:srgbClr val="FF721E"/>
              </a:solidFill>
              <a:latin typeface="Arial"/>
            </a:endParaRPr>
          </a:p>
          <a:p>
            <a:r>
              <a:rPr lang="fr-FR" sz="1000" b="1" dirty="0" smtClean="0">
                <a:solidFill>
                  <a:srgbClr val="FF721E"/>
                </a:solidFill>
                <a:latin typeface="Arial"/>
              </a:rPr>
              <a:t>NIGER</a:t>
            </a:r>
            <a:endParaRPr lang="fr-FR" sz="1000" b="1" dirty="0">
              <a:solidFill>
                <a:srgbClr val="FF721E"/>
              </a:solidFill>
              <a:latin typeface="Arial"/>
            </a:endParaRPr>
          </a:p>
          <a:p>
            <a:r>
              <a:rPr lang="en-GB" sz="800" b="1" i="1" cap="all" dirty="0">
                <a:solidFill>
                  <a:srgbClr val="036BB6"/>
                </a:solidFill>
                <a:latin typeface="Arial"/>
              </a:rPr>
              <a:t>15 KILLED IN ARMED ATTACK</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On 24 September, 15 people were killed, several others wounded and houses torched during an attack by suspected Boko Haram gunmen on a village near the border with Nigeria. The area had been calm for the past two months.</a:t>
            </a:r>
            <a:endParaRPr lang="fr-FR" sz="800" dirty="0">
              <a:solidFill>
                <a:srgbClr val="A6A6A6"/>
              </a:solidFill>
              <a:latin typeface="Arial" pitchFamily="34" charset="0"/>
              <a:cs typeface="Arial" pitchFamily="34" charset="0"/>
            </a:endParaRPr>
          </a:p>
          <a:p>
            <a:pPr algn="just"/>
            <a:endParaRPr lang="fr-FR" sz="500" b="1" dirty="0" smtClean="0">
              <a:solidFill>
                <a:srgbClr val="FF721E"/>
              </a:solidFill>
              <a:latin typeface="Arial"/>
            </a:endParaRPr>
          </a:p>
          <a:p>
            <a:r>
              <a:rPr lang="fr-FR" sz="1000" b="1" dirty="0" smtClean="0">
                <a:solidFill>
                  <a:srgbClr val="FF721E"/>
                </a:solidFill>
                <a:latin typeface="Arial"/>
              </a:rPr>
              <a:t>NIGERIA</a:t>
            </a:r>
            <a:endParaRPr lang="fr-FR" sz="1000" b="1" dirty="0">
              <a:solidFill>
                <a:srgbClr val="FF721E"/>
              </a:solidFill>
              <a:latin typeface="Arial"/>
            </a:endParaRPr>
          </a:p>
          <a:p>
            <a:r>
              <a:rPr lang="en-GB" sz="800" b="1" i="1" cap="all" dirty="0">
                <a:solidFill>
                  <a:srgbClr val="036BB6"/>
                </a:solidFill>
                <a:latin typeface="Arial"/>
              </a:rPr>
              <a:t>POLIO NO LONGER ENDEMIC</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The World Health Organization on 25 September announced that polio is no longer endemic in Nigeria, the first time that the country has broken the transmission of wild poliovirus. Nigeria has reported no case of wild poliovirus since July 2014, and all laboratory data have confirmed a full 12 months without any new cases. As of 2012, Nigeria accounted for over half of the world’s polio cases. Polio now remains endemic only in Pakistan and Afghanistan.</a:t>
            </a:r>
            <a:endParaRPr lang="fr-FR" sz="800" dirty="0">
              <a:solidFill>
                <a:srgbClr val="A6A6A6"/>
              </a:solidFill>
              <a:latin typeface="Arial" pitchFamily="34" charset="0"/>
              <a:cs typeface="Arial" pitchFamily="34" charset="0"/>
            </a:endParaRPr>
          </a:p>
          <a:p>
            <a:r>
              <a:rPr lang="en-US" sz="500" i="1" dirty="0"/>
              <a:t> </a:t>
            </a:r>
            <a:endParaRPr lang="en-US" sz="500" dirty="0">
              <a:solidFill>
                <a:srgbClr val="A6A6A6"/>
              </a:solidFill>
              <a:latin typeface="Arial" pitchFamily="34" charset="0"/>
              <a:cs typeface="Arial" pitchFamily="34" charset="0"/>
            </a:endParaRPr>
          </a:p>
          <a:p>
            <a:r>
              <a:rPr lang="en-GB" sz="1000" b="1" dirty="0" smtClean="0">
                <a:solidFill>
                  <a:srgbClr val="FF721E"/>
                </a:solidFill>
                <a:latin typeface="Arial"/>
              </a:rPr>
              <a:t>EVD </a:t>
            </a:r>
            <a:r>
              <a:rPr lang="fr-FR" sz="1000" b="1" dirty="0" smtClean="0">
                <a:solidFill>
                  <a:srgbClr val="FF721E"/>
                </a:solidFill>
                <a:latin typeface="Arial"/>
              </a:rPr>
              <a:t>REGIONAL</a:t>
            </a:r>
          </a:p>
          <a:p>
            <a:r>
              <a:rPr lang="en-GB" sz="800" b="1" i="1" cap="all" dirty="0" smtClean="0">
                <a:solidFill>
                  <a:srgbClr val="036BB6"/>
                </a:solidFill>
                <a:latin typeface="Arial"/>
              </a:rPr>
              <a:t>4 </a:t>
            </a:r>
            <a:r>
              <a:rPr lang="en-GB" sz="800" b="1" i="1" cap="all" dirty="0">
                <a:solidFill>
                  <a:srgbClr val="036BB6"/>
                </a:solidFill>
                <a:latin typeface="Arial"/>
              </a:rPr>
              <a:t>NEW CASES REPORTED IN GUINEA</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On 28 September, Guinea reported four new cases. All the cases are in </a:t>
            </a:r>
            <a:r>
              <a:rPr lang="en-GB" sz="800" dirty="0" err="1">
                <a:solidFill>
                  <a:srgbClr val="A6A6A6"/>
                </a:solidFill>
                <a:latin typeface="Arial" pitchFamily="34" charset="0"/>
                <a:cs typeface="Arial" pitchFamily="34" charset="0"/>
              </a:rPr>
              <a:t>Forécariah</a:t>
            </a:r>
            <a:r>
              <a:rPr lang="en-GB" sz="800" dirty="0">
                <a:solidFill>
                  <a:srgbClr val="A6A6A6"/>
                </a:solidFill>
                <a:latin typeface="Arial" pitchFamily="34" charset="0"/>
                <a:cs typeface="Arial" pitchFamily="34" charset="0"/>
              </a:rPr>
              <a:t> prefecture and are from known chains of transmission. No cases were reported in Liberia and Sierra Leone, which started a new 42-day count-down as of 26 September when the last patients were discharged from a treatment centre.</a:t>
            </a:r>
            <a:endParaRPr lang="fr-FR" sz="800" dirty="0">
              <a:solidFill>
                <a:srgbClr val="A6A6A6"/>
              </a:solidFill>
              <a:latin typeface="Arial" pitchFamily="34" charset="0"/>
              <a:cs typeface="Arial" pitchFamily="34" charset="0"/>
            </a:endParaRP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4" name="TextBox 44"/>
          <p:cNvSpPr txBox="1"/>
          <p:nvPr/>
        </p:nvSpPr>
        <p:spPr>
          <a:xfrm>
            <a:off x="511111" y="4510307"/>
            <a:ext cx="888797"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a:t>
            </a:r>
            <a:r>
              <a:rPr lang="en-GB" dirty="0" smtClean="0"/>
              <a:t>CASES </a:t>
            </a:r>
            <a:r>
              <a:rPr lang="en-GB" dirty="0" smtClean="0"/>
              <a:t>IN GUINEA</a:t>
            </a:r>
          </a:p>
        </p:txBody>
      </p:sp>
      <p:sp>
        <p:nvSpPr>
          <p:cNvPr id="29" name="TextBox 22"/>
          <p:cNvSpPr txBox="1"/>
          <p:nvPr/>
        </p:nvSpPr>
        <p:spPr>
          <a:xfrm>
            <a:off x="1458268" y="1652475"/>
            <a:ext cx="141111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BURKINA FASO</a:t>
            </a:r>
            <a:endParaRPr lang="en-GB" dirty="0"/>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1" name="TextBox 22"/>
          <p:cNvSpPr txBox="1"/>
          <p:nvPr/>
        </p:nvSpPr>
        <p:spPr>
          <a:xfrm>
            <a:off x="2341381" y="4631612"/>
            <a:ext cx="113193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CAMEROON</a:t>
            </a:r>
            <a:endParaRPr lang="en-GB" dirty="0"/>
          </a:p>
        </p:txBody>
      </p:sp>
      <p:sp>
        <p:nvSpPr>
          <p:cNvPr id="35" name="TextBox 44"/>
          <p:cNvSpPr txBox="1"/>
          <p:nvPr/>
        </p:nvSpPr>
        <p:spPr>
          <a:xfrm>
            <a:off x="2683647" y="4862889"/>
            <a:ext cx="118246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a:t>
            </a:r>
            <a:r>
              <a:rPr lang="en-GB" sz="900" b="1" dirty="0" smtClean="0">
                <a:solidFill>
                  <a:srgbClr val="026DB6"/>
                </a:solidFill>
                <a:latin typeface="Arial" panose="020B0604020202020204" pitchFamily="34" charset="0"/>
                <a:cs typeface="Arial" panose="020B0604020202020204" pitchFamily="34" charset="0"/>
              </a:rPr>
              <a:t>IN </a:t>
            </a:r>
            <a:r>
              <a:rPr lang="en-GB" sz="900" b="1" dirty="0" smtClean="0">
                <a:solidFill>
                  <a:srgbClr val="026DB6"/>
                </a:solidFill>
                <a:latin typeface="Arial" panose="020B0604020202020204" pitchFamily="34" charset="0"/>
                <a:cs typeface="Arial" panose="020B0604020202020204" pitchFamily="34" charset="0"/>
              </a:rPr>
              <a:t>ATTACKS</a:t>
            </a:r>
            <a:endParaRPr lang="en-GB" sz="9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308342" y="4529869"/>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2970436" y="2980045"/>
            <a:ext cx="93610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3" name="TextBox 44"/>
          <p:cNvSpPr txBox="1"/>
          <p:nvPr/>
        </p:nvSpPr>
        <p:spPr>
          <a:xfrm>
            <a:off x="3119597" y="3221967"/>
            <a:ext cx="1185861" cy="29879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POLIO NO LONGER ENDEMIC</a:t>
            </a:r>
            <a:endParaRPr lang="en-GB" sz="900" b="1" dirty="0">
              <a:solidFill>
                <a:srgbClr val="026DB6"/>
              </a:solidFill>
              <a:latin typeface="Arial" panose="020B0604020202020204" pitchFamily="34" charset="0"/>
              <a:cs typeface="Arial" panose="020B0604020202020204" pitchFamily="34" charset="0"/>
            </a:endParaRPr>
          </a:p>
        </p:txBody>
      </p:sp>
      <p:sp>
        <p:nvSpPr>
          <p:cNvPr id="45" name="TextBox 48"/>
          <p:cNvSpPr txBox="1"/>
          <p:nvPr/>
        </p:nvSpPr>
        <p:spPr>
          <a:xfrm>
            <a:off x="2488564" y="4882198"/>
            <a:ext cx="16349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7</a:t>
            </a:r>
            <a:endParaRPr lang="en-GB" sz="16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5"/>
          <a:stretch>
            <a:fillRect/>
          </a:stretch>
        </p:blipFill>
        <p:spPr>
          <a:xfrm>
            <a:off x="2332265" y="4875665"/>
            <a:ext cx="202500" cy="236250"/>
          </a:xfrm>
          <a:prstGeom prst="rect">
            <a:avLst/>
          </a:prstGeom>
        </p:spPr>
      </p:pic>
      <p:sp>
        <p:nvSpPr>
          <p:cNvPr id="47" name="TextBox 44"/>
          <p:cNvSpPr txBox="1"/>
          <p:nvPr/>
        </p:nvSpPr>
        <p:spPr>
          <a:xfrm>
            <a:off x="1458268" y="1933723"/>
            <a:ext cx="1698836" cy="238718"/>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DISARMAMENT STALLS GOVERNMENT REINSTATED</a:t>
            </a:r>
            <a:endParaRPr lang="en-GB" sz="900" b="1" dirty="0">
              <a:solidFill>
                <a:srgbClr val="026DB6"/>
              </a:solidFill>
              <a:latin typeface="Arial" panose="020B0604020202020204" pitchFamily="34" charset="0"/>
              <a:cs typeface="Arial" panose="020B0604020202020204" pitchFamily="34" charset="0"/>
            </a:endParaRPr>
          </a:p>
        </p:txBody>
      </p:sp>
      <p:cxnSp>
        <p:nvCxnSpPr>
          <p:cNvPr id="61" name="Connecteur en angle 60"/>
          <p:cNvCxnSpPr/>
          <p:nvPr/>
        </p:nvCxnSpPr>
        <p:spPr>
          <a:xfrm rot="16200000" flipH="1">
            <a:off x="1957730" y="2534304"/>
            <a:ext cx="587847" cy="2594"/>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2904" y="6934755"/>
            <a:ext cx="6667915" cy="400110"/>
          </a:xfrm>
          <a:prstGeom prst="rect">
            <a:avLst/>
          </a:prstGeom>
          <a:solidFill>
            <a:schemeClr val="bg1"/>
          </a:solidFill>
        </p:spPr>
        <p:txBody>
          <a:bodyPr wrap="square" rtlCol="0">
            <a:spAutoFit/>
          </a:bodyPr>
          <a:lstStyle/>
          <a:p>
            <a:pPr>
              <a:spcAft>
                <a:spcPts val="600"/>
              </a:spcAft>
            </a:pPr>
            <a:r>
              <a:rPr lang="en-GB" sz="800" b="1" dirty="0">
                <a:solidFill>
                  <a:srgbClr val="659AD2"/>
                </a:solidFill>
                <a:latin typeface="Arial" panose="020B0604020202020204" pitchFamily="34" charset="0"/>
                <a:cs typeface="Arial" panose="020B0604020202020204" pitchFamily="34" charset="0"/>
              </a:rPr>
              <a:t>Creation date</a:t>
            </a:r>
            <a:r>
              <a:rPr lang="en-GB" sz="800" dirty="0">
                <a:solidFill>
                  <a:srgbClr val="659AD2"/>
                </a:solidFill>
                <a:latin typeface="Arial" panose="020B0604020202020204" pitchFamily="34" charset="0"/>
                <a:cs typeface="Arial" panose="020B0604020202020204" pitchFamily="34" charset="0"/>
              </a:rPr>
              <a:t>: </a:t>
            </a:r>
            <a:r>
              <a:rPr lang="en-GB" sz="800" dirty="0" smtClean="0">
                <a:solidFill>
                  <a:srgbClr val="659AD2"/>
                </a:solidFill>
                <a:latin typeface="Arial" panose="020B0604020202020204" pitchFamily="34" charset="0"/>
                <a:cs typeface="Arial" panose="020B0604020202020204" pitchFamily="34" charset="0"/>
              </a:rPr>
              <a:t>29 </a:t>
            </a:r>
            <a:r>
              <a:rPr lang="en-GB" sz="800" dirty="0">
                <a:solidFill>
                  <a:srgbClr val="659AD2"/>
                </a:solidFill>
                <a:latin typeface="Arial" panose="020B0604020202020204" pitchFamily="34" charset="0"/>
                <a:cs typeface="Arial" panose="020B0604020202020204" pitchFamily="34" charset="0"/>
              </a:rPr>
              <a:t>September </a:t>
            </a:r>
            <a:r>
              <a:rPr lang="en-GB" sz="800" dirty="0" smtClean="0">
                <a:solidFill>
                  <a:srgbClr val="659AD2"/>
                </a:solidFill>
                <a:latin typeface="Arial" panose="020B0604020202020204" pitchFamily="34" charset="0"/>
                <a:cs typeface="Arial" panose="020B0604020202020204" pitchFamily="34" charset="0"/>
              </a:rPr>
              <a:t>2015            </a:t>
            </a:r>
            <a:r>
              <a:rPr lang="fr-FR" sz="800" b="1" dirty="0" err="1">
                <a:solidFill>
                  <a:srgbClr val="659AD2"/>
                </a:solidFill>
                <a:latin typeface="Arial" panose="020B0604020202020204" pitchFamily="34" charset="0"/>
                <a:cs typeface="Arial" panose="020B0604020202020204" pitchFamily="34" charset="0"/>
              </a:rPr>
              <a:t>Map</a:t>
            </a:r>
            <a:r>
              <a:rPr lang="fr-FR" sz="800" b="1" dirty="0">
                <a:solidFill>
                  <a:srgbClr val="659AD2"/>
                </a:solidFill>
                <a:latin typeface="Arial" panose="020B0604020202020204" pitchFamily="34" charset="0"/>
                <a:cs typeface="Arial" panose="020B0604020202020204" pitchFamily="34" charset="0"/>
              </a:rPr>
              <a:t> data sources</a:t>
            </a:r>
            <a:r>
              <a:rPr lang="fr-FR" sz="800" dirty="0">
                <a:solidFill>
                  <a:srgbClr val="659AD2"/>
                </a:solidFill>
                <a:latin typeface="Arial" panose="020B0604020202020204" pitchFamily="34" charset="0"/>
                <a:cs typeface="Arial" panose="020B0604020202020204" pitchFamily="34" charset="0"/>
              </a:rPr>
              <a:t>: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r>
              <a:rPr lang="fr-FR" sz="800" dirty="0" smtClean="0">
                <a:solidFill>
                  <a:srgbClr val="659AD2"/>
                </a:solidFill>
                <a:latin typeface="Arial" panose="020B0604020202020204" pitchFamily="34" charset="0"/>
                <a:cs typeface="Arial" panose="020B0604020202020204" pitchFamily="34" charset="0"/>
              </a:rPr>
              <a:t>.                    </a:t>
            </a:r>
            <a:r>
              <a:rPr lang="fr-FR" sz="800" b="1" dirty="0" smtClean="0">
                <a:solidFill>
                  <a:srgbClr val="659AD2"/>
                </a:solidFill>
                <a:latin typeface="Arial" panose="020B0604020202020204" pitchFamily="34" charset="0"/>
                <a:cs typeface="Arial" panose="020B0604020202020204" pitchFamily="34" charset="0"/>
              </a:rPr>
              <a:t>Feedback</a:t>
            </a:r>
            <a:r>
              <a:rPr lang="fr-FR" sz="800" dirty="0" smtClean="0">
                <a:solidFill>
                  <a:srgbClr val="659AD2"/>
                </a:solidFill>
                <a:latin typeface="Arial" panose="020B0604020202020204" pitchFamily="34" charset="0"/>
                <a:cs typeface="Arial" panose="020B0604020202020204" pitchFamily="34" charset="0"/>
              </a:rPr>
              <a:t>: ocharowca@un.org</a:t>
            </a:r>
          </a:p>
          <a:p>
            <a:pPr>
              <a:spcAft>
                <a:spcPts val="600"/>
              </a:spcAft>
            </a:pPr>
            <a:r>
              <a:rPr lang="en-GB" sz="700" i="1"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700" i="1" dirty="0" smtClean="0">
                <a:solidFill>
                  <a:srgbClr val="659AD2"/>
                </a:solidFill>
                <a:latin typeface="Arial" panose="020B0604020202020204" pitchFamily="34" charset="0"/>
                <a:cs typeface="Arial" panose="020B0604020202020204" pitchFamily="34" charset="0"/>
              </a:rPr>
              <a:t>Nations.</a:t>
            </a:r>
            <a:endParaRPr lang="en-GB" sz="800" dirty="0">
              <a:solidFill>
                <a:srgbClr val="659AD2"/>
              </a:solidFill>
              <a:latin typeface="Arial" panose="020B0604020202020204" pitchFamily="34" charset="0"/>
              <a:cs typeface="Arial" panose="020B0604020202020204" pitchFamily="34" charset="0"/>
            </a:endParaRPr>
          </a:p>
        </p:txBody>
      </p:sp>
      <p:cxnSp>
        <p:nvCxnSpPr>
          <p:cNvPr id="50" name="Connecteur en angle 49"/>
          <p:cNvCxnSpPr/>
          <p:nvPr/>
        </p:nvCxnSpPr>
        <p:spPr>
          <a:xfrm flipV="1">
            <a:off x="2988276" y="4180981"/>
            <a:ext cx="918264" cy="463746"/>
          </a:xfrm>
          <a:prstGeom prst="bentConnector3">
            <a:avLst>
              <a:gd name="adj1" fmla="val 21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7" name="TextBox 22"/>
          <p:cNvSpPr txBox="1"/>
          <p:nvPr/>
        </p:nvSpPr>
        <p:spPr>
          <a:xfrm>
            <a:off x="5105565" y="3435938"/>
            <a:ext cx="446160"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1" name="TextBox 44"/>
          <p:cNvSpPr txBox="1"/>
          <p:nvPr/>
        </p:nvSpPr>
        <p:spPr>
          <a:xfrm>
            <a:off x="5100336" y="3696671"/>
            <a:ext cx="118246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OVER 20 KILLED IN FIGHTING</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4782907" y="3715980"/>
            <a:ext cx="16349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7</a:t>
            </a:r>
            <a:endParaRPr lang="en-GB" sz="1600" b="1" dirty="0">
              <a:solidFill>
                <a:srgbClr val="026DB6"/>
              </a:solidFill>
              <a:latin typeface="Arial" panose="020B0604020202020204" pitchFamily="34" charset="0"/>
              <a:cs typeface="Arial" panose="020B0604020202020204" pitchFamily="34" charset="0"/>
            </a:endParaRPr>
          </a:p>
        </p:txBody>
      </p:sp>
      <p:pic>
        <p:nvPicPr>
          <p:cNvPr id="46" name="Image 45"/>
          <p:cNvPicPr>
            <a:picLocks noChangeAspect="1"/>
          </p:cNvPicPr>
          <p:nvPr/>
        </p:nvPicPr>
        <p:blipFill>
          <a:blip r:embed="rId5"/>
          <a:stretch>
            <a:fillRect/>
          </a:stretch>
        </p:blipFill>
        <p:spPr>
          <a:xfrm>
            <a:off x="4474730" y="3709447"/>
            <a:ext cx="202500" cy="236250"/>
          </a:xfrm>
          <a:prstGeom prst="rect">
            <a:avLst/>
          </a:prstGeom>
        </p:spPr>
      </p:pic>
      <p:sp>
        <p:nvSpPr>
          <p:cNvPr id="49" name="TextBox 44"/>
          <p:cNvSpPr txBox="1"/>
          <p:nvPr/>
        </p:nvSpPr>
        <p:spPr>
          <a:xfrm>
            <a:off x="5100336" y="4037505"/>
            <a:ext cx="777550"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DISPLACED</a:t>
            </a:r>
            <a:endParaRPr lang="en-GB" sz="900" b="1" dirty="0">
              <a:solidFill>
                <a:srgbClr val="026DB6"/>
              </a:solidFill>
              <a:latin typeface="Arial" panose="020B0604020202020204" pitchFamily="34" charset="0"/>
              <a:cs typeface="Arial" panose="020B0604020202020204" pitchFamily="34" charset="0"/>
            </a:endParaRPr>
          </a:p>
        </p:txBody>
      </p:sp>
      <p:sp>
        <p:nvSpPr>
          <p:cNvPr id="52" name="TextBox 48"/>
          <p:cNvSpPr txBox="1"/>
          <p:nvPr/>
        </p:nvSpPr>
        <p:spPr>
          <a:xfrm>
            <a:off x="4677230" y="4056814"/>
            <a:ext cx="37485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10k</a:t>
            </a:r>
            <a:endParaRPr lang="en-GB" sz="1600" b="1" dirty="0">
              <a:solidFill>
                <a:srgbClr val="026DB6"/>
              </a:solidFill>
              <a:latin typeface="Arial" panose="020B0604020202020204" pitchFamily="34" charset="0"/>
              <a:cs typeface="Arial" panose="020B0604020202020204" pitchFamily="34" charset="0"/>
            </a:endParaRPr>
          </a:p>
        </p:txBody>
      </p:sp>
      <p:sp>
        <p:nvSpPr>
          <p:cNvPr id="54" name="TextBox 22"/>
          <p:cNvSpPr txBox="1"/>
          <p:nvPr/>
        </p:nvSpPr>
        <p:spPr>
          <a:xfrm>
            <a:off x="3134205" y="2154482"/>
            <a:ext cx="60351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60" name="TextBox 44"/>
          <p:cNvSpPr txBox="1"/>
          <p:nvPr/>
        </p:nvSpPr>
        <p:spPr>
          <a:xfrm>
            <a:off x="3625762" y="2388097"/>
            <a:ext cx="1250198" cy="29879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DIE IN ARMED RAID</a:t>
            </a:r>
            <a:endParaRPr lang="en-GB" sz="900" b="1" dirty="0">
              <a:solidFill>
                <a:srgbClr val="026DB6"/>
              </a:solidFill>
              <a:latin typeface="Arial" panose="020B0604020202020204" pitchFamily="34" charset="0"/>
              <a:cs typeface="Arial" panose="020B0604020202020204" pitchFamily="34" charset="0"/>
            </a:endParaRPr>
          </a:p>
        </p:txBody>
      </p:sp>
      <p:sp>
        <p:nvSpPr>
          <p:cNvPr id="62" name="TextBox 48"/>
          <p:cNvSpPr txBox="1"/>
          <p:nvPr/>
        </p:nvSpPr>
        <p:spPr>
          <a:xfrm>
            <a:off x="3320394" y="2422638"/>
            <a:ext cx="259421"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1</a:t>
            </a:r>
            <a:r>
              <a:rPr lang="en-GB" sz="1600" b="1" dirty="0" smtClean="0">
                <a:solidFill>
                  <a:srgbClr val="026DB6"/>
                </a:solidFill>
                <a:latin typeface="Arial" panose="020B0604020202020204" pitchFamily="34" charset="0"/>
                <a:cs typeface="Arial" panose="020B0604020202020204" pitchFamily="34" charset="0"/>
              </a:rPr>
              <a:t>5</a:t>
            </a:r>
            <a:endParaRPr lang="en-GB" sz="1600" b="1" dirty="0">
              <a:solidFill>
                <a:srgbClr val="026DB6"/>
              </a:solidFill>
              <a:latin typeface="Arial" panose="020B0604020202020204" pitchFamily="34" charset="0"/>
              <a:cs typeface="Arial" panose="020B0604020202020204" pitchFamily="34" charset="0"/>
            </a:endParaRPr>
          </a:p>
        </p:txBody>
      </p:sp>
      <p:pic>
        <p:nvPicPr>
          <p:cNvPr id="64" name="Image 63"/>
          <p:cNvPicPr>
            <a:picLocks noChangeAspect="1"/>
          </p:cNvPicPr>
          <p:nvPr/>
        </p:nvPicPr>
        <p:blipFill>
          <a:blip r:embed="rId5"/>
          <a:stretch>
            <a:fillRect/>
          </a:stretch>
        </p:blipFill>
        <p:spPr>
          <a:xfrm>
            <a:off x="3134851" y="2398899"/>
            <a:ext cx="202500" cy="236250"/>
          </a:xfrm>
          <a:prstGeom prst="rect">
            <a:avLst/>
          </a:prstGeom>
        </p:spPr>
      </p:pic>
      <p:pic>
        <p:nvPicPr>
          <p:cNvPr id="3" name="Image 2"/>
          <p:cNvPicPr>
            <a:picLocks noChangeAspect="1"/>
          </p:cNvPicPr>
          <p:nvPr/>
        </p:nvPicPr>
        <p:blipFill>
          <a:blip r:embed="rId6"/>
          <a:stretch>
            <a:fillRect/>
          </a:stretch>
        </p:blipFill>
        <p:spPr>
          <a:xfrm>
            <a:off x="4459018" y="4027687"/>
            <a:ext cx="247500" cy="236250"/>
          </a:xfrm>
          <a:prstGeom prst="rect">
            <a:avLst/>
          </a:prstGeom>
        </p:spPr>
      </p:pic>
      <p:pic>
        <p:nvPicPr>
          <p:cNvPr id="65" name="Image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0369" y="3265489"/>
            <a:ext cx="217529" cy="210513"/>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9304</TotalTime>
  <Words>191</Words>
  <Application>Microsoft Office PowerPoint</Application>
  <PresentationFormat>Personnalisé</PresentationFormat>
  <Paragraphs>47</Paragraphs>
  <Slides>1</Slides>
  <Notes>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vt:i4>
      </vt:variant>
    </vt:vector>
  </HeadingPairs>
  <TitlesOfParts>
    <vt:vector size="4" baseType="lpstr">
      <vt:lpstr>Arial</vt:lpstr>
      <vt:lpstr>Calibri</vt:lpstr>
      <vt:lpstr>Office Theme</vt:lpstr>
      <vt:lpstr>Présentation PowerPoint</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Oumou Khayry SY</cp:lastModifiedBy>
  <cp:revision>768</cp:revision>
  <cp:lastPrinted>2015-09-22T19:07:00Z</cp:lastPrinted>
  <dcterms:created xsi:type="dcterms:W3CDTF">2014-03-10T10:37:19Z</dcterms:created>
  <dcterms:modified xsi:type="dcterms:W3CDTF">2015-09-29T15:09:24Z</dcterms:modified>
</cp:coreProperties>
</file>