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varScale="1">
        <p:scale>
          <a:sx n="63" d="100"/>
          <a:sy n="63" d="100"/>
        </p:scale>
        <p:origin x="1122" y="78"/>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16/09/2015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16/09/2015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16/09/2015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16/09/2015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16/09/2015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16/09/2015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16/09/2015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16/09/2015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16/09/2015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16/09/2015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16/09/2015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16/09/2015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16/09/2015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16/09/2015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 y="846490"/>
            <a:ext cx="6683818" cy="6019749"/>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a:solidFill>
                  <a:srgbClr val="659AD2"/>
                </a:solidFill>
                <a:latin typeface="Arial" panose="020B0604020202020204" pitchFamily="34" charset="0"/>
                <a:cs typeface="Arial" panose="020B0604020202020204" pitchFamily="34" charset="0"/>
              </a:rPr>
              <a:t>Creation date: </a:t>
            </a:r>
            <a:r>
              <a:rPr lang="en-GB" sz="800" dirty="0" smtClean="0">
                <a:solidFill>
                  <a:srgbClr val="659AD2"/>
                </a:solidFill>
                <a:latin typeface="Arial" panose="020B0604020202020204" pitchFamily="34" charset="0"/>
                <a:cs typeface="Arial" panose="020B0604020202020204" pitchFamily="34" charset="0"/>
              </a:rPr>
              <a:t>16 September 2015</a:t>
            </a:r>
            <a:endParaRPr lang="en-GB" sz="800" dirty="0">
              <a:solidFill>
                <a:srgbClr val="659AD2"/>
              </a:solidFill>
              <a:latin typeface="Arial" panose="020B0604020202020204" pitchFamily="34" charset="0"/>
              <a:cs typeface="Arial" panose="020B0604020202020204" pitchFamily="34" charset="0"/>
            </a:endParaRPr>
          </a:p>
          <a:p>
            <a:r>
              <a:rPr lang="fr-FR" sz="800" dirty="0" err="1">
                <a:solidFill>
                  <a:srgbClr val="659AD2"/>
                </a:solidFill>
                <a:latin typeface="Arial" panose="020B0604020202020204" pitchFamily="34" charset="0"/>
                <a:cs typeface="Arial" panose="020B0604020202020204" pitchFamily="34" charset="0"/>
              </a:rPr>
              <a:t>Map</a:t>
            </a:r>
            <a:r>
              <a:rPr lang="fr-FR" sz="800" dirty="0">
                <a:solidFill>
                  <a:srgbClr val="659AD2"/>
                </a:solidFill>
                <a:latin typeface="Arial" panose="020B0604020202020204" pitchFamily="34" charset="0"/>
                <a:cs typeface="Arial" panose="020B0604020202020204" pitchFamily="34" charset="0"/>
              </a:rPr>
              <a:t> data sources: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en-GB" sz="800"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800" dirty="0" smtClean="0">
                <a:solidFill>
                  <a:srgbClr val="659AD2"/>
                </a:solidFill>
                <a:latin typeface="Arial" panose="020B0604020202020204" pitchFamily="34" charset="0"/>
                <a:cs typeface="Arial" panose="020B0604020202020204" pitchFamily="34" charset="0"/>
              </a:rPr>
              <a:t>Nations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8 – 15 September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847853" cy="6318517"/>
          </a:xfrm>
          <a:prstGeom prst="rect">
            <a:avLst/>
          </a:prstGeom>
          <a:noFill/>
        </p:spPr>
        <p:txBody>
          <a:bodyPr wrap="square" lIns="99569" tIns="49785" rIns="99569" bIns="49785" rtlCol="0">
            <a:noAutofit/>
          </a:bodyPr>
          <a:lstStyle/>
          <a:p>
            <a:r>
              <a:rPr lang="en-GB" sz="1000" b="1" dirty="0" smtClean="0">
                <a:solidFill>
                  <a:srgbClr val="FF721E"/>
                </a:solidFill>
                <a:latin typeface="Arial"/>
              </a:rPr>
              <a:t>CAMEROON</a:t>
            </a:r>
            <a:endParaRPr lang="fr-FR" sz="1000" b="1" dirty="0">
              <a:solidFill>
                <a:srgbClr val="FF721E"/>
              </a:solidFill>
              <a:latin typeface="Arial"/>
            </a:endParaRPr>
          </a:p>
          <a:p>
            <a:r>
              <a:rPr lang="en-US" sz="800" b="1" i="1" cap="all" dirty="0">
                <a:solidFill>
                  <a:srgbClr val="036BB6"/>
                </a:solidFill>
                <a:latin typeface="Arial"/>
              </a:rPr>
              <a:t>AT LEAST EIGHT KILLED IN TWIN BLASTS </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On 13 September, at least eight people were killed and 28 others injured in twin bomb attacks in </a:t>
            </a:r>
            <a:r>
              <a:rPr lang="en-GB" sz="800" dirty="0" err="1">
                <a:solidFill>
                  <a:srgbClr val="A6A6A6"/>
                </a:solidFill>
                <a:latin typeface="Arial" pitchFamily="34" charset="0"/>
                <a:cs typeface="Arial" pitchFamily="34" charset="0"/>
              </a:rPr>
              <a:t>Kolofata</a:t>
            </a:r>
            <a:r>
              <a:rPr lang="en-GB" sz="800" dirty="0">
                <a:solidFill>
                  <a:srgbClr val="A6A6A6"/>
                </a:solidFill>
                <a:latin typeface="Arial" pitchFamily="34" charset="0"/>
                <a:cs typeface="Arial" pitchFamily="34" charset="0"/>
              </a:rPr>
              <a:t>, a border town in Cameroon’s Far North region where Boko Haram insurgents have conducted numerous raids. The attacks were carried out by two assailants, according to media reports. </a:t>
            </a:r>
            <a:endParaRPr lang="fr-FR" sz="800" dirty="0">
              <a:solidFill>
                <a:srgbClr val="A6A6A6"/>
              </a:solidFill>
              <a:latin typeface="Arial" pitchFamily="34" charset="0"/>
              <a:cs typeface="Arial" pitchFamily="34" charset="0"/>
            </a:endParaRPr>
          </a:p>
          <a:p>
            <a:endParaRPr lang="en-GB" sz="500" b="1" dirty="0" smtClean="0">
              <a:solidFill>
                <a:srgbClr val="FF721E"/>
              </a:solidFill>
              <a:latin typeface="Arial"/>
            </a:endParaRPr>
          </a:p>
          <a:p>
            <a:r>
              <a:rPr lang="en-GB" sz="1000" b="1" dirty="0" smtClean="0">
                <a:solidFill>
                  <a:srgbClr val="FF721E"/>
                </a:solidFill>
                <a:latin typeface="Arial"/>
              </a:rPr>
              <a:t>CENTRAL </a:t>
            </a:r>
            <a:r>
              <a:rPr lang="en-GB" sz="1000" b="1" dirty="0">
                <a:solidFill>
                  <a:srgbClr val="FF721E"/>
                </a:solidFill>
                <a:latin typeface="Arial"/>
              </a:rPr>
              <a:t>AFRICAN REPUBLIC (CAR)</a:t>
            </a:r>
            <a:r>
              <a:rPr lang="en-GB" sz="1000" b="1" dirty="0"/>
              <a:t>	</a:t>
            </a:r>
            <a:endParaRPr lang="fr-FR" sz="1000" dirty="0"/>
          </a:p>
          <a:p>
            <a:r>
              <a:rPr lang="en-US" sz="800" b="1" i="1" cap="all" dirty="0">
                <a:solidFill>
                  <a:srgbClr val="036BB6"/>
                </a:solidFill>
                <a:latin typeface="Arial"/>
              </a:rPr>
              <a:t>TWO KILLED IN GRENADE ATTACK </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On 9 September, unidentified gunmen on motorbikes threw grenades into crowds of people in the 6th district of Bangui, killing  at least two people and injured many others The attacks occurred at a time of improvement of the security situation and recovery of economic activities in Bangui</a:t>
            </a:r>
            <a:r>
              <a:rPr lang="en-GB" sz="800" dirty="0" smtClean="0">
                <a:solidFill>
                  <a:srgbClr val="A6A6A6"/>
                </a:solidFill>
                <a:latin typeface="Arial" pitchFamily="34" charset="0"/>
                <a:cs typeface="Arial" pitchFamily="34" charset="0"/>
              </a:rPr>
              <a:t>.</a:t>
            </a:r>
          </a:p>
          <a:p>
            <a:pPr algn="just"/>
            <a:endParaRPr lang="en-GB" sz="700" dirty="0">
              <a:solidFill>
                <a:srgbClr val="A6A6A6"/>
              </a:solidFill>
              <a:latin typeface="Arial" pitchFamily="34" charset="0"/>
              <a:cs typeface="Arial" pitchFamily="34" charset="0"/>
            </a:endParaRPr>
          </a:p>
          <a:p>
            <a:r>
              <a:rPr lang="en-GB" sz="800" b="1" i="1" cap="all" dirty="0">
                <a:solidFill>
                  <a:srgbClr val="036BB6"/>
                </a:solidFill>
                <a:latin typeface="Arial"/>
              </a:rPr>
              <a:t>CONCERN EXPRESSED OVER EVICTION OF IDPs</a:t>
            </a:r>
            <a:endParaRPr lang="fr-FR" sz="800" b="1" i="1" cap="all" dirty="0">
              <a:solidFill>
                <a:srgbClr val="036BB6"/>
              </a:solidFill>
              <a:latin typeface="Arial"/>
            </a:endParaRPr>
          </a:p>
          <a:p>
            <a:pPr algn="just"/>
            <a:r>
              <a:rPr lang="en-US" sz="800" dirty="0">
                <a:solidFill>
                  <a:srgbClr val="A6A6A6"/>
                </a:solidFill>
                <a:latin typeface="Arial" pitchFamily="34" charset="0"/>
                <a:cs typeface="Arial" pitchFamily="34" charset="0"/>
              </a:rPr>
              <a:t>On 15 September, the Humanitarian Coordinator and the humanitarian community in the Central African Republic publicly expressed serious concerns on the forceful eviction of 114 internally displaced persons (IDPs) from the Saint Jean </a:t>
            </a:r>
            <a:r>
              <a:rPr lang="en-US" sz="800" dirty="0" err="1">
                <a:solidFill>
                  <a:srgbClr val="A6A6A6"/>
                </a:solidFill>
                <a:latin typeface="Arial" pitchFamily="34" charset="0"/>
                <a:cs typeface="Arial" pitchFamily="34" charset="0"/>
              </a:rPr>
              <a:t>Gabaladja</a:t>
            </a:r>
            <a:r>
              <a:rPr lang="en-US" sz="800" dirty="0">
                <a:solidFill>
                  <a:srgbClr val="A6A6A6"/>
                </a:solidFill>
                <a:latin typeface="Arial" pitchFamily="34" charset="0"/>
                <a:cs typeface="Arial" pitchFamily="34" charset="0"/>
              </a:rPr>
              <a:t> site in Bangui, occurred on 12 September.  </a:t>
            </a:r>
            <a:endParaRPr lang="fr-FR" sz="800" dirty="0">
              <a:solidFill>
                <a:srgbClr val="A6A6A6"/>
              </a:solidFill>
              <a:latin typeface="Arial" pitchFamily="34" charset="0"/>
              <a:cs typeface="Arial" pitchFamily="34" charset="0"/>
            </a:endParaRPr>
          </a:p>
          <a:p>
            <a:r>
              <a:rPr lang="en-GB" sz="500" dirty="0" smtClean="0">
                <a:solidFill>
                  <a:srgbClr val="A6A6A6"/>
                </a:solidFill>
                <a:latin typeface="Arial" pitchFamily="34" charset="0"/>
                <a:cs typeface="Arial" pitchFamily="34" charset="0"/>
              </a:rPr>
              <a:t> </a:t>
            </a:r>
            <a:endParaRPr lang="en-US" sz="500" b="1" dirty="0" smtClean="0">
              <a:solidFill>
                <a:srgbClr val="FF721E"/>
              </a:solidFill>
              <a:latin typeface="Arial"/>
            </a:endParaRPr>
          </a:p>
          <a:p>
            <a:r>
              <a:rPr lang="en-US" sz="1000" b="1" dirty="0" smtClean="0">
                <a:solidFill>
                  <a:srgbClr val="FF721E"/>
                </a:solidFill>
                <a:latin typeface="Arial"/>
              </a:rPr>
              <a:t>COTE D’IVOIRE</a:t>
            </a:r>
            <a:endParaRPr lang="fr-FR" sz="1000" b="1" dirty="0">
              <a:solidFill>
                <a:srgbClr val="FF721E"/>
              </a:solidFill>
              <a:latin typeface="Arial"/>
            </a:endParaRPr>
          </a:p>
          <a:p>
            <a:r>
              <a:rPr lang="en-US" sz="800" b="1" i="1" cap="all" dirty="0">
                <a:solidFill>
                  <a:srgbClr val="036BB6"/>
                </a:solidFill>
                <a:latin typeface="Arial"/>
              </a:rPr>
              <a:t>ONE KILLED IN VIOLENT POLL PROTEST</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On 10 September, one person was killed and property destroyed during clashes between opposition protesters and police in several Côte d’Ivoire towns. The protests, which were the first major eruption of violence ahead of the 25 October presidential poll, came after the Constitutional Court released a list of 10 candidates cleared to run in the election. </a:t>
            </a:r>
            <a:endParaRPr lang="fr-FR" sz="800" dirty="0">
              <a:solidFill>
                <a:srgbClr val="A6A6A6"/>
              </a:solidFill>
              <a:latin typeface="Arial" pitchFamily="34" charset="0"/>
              <a:cs typeface="Arial" pitchFamily="34" charset="0"/>
            </a:endParaRPr>
          </a:p>
          <a:p>
            <a:pPr algn="just"/>
            <a:r>
              <a:rPr lang="en-US" sz="700" dirty="0" smtClean="0">
                <a:solidFill>
                  <a:srgbClr val="A6A6A6"/>
                </a:solidFill>
                <a:latin typeface="Arial" pitchFamily="34" charset="0"/>
                <a:cs typeface="Arial" pitchFamily="34" charset="0"/>
              </a:rPr>
              <a:t> </a:t>
            </a:r>
            <a:endParaRPr lang="fr-FR" sz="500" b="1" dirty="0" smtClean="0">
              <a:solidFill>
                <a:srgbClr val="FF721E"/>
              </a:solidFill>
              <a:latin typeface="Arial"/>
            </a:endParaRPr>
          </a:p>
          <a:p>
            <a:r>
              <a:rPr lang="fr-FR" sz="1000" b="1" dirty="0" smtClean="0">
                <a:solidFill>
                  <a:srgbClr val="FF721E"/>
                </a:solidFill>
                <a:latin typeface="Arial"/>
              </a:rPr>
              <a:t>SENEGAL</a:t>
            </a:r>
            <a:endParaRPr lang="fr-FR" sz="1000" b="1" dirty="0">
              <a:solidFill>
                <a:srgbClr val="FF721E"/>
              </a:solidFill>
              <a:latin typeface="Arial"/>
            </a:endParaRPr>
          </a:p>
          <a:p>
            <a:r>
              <a:rPr lang="en-US" sz="800" b="1" i="1" cap="all" dirty="0">
                <a:solidFill>
                  <a:srgbClr val="036BB6"/>
                </a:solidFill>
                <a:latin typeface="Arial"/>
              </a:rPr>
              <a:t>CHIKUNGUNYA VIRUS REPORTED </a:t>
            </a:r>
            <a:endParaRPr lang="fr-FR" sz="800" b="1" i="1" cap="all" dirty="0">
              <a:solidFill>
                <a:srgbClr val="036BB6"/>
              </a:solidFill>
              <a:latin typeface="Arial"/>
            </a:endParaRPr>
          </a:p>
          <a:p>
            <a:pPr algn="just"/>
            <a:r>
              <a:rPr lang="en-US" sz="800" dirty="0">
                <a:solidFill>
                  <a:srgbClr val="A6A6A6"/>
                </a:solidFill>
                <a:latin typeface="Arial" pitchFamily="34" charset="0"/>
                <a:cs typeface="Arial" pitchFamily="34" charset="0"/>
              </a:rPr>
              <a:t>On 9 September, the Senegalese government notified WHO of cases of </a:t>
            </a:r>
            <a:r>
              <a:rPr lang="en-US" sz="800" dirty="0" err="1">
                <a:solidFill>
                  <a:srgbClr val="A6A6A6"/>
                </a:solidFill>
                <a:latin typeface="Arial" pitchFamily="34" charset="0"/>
                <a:cs typeface="Arial" pitchFamily="34" charset="0"/>
              </a:rPr>
              <a:t>chikungunya</a:t>
            </a:r>
            <a:r>
              <a:rPr lang="en-US" sz="800" dirty="0">
                <a:solidFill>
                  <a:srgbClr val="A6A6A6"/>
                </a:solidFill>
                <a:latin typeface="Arial" pitchFamily="34" charset="0"/>
                <a:cs typeface="Arial" pitchFamily="34" charset="0"/>
              </a:rPr>
              <a:t> in the south-eastern </a:t>
            </a:r>
            <a:r>
              <a:rPr lang="en-US" sz="800" dirty="0" err="1">
                <a:solidFill>
                  <a:srgbClr val="A6A6A6"/>
                </a:solidFill>
                <a:latin typeface="Arial" pitchFamily="34" charset="0"/>
                <a:cs typeface="Arial" pitchFamily="34" charset="0"/>
              </a:rPr>
              <a:t>Kédougou</a:t>
            </a:r>
            <a:r>
              <a:rPr lang="en-US" sz="800" dirty="0">
                <a:solidFill>
                  <a:srgbClr val="A6A6A6"/>
                </a:solidFill>
                <a:latin typeface="Arial" pitchFamily="34" charset="0"/>
                <a:cs typeface="Arial" pitchFamily="34" charset="0"/>
              </a:rPr>
              <a:t> region. The virus began circulating on 27 August. Of the 14 suspected cases, 10 turned out positive for the virus which is transmitted to humans by infected mosquitoes and causes fever and severe joint pain. </a:t>
            </a:r>
            <a:endParaRPr lang="fr-FR" sz="800" dirty="0">
              <a:solidFill>
                <a:srgbClr val="A6A6A6"/>
              </a:solidFill>
              <a:latin typeface="Arial" pitchFamily="34" charset="0"/>
              <a:cs typeface="Arial" pitchFamily="34" charset="0"/>
            </a:endParaRPr>
          </a:p>
          <a:p>
            <a:r>
              <a:rPr lang="en-US" sz="500" i="1" dirty="0"/>
              <a:t> </a:t>
            </a:r>
            <a:endParaRPr lang="en-US" sz="500" dirty="0">
              <a:solidFill>
                <a:srgbClr val="A6A6A6"/>
              </a:solidFill>
              <a:latin typeface="Arial" pitchFamily="34" charset="0"/>
              <a:cs typeface="Arial" pitchFamily="34" charset="0"/>
            </a:endParaRPr>
          </a:p>
          <a:p>
            <a:r>
              <a:rPr lang="en-GB" sz="1000" b="1" dirty="0" smtClean="0">
                <a:solidFill>
                  <a:srgbClr val="FF721E"/>
                </a:solidFill>
                <a:latin typeface="Arial"/>
              </a:rPr>
              <a:t>EVD </a:t>
            </a:r>
            <a:r>
              <a:rPr lang="fr-FR" sz="1000" b="1" dirty="0" smtClean="0">
                <a:solidFill>
                  <a:srgbClr val="FF721E"/>
                </a:solidFill>
                <a:latin typeface="Arial"/>
              </a:rPr>
              <a:t>REGIONAL</a:t>
            </a:r>
          </a:p>
          <a:p>
            <a:r>
              <a:rPr lang="en-US" sz="800" b="1" i="1" cap="all" dirty="0">
                <a:solidFill>
                  <a:srgbClr val="036BB6"/>
                </a:solidFill>
                <a:latin typeface="Arial"/>
              </a:rPr>
              <a:t>4 NEW CASES IN SIERRA LEONE </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On 11 September, Sierra Leone reported a new confirmed EVD case, a 16-year-old girl from the northern </a:t>
            </a:r>
            <a:r>
              <a:rPr lang="en-GB" sz="800" dirty="0" err="1">
                <a:solidFill>
                  <a:srgbClr val="A6A6A6"/>
                </a:solidFill>
                <a:latin typeface="Arial" pitchFamily="34" charset="0"/>
                <a:cs typeface="Arial" pitchFamily="34" charset="0"/>
              </a:rPr>
              <a:t>Bombali</a:t>
            </a:r>
            <a:r>
              <a:rPr lang="en-GB" sz="800" dirty="0">
                <a:solidFill>
                  <a:srgbClr val="A6A6A6"/>
                </a:solidFill>
                <a:latin typeface="Arial" pitchFamily="34" charset="0"/>
                <a:cs typeface="Arial" pitchFamily="34" charset="0"/>
              </a:rPr>
              <a:t> district where no case has been reported for over six months. 690 inhabitants have been put under quarantine On 7 September, in </a:t>
            </a:r>
            <a:r>
              <a:rPr lang="en-GB" sz="800" dirty="0" err="1">
                <a:solidFill>
                  <a:srgbClr val="A6A6A6"/>
                </a:solidFill>
                <a:latin typeface="Arial" pitchFamily="34" charset="0"/>
                <a:cs typeface="Arial" pitchFamily="34" charset="0"/>
              </a:rPr>
              <a:t>Kambia</a:t>
            </a:r>
            <a:r>
              <a:rPr lang="en-GB" sz="800" dirty="0">
                <a:solidFill>
                  <a:srgbClr val="A6A6A6"/>
                </a:solidFill>
                <a:latin typeface="Arial" pitchFamily="34" charset="0"/>
                <a:cs typeface="Arial" pitchFamily="34" charset="0"/>
              </a:rPr>
              <a:t> district also in the north, three new cases were reported. All three are relatives of a woman who died of Ebola on 28 August, becoming the first death a week after the then last known EVD patient in Sierra Leone was discharged from hospital. No new cases were reported in Liberia although there are concerns over low reporting of suspected cases. In Guinea, for the first time since the outbreak, no new cases have been confirmed since 1 September. </a:t>
            </a:r>
            <a:endParaRPr lang="fr-FR" sz="800" dirty="0">
              <a:solidFill>
                <a:srgbClr val="A6A6A6"/>
              </a:solidFill>
              <a:latin typeface="Arial" pitchFamily="34" charset="0"/>
              <a:cs typeface="Arial" pitchFamily="34" charset="0"/>
            </a:endParaRPr>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90116" y="4241256"/>
            <a:ext cx="1462794" cy="251562"/>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REGIONAL </a:t>
            </a:r>
            <a:endParaRPr lang="en-GB" dirty="0"/>
          </a:p>
        </p:txBody>
      </p:sp>
      <p:sp>
        <p:nvSpPr>
          <p:cNvPr id="34" name="TextBox 44"/>
          <p:cNvSpPr txBox="1"/>
          <p:nvPr/>
        </p:nvSpPr>
        <p:spPr>
          <a:xfrm>
            <a:off x="511111" y="4510307"/>
            <a:ext cx="888797"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NEW CASES IN SIERRA LEONE</a:t>
            </a:r>
          </a:p>
        </p:txBody>
      </p:sp>
      <p:sp>
        <p:nvSpPr>
          <p:cNvPr id="29" name="TextBox 22"/>
          <p:cNvSpPr txBox="1"/>
          <p:nvPr/>
        </p:nvSpPr>
        <p:spPr>
          <a:xfrm>
            <a:off x="262274" y="1620391"/>
            <a:ext cx="862591"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SENEGAL</a:t>
            </a:r>
            <a:endParaRPr lang="en-GB" dirty="0"/>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39471"/>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050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1" name="TextBox 22"/>
          <p:cNvSpPr txBox="1"/>
          <p:nvPr/>
        </p:nvSpPr>
        <p:spPr>
          <a:xfrm>
            <a:off x="3020198" y="2367519"/>
            <a:ext cx="1131931"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CAMEROON</a:t>
            </a:r>
            <a:endParaRPr lang="en-GB" dirty="0"/>
          </a:p>
        </p:txBody>
      </p:sp>
      <p:sp>
        <p:nvSpPr>
          <p:cNvPr id="35" name="TextBox 44"/>
          <p:cNvSpPr txBox="1"/>
          <p:nvPr/>
        </p:nvSpPr>
        <p:spPr>
          <a:xfrm>
            <a:off x="3362464" y="2598796"/>
            <a:ext cx="1084957"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BOMB ATTACKS</a:t>
            </a:r>
            <a:endParaRPr lang="en-GB" sz="900" b="1" dirty="0">
              <a:solidFill>
                <a:srgbClr val="026DB6"/>
              </a:solidFill>
              <a:latin typeface="Arial" panose="020B0604020202020204" pitchFamily="34" charset="0"/>
              <a:cs typeface="Arial" panose="020B0604020202020204" pitchFamily="34" charset="0"/>
            </a:endParaRPr>
          </a:p>
        </p:txBody>
      </p:sp>
      <p:sp>
        <p:nvSpPr>
          <p:cNvPr id="39" name="TextBox 22"/>
          <p:cNvSpPr txBox="1"/>
          <p:nvPr/>
        </p:nvSpPr>
        <p:spPr>
          <a:xfrm>
            <a:off x="2278707" y="4229637"/>
            <a:ext cx="1375612"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COTE D’IVOIRE</a:t>
            </a:r>
            <a:endParaRPr lang="en-GB" dirty="0"/>
          </a:p>
        </p:txBody>
      </p:sp>
      <p:sp>
        <p:nvSpPr>
          <p:cNvPr id="40" name="TextBox 44"/>
          <p:cNvSpPr txBox="1"/>
          <p:nvPr/>
        </p:nvSpPr>
        <p:spPr>
          <a:xfrm>
            <a:off x="2641341" y="4465028"/>
            <a:ext cx="1033086"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POLL PROTEST</a:t>
            </a:r>
            <a:endParaRPr lang="en-GB" sz="900" b="1" dirty="0">
              <a:solidFill>
                <a:srgbClr val="026DB6"/>
              </a:solidFill>
              <a:latin typeface="Arial" panose="020B0604020202020204" pitchFamily="34" charset="0"/>
              <a:cs typeface="Arial" panose="020B0604020202020204" pitchFamily="34" charset="0"/>
            </a:endParaRPr>
          </a:p>
        </p:txBody>
      </p:sp>
      <p:sp>
        <p:nvSpPr>
          <p:cNvPr id="44" name="TextBox 48"/>
          <p:cNvSpPr txBox="1"/>
          <p:nvPr/>
        </p:nvSpPr>
        <p:spPr>
          <a:xfrm>
            <a:off x="308342" y="4529869"/>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4</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4806225" y="3539979"/>
            <a:ext cx="427563"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33" name="TextBox 44"/>
          <p:cNvSpPr txBox="1"/>
          <p:nvPr/>
        </p:nvSpPr>
        <p:spPr>
          <a:xfrm>
            <a:off x="4866917" y="3752405"/>
            <a:ext cx="1250198" cy="298799"/>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GRENADE ATTACK</a:t>
            </a:r>
            <a:endParaRPr lang="en-GB" sz="900" b="1" dirty="0">
              <a:solidFill>
                <a:srgbClr val="026DB6"/>
              </a:solidFill>
              <a:latin typeface="Arial" panose="020B0604020202020204" pitchFamily="34" charset="0"/>
              <a:cs typeface="Arial" panose="020B0604020202020204" pitchFamily="34" charset="0"/>
            </a:endParaRPr>
          </a:p>
        </p:txBody>
      </p:sp>
      <p:sp>
        <p:nvSpPr>
          <p:cNvPr id="38" name="TextBox 48"/>
          <p:cNvSpPr txBox="1"/>
          <p:nvPr/>
        </p:nvSpPr>
        <p:spPr>
          <a:xfrm>
            <a:off x="2475425" y="4497087"/>
            <a:ext cx="13184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a:t>
            </a:r>
            <a:endParaRPr lang="en-GB" sz="1600" b="1" dirty="0">
              <a:solidFill>
                <a:srgbClr val="026DB6"/>
              </a:solidFill>
              <a:latin typeface="Arial" panose="020B0604020202020204" pitchFamily="34" charset="0"/>
              <a:cs typeface="Arial" panose="020B0604020202020204" pitchFamily="34" charset="0"/>
            </a:endParaRPr>
          </a:p>
        </p:txBody>
      </p:sp>
      <p:sp>
        <p:nvSpPr>
          <p:cNvPr id="45" name="TextBox 48"/>
          <p:cNvSpPr txBox="1"/>
          <p:nvPr/>
        </p:nvSpPr>
        <p:spPr>
          <a:xfrm>
            <a:off x="3167381" y="2618105"/>
            <a:ext cx="163496"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8</a:t>
            </a:r>
            <a:endParaRPr lang="en-GB" sz="1600" b="1" dirty="0">
              <a:solidFill>
                <a:srgbClr val="026DB6"/>
              </a:solidFill>
              <a:latin typeface="Arial" panose="020B0604020202020204" pitchFamily="34" charset="0"/>
              <a:cs typeface="Arial" panose="020B0604020202020204" pitchFamily="34" charset="0"/>
            </a:endParaRPr>
          </a:p>
        </p:txBody>
      </p:sp>
      <p:pic>
        <p:nvPicPr>
          <p:cNvPr id="48" name="Image 47"/>
          <p:cNvPicPr>
            <a:picLocks noChangeAspect="1"/>
          </p:cNvPicPr>
          <p:nvPr/>
        </p:nvPicPr>
        <p:blipFill>
          <a:blip r:embed="rId5"/>
          <a:stretch>
            <a:fillRect/>
          </a:stretch>
        </p:blipFill>
        <p:spPr>
          <a:xfrm>
            <a:off x="3011082" y="2611572"/>
            <a:ext cx="202500" cy="236250"/>
          </a:xfrm>
          <a:prstGeom prst="rect">
            <a:avLst/>
          </a:prstGeom>
        </p:spPr>
      </p:pic>
      <p:pic>
        <p:nvPicPr>
          <p:cNvPr id="49" name="Imag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277" y="1926203"/>
            <a:ext cx="217529" cy="210513"/>
          </a:xfrm>
          <a:prstGeom prst="rect">
            <a:avLst/>
          </a:prstGeom>
        </p:spPr>
      </p:pic>
      <p:sp>
        <p:nvSpPr>
          <p:cNvPr id="47" name="TextBox 44"/>
          <p:cNvSpPr txBox="1"/>
          <p:nvPr/>
        </p:nvSpPr>
        <p:spPr>
          <a:xfrm>
            <a:off x="744460" y="1896252"/>
            <a:ext cx="928930" cy="238718"/>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CASES OF CHIKUNGUNYA</a:t>
            </a:r>
            <a:endParaRPr lang="en-GB" sz="900" b="1" dirty="0">
              <a:solidFill>
                <a:srgbClr val="026DB6"/>
              </a:solidFill>
              <a:latin typeface="Arial" panose="020B0604020202020204" pitchFamily="34" charset="0"/>
              <a:cs typeface="Arial" panose="020B0604020202020204" pitchFamily="34" charset="0"/>
            </a:endParaRPr>
          </a:p>
        </p:txBody>
      </p:sp>
      <p:sp>
        <p:nvSpPr>
          <p:cNvPr id="54" name="TextBox 48"/>
          <p:cNvSpPr txBox="1"/>
          <p:nvPr/>
        </p:nvSpPr>
        <p:spPr>
          <a:xfrm>
            <a:off x="474356" y="1900753"/>
            <a:ext cx="243579"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1</a:t>
            </a:r>
            <a:r>
              <a:rPr lang="en-GB" sz="1600" b="1" dirty="0" smtClean="0">
                <a:solidFill>
                  <a:srgbClr val="026DB6"/>
                </a:solidFill>
                <a:latin typeface="Arial" panose="020B0604020202020204" pitchFamily="34" charset="0"/>
                <a:cs typeface="Arial" panose="020B0604020202020204" pitchFamily="34" charset="0"/>
              </a:rPr>
              <a:t>0</a:t>
            </a:r>
            <a:endParaRPr lang="en-GB" sz="1600" b="1" dirty="0">
              <a:solidFill>
                <a:srgbClr val="026DB6"/>
              </a:solidFill>
              <a:latin typeface="Arial" panose="020B0604020202020204" pitchFamily="34" charset="0"/>
              <a:cs typeface="Arial" panose="020B0604020202020204" pitchFamily="34" charset="0"/>
            </a:endParaRPr>
          </a:p>
        </p:txBody>
      </p:sp>
      <p:cxnSp>
        <p:nvCxnSpPr>
          <p:cNvPr id="61" name="Connecteur en angle 60"/>
          <p:cNvCxnSpPr/>
          <p:nvPr/>
        </p:nvCxnSpPr>
        <p:spPr>
          <a:xfrm rot="5400000">
            <a:off x="329544" y="2295459"/>
            <a:ext cx="424296" cy="241792"/>
          </a:xfrm>
          <a:prstGeom prst="bentConnector3">
            <a:avLst>
              <a:gd name="adj1" fmla="val 993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62" name="Connecteur droit 61"/>
          <p:cNvCxnSpPr/>
          <p:nvPr/>
        </p:nvCxnSpPr>
        <p:spPr>
          <a:xfrm flipH="1">
            <a:off x="3120062" y="2916537"/>
            <a:ext cx="997947" cy="0"/>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64" name="Connecteur en angle 63"/>
          <p:cNvCxnSpPr/>
          <p:nvPr/>
        </p:nvCxnSpPr>
        <p:spPr>
          <a:xfrm>
            <a:off x="3555850" y="2916537"/>
            <a:ext cx="661958" cy="630075"/>
          </a:xfrm>
          <a:prstGeom prst="bentConnector3">
            <a:avLst>
              <a:gd name="adj1" fmla="val 343"/>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42" name="TextBox 48"/>
          <p:cNvSpPr txBox="1"/>
          <p:nvPr/>
        </p:nvSpPr>
        <p:spPr>
          <a:xfrm>
            <a:off x="4650524" y="3786946"/>
            <a:ext cx="163496"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2</a:t>
            </a:r>
            <a:endParaRPr lang="en-GB" sz="1600" b="1" dirty="0">
              <a:solidFill>
                <a:srgbClr val="026DB6"/>
              </a:solidFill>
              <a:latin typeface="Arial" panose="020B0604020202020204" pitchFamily="34" charset="0"/>
              <a:cs typeface="Arial" panose="020B0604020202020204" pitchFamily="34" charset="0"/>
            </a:endParaRPr>
          </a:p>
        </p:txBody>
      </p:sp>
      <p:cxnSp>
        <p:nvCxnSpPr>
          <p:cNvPr id="65" name="Connecteur en angle 64"/>
          <p:cNvCxnSpPr/>
          <p:nvPr/>
        </p:nvCxnSpPr>
        <p:spPr>
          <a:xfrm rot="16200000" flipV="1">
            <a:off x="1757416" y="3898276"/>
            <a:ext cx="503264" cy="403146"/>
          </a:xfrm>
          <a:prstGeom prst="bentConnector3">
            <a:avLst>
              <a:gd name="adj1" fmla="val -225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68" name="Image 67"/>
          <p:cNvPicPr>
            <a:picLocks noChangeAspect="1"/>
          </p:cNvPicPr>
          <p:nvPr/>
        </p:nvPicPr>
        <p:blipFill>
          <a:blip r:embed="rId5"/>
          <a:stretch>
            <a:fillRect/>
          </a:stretch>
        </p:blipFill>
        <p:spPr>
          <a:xfrm>
            <a:off x="2282718" y="4481034"/>
            <a:ext cx="202500" cy="236250"/>
          </a:xfrm>
          <a:prstGeom prst="rect">
            <a:avLst/>
          </a:prstGeom>
        </p:spPr>
      </p:pic>
      <p:pic>
        <p:nvPicPr>
          <p:cNvPr id="69" name="Image 68"/>
          <p:cNvPicPr>
            <a:picLocks noChangeAspect="1"/>
          </p:cNvPicPr>
          <p:nvPr/>
        </p:nvPicPr>
        <p:blipFill>
          <a:blip r:embed="rId5"/>
          <a:stretch>
            <a:fillRect/>
          </a:stretch>
        </p:blipFill>
        <p:spPr>
          <a:xfrm>
            <a:off x="4464980" y="3763207"/>
            <a:ext cx="202500" cy="236250"/>
          </a:xfrm>
          <a:prstGeom prst="rect">
            <a:avLst/>
          </a:prstGeom>
        </p:spPr>
      </p:pic>
      <p:cxnSp>
        <p:nvCxnSpPr>
          <p:cNvPr id="77" name="Connecteur droit 76"/>
          <p:cNvCxnSpPr/>
          <p:nvPr/>
        </p:nvCxnSpPr>
        <p:spPr>
          <a:xfrm flipH="1">
            <a:off x="276396" y="2204207"/>
            <a:ext cx="1296000" cy="0"/>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8164</TotalTime>
  <Words>142</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748</cp:revision>
  <cp:lastPrinted>2015-08-26T11:08:03Z</cp:lastPrinted>
  <dcterms:created xsi:type="dcterms:W3CDTF">2014-03-10T10:37:19Z</dcterms:created>
  <dcterms:modified xsi:type="dcterms:W3CDTF">2015-09-16T11:40:33Z</dcterms:modified>
</cp:coreProperties>
</file>