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693400" cy="7561263"/>
  <p:notesSz cx="6797675" cy="9928225"/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26DB6"/>
    <a:srgbClr val="FF721E"/>
    <a:srgbClr val="036BB6"/>
    <a:srgbClr val="404040"/>
    <a:srgbClr val="E1E8F6"/>
    <a:srgbClr val="659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6" autoAdjust="0"/>
    <p:restoredTop sz="96453" autoAdjust="0"/>
  </p:normalViewPr>
  <p:slideViewPr>
    <p:cSldViewPr>
      <p:cViewPr>
        <p:scale>
          <a:sx n="130" d="100"/>
          <a:sy n="130" d="100"/>
        </p:scale>
        <p:origin x="-1014" y="114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8D0646A3-2D5B-49F5-BAF5-25EA1885F4A2}" type="datetimeFigureOut">
              <a:rPr lang="en-GB" smtClean="0"/>
              <a:pPr/>
              <a:t>29/10/2015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577AD020-3FC2-4759-B854-5FBC332A98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53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5A2B425A-96DC-4E2D-8346-6BA9089F278C}" type="datetimeFigureOut">
              <a:rPr lang="en-GB" smtClean="0"/>
              <a:pPr/>
              <a:t>29/10/2015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09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2D061BF-6542-4C76-8F8B-8611494300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31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8350" y="746125"/>
            <a:ext cx="526097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31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C2E5-8ACC-47FC-9359-99277C577CE0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74-8760-4BCC-837A-292AACC0D714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0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803"/>
            <a:ext cx="2406015" cy="64515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03"/>
            <a:ext cx="7039822" cy="64515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E6EA-3E7E-4BFF-8ABC-259986C49B93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7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99D6-352E-4F51-84FB-A2FC5DF7FEF4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6BB3-7439-468A-B41B-39126443FFBC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5163-42EC-4AD8-B81D-DF080387C213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A3D-A572-457C-AB25-92061A9246A4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0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6773-2272-4D7C-9F58-EEB8F2B23F2E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6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" y="0"/>
            <a:ext cx="10692384" cy="7562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9D95-B44C-4E17-8D1E-C0C6D26135E7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3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B157-4115-4BD9-B1EA-F5747A4B8A1C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7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93CA-EEB8-4DBE-AFFC-5980FCA8EDDA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6E5B-50A3-4DD2-AAC9-73A32F812E11}" type="datetime1">
              <a:rPr lang="en-GB" smtClean="0"/>
              <a:pPr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6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" y="849199"/>
            <a:ext cx="6671789" cy="601432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570836" y="475406"/>
            <a:ext cx="2083028" cy="254431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20 - 26 Oct 2015</a:t>
            </a:r>
            <a:endParaRPr lang="en-GB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83423" y="846490"/>
            <a:ext cx="4009977" cy="6318517"/>
          </a:xfrm>
          <a:prstGeom prst="rect">
            <a:avLst/>
          </a:prstGeom>
          <a:noFill/>
        </p:spPr>
        <p:txBody>
          <a:bodyPr wrap="square" lIns="99569" tIns="49785" rIns="99569" bIns="49785" rtlCol="0">
            <a:noAutofit/>
          </a:bodyPr>
          <a:lstStyle/>
          <a:p>
            <a:r>
              <a:rPr lang="fr-FR" sz="900" b="1" dirty="0" smtClean="0">
                <a:solidFill>
                  <a:srgbClr val="FF721E"/>
                </a:solidFill>
                <a:latin typeface="Arial"/>
              </a:rPr>
              <a:t>CAMEROUN</a:t>
            </a:r>
          </a:p>
          <a:p>
            <a:pPr algn="just"/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HUIT PERSONNES TUEES LORS D’AFFRONTEMENTS ENTRE BOKO HARAM ET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L’ARMEE</a:t>
            </a:r>
            <a:b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21 octobre, huit civils ont été tués et neuf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 blessés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 village de </a:t>
            </a:r>
            <a:r>
              <a:rPr lang="fr-FR" sz="75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Doulo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situé dans la région de l’Extrême-Nord du Cameroun, lors de combats entre des militants de Boko Haram et les forces de sécurité.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 région en proie à la violence, i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existe un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besoin urgent de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financement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faire face aux questions de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protection. Un renforcement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qui concerne l’accès à la santé et à un soutien psychologique est nécessaire. </a:t>
            </a:r>
            <a:endParaRPr lang="fr-FR" sz="75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BOKO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HARAM PREND BRIEVEMENT LE CONTROLE D’UNE </a:t>
            </a:r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VILLE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NORD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23 octobre, des insurgés de Boko Haram ont brièvement pris le contrôle de </a:t>
            </a:r>
            <a:r>
              <a:rPr lang="fr-FR" sz="75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Kerawa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une ville située dans le district de </a:t>
            </a:r>
            <a:r>
              <a:rPr lang="fr-FR" sz="75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Kolofata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dans l’Extrême-Nord du Cameroun, à la frontière avec le Nigeria. Les assaillants se sont retirés quand l’armée est arrivée, d’après les forces de sécurité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camerounaises</a:t>
            </a:r>
            <a:r>
              <a:rPr lang="en-GB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en-GB" sz="900" b="1" dirty="0">
                <a:solidFill>
                  <a:srgbClr val="FF721E"/>
                </a:solidFill>
                <a:latin typeface="Arial"/>
              </a:rPr>
              <a:t>REPUBLIQUE CENTRAFRICAINE (RCA</a:t>
            </a:r>
            <a:r>
              <a:rPr lang="en-GB" sz="900" b="1" dirty="0" smtClean="0">
                <a:solidFill>
                  <a:srgbClr val="FF721E"/>
                </a:solidFill>
                <a:latin typeface="Arial"/>
              </a:rPr>
              <a:t>)</a:t>
            </a:r>
          </a:p>
          <a:p>
            <a:r>
              <a:rPr lang="fr-CA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MILLIONS </a:t>
            </a:r>
            <a:r>
              <a:rPr lang="fr-CA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US$ </a:t>
            </a:r>
            <a:r>
              <a:rPr lang="fr-CA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FONDS D’INTERVENTIONS D’URGENCE POUR LA RCA</a:t>
            </a:r>
            <a:endParaRPr lang="en-GB" sz="65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Chef des secours d’urgence de l’ONU (CSU), Stephen O'Brien, s'est rendu en RCA du 20 au 23 octobre dernier. A cette occasion,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a annoncé l'octroi de 12 millions de dollars issus du Fonds central pour les interventions d'urgence (CERF) pour soutenir les activités humanitaires en République centrafricaine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CSU a visité le site de personnes déplacées internes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Saint-Sauveur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le quartier PK5 à Bangui, ainsi que la zone de Dekoa, où plus de 10 000 personnes ont récemment été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déplacées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Le CSU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appelé à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plus grande protection de la population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civile et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un soutien continu à la RCA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75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" dirty="0"/>
          </a:p>
          <a:p>
            <a:r>
              <a:rPr lang="en-US" sz="900" b="1" dirty="0" smtClean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CONGO - BRAZZAVILLE</a:t>
            </a:r>
            <a:endParaRPr lang="en-GB" sz="900" b="1" dirty="0">
              <a:solidFill>
                <a:srgbClr val="FF7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QUATRE PERSONNES TUEES ET DE NOMBREUX BLESSES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LORS DE MANIFESTATIONS</a:t>
            </a:r>
            <a:b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20 octobre, quatre personnes ont été tuées et de nombreuses personnes blessées dans la capitale, lors de manifestations en vue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d’un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référendum constitutionnel. </a:t>
            </a:r>
            <a:endParaRPr lang="fr-FR" sz="75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FAIBLE TAUX DE PARTICIPATION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REFERENDUM CONSTITUTIONNEL</a:t>
            </a:r>
            <a:endParaRPr lang="fr-FR" sz="650" b="1" i="1" dirty="0" smtClean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25 octobre, des élections ont eu lieu pour une réforme constitutionnelle qui autoriserait le Président </a:t>
            </a:r>
            <a:r>
              <a:rPr lang="fr-FR" sz="75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Sassou-Nguesso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se présenter de nouveau comme président en 2016. Des sources médiatiques ont indiqué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faible participation au référendum constitutionnel.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27 octobre, des rapports indiquent que plus de 92% des électeurs, d’après les résultats de la commission électorale, approuvaient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modification de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constitution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75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en-US" sz="900" b="1" dirty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COTE D’IVOIRE</a:t>
            </a:r>
            <a:endParaRPr lang="en-GB" sz="900" b="1" dirty="0">
              <a:solidFill>
                <a:srgbClr val="FF7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ALASSANE OUATTARA </a:t>
            </a:r>
            <a:r>
              <a:rPr lang="en-US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REELU, </a:t>
            </a:r>
            <a:r>
              <a:rPr lang="en-US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 D’INCIDENT MAJEUR SIGNALÉ </a:t>
            </a:r>
            <a:endParaRPr lang="en-GB" sz="65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Président de la Côte d’Ivoire, Alassane Ouattara, a remporté un deuxième mandat quinquennal avec presque 84% des votes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 28 octobre,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d’après des membres de la commission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électorale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25 octobre, les élections présidentielles ont eu lieu sans incidents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majeurs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personne avait été tuée dans les violences pré-électorales après que la Cour </a:t>
            </a:r>
            <a:r>
              <a:rPr lang="fr-FR" sz="75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constitutionnelle </a:t>
            </a:r>
            <a:r>
              <a:rPr lang="fr-FR" sz="75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avait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publié une liste de dix </a:t>
            </a:r>
            <a:r>
              <a:rPr lang="fr-FR" sz="75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candidats </a:t>
            </a:r>
            <a:r>
              <a:rPr lang="fr-FR" sz="75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validés</a:t>
            </a:r>
            <a:r>
              <a:rPr lang="fr-FR" sz="75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10 septembre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vote est perçu comme étant crucial pour tourner la page après la crise politique de 2010-2011 suivie d’une guerre civile qui a tué plus de 3000 personnes et en a déplacé des centaines de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milliers.</a:t>
            </a:r>
          </a:p>
          <a:p>
            <a:pPr algn="just"/>
            <a:endParaRPr lang="fr-FR" sz="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900" b="1" dirty="0" smtClean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NIGERIA</a:t>
            </a:r>
            <a:endParaRPr lang="en-GB" sz="900" b="1" dirty="0">
              <a:solidFill>
                <a:srgbClr val="FF7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MOINS 58 TUES ET PLUS DE 100 BLESSES DANS DES ATTENTATS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SUICIDES</a:t>
            </a:r>
          </a:p>
          <a:p>
            <a:pPr algn="just"/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23 octobre, au moins 55 personnes ont été tuées et plus de 100 blessées dans un attentat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 visant des </a:t>
            </a:r>
            <a:r>
              <a:rPr lang="fr-CA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mosquées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US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Maiduguri 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Yola,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 Nord-Est du pays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75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n-US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</a:t>
            </a:r>
            <a:r>
              <a:rPr lang="fr-CA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octobre, une autre attaque suicide à Maiduguri a tué trois personnes et en a blessé plusieurs autres, selon des sources médiatiques. </a:t>
            </a:r>
          </a:p>
          <a:p>
            <a:pPr algn="just"/>
            <a:endParaRPr lang="en-US" sz="200" dirty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900" b="1" dirty="0" smtClean="0">
                <a:solidFill>
                  <a:srgbClr val="FF721E"/>
                </a:solidFill>
                <a:latin typeface="Arial"/>
              </a:rPr>
              <a:t>MALADIE À VIRUS EBOLA/ </a:t>
            </a:r>
            <a:r>
              <a:rPr lang="fr-FR" sz="900" b="1" dirty="0" smtClean="0">
                <a:solidFill>
                  <a:srgbClr val="FF721E"/>
                </a:solidFill>
                <a:latin typeface="Arial"/>
              </a:rPr>
              <a:t>REGIONAL</a:t>
            </a:r>
          </a:p>
          <a:p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NOUVEAUX CAS EN GUINEE, TOUS DE CONTACTS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CONNUS</a:t>
            </a:r>
          </a:p>
          <a:p>
            <a:pPr algn="just"/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Trois nouveaux cas confirmés d’Ebola ont été signalés le 24 octobre dans le village de Kindoyah, dans la sous-préfecture de Kaliah, dans la préfecture de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Forécariah.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Ils viennent tous de contacts connus et suivis. Zéro cas ont été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reportés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Sierra Leone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au Libéria</a:t>
            </a:r>
            <a:r>
              <a:rPr lang="fr-FR" sz="7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7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necteur droit 81"/>
          <p:cNvCxnSpPr/>
          <p:nvPr/>
        </p:nvCxnSpPr>
        <p:spPr>
          <a:xfrm flipV="1">
            <a:off x="1480901" y="2883411"/>
            <a:ext cx="6723" cy="1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2"/>
          <p:cNvSpPr txBox="1"/>
          <p:nvPr/>
        </p:nvSpPr>
        <p:spPr>
          <a:xfrm>
            <a:off x="90116" y="4241256"/>
            <a:ext cx="1462794" cy="2515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MVE/ REGIONAL </a:t>
            </a:r>
            <a:endParaRPr lang="en-GB" dirty="0"/>
          </a:p>
        </p:txBody>
      </p:sp>
      <p:sp>
        <p:nvSpPr>
          <p:cNvPr id="34" name="TextBox 44"/>
          <p:cNvSpPr txBox="1"/>
          <p:nvPr/>
        </p:nvSpPr>
        <p:spPr>
          <a:xfrm>
            <a:off x="511112" y="4510307"/>
            <a:ext cx="715588" cy="26884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9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NVX CAS EN GUINÉE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" y="4539471"/>
            <a:ext cx="217529" cy="210513"/>
          </a:xfrm>
          <a:prstGeom prst="rect">
            <a:avLst/>
          </a:prstGeom>
        </p:spPr>
      </p:pic>
      <p:cxnSp>
        <p:nvCxnSpPr>
          <p:cNvPr id="56" name="Connecteur en angle 55"/>
          <p:cNvCxnSpPr/>
          <p:nvPr/>
        </p:nvCxnSpPr>
        <p:spPr>
          <a:xfrm rot="16200000" flipV="1">
            <a:off x="330012" y="3495730"/>
            <a:ext cx="727116" cy="246930"/>
          </a:xfrm>
          <a:prstGeom prst="bentConnector3">
            <a:avLst>
              <a:gd name="adj1" fmla="val -637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/>
          <p:cNvCxnSpPr/>
          <p:nvPr/>
        </p:nvCxnSpPr>
        <p:spPr>
          <a:xfrm rot="16200000" flipV="1">
            <a:off x="580732" y="3743096"/>
            <a:ext cx="472606" cy="6704"/>
          </a:xfrm>
          <a:prstGeom prst="bentConnector3">
            <a:avLst>
              <a:gd name="adj1" fmla="val -1028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/>
          <p:nvPr/>
        </p:nvCxnSpPr>
        <p:spPr>
          <a:xfrm rot="5400000" flipH="1" flipV="1">
            <a:off x="802754" y="3736747"/>
            <a:ext cx="263639" cy="228373"/>
          </a:xfrm>
          <a:prstGeom prst="bentConnector3">
            <a:avLst>
              <a:gd name="adj1" fmla="val -107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813683" y="3990506"/>
            <a:ext cx="2" cy="253179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8"/>
          <p:cNvSpPr txBox="1"/>
          <p:nvPr/>
        </p:nvSpPr>
        <p:spPr>
          <a:xfrm>
            <a:off x="308342" y="4529869"/>
            <a:ext cx="151464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3099266" y="3037306"/>
            <a:ext cx="785086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NIGERIA</a:t>
            </a:r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12904" y="6934755"/>
            <a:ext cx="666791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9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900" b="1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9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9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</a:t>
            </a:r>
            <a:r>
              <a:rPr lang="en-GB" sz="900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octobre</a:t>
            </a:r>
            <a:r>
              <a:rPr lang="en-GB" sz="9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2015      </a:t>
            </a:r>
            <a:r>
              <a:rPr lang="fr-FR" sz="9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de données</a:t>
            </a:r>
            <a:r>
              <a:rPr lang="fr-FR" sz="9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900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9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      </a:t>
            </a:r>
            <a:r>
              <a:rPr lang="fr-FR" sz="9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9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ocharowca@un.org</a:t>
            </a:r>
          </a:p>
          <a:p>
            <a:pPr>
              <a:spcAft>
                <a:spcPts val="600"/>
              </a:spcAft>
            </a:pPr>
            <a:r>
              <a:rPr lang="fr-FR" sz="700" i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noms et désignations employés sur cette carte n’impliquent pas une reconnaissance ou acceptation officielle par les Nations Unies.</a:t>
            </a:r>
          </a:p>
        </p:txBody>
      </p:sp>
      <p:sp>
        <p:nvSpPr>
          <p:cNvPr id="37" name="TextBox 22"/>
          <p:cNvSpPr txBox="1"/>
          <p:nvPr/>
        </p:nvSpPr>
        <p:spPr>
          <a:xfrm>
            <a:off x="5002656" y="3509444"/>
            <a:ext cx="446160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RCA</a:t>
            </a:r>
            <a:endParaRPr lang="en-GB" dirty="0"/>
          </a:p>
        </p:txBody>
      </p:sp>
      <p:sp>
        <p:nvSpPr>
          <p:cNvPr id="41" name="TextBox 44"/>
          <p:cNvSpPr txBox="1"/>
          <p:nvPr/>
        </p:nvSpPr>
        <p:spPr>
          <a:xfrm>
            <a:off x="4549054" y="3702820"/>
            <a:ext cx="1353364" cy="2938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 DU CHEF DES SECOURS DE L’ONU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4"/>
          <p:cNvSpPr txBox="1"/>
          <p:nvPr/>
        </p:nvSpPr>
        <p:spPr>
          <a:xfrm>
            <a:off x="4702098" y="4767221"/>
            <a:ext cx="1440160" cy="2938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 ET PLUSIEURS BLESSES LORS DE MANIFESTATIONS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22"/>
          <p:cNvSpPr txBox="1"/>
          <p:nvPr/>
        </p:nvSpPr>
        <p:spPr>
          <a:xfrm>
            <a:off x="4216083" y="4510307"/>
            <a:ext cx="770577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CONGO</a:t>
            </a:r>
            <a:endParaRPr lang="en-GB" dirty="0"/>
          </a:p>
        </p:txBody>
      </p:sp>
      <p:sp>
        <p:nvSpPr>
          <p:cNvPr id="39" name="TextBox 22"/>
          <p:cNvSpPr txBox="1"/>
          <p:nvPr/>
        </p:nvSpPr>
        <p:spPr>
          <a:xfrm>
            <a:off x="2209226" y="4428703"/>
            <a:ext cx="1073099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CAMEROUN</a:t>
            </a:r>
            <a:endParaRPr lang="en-GB" dirty="0"/>
          </a:p>
        </p:txBody>
      </p:sp>
      <p:sp>
        <p:nvSpPr>
          <p:cNvPr id="40" name="TextBox 44"/>
          <p:cNvSpPr txBox="1"/>
          <p:nvPr/>
        </p:nvSpPr>
        <p:spPr>
          <a:xfrm>
            <a:off x="2497844" y="4633959"/>
            <a:ext cx="1208892" cy="2987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 LORS D’AFFRONTEMENTS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necteur en angle 51"/>
          <p:cNvCxnSpPr/>
          <p:nvPr/>
        </p:nvCxnSpPr>
        <p:spPr>
          <a:xfrm flipV="1">
            <a:off x="2898428" y="4264640"/>
            <a:ext cx="1040213" cy="144918"/>
          </a:xfrm>
          <a:prstGeom prst="bentConnector3">
            <a:avLst>
              <a:gd name="adj1" fmla="val 58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4"/>
          <p:cNvSpPr txBox="1"/>
          <p:nvPr/>
        </p:nvSpPr>
        <p:spPr>
          <a:xfrm>
            <a:off x="3394022" y="3310214"/>
            <a:ext cx="1085632" cy="2987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 DANS DES ATTAQUES SUICIDES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8"/>
          <p:cNvSpPr txBox="1"/>
          <p:nvPr/>
        </p:nvSpPr>
        <p:spPr>
          <a:xfrm>
            <a:off x="3075356" y="3303857"/>
            <a:ext cx="257660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518" y="3276575"/>
            <a:ext cx="202500" cy="2362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93" y="4664559"/>
            <a:ext cx="237600" cy="2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8"/>
          <p:cNvSpPr txBox="1"/>
          <p:nvPr/>
        </p:nvSpPr>
        <p:spPr>
          <a:xfrm>
            <a:off x="2280728" y="4646157"/>
            <a:ext cx="257660" cy="2135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auto">
          <a:xfrm>
            <a:off x="4216383" y="4806487"/>
            <a:ext cx="237600" cy="155117"/>
          </a:xfrm>
          <a:custGeom>
            <a:avLst/>
            <a:gdLst>
              <a:gd name="T0" fmla="*/ 68 w 180"/>
              <a:gd name="T1" fmla="*/ 23 h 118"/>
              <a:gd name="T2" fmla="*/ 65 w 180"/>
              <a:gd name="T3" fmla="*/ 22 h 118"/>
              <a:gd name="T4" fmla="*/ 66 w 180"/>
              <a:gd name="T5" fmla="*/ 17 h 118"/>
              <a:gd name="T6" fmla="*/ 97 w 180"/>
              <a:gd name="T7" fmla="*/ 1 h 118"/>
              <a:gd name="T8" fmla="*/ 102 w 180"/>
              <a:gd name="T9" fmla="*/ 2 h 118"/>
              <a:gd name="T10" fmla="*/ 100 w 180"/>
              <a:gd name="T11" fmla="*/ 6 h 118"/>
              <a:gd name="T12" fmla="*/ 69 w 180"/>
              <a:gd name="T13" fmla="*/ 23 h 118"/>
              <a:gd name="T14" fmla="*/ 68 w 180"/>
              <a:gd name="T15" fmla="*/ 23 h 118"/>
              <a:gd name="T16" fmla="*/ 102 w 180"/>
              <a:gd name="T17" fmla="*/ 53 h 118"/>
              <a:gd name="T18" fmla="*/ 100 w 180"/>
              <a:gd name="T19" fmla="*/ 48 h 118"/>
              <a:gd name="T20" fmla="*/ 69 w 180"/>
              <a:gd name="T21" fmla="*/ 32 h 118"/>
              <a:gd name="T22" fmla="*/ 65 w 180"/>
              <a:gd name="T23" fmla="*/ 33 h 118"/>
              <a:gd name="T24" fmla="*/ 66 w 180"/>
              <a:gd name="T25" fmla="*/ 38 h 118"/>
              <a:gd name="T26" fmla="*/ 97 w 180"/>
              <a:gd name="T27" fmla="*/ 54 h 118"/>
              <a:gd name="T28" fmla="*/ 99 w 180"/>
              <a:gd name="T29" fmla="*/ 55 h 118"/>
              <a:gd name="T30" fmla="*/ 102 w 180"/>
              <a:gd name="T31" fmla="*/ 53 h 118"/>
              <a:gd name="T32" fmla="*/ 109 w 180"/>
              <a:gd name="T33" fmla="*/ 28 h 118"/>
              <a:gd name="T34" fmla="*/ 106 w 180"/>
              <a:gd name="T35" fmla="*/ 24 h 118"/>
              <a:gd name="T36" fmla="*/ 79 w 180"/>
              <a:gd name="T37" fmla="*/ 24 h 118"/>
              <a:gd name="T38" fmla="*/ 75 w 180"/>
              <a:gd name="T39" fmla="*/ 28 h 118"/>
              <a:gd name="T40" fmla="*/ 79 w 180"/>
              <a:gd name="T41" fmla="*/ 31 h 118"/>
              <a:gd name="T42" fmla="*/ 106 w 180"/>
              <a:gd name="T43" fmla="*/ 31 h 118"/>
              <a:gd name="T44" fmla="*/ 109 w 180"/>
              <a:gd name="T45" fmla="*/ 28 h 118"/>
              <a:gd name="T46" fmla="*/ 38 w 180"/>
              <a:gd name="T47" fmla="*/ 51 h 118"/>
              <a:gd name="T48" fmla="*/ 58 w 180"/>
              <a:gd name="T49" fmla="*/ 31 h 118"/>
              <a:gd name="T50" fmla="*/ 38 w 180"/>
              <a:gd name="T51" fmla="*/ 12 h 118"/>
              <a:gd name="T52" fmla="*/ 19 w 180"/>
              <a:gd name="T53" fmla="*/ 31 h 118"/>
              <a:gd name="T54" fmla="*/ 38 w 180"/>
              <a:gd name="T55" fmla="*/ 51 h 118"/>
              <a:gd name="T56" fmla="*/ 40 w 180"/>
              <a:gd name="T57" fmla="*/ 56 h 118"/>
              <a:gd name="T58" fmla="*/ 38 w 180"/>
              <a:gd name="T59" fmla="*/ 56 h 118"/>
              <a:gd name="T60" fmla="*/ 36 w 180"/>
              <a:gd name="T61" fmla="*/ 56 h 118"/>
              <a:gd name="T62" fmla="*/ 6 w 180"/>
              <a:gd name="T63" fmla="*/ 72 h 118"/>
              <a:gd name="T64" fmla="*/ 0 w 180"/>
              <a:gd name="T65" fmla="*/ 118 h 118"/>
              <a:gd name="T66" fmla="*/ 13 w 180"/>
              <a:gd name="T67" fmla="*/ 118 h 118"/>
              <a:gd name="T68" fmla="*/ 17 w 180"/>
              <a:gd name="T69" fmla="*/ 86 h 118"/>
              <a:gd name="T70" fmla="*/ 18 w 180"/>
              <a:gd name="T71" fmla="*/ 118 h 118"/>
              <a:gd name="T72" fmla="*/ 59 w 180"/>
              <a:gd name="T73" fmla="*/ 118 h 118"/>
              <a:gd name="T74" fmla="*/ 60 w 180"/>
              <a:gd name="T75" fmla="*/ 86 h 118"/>
              <a:gd name="T76" fmla="*/ 63 w 180"/>
              <a:gd name="T77" fmla="*/ 118 h 118"/>
              <a:gd name="T78" fmla="*/ 77 w 180"/>
              <a:gd name="T79" fmla="*/ 118 h 118"/>
              <a:gd name="T80" fmla="*/ 71 w 180"/>
              <a:gd name="T81" fmla="*/ 72 h 118"/>
              <a:gd name="T82" fmla="*/ 40 w 180"/>
              <a:gd name="T83" fmla="*/ 56 h 118"/>
              <a:gd name="T84" fmla="*/ 142 w 180"/>
              <a:gd name="T85" fmla="*/ 51 h 118"/>
              <a:gd name="T86" fmla="*/ 161 w 180"/>
              <a:gd name="T87" fmla="*/ 31 h 118"/>
              <a:gd name="T88" fmla="*/ 142 w 180"/>
              <a:gd name="T89" fmla="*/ 12 h 118"/>
              <a:gd name="T90" fmla="*/ 122 w 180"/>
              <a:gd name="T91" fmla="*/ 31 h 118"/>
              <a:gd name="T92" fmla="*/ 142 w 180"/>
              <a:gd name="T93" fmla="*/ 51 h 118"/>
              <a:gd name="T94" fmla="*/ 174 w 180"/>
              <a:gd name="T95" fmla="*/ 72 h 118"/>
              <a:gd name="T96" fmla="*/ 144 w 180"/>
              <a:gd name="T97" fmla="*/ 56 h 118"/>
              <a:gd name="T98" fmla="*/ 142 w 180"/>
              <a:gd name="T99" fmla="*/ 56 h 118"/>
              <a:gd name="T100" fmla="*/ 140 w 180"/>
              <a:gd name="T101" fmla="*/ 56 h 118"/>
              <a:gd name="T102" fmla="*/ 109 w 180"/>
              <a:gd name="T103" fmla="*/ 72 h 118"/>
              <a:gd name="T104" fmla="*/ 103 w 180"/>
              <a:gd name="T105" fmla="*/ 118 h 118"/>
              <a:gd name="T106" fmla="*/ 117 w 180"/>
              <a:gd name="T107" fmla="*/ 118 h 118"/>
              <a:gd name="T108" fmla="*/ 120 w 180"/>
              <a:gd name="T109" fmla="*/ 86 h 118"/>
              <a:gd name="T110" fmla="*/ 121 w 180"/>
              <a:gd name="T111" fmla="*/ 118 h 118"/>
              <a:gd name="T112" fmla="*/ 162 w 180"/>
              <a:gd name="T113" fmla="*/ 118 h 118"/>
              <a:gd name="T114" fmla="*/ 163 w 180"/>
              <a:gd name="T115" fmla="*/ 86 h 118"/>
              <a:gd name="T116" fmla="*/ 167 w 180"/>
              <a:gd name="T117" fmla="*/ 118 h 118"/>
              <a:gd name="T118" fmla="*/ 180 w 180"/>
              <a:gd name="T119" fmla="*/ 118 h 118"/>
              <a:gd name="T120" fmla="*/ 174 w 180"/>
              <a:gd name="T121" fmla="*/ 7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0" h="118">
                <a:moveTo>
                  <a:pt x="68" y="23"/>
                </a:moveTo>
                <a:cubicBezTo>
                  <a:pt x="67" y="23"/>
                  <a:pt x="65" y="23"/>
                  <a:pt x="65" y="22"/>
                </a:cubicBezTo>
                <a:cubicBezTo>
                  <a:pt x="64" y="20"/>
                  <a:pt x="65" y="18"/>
                  <a:pt x="66" y="17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0"/>
                  <a:pt x="101" y="0"/>
                  <a:pt x="102" y="2"/>
                </a:cubicBezTo>
                <a:cubicBezTo>
                  <a:pt x="102" y="4"/>
                  <a:pt x="102" y="6"/>
                  <a:pt x="100" y="6"/>
                </a:cubicBezTo>
                <a:cubicBezTo>
                  <a:pt x="69" y="23"/>
                  <a:pt x="69" y="23"/>
                  <a:pt x="69" y="23"/>
                </a:cubicBezTo>
                <a:cubicBezTo>
                  <a:pt x="69" y="23"/>
                  <a:pt x="68" y="23"/>
                  <a:pt x="68" y="23"/>
                </a:cubicBezTo>
                <a:close/>
                <a:moveTo>
                  <a:pt x="102" y="53"/>
                </a:moveTo>
                <a:cubicBezTo>
                  <a:pt x="102" y="51"/>
                  <a:pt x="102" y="49"/>
                  <a:pt x="100" y="48"/>
                </a:cubicBezTo>
                <a:cubicBezTo>
                  <a:pt x="69" y="32"/>
                  <a:pt x="69" y="32"/>
                  <a:pt x="69" y="32"/>
                </a:cubicBezTo>
                <a:cubicBezTo>
                  <a:pt x="68" y="31"/>
                  <a:pt x="66" y="32"/>
                  <a:pt x="65" y="33"/>
                </a:cubicBezTo>
                <a:cubicBezTo>
                  <a:pt x="64" y="35"/>
                  <a:pt x="65" y="37"/>
                  <a:pt x="66" y="38"/>
                </a:cubicBezTo>
                <a:cubicBezTo>
                  <a:pt x="97" y="54"/>
                  <a:pt x="97" y="54"/>
                  <a:pt x="97" y="54"/>
                </a:cubicBezTo>
                <a:cubicBezTo>
                  <a:pt x="97" y="54"/>
                  <a:pt x="98" y="55"/>
                  <a:pt x="99" y="55"/>
                </a:cubicBezTo>
                <a:cubicBezTo>
                  <a:pt x="100" y="55"/>
                  <a:pt x="101" y="54"/>
                  <a:pt x="102" y="53"/>
                </a:cubicBezTo>
                <a:close/>
                <a:moveTo>
                  <a:pt x="109" y="28"/>
                </a:moveTo>
                <a:cubicBezTo>
                  <a:pt x="109" y="26"/>
                  <a:pt x="108" y="24"/>
                  <a:pt x="106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7" y="24"/>
                  <a:pt x="75" y="26"/>
                  <a:pt x="75" y="28"/>
                </a:cubicBezTo>
                <a:cubicBezTo>
                  <a:pt x="75" y="30"/>
                  <a:pt x="77" y="31"/>
                  <a:pt x="79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08" y="31"/>
                  <a:pt x="109" y="30"/>
                  <a:pt x="109" y="28"/>
                </a:cubicBezTo>
                <a:close/>
                <a:moveTo>
                  <a:pt x="38" y="51"/>
                </a:moveTo>
                <a:cubicBezTo>
                  <a:pt x="49" y="51"/>
                  <a:pt x="58" y="42"/>
                  <a:pt x="58" y="31"/>
                </a:cubicBezTo>
                <a:cubicBezTo>
                  <a:pt x="58" y="21"/>
                  <a:pt x="49" y="12"/>
                  <a:pt x="38" y="12"/>
                </a:cubicBezTo>
                <a:cubicBezTo>
                  <a:pt x="27" y="12"/>
                  <a:pt x="19" y="21"/>
                  <a:pt x="19" y="31"/>
                </a:cubicBezTo>
                <a:cubicBezTo>
                  <a:pt x="19" y="42"/>
                  <a:pt x="27" y="51"/>
                  <a:pt x="38" y="51"/>
                </a:cubicBezTo>
                <a:close/>
                <a:moveTo>
                  <a:pt x="40" y="56"/>
                </a:moveTo>
                <a:cubicBezTo>
                  <a:pt x="38" y="56"/>
                  <a:pt x="38" y="56"/>
                  <a:pt x="38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18" y="56"/>
                  <a:pt x="11" y="62"/>
                  <a:pt x="6" y="72"/>
                </a:cubicBezTo>
                <a:cubicBezTo>
                  <a:pt x="4" y="75"/>
                  <a:pt x="2" y="99"/>
                  <a:pt x="0" y="118"/>
                </a:cubicBezTo>
                <a:cubicBezTo>
                  <a:pt x="13" y="118"/>
                  <a:pt x="13" y="118"/>
                  <a:pt x="13" y="118"/>
                </a:cubicBezTo>
                <a:cubicBezTo>
                  <a:pt x="17" y="86"/>
                  <a:pt x="17" y="86"/>
                  <a:pt x="17" y="86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60" y="86"/>
                  <a:pt x="60" y="86"/>
                  <a:pt x="60" y="86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5" y="99"/>
                  <a:pt x="72" y="75"/>
                  <a:pt x="71" y="72"/>
                </a:cubicBezTo>
                <a:cubicBezTo>
                  <a:pt x="66" y="62"/>
                  <a:pt x="59" y="56"/>
                  <a:pt x="40" y="56"/>
                </a:cubicBezTo>
                <a:close/>
                <a:moveTo>
                  <a:pt x="142" y="51"/>
                </a:moveTo>
                <a:cubicBezTo>
                  <a:pt x="153" y="51"/>
                  <a:pt x="161" y="42"/>
                  <a:pt x="161" y="31"/>
                </a:cubicBezTo>
                <a:cubicBezTo>
                  <a:pt x="161" y="21"/>
                  <a:pt x="153" y="12"/>
                  <a:pt x="142" y="12"/>
                </a:cubicBezTo>
                <a:cubicBezTo>
                  <a:pt x="131" y="12"/>
                  <a:pt x="122" y="21"/>
                  <a:pt x="122" y="31"/>
                </a:cubicBezTo>
                <a:cubicBezTo>
                  <a:pt x="122" y="42"/>
                  <a:pt x="131" y="51"/>
                  <a:pt x="142" y="51"/>
                </a:cubicBezTo>
                <a:close/>
                <a:moveTo>
                  <a:pt x="174" y="72"/>
                </a:moveTo>
                <a:cubicBezTo>
                  <a:pt x="169" y="62"/>
                  <a:pt x="162" y="56"/>
                  <a:pt x="144" y="56"/>
                </a:cubicBezTo>
                <a:cubicBezTo>
                  <a:pt x="142" y="56"/>
                  <a:pt x="142" y="56"/>
                  <a:pt x="14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21" y="56"/>
                  <a:pt x="114" y="62"/>
                  <a:pt x="109" y="72"/>
                </a:cubicBezTo>
                <a:cubicBezTo>
                  <a:pt x="108" y="75"/>
                  <a:pt x="105" y="99"/>
                  <a:pt x="103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62" y="118"/>
                  <a:pt x="162" y="118"/>
                  <a:pt x="162" y="118"/>
                </a:cubicBezTo>
                <a:cubicBezTo>
                  <a:pt x="163" y="86"/>
                  <a:pt x="163" y="86"/>
                  <a:pt x="163" y="86"/>
                </a:cubicBezTo>
                <a:cubicBezTo>
                  <a:pt x="167" y="118"/>
                  <a:pt x="167" y="118"/>
                  <a:pt x="167" y="118"/>
                </a:cubicBezTo>
                <a:cubicBezTo>
                  <a:pt x="180" y="118"/>
                  <a:pt x="180" y="118"/>
                  <a:pt x="180" y="118"/>
                </a:cubicBezTo>
                <a:cubicBezTo>
                  <a:pt x="178" y="99"/>
                  <a:pt x="176" y="75"/>
                  <a:pt x="174" y="72"/>
                </a:cubicBezTo>
                <a:close/>
              </a:path>
            </a:pathLst>
          </a:custGeom>
          <a:solidFill>
            <a:srgbClr val="026C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TextBox 48"/>
          <p:cNvSpPr txBox="1"/>
          <p:nvPr/>
        </p:nvSpPr>
        <p:spPr>
          <a:xfrm>
            <a:off x="4453983" y="4783090"/>
            <a:ext cx="257660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44"/>
          <p:cNvSpPr txBox="1"/>
          <p:nvPr/>
        </p:nvSpPr>
        <p:spPr>
          <a:xfrm>
            <a:off x="1472019" y="5380944"/>
            <a:ext cx="1596564" cy="3549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9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ELECTIONS PRESIDENTIELLES, AUCUN  INCIDENT NOTÉ</a:t>
            </a:r>
            <a:endParaRPr lang="en-GB" dirty="0" smtClean="0"/>
          </a:p>
        </p:txBody>
      </p:sp>
      <p:sp>
        <p:nvSpPr>
          <p:cNvPr id="62" name="TextBox 22"/>
          <p:cNvSpPr txBox="1"/>
          <p:nvPr/>
        </p:nvSpPr>
        <p:spPr>
          <a:xfrm>
            <a:off x="1098228" y="5004767"/>
            <a:ext cx="1073099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 smtClean="0"/>
              <a:t>COTE D’IVOIRE</a:t>
            </a:r>
            <a:endParaRPr lang="en-GB" dirty="0"/>
          </a:p>
        </p:txBody>
      </p:sp>
      <p:cxnSp>
        <p:nvCxnSpPr>
          <p:cNvPr id="64" name="Connecteur en angle 56"/>
          <p:cNvCxnSpPr/>
          <p:nvPr/>
        </p:nvCxnSpPr>
        <p:spPr>
          <a:xfrm rot="16200000" flipV="1">
            <a:off x="1398474" y="4054826"/>
            <a:ext cx="472606" cy="6704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58"/>
          <p:cNvCxnSpPr/>
          <p:nvPr/>
        </p:nvCxnSpPr>
        <p:spPr>
          <a:xfrm flipH="1">
            <a:off x="1631425" y="4302236"/>
            <a:ext cx="1" cy="599923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00" y="5416207"/>
            <a:ext cx="237600" cy="2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4"/>
            <a:ext cx="10693400" cy="820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77811" y="426326"/>
            <a:ext cx="24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>
                <a:solidFill>
                  <a:schemeClr val="bg2">
                    <a:lumMod val="75000"/>
                  </a:schemeClr>
                </a:solidFill>
              </a:rPr>
              <a:t>20-26 octobre 2015</a:t>
            </a:r>
            <a:endParaRPr lang="en-GB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78112C3-794E-4766-A3EB-BDA2149EA95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9992</TotalTime>
  <Words>106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OCHA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OCHA</dc:creator>
  <cp:lastModifiedBy>Elise Gibergues</cp:lastModifiedBy>
  <cp:revision>805</cp:revision>
  <cp:lastPrinted>2015-10-29T07:52:59Z</cp:lastPrinted>
  <dcterms:created xsi:type="dcterms:W3CDTF">2014-03-10T10:37:19Z</dcterms:created>
  <dcterms:modified xsi:type="dcterms:W3CDTF">2015-10-29T08:16:41Z</dcterms:modified>
</cp:coreProperties>
</file>