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4"/>
  </p:notesMasterIdLst>
  <p:handoutMasterIdLst>
    <p:handoutMasterId r:id="rId5"/>
  </p:handoutMasterIdLst>
  <p:sldIdLst>
    <p:sldId id="256" r:id="rId3"/>
  </p:sldIdLst>
  <p:sldSz cx="10693400" cy="7561263"/>
  <p:notesSz cx="6797675" cy="9928225"/>
  <p:defaultText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382">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619D"/>
    <a:srgbClr val="235DA3"/>
    <a:srgbClr val="205794"/>
    <a:srgbClr val="275EA1"/>
    <a:srgbClr val="245794"/>
    <a:srgbClr val="10599C"/>
    <a:srgbClr val="025390"/>
    <a:srgbClr val="036BB6"/>
    <a:srgbClr val="A6A6A6"/>
    <a:srgbClr val="FF72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926" autoAdjust="0"/>
    <p:restoredTop sz="94675" autoAdjust="0"/>
  </p:normalViewPr>
  <p:slideViewPr>
    <p:cSldViewPr>
      <p:cViewPr>
        <p:scale>
          <a:sx n="100" d="100"/>
          <a:sy n="100" d="100"/>
        </p:scale>
        <p:origin x="-450" y="858"/>
      </p:cViewPr>
      <p:guideLst>
        <p:guide orient="horz" pos="2382"/>
        <p:guide pos="3368"/>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sz="quarter" idx="1"/>
          </p:nvPr>
        </p:nvSpPr>
        <p:spPr>
          <a:xfrm>
            <a:off x="3850446" y="4"/>
            <a:ext cx="2945659" cy="496412"/>
          </a:xfrm>
          <a:prstGeom prst="rect">
            <a:avLst/>
          </a:prstGeom>
        </p:spPr>
        <p:txBody>
          <a:bodyPr vert="horz" lIns="88230" tIns="44115" rIns="88230" bIns="44115" rtlCol="0"/>
          <a:lstStyle>
            <a:lvl1pPr algn="r">
              <a:defRPr sz="1200"/>
            </a:lvl1pPr>
          </a:lstStyle>
          <a:p>
            <a:fld id="{8D0646A3-2D5B-49F5-BAF5-25EA1885F4A2}" type="datetimeFigureOut">
              <a:rPr lang="en-GB" smtClean="0"/>
              <a:pPr/>
              <a:t>12/03/2015</a:t>
            </a:fld>
            <a:endParaRPr lang="en-GB"/>
          </a:p>
        </p:txBody>
      </p:sp>
      <p:sp>
        <p:nvSpPr>
          <p:cNvPr id="4" name="Footer Placeholder 3"/>
          <p:cNvSpPr>
            <a:spLocks noGrp="1"/>
          </p:cNvSpPr>
          <p:nvPr>
            <p:ph type="ftr" sz="quarter" idx="2"/>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5" name="Slide Number Placeholder 4"/>
          <p:cNvSpPr>
            <a:spLocks noGrp="1"/>
          </p:cNvSpPr>
          <p:nvPr>
            <p:ph type="sldNum" sz="quarter" idx="3"/>
          </p:nvPr>
        </p:nvSpPr>
        <p:spPr>
          <a:xfrm>
            <a:off x="3850446" y="9430093"/>
            <a:ext cx="2945659" cy="496412"/>
          </a:xfrm>
          <a:prstGeom prst="rect">
            <a:avLst/>
          </a:prstGeom>
        </p:spPr>
        <p:txBody>
          <a:bodyPr vert="horz" lIns="88230" tIns="44115" rIns="88230" bIns="44115" rtlCol="0" anchor="b"/>
          <a:lstStyle>
            <a:lvl1pPr algn="r">
              <a:defRPr sz="1200"/>
            </a:lvl1pPr>
          </a:lstStyle>
          <a:p>
            <a:fld id="{577AD020-3FC2-4759-B854-5FBC332A98B5}" type="slidenum">
              <a:rPr lang="en-GB" smtClean="0"/>
              <a:pPr/>
              <a:t>‹#›</a:t>
            </a:fld>
            <a:endParaRPr lang="en-GB"/>
          </a:p>
        </p:txBody>
      </p:sp>
    </p:spTree>
    <p:extLst>
      <p:ext uri="{BB962C8B-B14F-4D97-AF65-F5344CB8AC3E}">
        <p14:creationId xmlns:p14="http://schemas.microsoft.com/office/powerpoint/2010/main" val="4994530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idx="1"/>
          </p:nvPr>
        </p:nvSpPr>
        <p:spPr>
          <a:xfrm>
            <a:off x="3850446" y="4"/>
            <a:ext cx="2945659" cy="496412"/>
          </a:xfrm>
          <a:prstGeom prst="rect">
            <a:avLst/>
          </a:prstGeom>
        </p:spPr>
        <p:txBody>
          <a:bodyPr vert="horz" lIns="88230" tIns="44115" rIns="88230" bIns="44115" rtlCol="0"/>
          <a:lstStyle>
            <a:lvl1pPr algn="r">
              <a:defRPr sz="1200"/>
            </a:lvl1pPr>
          </a:lstStyle>
          <a:p>
            <a:fld id="{5A2B425A-96DC-4E2D-8346-6BA9089F278C}" type="datetimeFigureOut">
              <a:rPr lang="en-GB" smtClean="0"/>
              <a:pPr/>
              <a:t>12/03/2015</a:t>
            </a:fld>
            <a:endParaRPr lang="en-GB"/>
          </a:p>
        </p:txBody>
      </p:sp>
      <p:sp>
        <p:nvSpPr>
          <p:cNvPr id="4" name="Slide Image Placeholder 3"/>
          <p:cNvSpPr>
            <a:spLocks noGrp="1" noRot="1" noChangeAspect="1"/>
          </p:cNvSpPr>
          <p:nvPr>
            <p:ph type="sldImg" idx="2"/>
          </p:nvPr>
        </p:nvSpPr>
        <p:spPr>
          <a:xfrm>
            <a:off x="768350" y="746125"/>
            <a:ext cx="5260975" cy="3721100"/>
          </a:xfrm>
          <a:prstGeom prst="rect">
            <a:avLst/>
          </a:prstGeom>
          <a:noFill/>
          <a:ln w="12700">
            <a:solidFill>
              <a:prstClr val="black"/>
            </a:solidFill>
          </a:ln>
        </p:spPr>
        <p:txBody>
          <a:bodyPr vert="horz" lIns="88230" tIns="44115" rIns="88230" bIns="44115"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88230" tIns="44115" rIns="88230" bIns="4411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7" name="Slide Number Placeholder 6"/>
          <p:cNvSpPr>
            <a:spLocks noGrp="1"/>
          </p:cNvSpPr>
          <p:nvPr>
            <p:ph type="sldNum" sz="quarter" idx="5"/>
          </p:nvPr>
        </p:nvSpPr>
        <p:spPr>
          <a:xfrm>
            <a:off x="3850446" y="9430093"/>
            <a:ext cx="2945659" cy="496412"/>
          </a:xfrm>
          <a:prstGeom prst="rect">
            <a:avLst/>
          </a:prstGeom>
        </p:spPr>
        <p:txBody>
          <a:bodyPr vert="horz" lIns="88230" tIns="44115" rIns="88230" bIns="44115" rtlCol="0" anchor="b"/>
          <a:lstStyle>
            <a:lvl1pPr algn="r">
              <a:defRPr sz="1200"/>
            </a:lvl1pPr>
          </a:lstStyle>
          <a:p>
            <a:fld id="{A2D061BF-6542-4C76-8F8B-861149430082}" type="slidenum">
              <a:rPr lang="en-GB" smtClean="0"/>
              <a:pPr/>
              <a:t>‹#›</a:t>
            </a:fld>
            <a:endParaRPr lang="en-GB"/>
          </a:p>
        </p:txBody>
      </p:sp>
    </p:spTree>
    <p:extLst>
      <p:ext uri="{BB962C8B-B14F-4D97-AF65-F5344CB8AC3E}">
        <p14:creationId xmlns:p14="http://schemas.microsoft.com/office/powerpoint/2010/main" val="3743431958"/>
      </p:ext>
    </p:extLst>
  </p:cSld>
  <p:clrMap bg1="lt1" tx1="dk1" bg2="lt2" tx2="dk2" accent1="accent1" accent2="accent2" accent3="accent3" accent4="accent4" accent5="accent5" accent6="accent6" hlink="hlink" folHlink="folHlink"/>
  <p:hf sldNum="0" hdr="0" ftr="0" dt="0"/>
  <p:notesStyle>
    <a:lvl1pPr marL="0" algn="l" defTabSz="995690" rtl="0" eaLnBrk="1" latinLnBrk="0" hangingPunct="1">
      <a:defRPr sz="1300" kern="1200">
        <a:solidFill>
          <a:schemeClr val="tx1"/>
        </a:solidFill>
        <a:latin typeface="+mn-lt"/>
        <a:ea typeface="+mn-ea"/>
        <a:cs typeface="+mn-cs"/>
      </a:defRPr>
    </a:lvl1pPr>
    <a:lvl2pPr marL="497845" algn="l" defTabSz="995690" rtl="0" eaLnBrk="1" latinLnBrk="0" hangingPunct="1">
      <a:defRPr sz="1300" kern="1200">
        <a:solidFill>
          <a:schemeClr val="tx1"/>
        </a:solidFill>
        <a:latin typeface="+mn-lt"/>
        <a:ea typeface="+mn-ea"/>
        <a:cs typeface="+mn-cs"/>
      </a:defRPr>
    </a:lvl2pPr>
    <a:lvl3pPr marL="995690" algn="l" defTabSz="995690" rtl="0" eaLnBrk="1" latinLnBrk="0" hangingPunct="1">
      <a:defRPr sz="1300" kern="1200">
        <a:solidFill>
          <a:schemeClr val="tx1"/>
        </a:solidFill>
        <a:latin typeface="+mn-lt"/>
        <a:ea typeface="+mn-ea"/>
        <a:cs typeface="+mn-cs"/>
      </a:defRPr>
    </a:lvl3pPr>
    <a:lvl4pPr marL="1493535" algn="l" defTabSz="995690" rtl="0" eaLnBrk="1" latinLnBrk="0" hangingPunct="1">
      <a:defRPr sz="1300" kern="1200">
        <a:solidFill>
          <a:schemeClr val="tx1"/>
        </a:solidFill>
        <a:latin typeface="+mn-lt"/>
        <a:ea typeface="+mn-ea"/>
        <a:cs typeface="+mn-cs"/>
      </a:defRPr>
    </a:lvl4pPr>
    <a:lvl5pPr marL="1991380" algn="l" defTabSz="995690" rtl="0" eaLnBrk="1" latinLnBrk="0" hangingPunct="1">
      <a:defRPr sz="1300" kern="1200">
        <a:solidFill>
          <a:schemeClr val="tx1"/>
        </a:solidFill>
        <a:latin typeface="+mn-lt"/>
        <a:ea typeface="+mn-ea"/>
        <a:cs typeface="+mn-cs"/>
      </a:defRPr>
    </a:lvl5pPr>
    <a:lvl6pPr marL="2489225" algn="l" defTabSz="995690" rtl="0" eaLnBrk="1" latinLnBrk="0" hangingPunct="1">
      <a:defRPr sz="1300" kern="1200">
        <a:solidFill>
          <a:schemeClr val="tx1"/>
        </a:solidFill>
        <a:latin typeface="+mn-lt"/>
        <a:ea typeface="+mn-ea"/>
        <a:cs typeface="+mn-cs"/>
      </a:defRPr>
    </a:lvl6pPr>
    <a:lvl7pPr marL="2987070" algn="l" defTabSz="995690" rtl="0" eaLnBrk="1" latinLnBrk="0" hangingPunct="1">
      <a:defRPr sz="1300" kern="1200">
        <a:solidFill>
          <a:schemeClr val="tx1"/>
        </a:solidFill>
        <a:latin typeface="+mn-lt"/>
        <a:ea typeface="+mn-ea"/>
        <a:cs typeface="+mn-cs"/>
      </a:defRPr>
    </a:lvl7pPr>
    <a:lvl8pPr marL="3484916" algn="l" defTabSz="995690" rtl="0" eaLnBrk="1" latinLnBrk="0" hangingPunct="1">
      <a:defRPr sz="1300" kern="1200">
        <a:solidFill>
          <a:schemeClr val="tx1"/>
        </a:solidFill>
        <a:latin typeface="+mn-lt"/>
        <a:ea typeface="+mn-ea"/>
        <a:cs typeface="+mn-cs"/>
      </a:defRPr>
    </a:lvl8pPr>
    <a:lvl9pPr marL="3982761" algn="l" defTabSz="99569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8350" y="746125"/>
            <a:ext cx="5260975" cy="37211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271313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2348894"/>
            <a:ext cx="9089390" cy="1620771"/>
          </a:xfrm>
        </p:spPr>
        <p:txBody>
          <a:bodyPr/>
          <a:lstStyle/>
          <a:p>
            <a:r>
              <a:rPr lang="en-US" smtClean="0"/>
              <a:t>Click to edit Master title style</a:t>
            </a:r>
            <a:endParaRPr lang="en-GB"/>
          </a:p>
        </p:txBody>
      </p:sp>
      <p:sp>
        <p:nvSpPr>
          <p:cNvPr id="3" name="Subtitle 2"/>
          <p:cNvSpPr>
            <a:spLocks noGrp="1"/>
          </p:cNvSpPr>
          <p:nvPr>
            <p:ph type="subTitle" idx="1"/>
          </p:nvPr>
        </p:nvSpPr>
        <p:spPr>
          <a:xfrm>
            <a:off x="1604010" y="4284716"/>
            <a:ext cx="7485380" cy="1932323"/>
          </a:xfrm>
        </p:spPr>
        <p:txBody>
          <a:bodyPr/>
          <a:lstStyle>
            <a:lvl1pPr marL="0" indent="0" algn="ctr">
              <a:buNone/>
              <a:defRPr>
                <a:solidFill>
                  <a:schemeClr val="tx1">
                    <a:tint val="75000"/>
                  </a:schemeClr>
                </a:solidFill>
              </a:defRPr>
            </a:lvl1pPr>
            <a:lvl2pPr marL="497845" indent="0" algn="ctr">
              <a:buNone/>
              <a:defRPr>
                <a:solidFill>
                  <a:schemeClr val="tx1">
                    <a:tint val="75000"/>
                  </a:schemeClr>
                </a:solidFill>
              </a:defRPr>
            </a:lvl2pPr>
            <a:lvl3pPr marL="995690" indent="0" algn="ctr">
              <a:buNone/>
              <a:defRPr>
                <a:solidFill>
                  <a:schemeClr val="tx1">
                    <a:tint val="75000"/>
                  </a:schemeClr>
                </a:solidFill>
              </a:defRPr>
            </a:lvl3pPr>
            <a:lvl4pPr marL="1493535" indent="0" algn="ctr">
              <a:buNone/>
              <a:defRPr>
                <a:solidFill>
                  <a:schemeClr val="tx1">
                    <a:tint val="75000"/>
                  </a:schemeClr>
                </a:solidFill>
              </a:defRPr>
            </a:lvl4pPr>
            <a:lvl5pPr marL="1991380" indent="0" algn="ctr">
              <a:buNone/>
              <a:defRPr>
                <a:solidFill>
                  <a:schemeClr val="tx1">
                    <a:tint val="75000"/>
                  </a:schemeClr>
                </a:solidFill>
              </a:defRPr>
            </a:lvl5pPr>
            <a:lvl6pPr marL="2489225" indent="0" algn="ctr">
              <a:buNone/>
              <a:defRPr>
                <a:solidFill>
                  <a:schemeClr val="tx1">
                    <a:tint val="75000"/>
                  </a:schemeClr>
                </a:solidFill>
              </a:defRPr>
            </a:lvl6pPr>
            <a:lvl7pPr marL="2987070" indent="0" algn="ctr">
              <a:buNone/>
              <a:defRPr>
                <a:solidFill>
                  <a:schemeClr val="tx1">
                    <a:tint val="75000"/>
                  </a:schemeClr>
                </a:solidFill>
              </a:defRPr>
            </a:lvl7pPr>
            <a:lvl8pPr marL="3484916" indent="0" algn="ctr">
              <a:buNone/>
              <a:defRPr>
                <a:solidFill>
                  <a:schemeClr val="tx1">
                    <a:tint val="75000"/>
                  </a:schemeClr>
                </a:solidFill>
              </a:defRPr>
            </a:lvl8pPr>
            <a:lvl9pPr marL="3982761"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02DC2E5-8ACC-47FC-9359-99277C577CE0}" type="datetime1">
              <a:rPr lang="en-GB" smtClean="0"/>
              <a:pPr/>
              <a:t>12/03/2015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55929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B3E7074-8760-4BCC-837A-292AACC0D714}" type="datetime1">
              <a:rPr lang="en-GB" smtClean="0"/>
              <a:pPr/>
              <a:t>12/03/2015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77980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52715" y="302803"/>
            <a:ext cx="2406015" cy="645157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34670" y="302803"/>
            <a:ext cx="7039822" cy="645157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3A0E6EA-3E7E-4BFF-8ABC-259986C49B93}" type="datetime1">
              <a:rPr lang="en-GB" smtClean="0"/>
              <a:pPr/>
              <a:t>12/03/2015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535973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D6E99D6-352E-4F51-84FB-A2FC5DF7FEF4}" type="datetime1">
              <a:rPr lang="en-GB" smtClean="0"/>
              <a:pPr/>
              <a:t>12/03/2015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18562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705" y="4858813"/>
            <a:ext cx="9089390" cy="1501751"/>
          </a:xfrm>
        </p:spPr>
        <p:txBody>
          <a:bodyPr anchor="t"/>
          <a:lstStyle>
            <a:lvl1pPr algn="l">
              <a:defRPr sz="4400" b="1" cap="all"/>
            </a:lvl1pPr>
          </a:lstStyle>
          <a:p>
            <a:r>
              <a:rPr lang="en-US" smtClean="0"/>
              <a:t>Click to edit Master title style</a:t>
            </a:r>
            <a:endParaRPr lang="en-GB"/>
          </a:p>
        </p:txBody>
      </p:sp>
      <p:sp>
        <p:nvSpPr>
          <p:cNvPr id="3" name="Text Placeholder 2"/>
          <p:cNvSpPr>
            <a:spLocks noGrp="1"/>
          </p:cNvSpPr>
          <p:nvPr>
            <p:ph type="body" idx="1"/>
          </p:nvPr>
        </p:nvSpPr>
        <p:spPr>
          <a:xfrm>
            <a:off x="844705" y="3204786"/>
            <a:ext cx="9089390" cy="1654026"/>
          </a:xfrm>
        </p:spPr>
        <p:txBody>
          <a:bodyPr anchor="b"/>
          <a:lstStyle>
            <a:lvl1pPr marL="0" indent="0">
              <a:buNone/>
              <a:defRPr sz="2200">
                <a:solidFill>
                  <a:schemeClr val="tx1">
                    <a:tint val="75000"/>
                  </a:schemeClr>
                </a:solidFill>
              </a:defRPr>
            </a:lvl1pPr>
            <a:lvl2pPr marL="497845" indent="0">
              <a:buNone/>
              <a:defRPr sz="2000">
                <a:solidFill>
                  <a:schemeClr val="tx1">
                    <a:tint val="75000"/>
                  </a:schemeClr>
                </a:solidFill>
              </a:defRPr>
            </a:lvl2pPr>
            <a:lvl3pPr marL="995690" indent="0">
              <a:buNone/>
              <a:defRPr sz="1700">
                <a:solidFill>
                  <a:schemeClr val="tx1">
                    <a:tint val="75000"/>
                  </a:schemeClr>
                </a:solidFill>
              </a:defRPr>
            </a:lvl3pPr>
            <a:lvl4pPr marL="1493535" indent="0">
              <a:buNone/>
              <a:defRPr sz="1500">
                <a:solidFill>
                  <a:schemeClr val="tx1">
                    <a:tint val="75000"/>
                  </a:schemeClr>
                </a:solidFill>
              </a:defRPr>
            </a:lvl4pPr>
            <a:lvl5pPr marL="1991380" indent="0">
              <a:buNone/>
              <a:defRPr sz="1500">
                <a:solidFill>
                  <a:schemeClr val="tx1">
                    <a:tint val="75000"/>
                  </a:schemeClr>
                </a:solidFill>
              </a:defRPr>
            </a:lvl5pPr>
            <a:lvl6pPr marL="2489225" indent="0">
              <a:buNone/>
              <a:defRPr sz="1500">
                <a:solidFill>
                  <a:schemeClr val="tx1">
                    <a:tint val="75000"/>
                  </a:schemeClr>
                </a:solidFill>
              </a:defRPr>
            </a:lvl6pPr>
            <a:lvl7pPr marL="2987070" indent="0">
              <a:buNone/>
              <a:defRPr sz="1500">
                <a:solidFill>
                  <a:schemeClr val="tx1">
                    <a:tint val="75000"/>
                  </a:schemeClr>
                </a:solidFill>
              </a:defRPr>
            </a:lvl7pPr>
            <a:lvl8pPr marL="3484916" indent="0">
              <a:buNone/>
              <a:defRPr sz="1500">
                <a:solidFill>
                  <a:schemeClr val="tx1">
                    <a:tint val="75000"/>
                  </a:schemeClr>
                </a:solidFill>
              </a:defRPr>
            </a:lvl8pPr>
            <a:lvl9pPr marL="3982761"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216BB3-7439-468A-B41B-39126443FFBC}" type="datetime1">
              <a:rPr lang="en-GB" smtClean="0"/>
              <a:pPr/>
              <a:t>12/03/2015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702727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34670"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435812"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1E75163-42EC-4AD8-B81D-DF080387C213}" type="datetime1">
              <a:rPr lang="en-GB" smtClean="0"/>
              <a:pPr/>
              <a:t>12/03/2015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384160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34670" y="1692533"/>
            <a:ext cx="4724775"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534670" y="2397901"/>
            <a:ext cx="4724775"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432099" y="1692533"/>
            <a:ext cx="4726632"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5432099" y="2397901"/>
            <a:ext cx="4726632"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F106A3D-A572-457C-AB25-92061A9246A4}" type="datetime1">
              <a:rPr lang="en-GB" smtClean="0"/>
              <a:pPr/>
              <a:t>12/03/2015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694305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F506773-2272-4D7C-9F58-EEB8F2B23F2E}" type="datetime1">
              <a:rPr lang="en-GB" smtClean="0"/>
              <a:pPr/>
              <a:t>12/03/2015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868060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1" y="0"/>
            <a:ext cx="10692384" cy="7562088"/>
          </a:xfrm>
          <a:prstGeom prst="rect">
            <a:avLst/>
          </a:prstGeom>
          <a:noFill/>
          <a:ln>
            <a:noFill/>
          </a:ln>
        </p:spPr>
      </p:pic>
      <p:sp>
        <p:nvSpPr>
          <p:cNvPr id="2" name="Date Placeholder 1"/>
          <p:cNvSpPr>
            <a:spLocks noGrp="1"/>
          </p:cNvSpPr>
          <p:nvPr>
            <p:ph type="dt" sz="half" idx="10"/>
          </p:nvPr>
        </p:nvSpPr>
        <p:spPr/>
        <p:txBody>
          <a:bodyPr/>
          <a:lstStyle/>
          <a:p>
            <a:fld id="{97A29D95-B44C-4E17-8D1E-C0C6D26135E7}" type="datetime1">
              <a:rPr lang="en-GB" smtClean="0"/>
              <a:pPr/>
              <a:t>12/03/2015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38933838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670" y="301050"/>
            <a:ext cx="3518055" cy="1281214"/>
          </a:xfrm>
        </p:spPr>
        <p:txBody>
          <a:bodyPr anchor="b"/>
          <a:lstStyle>
            <a:lvl1pPr algn="l">
              <a:defRPr sz="2200" b="1"/>
            </a:lvl1pPr>
          </a:lstStyle>
          <a:p>
            <a:r>
              <a:rPr lang="en-US" smtClean="0"/>
              <a:t>Click to edit Master title style</a:t>
            </a:r>
            <a:endParaRPr lang="en-GB"/>
          </a:p>
        </p:txBody>
      </p:sp>
      <p:sp>
        <p:nvSpPr>
          <p:cNvPr id="3" name="Content Placeholder 2"/>
          <p:cNvSpPr>
            <a:spLocks noGrp="1"/>
          </p:cNvSpPr>
          <p:nvPr>
            <p:ph idx="1"/>
          </p:nvPr>
        </p:nvSpPr>
        <p:spPr>
          <a:xfrm>
            <a:off x="4180823" y="301052"/>
            <a:ext cx="5977907" cy="6453328"/>
          </a:xfrm>
        </p:spPr>
        <p:txBody>
          <a:bodyPr/>
          <a:lstStyle>
            <a:lvl1pPr>
              <a:defRPr sz="3500"/>
            </a:lvl1pPr>
            <a:lvl2pPr>
              <a:defRPr sz="30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34670" y="1582266"/>
            <a:ext cx="3518055" cy="5172114"/>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15B157-4115-4BD9-B1EA-F5747A4B8A1C}" type="datetime1">
              <a:rPr lang="en-GB" smtClean="0"/>
              <a:pPr/>
              <a:t>12/03/2015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0624713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981" y="5292884"/>
            <a:ext cx="6416040" cy="624855"/>
          </a:xfrm>
        </p:spPr>
        <p:txBody>
          <a:bodyPr anchor="b"/>
          <a:lstStyle>
            <a:lvl1pPr algn="l">
              <a:defRPr sz="2200" b="1"/>
            </a:lvl1pPr>
          </a:lstStyle>
          <a:p>
            <a:r>
              <a:rPr lang="en-US" smtClean="0"/>
              <a:t>Click to edit Master title style</a:t>
            </a:r>
            <a:endParaRPr lang="en-GB"/>
          </a:p>
        </p:txBody>
      </p:sp>
      <p:sp>
        <p:nvSpPr>
          <p:cNvPr id="3" name="Picture Placeholder 2"/>
          <p:cNvSpPr>
            <a:spLocks noGrp="1"/>
          </p:cNvSpPr>
          <p:nvPr>
            <p:ph type="pic" idx="1"/>
          </p:nvPr>
        </p:nvSpPr>
        <p:spPr>
          <a:xfrm>
            <a:off x="2095981" y="675613"/>
            <a:ext cx="6416040" cy="4536758"/>
          </a:xfrm>
        </p:spPr>
        <p:txBody>
          <a:bodyPr/>
          <a:lstStyle>
            <a:lvl1pPr marL="0" indent="0">
              <a:buNone/>
              <a:defRPr sz="3500"/>
            </a:lvl1pPr>
            <a:lvl2pPr marL="497845" indent="0">
              <a:buNone/>
              <a:defRPr sz="3000"/>
            </a:lvl2pPr>
            <a:lvl3pPr marL="995690" indent="0">
              <a:buNone/>
              <a:defRPr sz="2600"/>
            </a:lvl3pPr>
            <a:lvl4pPr marL="1493535" indent="0">
              <a:buNone/>
              <a:defRPr sz="2200"/>
            </a:lvl4pPr>
            <a:lvl5pPr marL="1991380" indent="0">
              <a:buNone/>
              <a:defRPr sz="2200"/>
            </a:lvl5pPr>
            <a:lvl6pPr marL="2489225" indent="0">
              <a:buNone/>
              <a:defRPr sz="2200"/>
            </a:lvl6pPr>
            <a:lvl7pPr marL="2987070" indent="0">
              <a:buNone/>
              <a:defRPr sz="2200"/>
            </a:lvl7pPr>
            <a:lvl8pPr marL="3484916" indent="0">
              <a:buNone/>
              <a:defRPr sz="2200"/>
            </a:lvl8pPr>
            <a:lvl9pPr marL="3982761" indent="0">
              <a:buNone/>
              <a:defRPr sz="2200"/>
            </a:lvl9pPr>
          </a:lstStyle>
          <a:p>
            <a:endParaRPr lang="en-GB"/>
          </a:p>
        </p:txBody>
      </p:sp>
      <p:sp>
        <p:nvSpPr>
          <p:cNvPr id="4" name="Text Placeholder 3"/>
          <p:cNvSpPr>
            <a:spLocks noGrp="1"/>
          </p:cNvSpPr>
          <p:nvPr>
            <p:ph type="body" sz="half" idx="2"/>
          </p:nvPr>
        </p:nvSpPr>
        <p:spPr>
          <a:xfrm>
            <a:off x="2095981" y="5917739"/>
            <a:ext cx="6416040" cy="887398"/>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FA93CA-EEB8-4DBE-AFFC-5980FCA8EDDA}" type="datetime1">
              <a:rPr lang="en-GB" smtClean="0"/>
              <a:pPr/>
              <a:t>12/03/2015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868750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670" y="302801"/>
            <a:ext cx="9624060" cy="1260211"/>
          </a:xfrm>
          <a:prstGeom prst="rect">
            <a:avLst/>
          </a:prstGeom>
        </p:spPr>
        <p:txBody>
          <a:bodyPr vert="horz" lIns="99569" tIns="49785" rIns="99569" bIns="49785"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534670" y="1764296"/>
            <a:ext cx="9624060" cy="4990084"/>
          </a:xfrm>
          <a:prstGeom prst="rect">
            <a:avLst/>
          </a:prstGeom>
        </p:spPr>
        <p:txBody>
          <a:bodyPr vert="horz" lIns="99569" tIns="49785" rIns="99569" bIns="4978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534670" y="7008172"/>
            <a:ext cx="2495127" cy="402567"/>
          </a:xfrm>
          <a:prstGeom prst="rect">
            <a:avLst/>
          </a:prstGeom>
        </p:spPr>
        <p:txBody>
          <a:bodyPr vert="horz" lIns="99569" tIns="49785" rIns="99569" bIns="49785" rtlCol="0" anchor="ctr"/>
          <a:lstStyle>
            <a:lvl1pPr algn="l">
              <a:defRPr sz="1300">
                <a:solidFill>
                  <a:schemeClr val="tx1">
                    <a:tint val="75000"/>
                  </a:schemeClr>
                </a:solidFill>
              </a:defRPr>
            </a:lvl1pPr>
          </a:lstStyle>
          <a:p>
            <a:fld id="{ABF06E5B-50A3-4DD2-AAC9-73A32F812E11}" type="datetime1">
              <a:rPr lang="en-GB" smtClean="0"/>
              <a:pPr/>
              <a:t>12/03/2015</a:t>
            </a:fld>
            <a:endParaRPr lang="en-GB"/>
          </a:p>
        </p:txBody>
      </p:sp>
      <p:sp>
        <p:nvSpPr>
          <p:cNvPr id="5" name="Footer Placeholder 4"/>
          <p:cNvSpPr>
            <a:spLocks noGrp="1"/>
          </p:cNvSpPr>
          <p:nvPr>
            <p:ph type="ftr" sz="quarter" idx="3"/>
          </p:nvPr>
        </p:nvSpPr>
        <p:spPr>
          <a:xfrm>
            <a:off x="3653579" y="7008172"/>
            <a:ext cx="3386243" cy="402567"/>
          </a:xfrm>
          <a:prstGeom prst="rect">
            <a:avLst/>
          </a:prstGeom>
        </p:spPr>
        <p:txBody>
          <a:bodyPr vert="horz" lIns="99569" tIns="49785" rIns="99569" bIns="49785" rtlCol="0" anchor="ctr"/>
          <a:lstStyle>
            <a:lvl1pPr algn="ctr">
              <a:defRPr sz="13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7663603" y="7008172"/>
            <a:ext cx="2495127" cy="402567"/>
          </a:xfrm>
          <a:prstGeom prst="rect">
            <a:avLst/>
          </a:prstGeom>
        </p:spPr>
        <p:txBody>
          <a:bodyPr vert="horz" lIns="99569" tIns="49785" rIns="99569" bIns="49785" rtlCol="0" anchor="ctr"/>
          <a:lstStyle>
            <a:lvl1pPr algn="r">
              <a:defRPr sz="1300">
                <a:solidFill>
                  <a:schemeClr val="tx1">
                    <a:tint val="75000"/>
                  </a:schemeClr>
                </a:solidFill>
              </a:defRPr>
            </a:lvl1pPr>
          </a:lstStyle>
          <a:p>
            <a:fld id="{FF547F84-F19D-43CA-90AB-35119836C190}" type="slidenum">
              <a:rPr lang="en-GB" smtClean="0"/>
              <a:pPr/>
              <a:t>‹#›</a:t>
            </a:fld>
            <a:endParaRPr lang="en-GB"/>
          </a:p>
        </p:txBody>
      </p:sp>
    </p:spTree>
    <p:extLst>
      <p:ext uri="{BB962C8B-B14F-4D97-AF65-F5344CB8AC3E}">
        <p14:creationId xmlns:p14="http://schemas.microsoft.com/office/powerpoint/2010/main" val="2412763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95690" rtl="0" eaLnBrk="1" latinLnBrk="0" hangingPunct="1">
        <a:spcBef>
          <a:spcPct val="0"/>
        </a:spcBef>
        <a:buNone/>
        <a:defRPr sz="4800" kern="1200">
          <a:solidFill>
            <a:schemeClr val="tx1"/>
          </a:solidFill>
          <a:latin typeface="+mj-lt"/>
          <a:ea typeface="+mj-ea"/>
          <a:cs typeface="+mj-cs"/>
        </a:defRPr>
      </a:lvl1pPr>
    </p:titleStyle>
    <p:bodyStyle>
      <a:lvl1pPr marL="373384" indent="-373384" algn="l" defTabSz="995690"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08998" indent="-311153" algn="l" defTabSz="995690"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2pPr>
      <a:lvl3pPr marL="1244613" indent="-248923" algn="l" defTabSz="99569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4245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4030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76" y="0"/>
            <a:ext cx="8694432" cy="828303"/>
          </a:xfrm>
          <a:prstGeom prst="rect">
            <a:avLst/>
          </a:prstGeom>
          <a:solidFill>
            <a:srgbClr val="3D6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36BB6"/>
              </a:solidFill>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 y="846490"/>
            <a:ext cx="6683834" cy="6019762"/>
          </a:xfrm>
          <a:prstGeom prst="rect">
            <a:avLst/>
          </a:prstGeom>
        </p:spPr>
      </p:pic>
      <p:sp>
        <p:nvSpPr>
          <p:cNvPr id="20" name="TextBox 19"/>
          <p:cNvSpPr txBox="1"/>
          <p:nvPr/>
        </p:nvSpPr>
        <p:spPr>
          <a:xfrm>
            <a:off x="115961" y="6161145"/>
            <a:ext cx="3930633" cy="716095"/>
          </a:xfrm>
          <a:prstGeom prst="rect">
            <a:avLst/>
          </a:prstGeom>
          <a:noFill/>
        </p:spPr>
        <p:txBody>
          <a:bodyPr wrap="square" lIns="99569" tIns="49785" rIns="99569" bIns="49785" rtlCol="0">
            <a:spAutoFit/>
          </a:bodyPr>
          <a:lstStyle/>
          <a:p>
            <a:r>
              <a:rPr lang="fr-FR" sz="800" dirty="0">
                <a:solidFill>
                  <a:srgbClr val="659AD2"/>
                </a:solidFill>
                <a:latin typeface="Arial" panose="020B0604020202020204" pitchFamily="34" charset="0"/>
                <a:cs typeface="Arial" panose="020B0604020202020204" pitchFamily="34" charset="0"/>
              </a:rPr>
              <a:t>Date de </a:t>
            </a:r>
            <a:r>
              <a:rPr lang="fr-FR" sz="800" dirty="0" err="1">
                <a:solidFill>
                  <a:srgbClr val="659AD2"/>
                </a:solidFill>
                <a:latin typeface="Arial" panose="020B0604020202020204" pitchFamily="34" charset="0"/>
                <a:cs typeface="Arial" panose="020B0604020202020204" pitchFamily="34" charset="0"/>
              </a:rPr>
              <a:t>creation</a:t>
            </a:r>
            <a:r>
              <a:rPr lang="fr-FR" sz="800" dirty="0">
                <a:solidFill>
                  <a:srgbClr val="659AD2"/>
                </a:solidFill>
                <a:latin typeface="Arial" panose="020B0604020202020204" pitchFamily="34" charset="0"/>
                <a:cs typeface="Arial" panose="020B0604020202020204" pitchFamily="34" charset="0"/>
              </a:rPr>
              <a:t> : 11 décembre 2014</a:t>
            </a:r>
          </a:p>
          <a:p>
            <a:r>
              <a:rPr lang="fr-FR" sz="800" dirty="0">
                <a:solidFill>
                  <a:srgbClr val="659AD2"/>
                </a:solidFill>
                <a:latin typeface="Arial" panose="020B0604020202020204" pitchFamily="34" charset="0"/>
                <a:cs typeface="Arial" panose="020B0604020202020204" pitchFamily="34" charset="0"/>
              </a:rPr>
              <a:t>Sources des données de la carte : UNCS, </a:t>
            </a:r>
            <a:r>
              <a:rPr lang="fr-FR" sz="800" dirty="0" err="1">
                <a:solidFill>
                  <a:srgbClr val="659AD2"/>
                </a:solidFill>
                <a:latin typeface="Arial" panose="020B0604020202020204" pitchFamily="34" charset="0"/>
                <a:cs typeface="Arial" panose="020B0604020202020204" pitchFamily="34" charset="0"/>
              </a:rPr>
              <a:t>DevInfo</a:t>
            </a:r>
            <a:r>
              <a:rPr lang="fr-FR" sz="800" dirty="0">
                <a:solidFill>
                  <a:srgbClr val="659AD2"/>
                </a:solidFill>
                <a:latin typeface="Arial" panose="020B0604020202020204" pitchFamily="34" charset="0"/>
                <a:cs typeface="Arial" panose="020B0604020202020204" pitchFamily="34" charset="0"/>
              </a:rPr>
              <a:t>, OCHA</a:t>
            </a:r>
            <a:r>
              <a:rPr lang="fr-FR" sz="800" dirty="0" smtClean="0">
                <a:solidFill>
                  <a:srgbClr val="659AD2"/>
                </a:solidFill>
                <a:latin typeface="Arial" panose="020B0604020202020204" pitchFamily="34" charset="0"/>
                <a:cs typeface="Arial" panose="020B0604020202020204" pitchFamily="34" charset="0"/>
              </a:rPr>
              <a:t>.</a:t>
            </a:r>
          </a:p>
          <a:p>
            <a:endParaRPr lang="fr-FR" sz="800" dirty="0">
              <a:solidFill>
                <a:srgbClr val="659AD2"/>
              </a:solidFill>
              <a:latin typeface="Arial" panose="020B0604020202020204" pitchFamily="34" charset="0"/>
              <a:cs typeface="Arial" panose="020B0604020202020204" pitchFamily="34" charset="0"/>
            </a:endParaRPr>
          </a:p>
          <a:p>
            <a:r>
              <a:rPr lang="fr-FR" sz="800" dirty="0">
                <a:solidFill>
                  <a:srgbClr val="659AD2"/>
                </a:solidFill>
                <a:latin typeface="Arial" panose="020B0604020202020204" pitchFamily="34" charset="0"/>
                <a:cs typeface="Arial" panose="020B0604020202020204" pitchFamily="34" charset="0"/>
              </a:rPr>
              <a:t>Les frontières indiquées et les désignations utilisées sur carte cette n'impliquent</a:t>
            </a:r>
          </a:p>
          <a:p>
            <a:r>
              <a:rPr lang="fr-FR" sz="800" dirty="0">
                <a:solidFill>
                  <a:srgbClr val="659AD2"/>
                </a:solidFill>
                <a:latin typeface="Arial" panose="020B0604020202020204" pitchFamily="34" charset="0"/>
                <a:cs typeface="Arial" panose="020B0604020202020204" pitchFamily="34" charset="0"/>
              </a:rPr>
              <a:t>pas l'approbation des Nations Unies.</a:t>
            </a:r>
            <a:endParaRPr lang="en-GB" sz="1500" dirty="0">
              <a:solidFill>
                <a:srgbClr val="659AD2"/>
              </a:solidFill>
              <a:latin typeface="Arial" panose="020B0604020202020204" pitchFamily="34" charset="0"/>
              <a:cs typeface="Arial" panose="020B0604020202020204" pitchFamily="34" charset="0"/>
            </a:endParaRPr>
          </a:p>
        </p:txBody>
      </p:sp>
      <p:sp>
        <p:nvSpPr>
          <p:cNvPr id="36" name="TextBox 35"/>
          <p:cNvSpPr txBox="1"/>
          <p:nvPr/>
        </p:nvSpPr>
        <p:spPr>
          <a:xfrm>
            <a:off x="6678731" y="444988"/>
            <a:ext cx="1322740" cy="285208"/>
          </a:xfrm>
          <a:prstGeom prst="rect">
            <a:avLst/>
          </a:prstGeom>
          <a:noFill/>
        </p:spPr>
        <p:txBody>
          <a:bodyPr wrap="square" lIns="99569" tIns="49785" rIns="99569" bIns="49785" rtlCol="0" anchor="ctr">
            <a:spAutoFit/>
          </a:bodyPr>
          <a:lstStyle/>
          <a:p>
            <a:r>
              <a:rPr lang="en-GB" sz="1200" b="1" dirty="0" smtClean="0">
                <a:solidFill>
                  <a:schemeClr val="bg2">
                    <a:lumMod val="75000"/>
                  </a:schemeClr>
                </a:solidFill>
                <a:latin typeface="+mj-lt"/>
                <a:cs typeface="Arial" panose="020B0604020202020204" pitchFamily="34" charset="0"/>
              </a:rPr>
              <a:t>3 – 9 Mar 2015</a:t>
            </a:r>
            <a:endParaRPr lang="en-GB" sz="1200" b="1" dirty="0">
              <a:solidFill>
                <a:schemeClr val="bg2">
                  <a:lumMod val="75000"/>
                </a:schemeClr>
              </a:solidFill>
              <a:latin typeface="+mj-lt"/>
              <a:cs typeface="Arial" panose="020B0604020202020204" pitchFamily="34" charset="0"/>
            </a:endParaRPr>
          </a:p>
        </p:txBody>
      </p:sp>
      <p:sp>
        <p:nvSpPr>
          <p:cNvPr id="53" name="TextBox 52"/>
          <p:cNvSpPr txBox="1"/>
          <p:nvPr/>
        </p:nvSpPr>
        <p:spPr>
          <a:xfrm>
            <a:off x="6721523" y="828303"/>
            <a:ext cx="3953770" cy="6264696"/>
          </a:xfrm>
          <a:prstGeom prst="rect">
            <a:avLst/>
          </a:prstGeom>
          <a:noFill/>
        </p:spPr>
        <p:txBody>
          <a:bodyPr wrap="square" lIns="99569" tIns="49785" rIns="99569" bIns="49785" rtlCol="0">
            <a:noAutofit/>
          </a:bodyPr>
          <a:lstStyle/>
          <a:p>
            <a:r>
              <a:rPr lang="fr-FR" sz="950" b="1" dirty="0" smtClean="0">
                <a:solidFill>
                  <a:srgbClr val="FF721E"/>
                </a:solidFill>
                <a:latin typeface="Arial"/>
              </a:rPr>
              <a:t>CAMEROON</a:t>
            </a:r>
            <a:endParaRPr lang="fr-FR" sz="950" b="1" dirty="0">
              <a:solidFill>
                <a:srgbClr val="FF721E"/>
              </a:solidFill>
              <a:latin typeface="Arial"/>
            </a:endParaRPr>
          </a:p>
          <a:p>
            <a:r>
              <a:rPr lang="en-GB" sz="850" b="1" i="1" cap="all" dirty="0">
                <a:solidFill>
                  <a:srgbClr val="036BB6"/>
                </a:solidFill>
                <a:latin typeface="Arial"/>
              </a:rPr>
              <a:t>117,000 INTERNALLY DISPLACED DUE TO NIGERIA SPILL-OVER</a:t>
            </a:r>
            <a:endParaRPr lang="fr-FR" sz="850" b="1" i="1" cap="all" dirty="0">
              <a:solidFill>
                <a:srgbClr val="036BB6"/>
              </a:solidFill>
              <a:latin typeface="Arial"/>
            </a:endParaRPr>
          </a:p>
          <a:p>
            <a:pPr algn="just"/>
            <a:r>
              <a:rPr lang="en-GB" sz="750" dirty="0">
                <a:solidFill>
                  <a:srgbClr val="A6A6A6"/>
                </a:solidFill>
                <a:latin typeface="Arial" pitchFamily="34" charset="0"/>
                <a:cs typeface="Arial" pitchFamily="34" charset="0"/>
              </a:rPr>
              <a:t>The number of people internally displaced in northern Cameroon, fleeing cross-border attacks from Nigeria or preventively leaving their homes, is now estimated at more than 117,000. Cameroon also hosts some 66,000 Nigerian refugees. Humanitarian actors continue to scale up their capacities to respond to the urgent needs of refugees, IDPs and local communities. </a:t>
            </a:r>
            <a:endParaRPr lang="fr-FR" sz="750" dirty="0">
              <a:solidFill>
                <a:srgbClr val="A6A6A6"/>
              </a:solidFill>
              <a:latin typeface="Arial" pitchFamily="34" charset="0"/>
              <a:cs typeface="Arial" pitchFamily="34" charset="0"/>
            </a:endParaRPr>
          </a:p>
          <a:p>
            <a:endParaRPr lang="fr-FR" sz="700" dirty="0">
              <a:solidFill>
                <a:srgbClr val="A6A6A6"/>
              </a:solidFill>
              <a:latin typeface="Arial" pitchFamily="34" charset="0"/>
              <a:cs typeface="Arial" pitchFamily="34" charset="0"/>
            </a:endParaRPr>
          </a:p>
          <a:p>
            <a:r>
              <a:rPr lang="fr-FR" sz="950" b="1" dirty="0" smtClean="0">
                <a:solidFill>
                  <a:srgbClr val="FF721E"/>
                </a:solidFill>
                <a:latin typeface="Arial"/>
              </a:rPr>
              <a:t>NIGER</a:t>
            </a:r>
            <a:endParaRPr lang="fr-FR" sz="950" b="1" dirty="0">
              <a:solidFill>
                <a:srgbClr val="FF721E"/>
              </a:solidFill>
              <a:latin typeface="Arial"/>
            </a:endParaRPr>
          </a:p>
          <a:p>
            <a:r>
              <a:rPr lang="en-GB" sz="850" b="1" i="1" cap="all" dirty="0">
                <a:solidFill>
                  <a:srgbClr val="036BB6"/>
                </a:solidFill>
                <a:latin typeface="Arial"/>
              </a:rPr>
              <a:t>JOINT OFFENSIVE WITH CHAD </a:t>
            </a:r>
            <a:endParaRPr lang="fr-FR" sz="850" b="1" i="1" cap="all" dirty="0">
              <a:solidFill>
                <a:srgbClr val="036BB6"/>
              </a:solidFill>
              <a:latin typeface="Arial"/>
            </a:endParaRPr>
          </a:p>
          <a:p>
            <a:pPr algn="just"/>
            <a:r>
              <a:rPr lang="en-GB" sz="750" dirty="0">
                <a:solidFill>
                  <a:srgbClr val="A6A6A6"/>
                </a:solidFill>
                <a:latin typeface="Arial" pitchFamily="34" charset="0"/>
                <a:cs typeface="Arial" pitchFamily="34" charset="0"/>
              </a:rPr>
              <a:t>On 8 March, Chad and Niger launched a joint military operation against Boko Haram in Nigeria, which marks Niger’s first major intervention in Nigerian territory to combat the insurgents. The push came after one week of recurrent attacks along the border between Niger and Nigeria.</a:t>
            </a:r>
            <a:endParaRPr lang="fr-FR" sz="750" dirty="0">
              <a:solidFill>
                <a:srgbClr val="A6A6A6"/>
              </a:solidFill>
              <a:latin typeface="Arial" pitchFamily="34" charset="0"/>
              <a:cs typeface="Arial" pitchFamily="34" charset="0"/>
            </a:endParaRPr>
          </a:p>
          <a:p>
            <a:endParaRPr lang="en-US" sz="950" dirty="0">
              <a:solidFill>
                <a:srgbClr val="A6A6A6"/>
              </a:solidFill>
              <a:latin typeface="Arial" pitchFamily="34" charset="0"/>
              <a:cs typeface="Arial" pitchFamily="34" charset="0"/>
            </a:endParaRPr>
          </a:p>
          <a:p>
            <a:r>
              <a:rPr lang="en-US" sz="950" b="1" dirty="0" smtClean="0">
                <a:solidFill>
                  <a:srgbClr val="FF721E"/>
                </a:solidFill>
                <a:latin typeface="Arial"/>
              </a:rPr>
              <a:t>NIGERIA</a:t>
            </a:r>
          </a:p>
          <a:p>
            <a:r>
              <a:rPr lang="en-GB" sz="850" b="1" i="1" cap="all" dirty="0">
                <a:solidFill>
                  <a:srgbClr val="036BB6"/>
                </a:solidFill>
                <a:latin typeface="Arial"/>
              </a:rPr>
              <a:t>1.2 MILLION PEOPLE DISPLACED </a:t>
            </a:r>
            <a:endParaRPr lang="fr-FR" sz="850" b="1" i="1" cap="all" dirty="0">
              <a:solidFill>
                <a:srgbClr val="036BB6"/>
              </a:solidFill>
              <a:latin typeface="Arial"/>
            </a:endParaRPr>
          </a:p>
          <a:p>
            <a:pPr algn="just"/>
            <a:r>
              <a:rPr lang="en-GB" sz="750" dirty="0">
                <a:solidFill>
                  <a:srgbClr val="A6A6A6"/>
                </a:solidFill>
                <a:latin typeface="Arial" pitchFamily="34" charset="0"/>
                <a:cs typeface="Arial" pitchFamily="34" charset="0"/>
              </a:rPr>
              <a:t>The number of people displaced by the crisis in northeast Nigeria is further on the increase. More than 1.2 million people have been internally displaced, nearly 90 percent of them living with host families, and the rest in camps or camp-like settlements in Adamawa, </a:t>
            </a:r>
            <a:r>
              <a:rPr lang="en-GB" sz="750" dirty="0" err="1">
                <a:solidFill>
                  <a:srgbClr val="A6A6A6"/>
                </a:solidFill>
                <a:latin typeface="Arial" pitchFamily="34" charset="0"/>
                <a:cs typeface="Arial" pitchFamily="34" charset="0"/>
              </a:rPr>
              <a:t>Borno</a:t>
            </a:r>
            <a:r>
              <a:rPr lang="en-GB" sz="750" dirty="0">
                <a:solidFill>
                  <a:srgbClr val="A6A6A6"/>
                </a:solidFill>
                <a:latin typeface="Arial" pitchFamily="34" charset="0"/>
                <a:cs typeface="Arial" pitchFamily="34" charset="0"/>
              </a:rPr>
              <a:t> and </a:t>
            </a:r>
            <a:r>
              <a:rPr lang="en-GB" sz="750" dirty="0" err="1">
                <a:solidFill>
                  <a:srgbClr val="A6A6A6"/>
                </a:solidFill>
                <a:latin typeface="Arial" pitchFamily="34" charset="0"/>
                <a:cs typeface="Arial" pitchFamily="34" charset="0"/>
              </a:rPr>
              <a:t>Taraba</a:t>
            </a:r>
            <a:r>
              <a:rPr lang="en-GB" sz="750" dirty="0">
                <a:solidFill>
                  <a:srgbClr val="A6A6A6"/>
                </a:solidFill>
                <a:latin typeface="Arial" pitchFamily="34" charset="0"/>
                <a:cs typeface="Arial" pitchFamily="34" charset="0"/>
              </a:rPr>
              <a:t> states. More than 190,000 people have fled the violence to neighbouring Niger, Chad and Cameroon</a:t>
            </a:r>
            <a:r>
              <a:rPr lang="en-GB" sz="750" dirty="0" smtClean="0">
                <a:solidFill>
                  <a:srgbClr val="A6A6A6"/>
                </a:solidFill>
                <a:latin typeface="Arial" pitchFamily="34" charset="0"/>
                <a:cs typeface="Arial" pitchFamily="34" charset="0"/>
              </a:rPr>
              <a:t>.</a:t>
            </a:r>
          </a:p>
          <a:p>
            <a:endParaRPr lang="en-GB" sz="800" b="1" i="1" dirty="0" smtClean="0"/>
          </a:p>
          <a:p>
            <a:r>
              <a:rPr lang="en-GB" sz="850" b="1" i="1" cap="all" dirty="0">
                <a:solidFill>
                  <a:srgbClr val="036BB6"/>
                </a:solidFill>
                <a:latin typeface="Arial"/>
              </a:rPr>
              <a:t>95 KILLED IN BORNO ATTACKS</a:t>
            </a:r>
            <a:endParaRPr lang="fr-FR" sz="850" b="1" i="1" cap="all" dirty="0">
              <a:solidFill>
                <a:srgbClr val="036BB6"/>
              </a:solidFill>
              <a:latin typeface="Arial"/>
            </a:endParaRPr>
          </a:p>
          <a:p>
            <a:pPr algn="just"/>
            <a:r>
              <a:rPr lang="en-GB" sz="750" dirty="0">
                <a:solidFill>
                  <a:srgbClr val="A6A6A6"/>
                </a:solidFill>
                <a:latin typeface="Arial" pitchFamily="34" charset="0"/>
                <a:cs typeface="Arial" pitchFamily="34" charset="0"/>
              </a:rPr>
              <a:t>On 7 March, four suicide bombings rocked Maiduguri, the capital of the </a:t>
            </a:r>
            <a:r>
              <a:rPr lang="en-GB" sz="750" dirty="0" err="1">
                <a:solidFill>
                  <a:srgbClr val="A6A6A6"/>
                </a:solidFill>
                <a:latin typeface="Arial" pitchFamily="34" charset="0"/>
                <a:cs typeface="Arial" pitchFamily="34" charset="0"/>
              </a:rPr>
              <a:t>northeastern</a:t>
            </a:r>
            <a:r>
              <a:rPr lang="en-GB" sz="750" dirty="0">
                <a:solidFill>
                  <a:srgbClr val="A6A6A6"/>
                </a:solidFill>
                <a:latin typeface="Arial" pitchFamily="34" charset="0"/>
                <a:cs typeface="Arial" pitchFamily="34" charset="0"/>
              </a:rPr>
              <a:t> </a:t>
            </a:r>
            <a:r>
              <a:rPr lang="en-GB" sz="750" dirty="0" err="1">
                <a:solidFill>
                  <a:srgbClr val="A6A6A6"/>
                </a:solidFill>
                <a:latin typeface="Arial" pitchFamily="34" charset="0"/>
                <a:cs typeface="Arial" pitchFamily="34" charset="0"/>
              </a:rPr>
              <a:t>Borno</a:t>
            </a:r>
            <a:r>
              <a:rPr lang="en-GB" sz="750" dirty="0">
                <a:solidFill>
                  <a:srgbClr val="A6A6A6"/>
                </a:solidFill>
                <a:latin typeface="Arial" pitchFamily="34" charset="0"/>
                <a:cs typeface="Arial" pitchFamily="34" charset="0"/>
              </a:rPr>
              <a:t> State, killing at least 50 people. The blasts hit a busy market and a crowded bus station. Four days earlier suspected Boko Haram insurgents attacked </a:t>
            </a:r>
            <a:r>
              <a:rPr lang="en-GB" sz="750" dirty="0" err="1">
                <a:solidFill>
                  <a:srgbClr val="A6A6A6"/>
                </a:solidFill>
                <a:latin typeface="Arial" pitchFamily="34" charset="0"/>
                <a:cs typeface="Arial" pitchFamily="34" charset="0"/>
              </a:rPr>
              <a:t>Njaba</a:t>
            </a:r>
            <a:r>
              <a:rPr lang="en-GB" sz="750" dirty="0">
                <a:solidFill>
                  <a:srgbClr val="A6A6A6"/>
                </a:solidFill>
                <a:latin typeface="Arial" pitchFamily="34" charset="0"/>
                <a:cs typeface="Arial" pitchFamily="34" charset="0"/>
              </a:rPr>
              <a:t> village in </a:t>
            </a:r>
            <a:r>
              <a:rPr lang="en-GB" sz="750" dirty="0" err="1">
                <a:solidFill>
                  <a:srgbClr val="A6A6A6"/>
                </a:solidFill>
                <a:latin typeface="Arial" pitchFamily="34" charset="0"/>
                <a:cs typeface="Arial" pitchFamily="34" charset="0"/>
              </a:rPr>
              <a:t>Borno</a:t>
            </a:r>
            <a:r>
              <a:rPr lang="en-GB" sz="750" dirty="0">
                <a:solidFill>
                  <a:srgbClr val="A6A6A6"/>
                </a:solidFill>
                <a:latin typeface="Arial" pitchFamily="34" charset="0"/>
                <a:cs typeface="Arial" pitchFamily="34" charset="0"/>
              </a:rPr>
              <a:t> and killed at least 45 people. </a:t>
            </a:r>
            <a:endParaRPr lang="fr-FR" sz="750" dirty="0">
              <a:solidFill>
                <a:srgbClr val="A6A6A6"/>
              </a:solidFill>
              <a:latin typeface="Arial" pitchFamily="34" charset="0"/>
              <a:cs typeface="Arial" pitchFamily="34" charset="0"/>
            </a:endParaRPr>
          </a:p>
          <a:p>
            <a:pPr algn="just"/>
            <a:endParaRPr lang="fr-FR" sz="800" dirty="0">
              <a:solidFill>
                <a:srgbClr val="A6A6A6"/>
              </a:solidFill>
              <a:latin typeface="Arial" pitchFamily="34" charset="0"/>
              <a:cs typeface="Arial" pitchFamily="34" charset="0"/>
            </a:endParaRPr>
          </a:p>
          <a:p>
            <a:r>
              <a:rPr lang="en-GB" sz="950" b="1" dirty="0" smtClean="0">
                <a:solidFill>
                  <a:srgbClr val="FF721E"/>
                </a:solidFill>
                <a:latin typeface="Arial"/>
              </a:rPr>
              <a:t>MALI</a:t>
            </a:r>
            <a:endParaRPr lang="fr-FR" sz="950" b="1" dirty="0">
              <a:solidFill>
                <a:srgbClr val="FF721E"/>
              </a:solidFill>
              <a:latin typeface="Arial"/>
            </a:endParaRPr>
          </a:p>
          <a:p>
            <a:r>
              <a:rPr lang="en-GB" sz="850" b="1" i="1" cap="all" dirty="0">
                <a:solidFill>
                  <a:srgbClr val="036BB6"/>
                </a:solidFill>
                <a:latin typeface="Arial"/>
              </a:rPr>
              <a:t>8 KILLED IN ARMED RAIDS</a:t>
            </a:r>
            <a:endParaRPr lang="fr-FR" sz="850" b="1" i="1" cap="all" dirty="0">
              <a:solidFill>
                <a:srgbClr val="036BB6"/>
              </a:solidFill>
              <a:latin typeface="Arial"/>
            </a:endParaRPr>
          </a:p>
          <a:p>
            <a:pPr algn="just"/>
            <a:r>
              <a:rPr lang="en-GB" sz="750" dirty="0">
                <a:solidFill>
                  <a:srgbClr val="A6A6A6"/>
                </a:solidFill>
                <a:latin typeface="Arial" pitchFamily="34" charset="0"/>
                <a:cs typeface="Arial" pitchFamily="34" charset="0"/>
              </a:rPr>
              <a:t>On 8 March, unknown assailants fired rockets at a UN base in the northern town of Kidal, killing two children and a Chadian peacekeeper. Eleven peacekeepers were also injured in the attack. The incident occurred a day after gunmen attacked a restaurant in the capital Bamako and killed five people. The attacks underscore persistent insecurity in Mali. </a:t>
            </a:r>
            <a:endParaRPr lang="en-GB" sz="750" dirty="0" smtClean="0">
              <a:solidFill>
                <a:srgbClr val="A6A6A6"/>
              </a:solidFill>
              <a:latin typeface="Arial" pitchFamily="34" charset="0"/>
              <a:cs typeface="Arial" pitchFamily="34" charset="0"/>
            </a:endParaRPr>
          </a:p>
          <a:p>
            <a:endParaRPr lang="en-GB" sz="800" b="1" dirty="0" smtClean="0"/>
          </a:p>
          <a:p>
            <a:r>
              <a:rPr lang="en-GB" sz="950" b="1" dirty="0">
                <a:solidFill>
                  <a:srgbClr val="FF721E"/>
                </a:solidFill>
                <a:latin typeface="Arial"/>
              </a:rPr>
              <a:t>LIBERIA</a:t>
            </a:r>
            <a:endParaRPr lang="fr-FR" sz="950" b="1" dirty="0">
              <a:solidFill>
                <a:srgbClr val="FF721E"/>
              </a:solidFill>
              <a:latin typeface="Arial"/>
            </a:endParaRPr>
          </a:p>
          <a:p>
            <a:r>
              <a:rPr lang="en-GB" sz="850" b="1" i="1" cap="all" dirty="0">
                <a:solidFill>
                  <a:srgbClr val="036BB6"/>
                </a:solidFill>
                <a:latin typeface="Arial"/>
              </a:rPr>
              <a:t>0 EBOLA CASES IN TWO WEEKS</a:t>
            </a:r>
            <a:endParaRPr lang="fr-FR" sz="850" b="1" i="1" cap="all" dirty="0">
              <a:solidFill>
                <a:srgbClr val="036BB6"/>
              </a:solidFill>
              <a:latin typeface="Arial"/>
            </a:endParaRPr>
          </a:p>
          <a:p>
            <a:r>
              <a:rPr lang="en-GB" sz="750" dirty="0">
                <a:solidFill>
                  <a:srgbClr val="A6A6A6"/>
                </a:solidFill>
                <a:latin typeface="Arial" pitchFamily="34" charset="0"/>
                <a:cs typeface="Arial" pitchFamily="34" charset="0"/>
              </a:rPr>
              <a:t>No new confirmed cases have been recorded in Liberia for the past fortnight. Currently, only nine suspected cases are in Ebola treatment centres. Eighty-four people are being monitored for having come into contact with infected patients.</a:t>
            </a:r>
            <a:endParaRPr lang="fr-FR" sz="750" dirty="0">
              <a:solidFill>
                <a:srgbClr val="A6A6A6"/>
              </a:solidFill>
              <a:latin typeface="Arial" pitchFamily="34" charset="0"/>
              <a:cs typeface="Arial" pitchFamily="34" charset="0"/>
            </a:endParaRPr>
          </a:p>
          <a:p>
            <a:pPr algn="just"/>
            <a:endParaRPr lang="en-US" sz="800" dirty="0">
              <a:solidFill>
                <a:srgbClr val="A6A6A6"/>
              </a:solidFill>
              <a:latin typeface="Arial" pitchFamily="34" charset="0"/>
              <a:cs typeface="Arial" pitchFamily="34" charset="0"/>
            </a:endParaRPr>
          </a:p>
          <a:p>
            <a:r>
              <a:rPr lang="en-US" sz="950" b="1" dirty="0" smtClean="0">
                <a:solidFill>
                  <a:srgbClr val="FF721E"/>
                </a:solidFill>
                <a:latin typeface="Arial"/>
              </a:rPr>
              <a:t>REGIONAL / EBOLA VIRUS DISEASE (EVD): </a:t>
            </a:r>
            <a:r>
              <a:rPr lang="en-GB" sz="950" b="1" dirty="0">
                <a:solidFill>
                  <a:srgbClr val="FF721E"/>
                </a:solidFill>
                <a:latin typeface="Arial"/>
              </a:rPr>
              <a:t>23,934 CASES AND 9,792 DEATHS</a:t>
            </a:r>
            <a:endParaRPr lang="fr-FR" sz="950" b="1" dirty="0">
              <a:solidFill>
                <a:srgbClr val="FF721E"/>
              </a:solidFill>
              <a:latin typeface="Arial"/>
            </a:endParaRPr>
          </a:p>
          <a:p>
            <a:r>
              <a:rPr lang="en-GB" sz="850" b="1" i="1" cap="all" dirty="0">
                <a:solidFill>
                  <a:srgbClr val="036BB6"/>
                </a:solidFill>
                <a:latin typeface="Arial"/>
              </a:rPr>
              <a:t>WEEKLY CASES RISE BY 33 PERCENT</a:t>
            </a:r>
            <a:endParaRPr lang="fr-FR" sz="850" b="1" i="1" cap="all" dirty="0">
              <a:solidFill>
                <a:srgbClr val="036BB6"/>
              </a:solidFill>
              <a:latin typeface="Arial"/>
            </a:endParaRPr>
          </a:p>
          <a:p>
            <a:pPr algn="just"/>
            <a:r>
              <a:rPr lang="en-GB" sz="750" dirty="0">
                <a:solidFill>
                  <a:srgbClr val="A6A6A6"/>
                </a:solidFill>
                <a:latin typeface="Arial" pitchFamily="34" charset="0"/>
                <a:cs typeface="Arial" pitchFamily="34" charset="0"/>
              </a:rPr>
              <a:t>A total of 132 confirmed cases were reported in the week that ended on 1 March. This marked a 33 percent rise from the previous week. All the cases were from Guinea and Sierra Leone (51 and 81 respectively). Many EVD deaths are still occurring in communities in Guinea and Sierra Leone, suggesting that the need for early isolation and treatment is not yet understood, accepted or acted upon.</a:t>
            </a:r>
            <a:endParaRPr lang="fr-FR" sz="750" dirty="0">
              <a:solidFill>
                <a:srgbClr val="A6A6A6"/>
              </a:solidFill>
              <a:latin typeface="Arial" pitchFamily="34" charset="0"/>
              <a:cs typeface="Arial" pitchFamily="34" charset="0"/>
            </a:endParaRPr>
          </a:p>
          <a:p>
            <a:pPr algn="just"/>
            <a:endParaRPr lang="fr-FR" sz="800" dirty="0">
              <a:solidFill>
                <a:srgbClr val="A6A6A6"/>
              </a:solidFill>
              <a:latin typeface="Arial" pitchFamily="34" charset="0"/>
              <a:cs typeface="Arial" pitchFamily="34" charset="0"/>
            </a:endParaRPr>
          </a:p>
        </p:txBody>
      </p:sp>
      <p:sp>
        <p:nvSpPr>
          <p:cNvPr id="66" name="TextBox 22"/>
          <p:cNvSpPr txBox="1"/>
          <p:nvPr/>
        </p:nvSpPr>
        <p:spPr>
          <a:xfrm>
            <a:off x="2034332" y="4024235"/>
            <a:ext cx="1008112" cy="315986"/>
          </a:xfrm>
          <a:prstGeom prst="rect">
            <a:avLst/>
          </a:prstGeom>
          <a:noFill/>
        </p:spPr>
        <p:txBody>
          <a:bodyPr wrap="square" lIns="99569" tIns="49785" rIns="99569" bIns="49785"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LIBERIA</a:t>
            </a:r>
            <a:endParaRPr lang="en-GB" dirty="0"/>
          </a:p>
        </p:txBody>
      </p:sp>
      <p:sp>
        <p:nvSpPr>
          <p:cNvPr id="68" name="TextBox 44"/>
          <p:cNvSpPr txBox="1"/>
          <p:nvPr/>
        </p:nvSpPr>
        <p:spPr>
          <a:xfrm>
            <a:off x="2472551" y="4346104"/>
            <a:ext cx="1023149" cy="221538"/>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EVD CASES IN TWO WEEKS</a:t>
            </a:r>
            <a:endParaRPr lang="en-GB" dirty="0"/>
          </a:p>
        </p:txBody>
      </p:sp>
      <p:cxnSp>
        <p:nvCxnSpPr>
          <p:cNvPr id="82" name="Connecteur droit 81"/>
          <p:cNvCxnSpPr/>
          <p:nvPr/>
        </p:nvCxnSpPr>
        <p:spPr>
          <a:xfrm flipV="1">
            <a:off x="1480901" y="2883411"/>
            <a:ext cx="6723" cy="1"/>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77" name="Connecteur en angle 76"/>
          <p:cNvCxnSpPr>
            <a:stCxn id="66" idx="1"/>
          </p:cNvCxnSpPr>
          <p:nvPr/>
        </p:nvCxnSpPr>
        <p:spPr>
          <a:xfrm rot="10800000">
            <a:off x="1338034" y="3923574"/>
            <a:ext cx="696299" cy="258655"/>
          </a:xfrm>
          <a:prstGeom prst="bentConnector3">
            <a:avLst>
              <a:gd name="adj1" fmla="val 99246"/>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39" name="TextBox 22"/>
          <p:cNvSpPr txBox="1"/>
          <p:nvPr/>
        </p:nvSpPr>
        <p:spPr>
          <a:xfrm>
            <a:off x="1583057" y="1814251"/>
            <a:ext cx="689131" cy="241666"/>
          </a:xfrm>
          <a:prstGeom prst="rect">
            <a:avLst/>
          </a:prstGeom>
          <a:noFill/>
        </p:spPr>
        <p:txBody>
          <a:bodyPr wrap="square" lIns="99569" tIns="49785" rIns="99569" bIns="49785"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MALI</a:t>
            </a:r>
            <a:endParaRPr lang="en-GB" dirty="0"/>
          </a:p>
        </p:txBody>
      </p:sp>
      <p:sp>
        <p:nvSpPr>
          <p:cNvPr id="41" name="TextBox 44"/>
          <p:cNvSpPr txBox="1"/>
          <p:nvPr/>
        </p:nvSpPr>
        <p:spPr>
          <a:xfrm>
            <a:off x="4211648" y="3865717"/>
            <a:ext cx="991035" cy="359219"/>
          </a:xfrm>
          <a:prstGeom prst="rect">
            <a:avLst/>
          </a:prstGeom>
          <a:noFill/>
        </p:spPr>
        <p:txBody>
          <a:bodyPr wrap="square" lIns="99569" tIns="49785" rIns="99569" bIns="49785"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IDPs IN THE NORTH</a:t>
            </a:r>
            <a:endParaRPr lang="en-GB" sz="900" b="1" dirty="0">
              <a:solidFill>
                <a:srgbClr val="026DB6"/>
              </a:solidFill>
              <a:latin typeface="Arial" panose="020B0604020202020204" pitchFamily="34" charset="0"/>
              <a:cs typeface="Arial" panose="020B0604020202020204" pitchFamily="34" charset="0"/>
            </a:endParaRPr>
          </a:p>
        </p:txBody>
      </p:sp>
      <p:sp>
        <p:nvSpPr>
          <p:cNvPr id="43" name="TextBox 22"/>
          <p:cNvSpPr txBox="1"/>
          <p:nvPr/>
        </p:nvSpPr>
        <p:spPr>
          <a:xfrm>
            <a:off x="3131341" y="2948285"/>
            <a:ext cx="965809" cy="167379"/>
          </a:xfrm>
          <a:prstGeom prst="rect">
            <a:avLst/>
          </a:prstGeom>
          <a:noFill/>
        </p:spPr>
        <p:txBody>
          <a:bodyPr wrap="square" lIns="99569" tIns="49785" rIns="99569" bIns="49785"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fr-CH" dirty="0" smtClean="0"/>
              <a:t>NIGERIA</a:t>
            </a:r>
            <a:endParaRPr lang="en-GB" dirty="0"/>
          </a:p>
        </p:txBody>
      </p:sp>
      <p:sp>
        <p:nvSpPr>
          <p:cNvPr id="45" name="TextBox 44"/>
          <p:cNvSpPr txBox="1"/>
          <p:nvPr/>
        </p:nvSpPr>
        <p:spPr>
          <a:xfrm>
            <a:off x="3539387" y="3130562"/>
            <a:ext cx="871209" cy="359219"/>
          </a:xfrm>
          <a:prstGeom prst="rect">
            <a:avLst/>
          </a:prstGeom>
          <a:noFill/>
        </p:spPr>
        <p:txBody>
          <a:bodyPr wrap="square" lIns="99569" tIns="49785" rIns="99569" bIns="49785"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DISPLACED</a:t>
            </a:r>
          </a:p>
        </p:txBody>
      </p:sp>
      <p:sp>
        <p:nvSpPr>
          <p:cNvPr id="63" name="TextBox 22"/>
          <p:cNvSpPr txBox="1"/>
          <p:nvPr/>
        </p:nvSpPr>
        <p:spPr>
          <a:xfrm>
            <a:off x="18108" y="4328876"/>
            <a:ext cx="1697820" cy="315986"/>
          </a:xfrm>
          <a:prstGeom prst="rect">
            <a:avLst/>
          </a:prstGeom>
          <a:noFill/>
        </p:spPr>
        <p:txBody>
          <a:bodyPr wrap="square" lIns="99569" tIns="49785" rIns="99569" bIns="49785"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REGIONAL / EVD</a:t>
            </a:r>
            <a:endParaRPr lang="en-GB" dirty="0"/>
          </a:p>
        </p:txBody>
      </p:sp>
      <p:pic>
        <p:nvPicPr>
          <p:cNvPr id="64" name="Image 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961" y="4640411"/>
            <a:ext cx="217529" cy="210513"/>
          </a:xfrm>
          <a:prstGeom prst="rect">
            <a:avLst/>
          </a:prstGeom>
        </p:spPr>
      </p:pic>
      <p:sp>
        <p:nvSpPr>
          <p:cNvPr id="65" name="TextBox 44"/>
          <p:cNvSpPr txBox="1"/>
          <p:nvPr/>
        </p:nvSpPr>
        <p:spPr>
          <a:xfrm>
            <a:off x="675841" y="4570029"/>
            <a:ext cx="1286483" cy="351277"/>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PERCENT RISE IN WEEKLY CASES</a:t>
            </a:r>
            <a:endParaRPr lang="en-GB" dirty="0"/>
          </a:p>
        </p:txBody>
      </p:sp>
      <p:cxnSp>
        <p:nvCxnSpPr>
          <p:cNvPr id="74" name="Connecteur en angle 73"/>
          <p:cNvCxnSpPr/>
          <p:nvPr/>
        </p:nvCxnSpPr>
        <p:spPr>
          <a:xfrm rot="16200000" flipV="1">
            <a:off x="398531" y="3588676"/>
            <a:ext cx="727116" cy="246930"/>
          </a:xfrm>
          <a:prstGeom prst="bentConnector3">
            <a:avLst>
              <a:gd name="adj1" fmla="val -637"/>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75" name="Connecteur en angle 74"/>
          <p:cNvCxnSpPr/>
          <p:nvPr/>
        </p:nvCxnSpPr>
        <p:spPr>
          <a:xfrm rot="16200000" flipV="1">
            <a:off x="649251" y="3836042"/>
            <a:ext cx="472606" cy="6704"/>
          </a:xfrm>
          <a:prstGeom prst="bentConnector3">
            <a:avLst>
              <a:gd name="adj1" fmla="val -1028"/>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79" name="Connecteur en angle 78"/>
          <p:cNvCxnSpPr/>
          <p:nvPr/>
        </p:nvCxnSpPr>
        <p:spPr>
          <a:xfrm rot="5400000" flipH="1" flipV="1">
            <a:off x="871273" y="3829693"/>
            <a:ext cx="263639" cy="228373"/>
          </a:xfrm>
          <a:prstGeom prst="bentConnector3">
            <a:avLst>
              <a:gd name="adj1" fmla="val -107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85" name="Connecteur droit 84"/>
          <p:cNvCxnSpPr/>
          <p:nvPr/>
        </p:nvCxnSpPr>
        <p:spPr>
          <a:xfrm flipH="1">
            <a:off x="882202" y="4088768"/>
            <a:ext cx="2" cy="253179"/>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pic>
        <p:nvPicPr>
          <p:cNvPr id="87" name="Image 86"/>
          <p:cNvPicPr>
            <a:picLocks noChangeAspect="1"/>
          </p:cNvPicPr>
          <p:nvPr/>
        </p:nvPicPr>
        <p:blipFill>
          <a:blip r:embed="rId5"/>
          <a:stretch>
            <a:fillRect/>
          </a:stretch>
        </p:blipFill>
        <p:spPr>
          <a:xfrm>
            <a:off x="2883466" y="3142307"/>
            <a:ext cx="247500" cy="236250"/>
          </a:xfrm>
          <a:prstGeom prst="rect">
            <a:avLst/>
          </a:prstGeom>
        </p:spPr>
      </p:pic>
      <p:sp>
        <p:nvSpPr>
          <p:cNvPr id="34" name="TextBox 48"/>
          <p:cNvSpPr txBox="1"/>
          <p:nvPr/>
        </p:nvSpPr>
        <p:spPr>
          <a:xfrm>
            <a:off x="3762523" y="3929482"/>
            <a:ext cx="504057" cy="231691"/>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117k</a:t>
            </a:r>
            <a:endParaRPr lang="en-GB" sz="1600" b="1" dirty="0">
              <a:solidFill>
                <a:srgbClr val="026DB6"/>
              </a:solidFill>
              <a:latin typeface="Arial" panose="020B0604020202020204" pitchFamily="34" charset="0"/>
              <a:cs typeface="Arial" panose="020B0604020202020204" pitchFamily="34" charset="0"/>
            </a:endParaRPr>
          </a:p>
        </p:txBody>
      </p:sp>
      <p:sp>
        <p:nvSpPr>
          <p:cNvPr id="35" name="TextBox 44"/>
          <p:cNvSpPr txBox="1"/>
          <p:nvPr/>
        </p:nvSpPr>
        <p:spPr>
          <a:xfrm>
            <a:off x="2043854" y="2058147"/>
            <a:ext cx="776112" cy="359219"/>
          </a:xfrm>
          <a:prstGeom prst="rect">
            <a:avLst/>
          </a:prstGeom>
          <a:noFill/>
        </p:spPr>
        <p:txBody>
          <a:bodyPr wrap="square" lIns="99569" tIns="49785" rIns="99569" bIns="49785"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KILLED IN </a:t>
            </a:r>
          </a:p>
          <a:p>
            <a:r>
              <a:rPr lang="en-GB" sz="900" b="1" dirty="0" smtClean="0">
                <a:solidFill>
                  <a:srgbClr val="026DB6"/>
                </a:solidFill>
                <a:latin typeface="Arial" panose="020B0604020202020204" pitchFamily="34" charset="0"/>
                <a:cs typeface="Arial" panose="020B0604020202020204" pitchFamily="34" charset="0"/>
              </a:rPr>
              <a:t>ARMED ATTACKS</a:t>
            </a:r>
            <a:endParaRPr lang="en-GB" sz="900" b="1" dirty="0">
              <a:solidFill>
                <a:srgbClr val="026DB6"/>
              </a:solidFill>
              <a:latin typeface="Arial" panose="020B0604020202020204" pitchFamily="34" charset="0"/>
              <a:cs typeface="Arial" panose="020B0604020202020204" pitchFamily="34" charset="0"/>
            </a:endParaRPr>
          </a:p>
        </p:txBody>
      </p:sp>
      <p:sp>
        <p:nvSpPr>
          <p:cNvPr id="44" name="TextBox 22"/>
          <p:cNvSpPr txBox="1"/>
          <p:nvPr/>
        </p:nvSpPr>
        <p:spPr>
          <a:xfrm>
            <a:off x="3930968" y="3688992"/>
            <a:ext cx="1271715" cy="167379"/>
          </a:xfrm>
          <a:prstGeom prst="rect">
            <a:avLst/>
          </a:prstGeom>
          <a:noFill/>
        </p:spPr>
        <p:txBody>
          <a:bodyPr wrap="square" lIns="99569" tIns="49785" rIns="99569" bIns="49785"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fr-CH" dirty="0" smtClean="0"/>
              <a:t>CAMEROON</a:t>
            </a:r>
            <a:endParaRPr lang="en-GB" dirty="0"/>
          </a:p>
        </p:txBody>
      </p:sp>
      <p:sp>
        <p:nvSpPr>
          <p:cNvPr id="46" name="TextBox 48"/>
          <p:cNvSpPr txBox="1"/>
          <p:nvPr/>
        </p:nvSpPr>
        <p:spPr>
          <a:xfrm>
            <a:off x="2287919" y="4341028"/>
            <a:ext cx="131853" cy="231691"/>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0</a:t>
            </a:r>
            <a:endParaRPr lang="en-GB" sz="1600" b="1" dirty="0">
              <a:solidFill>
                <a:srgbClr val="026DB6"/>
              </a:solidFill>
              <a:latin typeface="Arial" panose="020B0604020202020204" pitchFamily="34" charset="0"/>
              <a:cs typeface="Arial" panose="020B0604020202020204" pitchFamily="34" charset="0"/>
            </a:endParaRPr>
          </a:p>
        </p:txBody>
      </p:sp>
      <p:sp>
        <p:nvSpPr>
          <p:cNvPr id="47" name="TextBox 48"/>
          <p:cNvSpPr txBox="1"/>
          <p:nvPr/>
        </p:nvSpPr>
        <p:spPr>
          <a:xfrm>
            <a:off x="3114452" y="3159262"/>
            <a:ext cx="477712" cy="231691"/>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1.2M</a:t>
            </a:r>
            <a:endParaRPr lang="en-GB" sz="1600" b="1" dirty="0">
              <a:solidFill>
                <a:srgbClr val="026DB6"/>
              </a:solidFill>
              <a:latin typeface="Arial" panose="020B0604020202020204" pitchFamily="34" charset="0"/>
              <a:cs typeface="Arial" panose="020B0604020202020204" pitchFamily="34" charset="0"/>
            </a:endParaRPr>
          </a:p>
        </p:txBody>
      </p:sp>
      <p:pic>
        <p:nvPicPr>
          <p:cNvPr id="52" name="Image 51"/>
          <p:cNvPicPr>
            <a:picLocks noChangeAspect="1"/>
          </p:cNvPicPr>
          <p:nvPr/>
        </p:nvPicPr>
        <p:blipFill>
          <a:blip r:embed="rId5"/>
          <a:stretch>
            <a:fillRect/>
          </a:stretch>
        </p:blipFill>
        <p:spPr>
          <a:xfrm>
            <a:off x="3592164" y="3886847"/>
            <a:ext cx="247500" cy="236250"/>
          </a:xfrm>
          <a:prstGeom prst="rect">
            <a:avLst/>
          </a:prstGeom>
        </p:spPr>
      </p:pic>
      <p:pic>
        <p:nvPicPr>
          <p:cNvPr id="2" name="Image 1"/>
          <p:cNvPicPr>
            <a:picLocks noChangeAspect="1"/>
          </p:cNvPicPr>
          <p:nvPr/>
        </p:nvPicPr>
        <p:blipFill>
          <a:blip r:embed="rId6"/>
          <a:stretch>
            <a:fillRect/>
          </a:stretch>
        </p:blipFill>
        <p:spPr>
          <a:xfrm>
            <a:off x="1634419" y="2104145"/>
            <a:ext cx="228837" cy="266976"/>
          </a:xfrm>
          <a:prstGeom prst="rect">
            <a:avLst/>
          </a:prstGeom>
        </p:spPr>
      </p:pic>
      <p:sp>
        <p:nvSpPr>
          <p:cNvPr id="31" name="TextBox 48"/>
          <p:cNvSpPr txBox="1"/>
          <p:nvPr/>
        </p:nvSpPr>
        <p:spPr>
          <a:xfrm>
            <a:off x="1829069" y="2121911"/>
            <a:ext cx="277330" cy="231691"/>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8</a:t>
            </a:r>
            <a:endParaRPr lang="en-GB" sz="1600" b="1" dirty="0">
              <a:solidFill>
                <a:srgbClr val="026DB6"/>
              </a:solidFill>
              <a:latin typeface="Arial" panose="020B0604020202020204" pitchFamily="34" charset="0"/>
              <a:cs typeface="Arial" panose="020B0604020202020204" pitchFamily="34" charset="0"/>
            </a:endParaRPr>
          </a:p>
        </p:txBody>
      </p:sp>
      <p:sp>
        <p:nvSpPr>
          <p:cNvPr id="32" name="TextBox 22"/>
          <p:cNvSpPr txBox="1"/>
          <p:nvPr/>
        </p:nvSpPr>
        <p:spPr>
          <a:xfrm>
            <a:off x="3450647" y="1818836"/>
            <a:ext cx="815934" cy="167379"/>
          </a:xfrm>
          <a:prstGeom prst="rect">
            <a:avLst/>
          </a:prstGeom>
          <a:noFill/>
        </p:spPr>
        <p:txBody>
          <a:bodyPr wrap="square" lIns="99569" tIns="49785" rIns="99569" bIns="49785"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fr-CH" dirty="0" smtClean="0"/>
              <a:t>NIGER</a:t>
            </a:r>
            <a:endParaRPr lang="en-GB" dirty="0"/>
          </a:p>
        </p:txBody>
      </p:sp>
      <p:sp>
        <p:nvSpPr>
          <p:cNvPr id="33" name="TextBox 44"/>
          <p:cNvSpPr txBox="1"/>
          <p:nvPr/>
        </p:nvSpPr>
        <p:spPr>
          <a:xfrm>
            <a:off x="3222941" y="2001113"/>
            <a:ext cx="1488008" cy="359219"/>
          </a:xfrm>
          <a:prstGeom prst="rect">
            <a:avLst/>
          </a:prstGeom>
          <a:noFill/>
        </p:spPr>
        <p:txBody>
          <a:bodyPr wrap="square" lIns="99569" tIns="49785" rIns="99569" bIns="49785"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JOINT MILITARY OFFENSIVE LAUCHED</a:t>
            </a:r>
          </a:p>
        </p:txBody>
      </p:sp>
      <p:sp>
        <p:nvSpPr>
          <p:cNvPr id="38" name="TextBox 48"/>
          <p:cNvSpPr txBox="1"/>
          <p:nvPr/>
        </p:nvSpPr>
        <p:spPr>
          <a:xfrm>
            <a:off x="316842" y="4640411"/>
            <a:ext cx="277330" cy="231691"/>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33</a:t>
            </a:r>
            <a:endParaRPr lang="en-GB" sz="1600" b="1" dirty="0">
              <a:solidFill>
                <a:srgbClr val="026DB6"/>
              </a:solidFill>
              <a:latin typeface="Arial" panose="020B0604020202020204" pitchFamily="34" charset="0"/>
              <a:cs typeface="Arial" panose="020B0604020202020204" pitchFamily="34" charset="0"/>
            </a:endParaRPr>
          </a:p>
        </p:txBody>
      </p:sp>
      <p:pic>
        <p:nvPicPr>
          <p:cNvPr id="48" name="Image 4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54130" y="4351617"/>
            <a:ext cx="217529" cy="210513"/>
          </a:xfrm>
          <a:prstGeom prst="rect">
            <a:avLst/>
          </a:prstGeom>
        </p:spPr>
      </p:pic>
      <p:pic>
        <p:nvPicPr>
          <p:cNvPr id="11" name="Image 10"/>
          <p:cNvPicPr>
            <a:picLocks noChangeAspect="1"/>
          </p:cNvPicPr>
          <p:nvPr/>
        </p:nvPicPr>
        <p:blipFill>
          <a:blip r:embed="rId7"/>
          <a:stretch>
            <a:fillRect/>
          </a:stretch>
        </p:blipFill>
        <p:spPr>
          <a:xfrm>
            <a:off x="3042444" y="2104145"/>
            <a:ext cx="236250" cy="146250"/>
          </a:xfrm>
          <a:prstGeom prst="rect">
            <a:avLst/>
          </a:prstGeom>
        </p:spPr>
      </p:pic>
      <p:sp>
        <p:nvSpPr>
          <p:cNvPr id="3" name="TextBox 2"/>
          <p:cNvSpPr txBox="1"/>
          <p:nvPr/>
        </p:nvSpPr>
        <p:spPr>
          <a:xfrm>
            <a:off x="311272" y="79401"/>
            <a:ext cx="7843740" cy="523220"/>
          </a:xfrm>
          <a:prstGeom prst="rect">
            <a:avLst/>
          </a:prstGeom>
          <a:noFill/>
        </p:spPr>
        <p:txBody>
          <a:bodyPr wrap="square" rtlCol="0">
            <a:spAutoFit/>
          </a:bodyPr>
          <a:lstStyle/>
          <a:p>
            <a:r>
              <a:rPr lang="en-US" sz="2800" dirty="0" smtClean="0">
                <a:solidFill>
                  <a:schemeClr val="bg1"/>
                </a:solidFill>
              </a:rPr>
              <a:t>REGION DE L’AFRIQUE DE L’OUEST ET DU CENTRE</a:t>
            </a:r>
            <a:endParaRPr lang="fr-FR" sz="2800" dirty="0">
              <a:solidFill>
                <a:schemeClr val="bg1"/>
              </a:solidFill>
            </a:endParaRPr>
          </a:p>
        </p:txBody>
      </p:sp>
      <p:sp>
        <p:nvSpPr>
          <p:cNvPr id="4" name="TextBox 3"/>
          <p:cNvSpPr txBox="1"/>
          <p:nvPr/>
        </p:nvSpPr>
        <p:spPr>
          <a:xfrm>
            <a:off x="333490" y="439568"/>
            <a:ext cx="6437421" cy="276999"/>
          </a:xfrm>
          <a:prstGeom prst="rect">
            <a:avLst/>
          </a:prstGeom>
          <a:noFill/>
        </p:spPr>
        <p:txBody>
          <a:bodyPr wrap="square" rtlCol="0" anchor="ctr">
            <a:spAutoFit/>
          </a:bodyPr>
          <a:lstStyle/>
          <a:p>
            <a:pPr fontAlgn="base"/>
            <a:r>
              <a:rPr lang="fr-FR" sz="1200" dirty="0" smtClean="0">
                <a:solidFill>
                  <a:schemeClr val="bg2">
                    <a:lumMod val="75000"/>
                  </a:schemeClr>
                </a:solidFill>
              </a:rPr>
              <a:t>Aperçu </a:t>
            </a:r>
            <a:r>
              <a:rPr lang="fr-FR" sz="1200" dirty="0">
                <a:solidFill>
                  <a:schemeClr val="bg2">
                    <a:lumMod val="75000"/>
                  </a:schemeClr>
                </a:solidFill>
              </a:rPr>
              <a:t>humanitaire </a:t>
            </a:r>
            <a:r>
              <a:rPr lang="fr-FR" sz="1200" dirty="0" smtClean="0">
                <a:solidFill>
                  <a:schemeClr val="bg2">
                    <a:lumMod val="75000"/>
                  </a:schemeClr>
                </a:solidFill>
              </a:rPr>
              <a:t>hebdomadaire de OCHA - Bureau Régional pour l'Afrique </a:t>
            </a:r>
            <a:r>
              <a:rPr lang="fr-FR" sz="1200" dirty="0">
                <a:solidFill>
                  <a:schemeClr val="bg2">
                    <a:lumMod val="75000"/>
                  </a:schemeClr>
                </a:solidFill>
              </a:rPr>
              <a:t>de </a:t>
            </a:r>
            <a:r>
              <a:rPr lang="fr-FR" sz="1200" dirty="0" smtClean="0">
                <a:solidFill>
                  <a:schemeClr val="bg2">
                    <a:lumMod val="75000"/>
                  </a:schemeClr>
                </a:solidFill>
              </a:rPr>
              <a:t>l‘Ouest </a:t>
            </a:r>
            <a:r>
              <a:rPr lang="fr-FR" sz="1200" dirty="0">
                <a:solidFill>
                  <a:schemeClr val="bg2">
                    <a:lumMod val="75000"/>
                  </a:schemeClr>
                </a:solidFill>
              </a:rPr>
              <a:t>et du </a:t>
            </a:r>
            <a:r>
              <a:rPr lang="fr-FR" sz="1200" dirty="0" smtClean="0">
                <a:solidFill>
                  <a:schemeClr val="bg2">
                    <a:lumMod val="75000"/>
                  </a:schemeClr>
                </a:solidFill>
              </a:rPr>
              <a:t>Centre</a:t>
            </a:r>
            <a:endParaRPr lang="fr-FR" sz="1200" dirty="0">
              <a:solidFill>
                <a:schemeClr val="bg2">
                  <a:lumMod val="75000"/>
                </a:schemeClr>
              </a:solidFill>
            </a:endParaRPr>
          </a:p>
        </p:txBody>
      </p:sp>
    </p:spTree>
    <p:extLst>
      <p:ext uri="{BB962C8B-B14F-4D97-AF65-F5344CB8AC3E}">
        <p14:creationId xmlns:p14="http://schemas.microsoft.com/office/powerpoint/2010/main" val="3559783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EsriMapsInfo xmlns="ESRI.ArcGIS.Mapping.OfficeIntegration.PowerPointInfo">
  <Version>Version1</Version>
  <RequiresSignIn>False</RequiresSignIn>
</EsriMapsInfo>
</file>

<file path=customXml/itemProps1.xml><?xml version="1.0" encoding="utf-8"?>
<ds:datastoreItem xmlns:ds="http://schemas.openxmlformats.org/officeDocument/2006/customXml" ds:itemID="{978112C3-794E-4766-A3EB-BDA2149EA95B}">
  <ds:schemaRefs>
    <ds:schemaRef ds:uri="ESRI.ArcGIS.Mapping.OfficeIntegration.PowerPointInfo"/>
  </ds:schemaRefs>
</ds:datastoreItem>
</file>

<file path=docProps/app.xml><?xml version="1.0" encoding="utf-8"?>
<Properties xmlns="http://schemas.openxmlformats.org/officeDocument/2006/extended-properties" xmlns:vt="http://schemas.openxmlformats.org/officeDocument/2006/docPropsVTypes">
  <TotalTime>5204</TotalTime>
  <Words>567</Words>
  <Application>Microsoft Office PowerPoint</Application>
  <PresentationFormat>Custom</PresentationFormat>
  <Paragraphs>52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OCHA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OCHA</dc:creator>
  <cp:lastModifiedBy>Ivo Brandau</cp:lastModifiedBy>
  <cp:revision>566</cp:revision>
  <cp:lastPrinted>2014-12-11T10:27:48Z</cp:lastPrinted>
  <dcterms:created xsi:type="dcterms:W3CDTF">2014-03-10T10:37:19Z</dcterms:created>
  <dcterms:modified xsi:type="dcterms:W3CDTF">2015-03-12T14:04:20Z</dcterms:modified>
</cp:coreProperties>
</file>