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1356" y="1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21/10/2015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21/10/2015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21/10/2015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21/10/2015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21/10/2015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21/10/2015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 y="849199"/>
            <a:ext cx="6677800" cy="6014328"/>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13 - 19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9937" y="870764"/>
            <a:ext cx="3847853" cy="6318517"/>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CAMEROON</a:t>
            </a:r>
          </a:p>
          <a:p>
            <a:r>
              <a:rPr lang="en-US" sz="700" b="1" i="1" cap="all" dirty="0" smtClean="0">
                <a:solidFill>
                  <a:srgbClr val="036BB6"/>
                </a:solidFill>
                <a:latin typeface="Arial"/>
              </a:rPr>
              <a:t>OVER 120 killed &amp; 380 INJURED IN TERRORIST ATTACKS </a:t>
            </a:r>
            <a:r>
              <a:rPr lang="en-US" sz="700" b="1" i="1" cap="all" dirty="0" smtClean="0">
                <a:solidFill>
                  <a:srgbClr val="036BB6"/>
                </a:solidFill>
                <a:latin typeface="Arial"/>
              </a:rPr>
              <a:t>IN THREE MONTHS</a:t>
            </a:r>
            <a:endParaRPr lang="fr-FR" sz="700" b="1" i="1" cap="all" dirty="0" smtClean="0">
              <a:solidFill>
                <a:srgbClr val="036BB6"/>
              </a:solidFill>
              <a:latin typeface="Arial"/>
            </a:endParaRPr>
          </a:p>
          <a:p>
            <a:pPr algn="just"/>
            <a:r>
              <a:rPr lang="en-US" sz="800" dirty="0">
                <a:solidFill>
                  <a:srgbClr val="A6A6A6"/>
                </a:solidFill>
                <a:latin typeface="Arial" pitchFamily="34" charset="0"/>
                <a:cs typeface="Arial" pitchFamily="34" charset="0"/>
              </a:rPr>
              <a:t>Between 13 July and October 11 2016, suspected Boko Haram terrorist attacks are reported to have wounded 384 and killed over 120. Hospitals and clinics treating attack victims lack qualified personnel for surgery and medical equipment to adequately respond. In addition, 25 health </a:t>
            </a:r>
            <a:r>
              <a:rPr lang="en-US" sz="800" dirty="0" err="1">
                <a:solidFill>
                  <a:srgbClr val="A6A6A6"/>
                </a:solidFill>
                <a:latin typeface="Arial" pitchFamily="34" charset="0"/>
                <a:cs typeface="Arial" pitchFamily="34" charset="0"/>
              </a:rPr>
              <a:t>centres</a:t>
            </a:r>
            <a:r>
              <a:rPr lang="en-US" sz="800" dirty="0">
                <a:solidFill>
                  <a:srgbClr val="A6A6A6"/>
                </a:solidFill>
                <a:latin typeface="Arial" pitchFamily="34" charset="0"/>
                <a:cs typeface="Arial" pitchFamily="34" charset="0"/>
              </a:rPr>
              <a:t> are non-functional due to insecurity, depriving about 83,578 people of health services in the Far North. </a:t>
            </a:r>
            <a:endParaRPr lang="en-US" sz="800" dirty="0" smtClean="0">
              <a:solidFill>
                <a:srgbClr val="A6A6A6"/>
              </a:solidFill>
              <a:latin typeface="Arial" pitchFamily="34" charset="0"/>
              <a:cs typeface="Arial" pitchFamily="34" charset="0"/>
            </a:endParaRPr>
          </a:p>
          <a:p>
            <a:pPr algn="just"/>
            <a:endParaRPr lang="en-GB" sz="500" b="1" dirty="0" smtClean="0">
              <a:solidFill>
                <a:srgbClr val="FF721E"/>
              </a:solidFill>
              <a:latin typeface="Arial"/>
            </a:endParaRPr>
          </a:p>
          <a:p>
            <a:r>
              <a:rPr lang="en-GB" sz="1000" b="1" dirty="0" smtClean="0">
                <a:solidFill>
                  <a:srgbClr val="FF721E"/>
                </a:solidFill>
                <a:latin typeface="Arial"/>
              </a:rPr>
              <a:t>CENTRAL AFRICAN REPUBLIC (CAR)</a:t>
            </a:r>
            <a:r>
              <a:rPr lang="en-GB" sz="1000" b="1" dirty="0"/>
              <a:t>	</a:t>
            </a:r>
            <a:endParaRPr lang="fr-FR" sz="1000" dirty="0"/>
          </a:p>
          <a:p>
            <a:r>
              <a:rPr lang="en-US" sz="700" b="1" i="1" cap="all" dirty="0" smtClean="0">
                <a:solidFill>
                  <a:srgbClr val="036BB6"/>
                </a:solidFill>
                <a:latin typeface="Arial"/>
              </a:rPr>
              <a:t>RENEWED </a:t>
            </a:r>
            <a:r>
              <a:rPr lang="en-US" sz="700" b="1" i="1" cap="all" dirty="0">
                <a:solidFill>
                  <a:srgbClr val="036BB6"/>
                </a:solidFill>
                <a:latin typeface="Arial"/>
              </a:rPr>
              <a:t>VIOLENCE IN BANGUI LEAVES 1 DEAD AND 10 INJURED  </a:t>
            </a:r>
            <a:endParaRPr lang="fr-FR" sz="7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On 15 October, at least one person was killed and 10 injured in fresh sectarian clashes in the largely Muslim district of PK-5 in Bangui. Thousands of residents were forced to flee to other parts of the city. Many returned to their homes the next day as calm was restored. The security situation in the capital remains relatively calm but unpredictable since 6 October. Socio-economic activities are slowly normalizing but, although the academic year was launched on 21 September, schools yet to reopen. Outside the capital, tensions also persist in some regions. </a:t>
            </a:r>
            <a:endParaRPr lang="en-US" sz="800" dirty="0" smtClean="0">
              <a:solidFill>
                <a:srgbClr val="A6A6A6"/>
              </a:solidFill>
              <a:latin typeface="Arial" pitchFamily="34" charset="0"/>
              <a:cs typeface="Arial" pitchFamily="34" charset="0"/>
            </a:endParaRPr>
          </a:p>
          <a:p>
            <a:pPr algn="just"/>
            <a:endParaRPr lang="en-US" sz="500" b="1" dirty="0">
              <a:solidFill>
                <a:srgbClr val="A6A6A6"/>
              </a:solidFill>
              <a:latin typeface="Arial" pitchFamily="34" charset="0"/>
              <a:cs typeface="Arial" pitchFamily="34" charset="0"/>
            </a:endParaRPr>
          </a:p>
          <a:p>
            <a:pPr algn="just"/>
            <a:r>
              <a:rPr lang="en-GB" sz="1000" b="1" dirty="0" smtClean="0">
                <a:solidFill>
                  <a:srgbClr val="FF721E"/>
                </a:solidFill>
                <a:latin typeface="Arial"/>
              </a:rPr>
              <a:t>CHAD</a:t>
            </a:r>
            <a:endParaRPr lang="en-GB" sz="1000" b="1" dirty="0" smtClean="0">
              <a:solidFill>
                <a:srgbClr val="FF721E"/>
              </a:solidFill>
              <a:latin typeface="Arial"/>
            </a:endParaRPr>
          </a:p>
          <a:p>
            <a:r>
              <a:rPr lang="en-US" sz="700" b="1" i="1" cap="all" dirty="0" smtClean="0">
                <a:solidFill>
                  <a:srgbClr val="036BB6"/>
                </a:solidFill>
                <a:latin typeface="Arial"/>
              </a:rPr>
              <a:t>CHRONIC MALNUTRITION AFFECTS THOUSANDS</a:t>
            </a:r>
            <a:endParaRPr lang="fr-FR" sz="7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In </a:t>
            </a:r>
            <a:r>
              <a:rPr lang="en-US" sz="800" dirty="0" err="1">
                <a:solidFill>
                  <a:srgbClr val="A6A6A6"/>
                </a:solidFill>
                <a:latin typeface="Arial" pitchFamily="34" charset="0"/>
                <a:cs typeface="Arial" pitchFamily="34" charset="0"/>
              </a:rPr>
              <a:t>Bokoro</a:t>
            </a:r>
            <a:r>
              <a:rPr lang="en-US" sz="800" dirty="0">
                <a:solidFill>
                  <a:srgbClr val="A6A6A6"/>
                </a:solidFill>
                <a:latin typeface="Arial" pitchFamily="34" charset="0"/>
                <a:cs typeface="Arial" pitchFamily="34" charset="0"/>
              </a:rPr>
              <a:t>, in the Lake Chad basin, an MSF emergency team is responding to a nutrition crisis, treating more than 2,300 severely malnourished children since July. Earlier in June MSF assessed that 5.5% of children under the age of five were suffering from severe acute malnutrition - more than twice the emergency threshold of 2%. This year, insecurity and violence around Chad’s borders have also disrupted trade, which has negatively affected the fragile local economy and the availability of food. According to the Nutrition cluster, the expected numbers of malnutrition cases for the year 2016 is 321,473 children in severe acute malnutrition and 398,842 in moderate acute malnutrition. </a:t>
            </a:r>
            <a:r>
              <a:rPr lang="en-GB" sz="800" dirty="0" smtClean="0">
                <a:solidFill>
                  <a:srgbClr val="A6A6A6"/>
                </a:solidFill>
                <a:latin typeface="Arial" pitchFamily="34" charset="0"/>
                <a:cs typeface="Arial" pitchFamily="34" charset="0"/>
              </a:rPr>
              <a:t> </a:t>
            </a:r>
            <a:endParaRPr lang="fr-FR" sz="800" b="1" dirty="0" smtClean="0">
              <a:solidFill>
                <a:srgbClr val="FF721E"/>
              </a:solidFill>
              <a:latin typeface="Arial"/>
            </a:endParaRPr>
          </a:p>
          <a:p>
            <a:endParaRPr lang="fr-FR" sz="500" b="1" dirty="0" smtClean="0">
              <a:solidFill>
                <a:srgbClr val="FF721E"/>
              </a:solidFill>
              <a:latin typeface="Arial"/>
            </a:endParaRPr>
          </a:p>
          <a:p>
            <a:r>
              <a:rPr lang="fr-FR" sz="1000" b="1" dirty="0" smtClean="0">
                <a:solidFill>
                  <a:srgbClr val="FF721E"/>
                </a:solidFill>
                <a:latin typeface="Arial"/>
              </a:rPr>
              <a:t>NIGER</a:t>
            </a:r>
            <a:endParaRPr lang="fr-FR" sz="1000" b="1" dirty="0" smtClean="0">
              <a:solidFill>
                <a:srgbClr val="FF721E"/>
              </a:solidFill>
              <a:latin typeface="Arial"/>
            </a:endParaRPr>
          </a:p>
          <a:p>
            <a:r>
              <a:rPr lang="en-GB" sz="700" b="1" i="1" cap="all" dirty="0">
                <a:solidFill>
                  <a:srgbClr val="036BB6"/>
                </a:solidFill>
                <a:latin typeface="Arial"/>
              </a:rPr>
              <a:t>15 DAY STATE OF EMERGENCY IN DIFFA</a:t>
            </a:r>
            <a:endParaRPr lang="fr-FR" sz="7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Following recent attacks perpetrated by suspected Boko Haram elements over the past weeks, the Government of Niger has declared a 15-day state of emergency on the southern region of Diffa. This security measure includes a curfew and restrictions on the movement of goods and people. This is the second time that the Government imposes a state of emergency in the Diffa region. The first one was declared in February and lifted on 4 September 2015</a:t>
            </a:r>
            <a:r>
              <a:rPr lang="en-US" sz="800" dirty="0" smtClean="0">
                <a:solidFill>
                  <a:srgbClr val="A6A6A6"/>
                </a:solidFill>
                <a:latin typeface="Arial" pitchFamily="34" charset="0"/>
                <a:cs typeface="Arial" pitchFamily="34" charset="0"/>
              </a:rPr>
              <a:t>.</a:t>
            </a:r>
          </a:p>
          <a:p>
            <a:pPr algn="just"/>
            <a:r>
              <a:rPr lang="en-GB" sz="500" dirty="0"/>
              <a:t> </a:t>
            </a:r>
            <a:r>
              <a:rPr lang="en-US" sz="500" i="1" dirty="0"/>
              <a:t> </a:t>
            </a:r>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REGIONAL/ EBOLA VIRUS DISEASE </a:t>
            </a:r>
            <a:r>
              <a:rPr lang="fr-FR" sz="1000" b="1" dirty="0" smtClean="0">
                <a:solidFill>
                  <a:srgbClr val="FF721E"/>
                </a:solidFill>
                <a:latin typeface="Arial"/>
              </a:rPr>
              <a:t>(EVD)</a:t>
            </a:r>
            <a:endParaRPr lang="fr-FR" sz="1000" b="1" dirty="0" smtClean="0">
              <a:solidFill>
                <a:srgbClr val="FF721E"/>
              </a:solidFill>
              <a:latin typeface="Arial"/>
            </a:endParaRPr>
          </a:p>
          <a:p>
            <a:r>
              <a:rPr lang="en-US" sz="700" b="1" i="1" cap="all" dirty="0">
                <a:solidFill>
                  <a:srgbClr val="036BB6"/>
                </a:solidFill>
                <a:latin typeface="Arial"/>
              </a:rPr>
              <a:t>2 OUT OF 3 NEW CASES IN GUINEA ARE NOT </a:t>
            </a:r>
            <a:r>
              <a:rPr lang="en-US" sz="700" b="1" i="1" cap="all" dirty="0" smtClean="0">
                <a:solidFill>
                  <a:srgbClr val="036BB6"/>
                </a:solidFill>
                <a:latin typeface="Arial"/>
              </a:rPr>
              <a:t>FROM KNOWN </a:t>
            </a:r>
            <a:r>
              <a:rPr lang="en-US" sz="700" b="1" i="1" cap="all" dirty="0">
                <a:solidFill>
                  <a:srgbClr val="036BB6"/>
                </a:solidFill>
                <a:latin typeface="Arial"/>
              </a:rPr>
              <a:t>CONTACTS </a:t>
            </a:r>
            <a:endParaRPr lang="fr-FR" sz="7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Three new cases were reported in Guinea in the week ending Sunday 18 October, after two weeks without new cases of Ebola virus disease. The first case is a 21-year old male from Ratoma, Conakry. The second case is a 35-year old woman from Koundouya village in </a:t>
            </a:r>
            <a:r>
              <a:rPr lang="en-US" sz="800" dirty="0" err="1">
                <a:solidFill>
                  <a:srgbClr val="A6A6A6"/>
                </a:solidFill>
                <a:latin typeface="Arial" pitchFamily="34" charset="0"/>
                <a:cs typeface="Arial" pitchFamily="34" charset="0"/>
              </a:rPr>
              <a:t>Forécariah</a:t>
            </a:r>
            <a:r>
              <a:rPr lang="en-US" sz="800" dirty="0">
                <a:solidFill>
                  <a:srgbClr val="A6A6A6"/>
                </a:solidFill>
                <a:latin typeface="Arial" pitchFamily="34" charset="0"/>
                <a:cs typeface="Arial" pitchFamily="34" charset="0"/>
              </a:rPr>
              <a:t>. Neither case was a registered contact therefore epidemiologists will have to widen contact tracing and determine the origin and reach of two possible new chains to expand surveillance and reinforce prevention. The third case is the 3-month old daughter of the second case. There were zero cases reported in Sierra Leone and in Liberia. </a:t>
            </a:r>
          </a:p>
          <a:p>
            <a:pPr algn="just"/>
            <a:endParaRPr lang="en-US" sz="70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IN GUINEA</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114452" y="2001577"/>
            <a:ext cx="62353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33" name="TextBox 44"/>
          <p:cNvSpPr txBox="1"/>
          <p:nvPr/>
        </p:nvSpPr>
        <p:spPr>
          <a:xfrm>
            <a:off x="3266977" y="2251570"/>
            <a:ext cx="1265122"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DAYS STATE OF EMERGENCY IN DIFFA</a:t>
            </a:r>
            <a:endParaRPr lang="en-GB" sz="9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4545011" y="3639239"/>
            <a:ext cx="202500" cy="236250"/>
          </a:xfrm>
          <a:prstGeom prst="rect">
            <a:avLst/>
          </a:prstGeom>
        </p:spPr>
      </p:pic>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20 October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5132627" y="3384707"/>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955031" y="3603821"/>
            <a:ext cx="1179419"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ATTACKS IN BANGUI</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707315" y="2838724"/>
            <a:ext cx="144016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CHRONIC MALNUTRITION CONTINUES</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4463439" y="2569877"/>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55" name="TextBox 48"/>
          <p:cNvSpPr txBox="1"/>
          <p:nvPr/>
        </p:nvSpPr>
        <p:spPr>
          <a:xfrm>
            <a:off x="2985622" y="2264762"/>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a:t>
            </a:r>
            <a:endParaRPr lang="en-GB" sz="16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2209226" y="4428703"/>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447254" y="4678221"/>
            <a:ext cx="1696728" cy="326546"/>
          </a:xfrm>
          <a:prstGeom prst="rect">
            <a:avLst/>
          </a:prstGeom>
          <a:noFill/>
        </p:spPr>
        <p:txBody>
          <a:bodyPr wrap="square" lIns="0" tIns="0" rIns="0" bIns="0" rtlCol="0" anchor="ctr" anchorCtr="0">
            <a:noAutofit/>
          </a:bodyPr>
          <a:lstStyle/>
          <a:p>
            <a:r>
              <a:rPr lang="en-GB" sz="900" b="1" dirty="0">
                <a:solidFill>
                  <a:srgbClr val="026DB6"/>
                </a:solidFill>
                <a:latin typeface="Arial" panose="020B0604020202020204" pitchFamily="34" charset="0"/>
                <a:cs typeface="Arial" panose="020B0604020202020204" pitchFamily="34" charset="0"/>
              </a:rPr>
              <a:t>OVER 120 </a:t>
            </a:r>
            <a:r>
              <a:rPr lang="en-GB" sz="900" b="1" dirty="0" smtClean="0">
                <a:solidFill>
                  <a:srgbClr val="026DB6"/>
                </a:solidFill>
                <a:latin typeface="Arial" panose="020B0604020202020204" pitchFamily="34" charset="0"/>
                <a:cs typeface="Arial" panose="020B0604020202020204" pitchFamily="34" charset="0"/>
              </a:rPr>
              <a:t>KILLED </a:t>
            </a:r>
            <a:r>
              <a:rPr lang="en-GB" sz="900" b="1" dirty="0">
                <a:solidFill>
                  <a:srgbClr val="026DB6"/>
                </a:solidFill>
                <a:latin typeface="Arial" panose="020B0604020202020204" pitchFamily="34" charset="0"/>
                <a:cs typeface="Arial" panose="020B0604020202020204" pitchFamily="34" charset="0"/>
              </a:rPr>
              <a:t>&amp; 380 INJURED IN TERRORIST ATTACKS SINCE MID-JULY</a:t>
            </a:r>
            <a:endParaRPr lang="en-GB" sz="900" b="1" dirty="0">
              <a:solidFill>
                <a:srgbClr val="026DB6"/>
              </a:solidFill>
              <a:latin typeface="Arial" panose="020B0604020202020204" pitchFamily="34" charset="0"/>
              <a:cs typeface="Arial" panose="020B0604020202020204" pitchFamily="34" charset="0"/>
            </a:endParaRPr>
          </a:p>
        </p:txBody>
      </p:sp>
      <p:sp>
        <p:nvSpPr>
          <p:cNvPr id="42" name="TextBox 48"/>
          <p:cNvSpPr txBox="1"/>
          <p:nvPr/>
        </p:nvSpPr>
        <p:spPr>
          <a:xfrm>
            <a:off x="4787442" y="3639146"/>
            <a:ext cx="1276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264640"/>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3" name="Image 2"/>
          <p:cNvPicPr>
            <a:picLocks noChangeAspect="1"/>
          </p:cNvPicPr>
          <p:nvPr/>
        </p:nvPicPr>
        <p:blipFill>
          <a:blip r:embed="rId6"/>
          <a:stretch>
            <a:fillRect/>
          </a:stretch>
        </p:blipFill>
        <p:spPr>
          <a:xfrm>
            <a:off x="4418388" y="2856033"/>
            <a:ext cx="213750" cy="236250"/>
          </a:xfrm>
          <a:prstGeom prst="rect">
            <a:avLst/>
          </a:prstGeom>
        </p:spPr>
      </p:pic>
      <p:pic>
        <p:nvPicPr>
          <p:cNvPr id="10" name="Image 9"/>
          <p:cNvPicPr>
            <a:picLocks noChangeAspect="1"/>
          </p:cNvPicPr>
          <p:nvPr/>
        </p:nvPicPr>
        <p:blipFill>
          <a:blip r:embed="rId7"/>
          <a:stretch>
            <a:fillRect/>
          </a:stretch>
        </p:blipFill>
        <p:spPr>
          <a:xfrm>
            <a:off x="2178348" y="4704277"/>
            <a:ext cx="23625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9572</TotalTime>
  <Words>171</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788</cp:revision>
  <cp:lastPrinted>2015-09-22T19:07:00Z</cp:lastPrinted>
  <dcterms:created xsi:type="dcterms:W3CDTF">2014-03-10T10:37:19Z</dcterms:created>
  <dcterms:modified xsi:type="dcterms:W3CDTF">2015-10-21T11:53:57Z</dcterms:modified>
</cp:coreProperties>
</file>